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89" r:id="rId3"/>
    <p:sldId id="390" r:id="rId4"/>
    <p:sldId id="400" r:id="rId5"/>
    <p:sldId id="403" r:id="rId6"/>
    <p:sldId id="404" r:id="rId7"/>
    <p:sldId id="406" r:id="rId8"/>
    <p:sldId id="407" r:id="rId9"/>
    <p:sldId id="397" r:id="rId10"/>
    <p:sldId id="391" r:id="rId11"/>
  </p:sldIdLst>
  <p:sldSz cx="9144000" cy="6858000" type="screen4x3"/>
  <p:notesSz cx="6858000" cy="9144000"/>
  <p:defaultTextStyle>
    <a:lvl1pPr>
      <a:defRPr sz="2400">
        <a:solidFill>
          <a:srgbClr val="4A5558"/>
        </a:solidFill>
        <a:latin typeface="+mn-lt"/>
        <a:ea typeface="+mn-ea"/>
        <a:cs typeface="+mn-cs"/>
        <a:sym typeface="Helvetica Neue"/>
      </a:defRPr>
    </a:lvl1pPr>
    <a:lvl2pPr>
      <a:defRPr sz="2400">
        <a:solidFill>
          <a:srgbClr val="4A5558"/>
        </a:solidFill>
        <a:latin typeface="+mn-lt"/>
        <a:ea typeface="+mn-ea"/>
        <a:cs typeface="+mn-cs"/>
        <a:sym typeface="Helvetica Neue"/>
      </a:defRPr>
    </a:lvl2pPr>
    <a:lvl3pPr>
      <a:defRPr sz="2400">
        <a:solidFill>
          <a:srgbClr val="4A5558"/>
        </a:solidFill>
        <a:latin typeface="+mn-lt"/>
        <a:ea typeface="+mn-ea"/>
        <a:cs typeface="+mn-cs"/>
        <a:sym typeface="Helvetica Neue"/>
      </a:defRPr>
    </a:lvl3pPr>
    <a:lvl4pPr>
      <a:defRPr sz="2400">
        <a:solidFill>
          <a:srgbClr val="4A5558"/>
        </a:solidFill>
        <a:latin typeface="+mn-lt"/>
        <a:ea typeface="+mn-ea"/>
        <a:cs typeface="+mn-cs"/>
        <a:sym typeface="Helvetica Neue"/>
      </a:defRPr>
    </a:lvl4pPr>
    <a:lvl5pPr>
      <a:defRPr sz="2400">
        <a:solidFill>
          <a:srgbClr val="4A5558"/>
        </a:solidFill>
        <a:latin typeface="+mn-lt"/>
        <a:ea typeface="+mn-ea"/>
        <a:cs typeface="+mn-cs"/>
        <a:sym typeface="Helvetica Neue"/>
      </a:defRPr>
    </a:lvl5pPr>
    <a:lvl6pPr>
      <a:defRPr sz="2400">
        <a:solidFill>
          <a:srgbClr val="4A5558"/>
        </a:solidFill>
        <a:latin typeface="+mn-lt"/>
        <a:ea typeface="+mn-ea"/>
        <a:cs typeface="+mn-cs"/>
        <a:sym typeface="Helvetica Neue"/>
      </a:defRPr>
    </a:lvl6pPr>
    <a:lvl7pPr>
      <a:defRPr sz="2400">
        <a:solidFill>
          <a:srgbClr val="4A5558"/>
        </a:solidFill>
        <a:latin typeface="+mn-lt"/>
        <a:ea typeface="+mn-ea"/>
        <a:cs typeface="+mn-cs"/>
        <a:sym typeface="Helvetica Neue"/>
      </a:defRPr>
    </a:lvl7pPr>
    <a:lvl8pPr>
      <a:defRPr sz="2400">
        <a:solidFill>
          <a:srgbClr val="4A5558"/>
        </a:solidFill>
        <a:latin typeface="+mn-lt"/>
        <a:ea typeface="+mn-ea"/>
        <a:cs typeface="+mn-cs"/>
        <a:sym typeface="Helvetica Neue"/>
      </a:defRPr>
    </a:lvl8pPr>
    <a:lvl9pPr>
      <a:defRPr sz="2400">
        <a:solidFill>
          <a:srgbClr val="4A5558"/>
        </a:solidFill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inor">
          <a:srgbClr val="4A5558"/>
        </a:fontRef>
        <a:srgbClr val="4A5558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FDEDE"/>
          </a:solidFill>
        </a:fill>
      </a:tcStyle>
    </a:wholeTbl>
    <a:band2H>
      <a:tcTxStyle/>
      <a:tcStyle>
        <a:tcBdr/>
        <a:fill>
          <a:solidFill>
            <a:srgbClr val="EFEFEF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F9E9C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F9E9C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F9E9C"/>
          </a:solidFill>
        </a:fill>
      </a:tcStyle>
    </a:firstRow>
  </a:tblStyle>
  <a:tblStyle styleId="{C7B018BB-80A7-4F77-B60F-C8B233D01FF8}" styleName="">
    <a:tblBg/>
    <a:wholeTbl>
      <a:tcTxStyle b="on" i="on">
        <a:fontRef idx="minor">
          <a:srgbClr val="4A5558"/>
        </a:fontRef>
        <a:srgbClr val="4A5558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FDEDE"/>
          </a:solidFill>
        </a:fill>
      </a:tcStyle>
    </a:wholeTbl>
    <a:band2H>
      <a:tcTxStyle/>
      <a:tcStyle>
        <a:tcBdr/>
        <a:fill>
          <a:solidFill>
            <a:srgbClr val="EFEFEF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F9E9C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F9E9C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F9E9C"/>
          </a:solidFill>
        </a:fill>
      </a:tcStyle>
    </a:firstRow>
  </a:tblStyle>
  <a:tblStyle styleId="{EEE7283C-3CF3-47DC-8721-378D4A62B228}" styleName="">
    <a:tblBg/>
    <a:wholeTbl>
      <a:tcTxStyle b="on" i="on">
        <a:fontRef idx="minor">
          <a:srgbClr val="4A5558"/>
        </a:fontRef>
        <a:srgbClr val="4A5558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DBDB"/>
          </a:solidFill>
        </a:fill>
      </a:tcStyle>
    </a:wholeTbl>
    <a:band2H>
      <a:tcTxStyle/>
      <a:tcStyle>
        <a:tcBdr/>
        <a:fill>
          <a:solidFill>
            <a:srgbClr val="EEEEEE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F8F8F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F8F8F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F8F8F"/>
          </a:solidFill>
        </a:fill>
      </a:tcStyle>
    </a:firstRow>
  </a:tblStyle>
  <a:tblStyle styleId="{CF821DB8-F4EB-4A41-A1BA-3FCAFE7338EE}" styleName="">
    <a:tblBg/>
    <a:wholeTbl>
      <a:tcTxStyle b="on" i="on">
        <a:fontRef idx="minor">
          <a:srgbClr val="4A5558"/>
        </a:fontRef>
        <a:srgbClr val="4A5558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D0CD"/>
          </a:solidFill>
        </a:fill>
      </a:tcStyle>
    </a:wholeTbl>
    <a:band2H>
      <a:tcTxStyle/>
      <a:tcStyle>
        <a:tcBdr/>
        <a:fill>
          <a:solidFill>
            <a:srgbClr val="E6E9E8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5641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5641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5641"/>
          </a:solidFill>
        </a:fill>
      </a:tcStyle>
    </a:firstRow>
  </a:tblStyle>
  <a:tblStyle styleId="{33BA23B1-9221-436E-865A-0063620EA4FD}" styleName="">
    <a:tblBg/>
    <a:wholeTbl>
      <a:tcTxStyle b="on" i="on">
        <a:fontRef idx="minor">
          <a:srgbClr val="4A5558"/>
        </a:fontRef>
        <a:srgbClr val="4A555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9E9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F9E9C"/>
          </a:solidFill>
        </a:fill>
      </a:tcStyle>
    </a:firstCol>
    <a:lastRow>
      <a:tcTxStyle b="on" i="on">
        <a:fontRef idx="minor">
          <a:srgbClr val="4A5558"/>
        </a:fontRef>
        <a:srgbClr val="4A555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4A5558"/>
              </a:solidFill>
              <a:prstDash val="solid"/>
              <a:bevel/>
            </a:ln>
          </a:top>
          <a:bottom>
            <a:ln w="25400" cap="flat">
              <a:solidFill>
                <a:srgbClr val="4A5558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4A5558"/>
              </a:solidFill>
              <a:prstDash val="solid"/>
              <a:bevel/>
            </a:ln>
          </a:top>
          <a:bottom>
            <a:ln w="25400" cap="flat">
              <a:solidFill>
                <a:srgbClr val="4A5558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F9E9C"/>
          </a:solidFill>
        </a:fill>
      </a:tcStyle>
    </a:firstRow>
  </a:tblStyle>
  <a:tblStyle styleId="{2708684C-4D16-4618-839F-0558EEFCDFE6}" styleName="">
    <a:tblBg/>
    <a:wholeTbl>
      <a:tcTxStyle b="on" i="on">
        <a:fontRef idx="minor">
          <a:srgbClr val="4A5558"/>
        </a:fontRef>
        <a:srgbClr val="4A5558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ED0D0"/>
          </a:solidFill>
        </a:fill>
      </a:tcStyle>
    </a:wholeTbl>
    <a:band2H>
      <a:tcTxStyle/>
      <a:tcStyle>
        <a:tcBdr/>
        <a:fill>
          <a:solidFill>
            <a:srgbClr val="E8E9E9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A5558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A5558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A5558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0"/>
    <p:restoredTop sz="94545"/>
  </p:normalViewPr>
  <p:slideViewPr>
    <p:cSldViewPr snapToGrid="0" snapToObjects="1">
      <p:cViewPr varScale="1">
        <p:scale>
          <a:sx n="63" d="100"/>
          <a:sy n="63" d="100"/>
        </p:scale>
        <p:origin x="137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94132622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403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059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37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594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736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2836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002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/>
        </p:nvSpPr>
        <p:spPr>
          <a:xfrm>
            <a:off x="0" y="0"/>
            <a:ext cx="762000" cy="6324600"/>
          </a:xfrm>
          <a:prstGeom prst="rect">
            <a:avLst/>
          </a:prstGeom>
          <a:solidFill>
            <a:srgbClr val="5BADA5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761998" y="0"/>
            <a:ext cx="3178" cy="6324600"/>
          </a:xfrm>
          <a:prstGeom prst="line">
            <a:avLst/>
          </a:prstGeom>
          <a:ln>
            <a:solidFill>
              <a:srgbClr val="4A5558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0" y="6324600"/>
            <a:ext cx="5867400" cy="0"/>
          </a:xfrm>
          <a:prstGeom prst="line">
            <a:avLst/>
          </a:prstGeom>
          <a:ln>
            <a:solidFill>
              <a:srgbClr val="4A5558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pic>
        <p:nvPicPr>
          <p:cNvPr id="15" name="image2.png" descr="nirs_logo_cmyk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5867400"/>
            <a:ext cx="2357439" cy="547688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xfrm>
            <a:off x="8915400" y="6657291"/>
            <a:ext cx="228600" cy="172816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spAutoFit/>
          </a:bodyPr>
          <a:lstStyle>
            <a:lvl1pPr algn="ctr">
              <a:defRPr sz="1200" b="1">
                <a:solidFill>
                  <a:srgbClr val="777777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1371600" y="-1"/>
            <a:ext cx="7772400" cy="2286002"/>
          </a:xfrm>
          <a:prstGeom prst="rect">
            <a:avLst/>
          </a:prstGeom>
          <a:solidFill>
            <a:srgbClr val="E7EAEA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25" name="image3.png" descr="nirs_logo_cmyk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5257800"/>
            <a:ext cx="4191000" cy="1397000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hape 26"/>
          <p:cNvSpPr/>
          <p:nvPr/>
        </p:nvSpPr>
        <p:spPr>
          <a:xfrm>
            <a:off x="0" y="0"/>
            <a:ext cx="1371600" cy="6858000"/>
          </a:xfrm>
          <a:prstGeom prst="rect">
            <a:avLst/>
          </a:prstGeom>
          <a:solidFill>
            <a:srgbClr val="5BADA5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7" name="Shape 27"/>
          <p:cNvSpPr/>
          <p:nvPr/>
        </p:nvSpPr>
        <p:spPr>
          <a:xfrm>
            <a:off x="1370011" y="0"/>
            <a:ext cx="1590" cy="6858001"/>
          </a:xfrm>
          <a:prstGeom prst="line">
            <a:avLst/>
          </a:prstGeom>
          <a:ln>
            <a:solidFill>
              <a:srgbClr val="4A5558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8" name="Shape 28"/>
          <p:cNvSpPr/>
          <p:nvPr/>
        </p:nvSpPr>
        <p:spPr>
          <a:xfrm>
            <a:off x="1371600" y="6172200"/>
            <a:ext cx="3124200" cy="0"/>
          </a:xfrm>
          <a:prstGeom prst="line">
            <a:avLst/>
          </a:prstGeom>
          <a:ln>
            <a:solidFill>
              <a:srgbClr val="4A5558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9" name="Shape 29"/>
          <p:cNvSpPr/>
          <p:nvPr/>
        </p:nvSpPr>
        <p:spPr>
          <a:xfrm>
            <a:off x="1371600" y="2286000"/>
            <a:ext cx="7772401" cy="0"/>
          </a:xfrm>
          <a:prstGeom prst="line">
            <a:avLst/>
          </a:prstGeom>
          <a:ln>
            <a:solidFill>
              <a:srgbClr val="4A5558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0" y="0"/>
            <a:ext cx="1371600" cy="6858000"/>
          </a:xfrm>
          <a:prstGeom prst="rect">
            <a:avLst/>
          </a:prstGeom>
          <a:solidFill>
            <a:srgbClr val="5BADA5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" name="Shape 3"/>
          <p:cNvSpPr/>
          <p:nvPr/>
        </p:nvSpPr>
        <p:spPr>
          <a:xfrm>
            <a:off x="1370011" y="0"/>
            <a:ext cx="1590" cy="6858001"/>
          </a:xfrm>
          <a:prstGeom prst="line">
            <a:avLst/>
          </a:prstGeom>
          <a:ln>
            <a:solidFill>
              <a:srgbClr val="4A5558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pic>
        <p:nvPicPr>
          <p:cNvPr id="4" name="image1.jpeg" descr="cropped version 3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67000" y="1371599"/>
            <a:ext cx="5286375" cy="399415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5"/>
          <p:cNvSpPr/>
          <p:nvPr/>
        </p:nvSpPr>
        <p:spPr>
          <a:xfrm>
            <a:off x="1462087" y="5378448"/>
            <a:ext cx="7696201" cy="884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4A5558"/>
                </a:solidFill>
                <a:latin typeface="Arial"/>
                <a:ea typeface="Arial"/>
                <a:cs typeface="Arial"/>
                <a:sym typeface="Arial"/>
              </a:rPr>
              <a:t>William Fornia, FSA, Pension Trustee Advisors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4A5558"/>
                </a:solidFill>
                <a:latin typeface="Arial"/>
                <a:ea typeface="Arial"/>
                <a:cs typeface="Arial"/>
                <a:sym typeface="Arial"/>
              </a:rPr>
              <a:t>Nari Rhee, PhD, NIRS / University of California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4A5558"/>
                </a:solidFill>
                <a:latin typeface="Arial"/>
                <a:ea typeface="Arial"/>
                <a:cs typeface="Arial"/>
                <a:sym typeface="Arial"/>
              </a:rPr>
              <a:t>November 25, 2014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6297612" y="2286000"/>
            <a:ext cx="1905002" cy="1143000"/>
            <a:chOff x="0" y="0"/>
            <a:chExt cx="1905000" cy="1143000"/>
          </a:xfrm>
        </p:grpSpPr>
        <p:sp>
          <p:nvSpPr>
            <p:cNvPr id="6" name="Shape 6"/>
            <p:cNvSpPr/>
            <p:nvPr/>
          </p:nvSpPr>
          <p:spPr>
            <a:xfrm>
              <a:off x="0" y="0"/>
              <a:ext cx="1905001" cy="1143000"/>
            </a:xfrm>
            <a:prstGeom prst="roundRect">
              <a:avLst>
                <a:gd name="adj" fmla="val 16667"/>
              </a:avLst>
            </a:prstGeom>
            <a:solidFill>
              <a:srgbClr val="9F9E9C"/>
            </a:solidFill>
            <a:ln w="9525" cap="flat">
              <a:solidFill>
                <a:srgbClr val="4A555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" name="Shape 7"/>
            <p:cNvSpPr/>
            <p:nvPr/>
          </p:nvSpPr>
          <p:spPr>
            <a:xfrm>
              <a:off x="55774" y="55773"/>
              <a:ext cx="1793453" cy="6173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sz="18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4A5558"/>
                  </a:solidFill>
                </a:rPr>
                <a:t>Need to Update Picture</a:t>
              </a:r>
            </a:p>
          </p:txBody>
        </p:sp>
      </p:grpSp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914400" y="304800"/>
            <a:ext cx="7924800" cy="175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007258"/>
                </a:solidFill>
              </a:rPr>
              <a:t>Title Text</a:t>
            </a:r>
          </a:p>
        </p:txBody>
      </p:sp>
      <p:sp>
        <p:nvSpPr>
          <p:cNvPr id="10" name="Shape 10"/>
          <p:cNvSpPr>
            <a:spLocks noGrp="1"/>
          </p:cNvSpPr>
          <p:nvPr>
            <p:ph type="body" idx="1"/>
          </p:nvPr>
        </p:nvSpPr>
        <p:spPr>
          <a:xfrm>
            <a:off x="914400" y="2057400"/>
            <a:ext cx="7924800" cy="480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4A555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4A555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4A555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4A555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4A5558"/>
                </a:solid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</p:sldLayoutIdLst>
  <p:transition spd="med"/>
  <p:txStyles>
    <p:titleStyle>
      <a:lvl1pPr>
        <a:defRPr sz="4000">
          <a:solidFill>
            <a:srgbClr val="007258"/>
          </a:solidFill>
          <a:latin typeface="Arial"/>
          <a:ea typeface="Arial"/>
          <a:cs typeface="Arial"/>
          <a:sym typeface="Arial"/>
        </a:defRPr>
      </a:lvl1pPr>
      <a:lvl2pPr>
        <a:defRPr sz="4000">
          <a:solidFill>
            <a:srgbClr val="007258"/>
          </a:solidFill>
          <a:latin typeface="Arial"/>
          <a:ea typeface="Arial"/>
          <a:cs typeface="Arial"/>
          <a:sym typeface="Arial"/>
        </a:defRPr>
      </a:lvl2pPr>
      <a:lvl3pPr>
        <a:defRPr sz="4000">
          <a:solidFill>
            <a:srgbClr val="007258"/>
          </a:solidFill>
          <a:latin typeface="Arial"/>
          <a:ea typeface="Arial"/>
          <a:cs typeface="Arial"/>
          <a:sym typeface="Arial"/>
        </a:defRPr>
      </a:lvl3pPr>
      <a:lvl4pPr>
        <a:defRPr sz="4000">
          <a:solidFill>
            <a:srgbClr val="007258"/>
          </a:solidFill>
          <a:latin typeface="Arial"/>
          <a:ea typeface="Arial"/>
          <a:cs typeface="Arial"/>
          <a:sym typeface="Arial"/>
        </a:defRPr>
      </a:lvl4pPr>
      <a:lvl5pPr>
        <a:defRPr sz="4000">
          <a:solidFill>
            <a:srgbClr val="007258"/>
          </a:solidFill>
          <a:latin typeface="Arial"/>
          <a:ea typeface="Arial"/>
          <a:cs typeface="Arial"/>
          <a:sym typeface="Arial"/>
        </a:defRPr>
      </a:lvl5pPr>
      <a:lvl6pPr>
        <a:defRPr sz="4000">
          <a:solidFill>
            <a:srgbClr val="007258"/>
          </a:solidFill>
          <a:latin typeface="Arial"/>
          <a:ea typeface="Arial"/>
          <a:cs typeface="Arial"/>
          <a:sym typeface="Arial"/>
        </a:defRPr>
      </a:lvl6pPr>
      <a:lvl7pPr>
        <a:defRPr sz="4000">
          <a:solidFill>
            <a:srgbClr val="007258"/>
          </a:solidFill>
          <a:latin typeface="Arial"/>
          <a:ea typeface="Arial"/>
          <a:cs typeface="Arial"/>
          <a:sym typeface="Arial"/>
        </a:defRPr>
      </a:lvl7pPr>
      <a:lvl8pPr>
        <a:defRPr sz="4000">
          <a:solidFill>
            <a:srgbClr val="007258"/>
          </a:solidFill>
          <a:latin typeface="Arial"/>
          <a:ea typeface="Arial"/>
          <a:cs typeface="Arial"/>
          <a:sym typeface="Arial"/>
        </a:defRPr>
      </a:lvl8pPr>
      <a:lvl9pPr>
        <a:defRPr sz="4000">
          <a:solidFill>
            <a:srgbClr val="007258"/>
          </a:solidFill>
          <a:latin typeface="Arial"/>
          <a:ea typeface="Arial"/>
          <a:cs typeface="Arial"/>
          <a:sym typeface="Arial"/>
        </a:defRPr>
      </a:lvl9pPr>
    </p:titleStyle>
    <p:bodyStyle>
      <a:lvl1pPr marL="342900" indent="-342900">
        <a:spcBef>
          <a:spcPts val="600"/>
        </a:spcBef>
        <a:buSzPct val="100000"/>
        <a:buChar char="»"/>
        <a:defRPr sz="2800">
          <a:solidFill>
            <a:srgbClr val="4A5558"/>
          </a:solidFill>
          <a:latin typeface="Arial"/>
          <a:ea typeface="Arial"/>
          <a:cs typeface="Arial"/>
          <a:sym typeface="Arial"/>
        </a:defRPr>
      </a:lvl1pPr>
      <a:lvl2pPr marL="790575" indent="-333375">
        <a:spcBef>
          <a:spcPts val="600"/>
        </a:spcBef>
        <a:buSzPct val="100000"/>
        <a:buChar char="–"/>
        <a:defRPr sz="2800">
          <a:solidFill>
            <a:srgbClr val="4A5558"/>
          </a:solidFill>
          <a:latin typeface="Arial"/>
          <a:ea typeface="Arial"/>
          <a:cs typeface="Arial"/>
          <a:sym typeface="Arial"/>
        </a:defRPr>
      </a:lvl2pPr>
      <a:lvl3pPr marL="1270000" indent="-355600">
        <a:spcBef>
          <a:spcPts val="600"/>
        </a:spcBef>
        <a:buSzPct val="100000"/>
        <a:buChar char="•"/>
        <a:defRPr sz="2800">
          <a:solidFill>
            <a:srgbClr val="4A5558"/>
          </a:solidFill>
          <a:latin typeface="Arial"/>
          <a:ea typeface="Arial"/>
          <a:cs typeface="Arial"/>
          <a:sym typeface="Arial"/>
        </a:defRPr>
      </a:lvl3pPr>
      <a:lvl4pPr marL="1828800" indent="-457200">
        <a:spcBef>
          <a:spcPts val="600"/>
        </a:spcBef>
        <a:buSzPct val="100000"/>
        <a:buChar char="–"/>
        <a:defRPr sz="2800">
          <a:solidFill>
            <a:srgbClr val="4A5558"/>
          </a:solidFill>
          <a:latin typeface="Arial"/>
          <a:ea typeface="Arial"/>
          <a:cs typeface="Arial"/>
          <a:sym typeface="Arial"/>
        </a:defRPr>
      </a:lvl4pPr>
      <a:lvl5pPr marL="2184400" indent="-355600">
        <a:spcBef>
          <a:spcPts val="600"/>
        </a:spcBef>
        <a:buSzPct val="100000"/>
        <a:buChar char="»"/>
        <a:defRPr sz="2800">
          <a:solidFill>
            <a:srgbClr val="4A5558"/>
          </a:solidFill>
          <a:latin typeface="Arial"/>
          <a:ea typeface="Arial"/>
          <a:cs typeface="Arial"/>
          <a:sym typeface="Arial"/>
        </a:defRPr>
      </a:lvl5pPr>
      <a:lvl6pPr marL="2641600" indent="-355600">
        <a:spcBef>
          <a:spcPts val="600"/>
        </a:spcBef>
        <a:buSzPct val="100000"/>
        <a:buChar char="•"/>
        <a:defRPr sz="2800">
          <a:solidFill>
            <a:srgbClr val="4A5558"/>
          </a:solidFill>
          <a:latin typeface="Arial"/>
          <a:ea typeface="Arial"/>
          <a:cs typeface="Arial"/>
          <a:sym typeface="Arial"/>
        </a:defRPr>
      </a:lvl6pPr>
      <a:lvl7pPr marL="3098800" indent="-355600">
        <a:spcBef>
          <a:spcPts val="600"/>
        </a:spcBef>
        <a:buSzPct val="100000"/>
        <a:buChar char="•"/>
        <a:defRPr sz="2800">
          <a:solidFill>
            <a:srgbClr val="4A5558"/>
          </a:solidFill>
          <a:latin typeface="Arial"/>
          <a:ea typeface="Arial"/>
          <a:cs typeface="Arial"/>
          <a:sym typeface="Arial"/>
        </a:defRPr>
      </a:lvl7pPr>
      <a:lvl8pPr marL="3556000" indent="-355600">
        <a:spcBef>
          <a:spcPts val="600"/>
        </a:spcBef>
        <a:buSzPct val="100000"/>
        <a:buChar char="•"/>
        <a:defRPr sz="2800">
          <a:solidFill>
            <a:srgbClr val="4A5558"/>
          </a:solidFill>
          <a:latin typeface="Arial"/>
          <a:ea typeface="Arial"/>
          <a:cs typeface="Arial"/>
          <a:sym typeface="Arial"/>
        </a:defRPr>
      </a:lvl8pPr>
      <a:lvl9pPr marL="4013200" indent="-355600">
        <a:spcBef>
          <a:spcPts val="600"/>
        </a:spcBef>
        <a:buSzPct val="100000"/>
        <a:buChar char="•"/>
        <a:defRPr sz="2800">
          <a:solidFill>
            <a:srgbClr val="4A5558"/>
          </a:solidFill>
          <a:latin typeface="Arial"/>
          <a:ea typeface="Arial"/>
          <a:cs typeface="Arial"/>
          <a:sym typeface="Arial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tiff"/><Relationship Id="rId4" Type="http://schemas.openxmlformats.org/officeDocument/2006/relationships/image" Target="../media/image11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/>
          </p:cNvSpPr>
          <p:nvPr>
            <p:ph type="body" idx="4294967295"/>
          </p:nvPr>
        </p:nvSpPr>
        <p:spPr>
          <a:xfrm>
            <a:off x="1510634" y="498547"/>
            <a:ext cx="7578469" cy="146003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0" lvl="0" indent="0" algn="ctr">
              <a:spcBef>
                <a:spcPts val="8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lang="en-US" sz="4200" b="1" dirty="0">
                <a:solidFill>
                  <a:srgbClr val="007258"/>
                </a:solidFill>
              </a:rPr>
              <a:t>Millennials and Retirement:</a:t>
            </a:r>
          </a:p>
          <a:p>
            <a:pPr marL="0" lvl="0" indent="0" algn="ctr">
              <a:spcBef>
                <a:spcPts val="8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lang="en-US" sz="4200" b="1" dirty="0">
                <a:solidFill>
                  <a:srgbClr val="007258"/>
                </a:solidFill>
              </a:rPr>
              <a:t>Already Falling Short</a:t>
            </a:r>
          </a:p>
        </p:txBody>
      </p:sp>
      <p:sp>
        <p:nvSpPr>
          <p:cNvPr id="5" name="Shape 33"/>
          <p:cNvSpPr txBox="1">
            <a:spLocks/>
          </p:cNvSpPr>
          <p:nvPr/>
        </p:nvSpPr>
        <p:spPr>
          <a:xfrm>
            <a:off x="1510634" y="4249001"/>
            <a:ext cx="4419599" cy="13717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Autofit/>
          </a:bodyPr>
          <a:lstStyle>
            <a:lvl1pPr>
              <a:defRPr sz="4000">
                <a:solidFill>
                  <a:srgbClr val="007258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defRPr sz="4000">
                <a:solidFill>
                  <a:srgbClr val="007258"/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defRPr sz="4000">
                <a:solidFill>
                  <a:srgbClr val="007258"/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defRPr sz="4000">
                <a:solidFill>
                  <a:srgbClr val="007258"/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defRPr sz="4000">
                <a:solidFill>
                  <a:srgbClr val="007258"/>
                </a:solidFill>
                <a:latin typeface="Arial"/>
                <a:ea typeface="Arial"/>
                <a:cs typeface="Arial"/>
                <a:sym typeface="Arial"/>
              </a:defRPr>
            </a:lvl5pPr>
            <a:lvl6pPr>
              <a:defRPr sz="4000">
                <a:solidFill>
                  <a:srgbClr val="007258"/>
                </a:solidFill>
                <a:latin typeface="Arial"/>
                <a:ea typeface="Arial"/>
                <a:cs typeface="Arial"/>
                <a:sym typeface="Arial"/>
              </a:defRPr>
            </a:lvl6pPr>
            <a:lvl7pPr>
              <a:defRPr sz="4000">
                <a:solidFill>
                  <a:srgbClr val="007258"/>
                </a:solidFill>
                <a:latin typeface="Arial"/>
                <a:ea typeface="Arial"/>
                <a:cs typeface="Arial"/>
                <a:sym typeface="Arial"/>
              </a:defRPr>
            </a:lvl7pPr>
            <a:lvl8pPr>
              <a:defRPr sz="4000">
                <a:solidFill>
                  <a:srgbClr val="007258"/>
                </a:solidFill>
                <a:latin typeface="Arial"/>
                <a:ea typeface="Arial"/>
                <a:cs typeface="Arial"/>
                <a:sym typeface="Arial"/>
              </a:defRPr>
            </a:lvl8pPr>
            <a:lvl9pPr>
              <a:defRPr sz="4000">
                <a:solidFill>
                  <a:srgbClr val="0072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rtl="0" latinLnBrk="1" hangingPunct="0"/>
            <a:br>
              <a:rPr lang="en-US" sz="2800" b="1" dirty="0">
                <a:solidFill>
                  <a:srgbClr val="007F60"/>
                </a:solidFill>
              </a:rPr>
            </a:br>
            <a:endParaRPr lang="en-US" sz="2800" dirty="0"/>
          </a:p>
          <a:p>
            <a:pPr rtl="0" latinLnBrk="1" hangingPunct="0"/>
            <a:br>
              <a:rPr lang="en-US" sz="2800" b="1" dirty="0">
                <a:solidFill>
                  <a:srgbClr val="007F60"/>
                </a:solidFill>
              </a:rPr>
            </a:br>
            <a:br>
              <a:rPr lang="en-US" sz="2800" b="1" dirty="0"/>
            </a:br>
            <a:r>
              <a:rPr lang="en-US" sz="2800" b="1" dirty="0"/>
              <a:t>Jennifer Brown</a:t>
            </a:r>
            <a:r>
              <a:rPr lang="en-US" sz="2800" b="1" dirty="0">
                <a:solidFill>
                  <a:srgbClr val="007F60"/>
                </a:solidFill>
              </a:rPr>
              <a:t>, </a:t>
            </a:r>
            <a:br>
              <a:rPr lang="en-US" sz="2800" b="1" dirty="0">
                <a:solidFill>
                  <a:srgbClr val="007F60"/>
                </a:solidFill>
              </a:rPr>
            </a:br>
            <a:r>
              <a:rPr lang="en-US" sz="2800" b="1" dirty="0">
                <a:solidFill>
                  <a:srgbClr val="007F60"/>
                </a:solidFill>
              </a:rPr>
              <a:t>Manager of Research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63481" y="2382583"/>
            <a:ext cx="4222357" cy="13849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b="1" dirty="0"/>
              <a:t>Ninth Annual NIRS </a:t>
            </a:r>
            <a:br>
              <a:rPr lang="en-US" sz="2800" b="1" dirty="0"/>
            </a:br>
            <a:r>
              <a:rPr lang="en-US" sz="2800" b="1" dirty="0"/>
              <a:t>Policy Conference</a:t>
            </a:r>
            <a:endParaRPr kumimoji="0" lang="en-US" sz="2800" b="1" i="0" u="none" strike="noStrike" cap="none" spc="0" normalizeH="0" dirty="0">
              <a:ln>
                <a:noFill/>
              </a:ln>
              <a:solidFill>
                <a:srgbClr val="4A5558"/>
              </a:solidFill>
              <a:effectLst/>
              <a:uFillTx/>
              <a:sym typeface="Helvetica Neue"/>
            </a:endParaRP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b="1" dirty="0"/>
              <a:t>February 27, 2018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4A5558"/>
              </a:solidFill>
              <a:effectLst/>
              <a:uFillTx/>
              <a:sym typeface="Helvetica Neue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31F240-8FE3-554B-98AD-10BB182ACF3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4012" y="2378677"/>
            <a:ext cx="2434529" cy="315056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/>
          </p:cNvSpPr>
          <p:nvPr>
            <p:ph type="title" idx="4294967295"/>
          </p:nvPr>
        </p:nvSpPr>
        <p:spPr>
          <a:xfrm>
            <a:off x="812800" y="275578"/>
            <a:ext cx="8350212" cy="113500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 defTabSz="795527">
              <a:defRPr sz="1800">
                <a:solidFill>
                  <a:srgbClr val="000000"/>
                </a:solidFill>
              </a:defRPr>
            </a:pPr>
            <a:r>
              <a:rPr lang="en-US" sz="3600" b="1" dirty="0">
                <a:solidFill>
                  <a:srgbClr val="007258"/>
                </a:solidFill>
              </a:rPr>
              <a:t>Summary Of Findings On Millennials And Retirement Savings:</a:t>
            </a:r>
            <a:endParaRPr sz="3600" b="1" dirty="0">
              <a:solidFill>
                <a:srgbClr val="007258"/>
              </a:solidFill>
            </a:endParaRPr>
          </a:p>
        </p:txBody>
      </p:sp>
      <p:sp>
        <p:nvSpPr>
          <p:cNvPr id="67" name="Shape 67"/>
          <p:cNvSpPr>
            <a:spLocks noGrp="1"/>
          </p:cNvSpPr>
          <p:nvPr>
            <p:ph type="body" idx="4294967295"/>
          </p:nvPr>
        </p:nvSpPr>
        <p:spPr>
          <a:xfrm>
            <a:off x="929308" y="1641677"/>
            <a:ext cx="7605092" cy="434339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Two-thirds (66.2%) of working Millennials and 83% of working Millennial Latinos have nothing saved for retirement.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Using the recommendations of financial experts, only five percent of working Millennials are saving adequately for retirement.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Even though two-thirds (66%) of Millennials work for an employer that offers a retirement plan, only slightly over one-third (34.3%) of Millennials participate in their employer’s plan, because they are not eligible.</a:t>
            </a:r>
          </a:p>
          <a:p>
            <a:pPr>
              <a:lnSpc>
                <a:spcPct val="80000"/>
              </a:lnSpc>
            </a:pPr>
            <a:endParaRPr lang="en-US" sz="1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8" name="Shape 68"/>
          <p:cNvSpPr/>
          <p:nvPr/>
        </p:nvSpPr>
        <p:spPr>
          <a:xfrm>
            <a:off x="812800" y="1410582"/>
            <a:ext cx="8382001" cy="0"/>
          </a:xfrm>
          <a:prstGeom prst="line">
            <a:avLst/>
          </a:prstGeom>
          <a:ln>
            <a:solidFill>
              <a:srgbClr val="4A5558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9" name="Shape 69"/>
          <p:cNvSpPr>
            <a:spLocks noGrp="1"/>
          </p:cNvSpPr>
          <p:nvPr>
            <p:ph type="sldNum" sz="quarter" idx="2"/>
          </p:nvPr>
        </p:nvSpPr>
        <p:spPr>
          <a:xfrm>
            <a:off x="8534400" y="6248400"/>
            <a:ext cx="609600" cy="35066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tIns="45719" rIns="45719" bIns="45719" anchor="t">
            <a:normAutofit lnSpcReduction="10000"/>
          </a:bodyPr>
          <a:lstStyle>
            <a:lvl1pPr algn="l">
              <a:defRPr sz="1800" b="0">
                <a:solidFill>
                  <a:srgbClr val="4A5558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4A5558"/>
                </a:solidFill>
              </a:rPr>
              <a:pPr lvl="0">
                <a:defRPr>
                  <a:solidFill>
                    <a:srgbClr val="000000"/>
                  </a:solidFill>
                </a:defRPr>
              </a:pPr>
              <a:t>10</a:t>
            </a:fld>
            <a:endParaRPr>
              <a:solidFill>
                <a:srgbClr val="4A55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28685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/>
          </p:cNvSpPr>
          <p:nvPr>
            <p:ph type="title" idx="4294967295"/>
          </p:nvPr>
        </p:nvSpPr>
        <p:spPr>
          <a:xfrm>
            <a:off x="853689" y="333712"/>
            <a:ext cx="8234267" cy="14950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defTabSz="841247">
              <a:defRPr sz="3600" b="1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3600" b="1" dirty="0">
                <a:solidFill>
                  <a:srgbClr val="007258"/>
                </a:solidFill>
              </a:rPr>
              <a:t>Two-Thirds Of Working Millennials Have Nothing Saved For Retirement</a:t>
            </a:r>
            <a:endParaRPr sz="3600" b="1" dirty="0">
              <a:solidFill>
                <a:srgbClr val="007258"/>
              </a:solidFill>
            </a:endParaRPr>
          </a:p>
        </p:txBody>
      </p:sp>
      <p:sp>
        <p:nvSpPr>
          <p:cNvPr id="87" name="Shape 87"/>
          <p:cNvSpPr>
            <a:spLocks noGrp="1"/>
          </p:cNvSpPr>
          <p:nvPr>
            <p:ph type="sldNum" sz="quarter" idx="2"/>
          </p:nvPr>
        </p:nvSpPr>
        <p:spPr>
          <a:xfrm>
            <a:off x="8534400" y="6248400"/>
            <a:ext cx="609600" cy="35066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tIns="45719" rIns="45719" bIns="45719" anchor="t">
            <a:normAutofit lnSpcReduction="10000"/>
          </a:bodyPr>
          <a:lstStyle>
            <a:lvl1pPr algn="l">
              <a:defRPr sz="1800" b="0">
                <a:solidFill>
                  <a:srgbClr val="4A5558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4A5558"/>
                </a:solidFill>
              </a:rPr>
              <a:pPr lvl="0">
                <a:defRPr>
                  <a:solidFill>
                    <a:srgbClr val="000000"/>
                  </a:solidFill>
                </a:defRPr>
              </a:pPr>
              <a:t>2</a:t>
            </a:fld>
            <a:endParaRPr>
              <a:solidFill>
                <a:srgbClr val="4A5558"/>
              </a:solidFill>
            </a:endParaRPr>
          </a:p>
        </p:txBody>
      </p:sp>
      <p:sp>
        <p:nvSpPr>
          <p:cNvPr id="8" name="Shape 86"/>
          <p:cNvSpPr/>
          <p:nvPr/>
        </p:nvSpPr>
        <p:spPr>
          <a:xfrm>
            <a:off x="761999" y="1935126"/>
            <a:ext cx="8382001" cy="0"/>
          </a:xfrm>
          <a:prstGeom prst="line">
            <a:avLst/>
          </a:prstGeom>
          <a:ln>
            <a:solidFill>
              <a:srgbClr val="4A5558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" name="Shape 85"/>
          <p:cNvSpPr txBox="1">
            <a:spLocks/>
          </p:cNvSpPr>
          <p:nvPr/>
        </p:nvSpPr>
        <p:spPr>
          <a:xfrm>
            <a:off x="484854" y="2041453"/>
            <a:ext cx="8446494" cy="754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342900" indent="-342900">
              <a:spcBef>
                <a:spcPts val="600"/>
              </a:spcBef>
              <a:buSzPct val="100000"/>
              <a:buChar char="»"/>
              <a:defRPr sz="2800">
                <a:solidFill>
                  <a:srgbClr val="4A55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90575" indent="-333375">
              <a:spcBef>
                <a:spcPts val="600"/>
              </a:spcBef>
              <a:buSzPct val="100000"/>
              <a:buChar char="–"/>
              <a:defRPr sz="2800">
                <a:solidFill>
                  <a:srgbClr val="4A555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70000" indent="-355600">
              <a:spcBef>
                <a:spcPts val="600"/>
              </a:spcBef>
              <a:buSzPct val="100000"/>
              <a:buChar char="•"/>
              <a:defRPr sz="2800">
                <a:solidFill>
                  <a:srgbClr val="4A555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indent="-457200">
              <a:spcBef>
                <a:spcPts val="600"/>
              </a:spcBef>
              <a:buSzPct val="100000"/>
              <a:buChar char="–"/>
              <a:defRPr sz="2800">
                <a:solidFill>
                  <a:srgbClr val="4A555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184400" indent="-355600">
              <a:spcBef>
                <a:spcPts val="600"/>
              </a:spcBef>
              <a:buSzPct val="100000"/>
              <a:buChar char="»"/>
              <a:defRPr sz="2800">
                <a:solidFill>
                  <a:srgbClr val="4A555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641600" indent="-355600">
              <a:spcBef>
                <a:spcPts val="600"/>
              </a:spcBef>
              <a:buSzPct val="100000"/>
              <a:buChar char="•"/>
              <a:defRPr sz="2800">
                <a:solidFill>
                  <a:srgbClr val="4A555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098800" indent="-355600">
              <a:spcBef>
                <a:spcPts val="600"/>
              </a:spcBef>
              <a:buSzPct val="100000"/>
              <a:buChar char="•"/>
              <a:defRPr sz="2800">
                <a:solidFill>
                  <a:srgbClr val="4A555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556000" indent="-355600">
              <a:spcBef>
                <a:spcPts val="600"/>
              </a:spcBef>
              <a:buSzPct val="100000"/>
              <a:buChar char="•"/>
              <a:defRPr sz="2800">
                <a:solidFill>
                  <a:srgbClr val="4A555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013200" indent="-355600">
              <a:spcBef>
                <a:spcPts val="600"/>
              </a:spcBef>
              <a:buSzPct val="100000"/>
              <a:buChar char="•"/>
              <a:defRPr sz="2800">
                <a:solidFill>
                  <a:srgbClr val="4A55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43484" lvl="1" indent="0" defTabSz="886967">
              <a:spcBef>
                <a:spcPts val="400"/>
              </a:spcBef>
              <a:buClr>
                <a:srgbClr val="4A5558"/>
              </a:buClr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lang="en-US" sz="1900" dirty="0">
                <a:solidFill>
                  <a:srgbClr val="000000"/>
                </a:solidFill>
              </a:rPr>
              <a:t>  </a:t>
            </a:r>
            <a:endParaRPr lang="en-US" sz="19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9947351-AD27-EC40-B10F-CA2D93198D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2999" y="2018814"/>
            <a:ext cx="4060670" cy="3933244"/>
          </a:xfrm>
          <a:prstGeom prst="rect">
            <a:avLst/>
          </a:prstGeom>
        </p:spPr>
      </p:pic>
      <p:sp>
        <p:nvSpPr>
          <p:cNvPr id="10" name="Left Arrow 9">
            <a:extLst>
              <a:ext uri="{FF2B5EF4-FFF2-40B4-BE49-F238E27FC236}">
                <a16:creationId xmlns:a16="http://schemas.microsoft.com/office/drawing/2014/main" id="{DA082D2A-7A0E-0B4B-B300-C1ACE97B11AB}"/>
              </a:ext>
            </a:extLst>
          </p:cNvPr>
          <p:cNvSpPr/>
          <p:nvPr/>
        </p:nvSpPr>
        <p:spPr>
          <a:xfrm flipV="1">
            <a:off x="7772953" y="1935126"/>
            <a:ext cx="1331387" cy="509444"/>
          </a:xfrm>
          <a:prstGeom prst="leftArrow">
            <a:avLst/>
          </a:prstGeom>
          <a:solidFill>
            <a:srgbClr val="FF0000"/>
          </a:solidFill>
          <a:ln w="25400" cap="flat">
            <a:solidFill>
              <a:srgbClr val="9F9E9C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4A5558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AAF57A1-C084-DE4C-8F7F-1397E084FF1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689" y="2140479"/>
            <a:ext cx="3952841" cy="36899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849C475-DA1A-3148-8ECF-D0B60B39A99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14" y="6458707"/>
            <a:ext cx="8507186" cy="24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43961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/>
          </p:cNvSpPr>
          <p:nvPr>
            <p:ph type="title" idx="4294967295"/>
          </p:nvPr>
        </p:nvSpPr>
        <p:spPr>
          <a:xfrm>
            <a:off x="853689" y="333712"/>
            <a:ext cx="8234267" cy="14950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defTabSz="841247">
              <a:defRPr sz="3600" b="1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3600" b="1" dirty="0">
                <a:solidFill>
                  <a:srgbClr val="007258"/>
                </a:solidFill>
              </a:rPr>
              <a:t>Of The One-Third Of Millennials Who Are Saving For Retirement, Only 14.2% Are Saving Adequately</a:t>
            </a:r>
            <a:endParaRPr sz="3600" b="1" dirty="0">
              <a:solidFill>
                <a:srgbClr val="007258"/>
              </a:solidFill>
            </a:endParaRPr>
          </a:p>
        </p:txBody>
      </p:sp>
      <p:sp>
        <p:nvSpPr>
          <p:cNvPr id="87" name="Shape 87"/>
          <p:cNvSpPr>
            <a:spLocks noGrp="1"/>
          </p:cNvSpPr>
          <p:nvPr>
            <p:ph type="sldNum" sz="quarter" idx="2"/>
          </p:nvPr>
        </p:nvSpPr>
        <p:spPr>
          <a:xfrm>
            <a:off x="8534400" y="6248400"/>
            <a:ext cx="609600" cy="35066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tIns="45719" rIns="45719" bIns="45719" anchor="t">
            <a:normAutofit lnSpcReduction="10000"/>
          </a:bodyPr>
          <a:lstStyle>
            <a:lvl1pPr algn="l">
              <a:defRPr sz="1800" b="0">
                <a:solidFill>
                  <a:srgbClr val="4A5558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4A5558"/>
                </a:solidFill>
              </a:rPr>
              <a:pPr lvl="0">
                <a:defRPr>
                  <a:solidFill>
                    <a:srgbClr val="000000"/>
                  </a:solidFill>
                </a:defRPr>
              </a:pPr>
              <a:t>3</a:t>
            </a:fld>
            <a:endParaRPr>
              <a:solidFill>
                <a:srgbClr val="4A5558"/>
              </a:solidFill>
            </a:endParaRPr>
          </a:p>
        </p:txBody>
      </p:sp>
      <p:sp>
        <p:nvSpPr>
          <p:cNvPr id="8" name="Shape 86"/>
          <p:cNvSpPr/>
          <p:nvPr/>
        </p:nvSpPr>
        <p:spPr>
          <a:xfrm>
            <a:off x="761999" y="1935126"/>
            <a:ext cx="8382001" cy="0"/>
          </a:xfrm>
          <a:prstGeom prst="line">
            <a:avLst/>
          </a:prstGeom>
          <a:ln>
            <a:solidFill>
              <a:srgbClr val="4A5558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" name="Shape 85"/>
          <p:cNvSpPr txBox="1">
            <a:spLocks/>
          </p:cNvSpPr>
          <p:nvPr/>
        </p:nvSpPr>
        <p:spPr>
          <a:xfrm>
            <a:off x="484854" y="2041453"/>
            <a:ext cx="8446494" cy="754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342900" indent="-342900">
              <a:spcBef>
                <a:spcPts val="600"/>
              </a:spcBef>
              <a:buSzPct val="100000"/>
              <a:buChar char="»"/>
              <a:defRPr sz="2800">
                <a:solidFill>
                  <a:srgbClr val="4A55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90575" indent="-333375">
              <a:spcBef>
                <a:spcPts val="600"/>
              </a:spcBef>
              <a:buSzPct val="100000"/>
              <a:buChar char="–"/>
              <a:defRPr sz="2800">
                <a:solidFill>
                  <a:srgbClr val="4A555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70000" indent="-355600">
              <a:spcBef>
                <a:spcPts val="600"/>
              </a:spcBef>
              <a:buSzPct val="100000"/>
              <a:buChar char="•"/>
              <a:defRPr sz="2800">
                <a:solidFill>
                  <a:srgbClr val="4A555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indent="-457200">
              <a:spcBef>
                <a:spcPts val="600"/>
              </a:spcBef>
              <a:buSzPct val="100000"/>
              <a:buChar char="–"/>
              <a:defRPr sz="2800">
                <a:solidFill>
                  <a:srgbClr val="4A555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184400" indent="-355600">
              <a:spcBef>
                <a:spcPts val="600"/>
              </a:spcBef>
              <a:buSzPct val="100000"/>
              <a:buChar char="»"/>
              <a:defRPr sz="2800">
                <a:solidFill>
                  <a:srgbClr val="4A555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641600" indent="-355600">
              <a:spcBef>
                <a:spcPts val="600"/>
              </a:spcBef>
              <a:buSzPct val="100000"/>
              <a:buChar char="•"/>
              <a:defRPr sz="2800">
                <a:solidFill>
                  <a:srgbClr val="4A555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098800" indent="-355600">
              <a:spcBef>
                <a:spcPts val="600"/>
              </a:spcBef>
              <a:buSzPct val="100000"/>
              <a:buChar char="•"/>
              <a:defRPr sz="2800">
                <a:solidFill>
                  <a:srgbClr val="4A555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556000" indent="-355600">
              <a:spcBef>
                <a:spcPts val="600"/>
              </a:spcBef>
              <a:buSzPct val="100000"/>
              <a:buChar char="•"/>
              <a:defRPr sz="2800">
                <a:solidFill>
                  <a:srgbClr val="4A555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013200" indent="-355600">
              <a:spcBef>
                <a:spcPts val="600"/>
              </a:spcBef>
              <a:buSzPct val="100000"/>
              <a:buChar char="•"/>
              <a:defRPr sz="2800">
                <a:solidFill>
                  <a:srgbClr val="4A55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43484" lvl="1" indent="0" defTabSz="886967">
              <a:spcBef>
                <a:spcPts val="400"/>
              </a:spcBef>
              <a:buClr>
                <a:srgbClr val="4A5558"/>
              </a:buClr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lang="en-US" sz="1900" dirty="0">
                <a:solidFill>
                  <a:srgbClr val="000000"/>
                </a:solidFill>
              </a:rPr>
              <a:t>  </a:t>
            </a:r>
            <a:endParaRPr lang="en-US" sz="1900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B179A3C-1D23-F347-8A64-A0039B7B6EE7}"/>
              </a:ext>
            </a:extLst>
          </p:cNvPr>
          <p:cNvSpPr/>
          <p:nvPr/>
        </p:nvSpPr>
        <p:spPr>
          <a:xfrm>
            <a:off x="853689" y="1956064"/>
            <a:ext cx="1954580" cy="381965"/>
          </a:xfrm>
          <a:prstGeom prst="roundRect">
            <a:avLst/>
          </a:prstGeom>
          <a:solidFill>
            <a:schemeClr val="bg1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4A5558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E983A4B-6E47-484F-9952-E09687A5076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576" y="2041453"/>
            <a:ext cx="8112492" cy="3748611"/>
          </a:xfrm>
          <a:prstGeom prst="rect">
            <a:avLst/>
          </a:prstGeom>
        </p:spPr>
      </p:pic>
      <p:sp>
        <p:nvSpPr>
          <p:cNvPr id="16" name="Left Arrow 15">
            <a:extLst>
              <a:ext uri="{FF2B5EF4-FFF2-40B4-BE49-F238E27FC236}">
                <a16:creationId xmlns:a16="http://schemas.microsoft.com/office/drawing/2014/main" id="{B2848A42-B058-5B4B-9A29-13E9536A4FDD}"/>
              </a:ext>
            </a:extLst>
          </p:cNvPr>
          <p:cNvSpPr/>
          <p:nvPr/>
        </p:nvSpPr>
        <p:spPr>
          <a:xfrm flipH="1" flipV="1">
            <a:off x="6923316" y="3915758"/>
            <a:ext cx="1012924" cy="509444"/>
          </a:xfrm>
          <a:prstGeom prst="leftArrow">
            <a:avLst/>
          </a:prstGeom>
          <a:solidFill>
            <a:srgbClr val="FF0000"/>
          </a:solidFill>
          <a:ln w="25400" cap="flat">
            <a:solidFill>
              <a:srgbClr val="9F9E9C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4A5558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4BD9613-EB8D-B14D-8072-CAC550CC08A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14" y="6458707"/>
            <a:ext cx="8507186" cy="24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14734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/>
          </p:cNvSpPr>
          <p:nvPr>
            <p:ph type="title" idx="4294967295"/>
          </p:nvPr>
        </p:nvSpPr>
        <p:spPr>
          <a:xfrm>
            <a:off x="853689" y="333712"/>
            <a:ext cx="8234267" cy="14950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defTabSz="841247">
              <a:defRPr sz="3600" b="1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3600" b="1" dirty="0">
                <a:solidFill>
                  <a:srgbClr val="007258"/>
                </a:solidFill>
              </a:rPr>
              <a:t>Two-Thirds Of Millennials Have Access To A Plan, But Only </a:t>
            </a:r>
            <a:br>
              <a:rPr lang="en-US" sz="3600" b="1" dirty="0">
                <a:solidFill>
                  <a:srgbClr val="007258"/>
                </a:solidFill>
              </a:rPr>
            </a:br>
            <a:r>
              <a:rPr lang="en-US" sz="3600" b="1" dirty="0">
                <a:solidFill>
                  <a:srgbClr val="007258"/>
                </a:solidFill>
              </a:rPr>
              <a:t>One-Third Participate</a:t>
            </a:r>
            <a:endParaRPr sz="3600" b="1" dirty="0">
              <a:solidFill>
                <a:srgbClr val="007258"/>
              </a:solidFill>
            </a:endParaRPr>
          </a:p>
        </p:txBody>
      </p:sp>
      <p:sp>
        <p:nvSpPr>
          <p:cNvPr id="87" name="Shape 87"/>
          <p:cNvSpPr>
            <a:spLocks noGrp="1"/>
          </p:cNvSpPr>
          <p:nvPr>
            <p:ph type="sldNum" sz="quarter" idx="2"/>
          </p:nvPr>
        </p:nvSpPr>
        <p:spPr>
          <a:xfrm>
            <a:off x="8534400" y="6248400"/>
            <a:ext cx="609600" cy="35066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tIns="45719" rIns="45719" bIns="45719" anchor="t">
            <a:normAutofit lnSpcReduction="10000"/>
          </a:bodyPr>
          <a:lstStyle>
            <a:lvl1pPr algn="l">
              <a:defRPr sz="1800" b="0">
                <a:solidFill>
                  <a:srgbClr val="4A5558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4A5558"/>
                </a:solidFill>
              </a:rPr>
              <a:pPr lvl="0">
                <a:defRPr>
                  <a:solidFill>
                    <a:srgbClr val="000000"/>
                  </a:solidFill>
                </a:defRPr>
              </a:pPr>
              <a:t>4</a:t>
            </a:fld>
            <a:endParaRPr>
              <a:solidFill>
                <a:srgbClr val="4A5558"/>
              </a:solidFill>
            </a:endParaRPr>
          </a:p>
        </p:txBody>
      </p:sp>
      <p:sp>
        <p:nvSpPr>
          <p:cNvPr id="8" name="Shape 86"/>
          <p:cNvSpPr/>
          <p:nvPr/>
        </p:nvSpPr>
        <p:spPr>
          <a:xfrm>
            <a:off x="761999" y="1935126"/>
            <a:ext cx="8382001" cy="0"/>
          </a:xfrm>
          <a:prstGeom prst="line">
            <a:avLst/>
          </a:prstGeom>
          <a:ln>
            <a:solidFill>
              <a:srgbClr val="4A5558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" name="Shape 85"/>
          <p:cNvSpPr txBox="1">
            <a:spLocks/>
          </p:cNvSpPr>
          <p:nvPr/>
        </p:nvSpPr>
        <p:spPr>
          <a:xfrm>
            <a:off x="484854" y="2041453"/>
            <a:ext cx="8446494" cy="754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342900" indent="-342900">
              <a:spcBef>
                <a:spcPts val="600"/>
              </a:spcBef>
              <a:buSzPct val="100000"/>
              <a:buChar char="»"/>
              <a:defRPr sz="2800">
                <a:solidFill>
                  <a:srgbClr val="4A55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90575" indent="-333375">
              <a:spcBef>
                <a:spcPts val="600"/>
              </a:spcBef>
              <a:buSzPct val="100000"/>
              <a:buChar char="–"/>
              <a:defRPr sz="2800">
                <a:solidFill>
                  <a:srgbClr val="4A555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70000" indent="-355600">
              <a:spcBef>
                <a:spcPts val="600"/>
              </a:spcBef>
              <a:buSzPct val="100000"/>
              <a:buChar char="•"/>
              <a:defRPr sz="2800">
                <a:solidFill>
                  <a:srgbClr val="4A555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indent="-457200">
              <a:spcBef>
                <a:spcPts val="600"/>
              </a:spcBef>
              <a:buSzPct val="100000"/>
              <a:buChar char="–"/>
              <a:defRPr sz="2800">
                <a:solidFill>
                  <a:srgbClr val="4A555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184400" indent="-355600">
              <a:spcBef>
                <a:spcPts val="600"/>
              </a:spcBef>
              <a:buSzPct val="100000"/>
              <a:buChar char="»"/>
              <a:defRPr sz="2800">
                <a:solidFill>
                  <a:srgbClr val="4A555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641600" indent="-355600">
              <a:spcBef>
                <a:spcPts val="600"/>
              </a:spcBef>
              <a:buSzPct val="100000"/>
              <a:buChar char="•"/>
              <a:defRPr sz="2800">
                <a:solidFill>
                  <a:srgbClr val="4A555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098800" indent="-355600">
              <a:spcBef>
                <a:spcPts val="600"/>
              </a:spcBef>
              <a:buSzPct val="100000"/>
              <a:buChar char="•"/>
              <a:defRPr sz="2800">
                <a:solidFill>
                  <a:srgbClr val="4A555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556000" indent="-355600">
              <a:spcBef>
                <a:spcPts val="600"/>
              </a:spcBef>
              <a:buSzPct val="100000"/>
              <a:buChar char="•"/>
              <a:defRPr sz="2800">
                <a:solidFill>
                  <a:srgbClr val="4A555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013200" indent="-355600">
              <a:spcBef>
                <a:spcPts val="600"/>
              </a:spcBef>
              <a:buSzPct val="100000"/>
              <a:buChar char="•"/>
              <a:defRPr sz="2800">
                <a:solidFill>
                  <a:srgbClr val="4A55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43484" lvl="1" indent="0" defTabSz="886967">
              <a:spcBef>
                <a:spcPts val="400"/>
              </a:spcBef>
              <a:buClr>
                <a:srgbClr val="4A5558"/>
              </a:buClr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lang="en-US" sz="1900" dirty="0">
                <a:solidFill>
                  <a:srgbClr val="000000"/>
                </a:solidFill>
              </a:rPr>
              <a:t>  </a:t>
            </a:r>
            <a:endParaRPr lang="en-US" sz="1900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B179A3C-1D23-F347-8A64-A0039B7B6EE7}"/>
              </a:ext>
            </a:extLst>
          </p:cNvPr>
          <p:cNvSpPr/>
          <p:nvPr/>
        </p:nvSpPr>
        <p:spPr>
          <a:xfrm>
            <a:off x="853689" y="1956064"/>
            <a:ext cx="1954580" cy="381965"/>
          </a:xfrm>
          <a:prstGeom prst="roundRect">
            <a:avLst/>
          </a:prstGeom>
          <a:solidFill>
            <a:schemeClr val="bg1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4A5558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1466A84-C4C6-6A4F-9255-C3569760F93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14" y="6458707"/>
            <a:ext cx="8507186" cy="2485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814B7D-447B-5948-8625-4E4EB217425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735" y="2135831"/>
            <a:ext cx="4090125" cy="375252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15E8453-7E31-8646-97AC-6D14D653415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3814" y="2039107"/>
            <a:ext cx="4038488" cy="384924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00B8AD6-3C44-2743-8A38-77DF8C286BA6}"/>
              </a:ext>
            </a:extLst>
          </p:cNvPr>
          <p:cNvSpPr txBox="1"/>
          <p:nvPr/>
        </p:nvSpPr>
        <p:spPr>
          <a:xfrm>
            <a:off x="806426" y="1866066"/>
            <a:ext cx="4222357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b="1" dirty="0"/>
              <a:t>Access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4A5558"/>
              </a:solidFill>
              <a:effectLst/>
              <a:uFillTx/>
              <a:sym typeface="Helvetica Neue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598A834-2C9C-3244-8310-95DDFBF2B83F}"/>
              </a:ext>
            </a:extLst>
          </p:cNvPr>
          <p:cNvSpPr txBox="1"/>
          <p:nvPr/>
        </p:nvSpPr>
        <p:spPr>
          <a:xfrm>
            <a:off x="5073210" y="1885438"/>
            <a:ext cx="4222357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4A5558"/>
                </a:solidFill>
                <a:effectLst/>
                <a:uFillTx/>
                <a:sym typeface="Helvetica Neue"/>
              </a:rPr>
              <a:t>Partici</a:t>
            </a:r>
            <a:r>
              <a:rPr lang="en-US" sz="2800" b="1" dirty="0"/>
              <a:t>pation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4A5558"/>
              </a:solidFill>
              <a:effectLst/>
              <a:uFillTx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95056640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/>
          </p:cNvSpPr>
          <p:nvPr>
            <p:ph type="title" idx="4294967295"/>
          </p:nvPr>
        </p:nvSpPr>
        <p:spPr>
          <a:xfrm>
            <a:off x="853689" y="333712"/>
            <a:ext cx="8234267" cy="14950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defTabSz="841247">
              <a:defRPr sz="3600" b="1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3600" b="1" dirty="0">
                <a:solidFill>
                  <a:srgbClr val="007258"/>
                </a:solidFill>
              </a:rPr>
              <a:t>There Is A Significant Gap In Participation Between Millennial Latinos And Other Communities</a:t>
            </a:r>
            <a:endParaRPr sz="3600" b="1" dirty="0">
              <a:solidFill>
                <a:srgbClr val="007258"/>
              </a:solidFill>
            </a:endParaRPr>
          </a:p>
        </p:txBody>
      </p:sp>
      <p:sp>
        <p:nvSpPr>
          <p:cNvPr id="87" name="Shape 87"/>
          <p:cNvSpPr>
            <a:spLocks noGrp="1"/>
          </p:cNvSpPr>
          <p:nvPr>
            <p:ph type="sldNum" sz="quarter" idx="2"/>
          </p:nvPr>
        </p:nvSpPr>
        <p:spPr>
          <a:xfrm>
            <a:off x="8534400" y="6248400"/>
            <a:ext cx="609600" cy="35066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tIns="45719" rIns="45719" bIns="45719" anchor="t">
            <a:normAutofit lnSpcReduction="10000"/>
          </a:bodyPr>
          <a:lstStyle>
            <a:lvl1pPr algn="l">
              <a:defRPr sz="1800" b="0">
                <a:solidFill>
                  <a:srgbClr val="4A5558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4A5558"/>
                </a:solidFill>
              </a:rPr>
              <a:pPr lvl="0">
                <a:defRPr>
                  <a:solidFill>
                    <a:srgbClr val="000000"/>
                  </a:solidFill>
                </a:defRPr>
              </a:pPr>
              <a:t>5</a:t>
            </a:fld>
            <a:endParaRPr>
              <a:solidFill>
                <a:srgbClr val="4A5558"/>
              </a:solidFill>
            </a:endParaRPr>
          </a:p>
        </p:txBody>
      </p:sp>
      <p:sp>
        <p:nvSpPr>
          <p:cNvPr id="8" name="Shape 86"/>
          <p:cNvSpPr/>
          <p:nvPr/>
        </p:nvSpPr>
        <p:spPr>
          <a:xfrm>
            <a:off x="761999" y="1935126"/>
            <a:ext cx="8382001" cy="0"/>
          </a:xfrm>
          <a:prstGeom prst="line">
            <a:avLst/>
          </a:prstGeom>
          <a:ln>
            <a:solidFill>
              <a:srgbClr val="4A5558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" name="Shape 85"/>
          <p:cNvSpPr txBox="1">
            <a:spLocks/>
          </p:cNvSpPr>
          <p:nvPr/>
        </p:nvSpPr>
        <p:spPr>
          <a:xfrm>
            <a:off x="484854" y="2041453"/>
            <a:ext cx="8446494" cy="754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342900" indent="-342900">
              <a:spcBef>
                <a:spcPts val="600"/>
              </a:spcBef>
              <a:buSzPct val="100000"/>
              <a:buChar char="»"/>
              <a:defRPr sz="2800">
                <a:solidFill>
                  <a:srgbClr val="4A55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90575" indent="-333375">
              <a:spcBef>
                <a:spcPts val="600"/>
              </a:spcBef>
              <a:buSzPct val="100000"/>
              <a:buChar char="–"/>
              <a:defRPr sz="2800">
                <a:solidFill>
                  <a:srgbClr val="4A555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70000" indent="-355600">
              <a:spcBef>
                <a:spcPts val="600"/>
              </a:spcBef>
              <a:buSzPct val="100000"/>
              <a:buChar char="•"/>
              <a:defRPr sz="2800">
                <a:solidFill>
                  <a:srgbClr val="4A555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indent="-457200">
              <a:spcBef>
                <a:spcPts val="600"/>
              </a:spcBef>
              <a:buSzPct val="100000"/>
              <a:buChar char="–"/>
              <a:defRPr sz="2800">
                <a:solidFill>
                  <a:srgbClr val="4A555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184400" indent="-355600">
              <a:spcBef>
                <a:spcPts val="600"/>
              </a:spcBef>
              <a:buSzPct val="100000"/>
              <a:buChar char="»"/>
              <a:defRPr sz="2800">
                <a:solidFill>
                  <a:srgbClr val="4A555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641600" indent="-355600">
              <a:spcBef>
                <a:spcPts val="600"/>
              </a:spcBef>
              <a:buSzPct val="100000"/>
              <a:buChar char="•"/>
              <a:defRPr sz="2800">
                <a:solidFill>
                  <a:srgbClr val="4A555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098800" indent="-355600">
              <a:spcBef>
                <a:spcPts val="600"/>
              </a:spcBef>
              <a:buSzPct val="100000"/>
              <a:buChar char="•"/>
              <a:defRPr sz="2800">
                <a:solidFill>
                  <a:srgbClr val="4A555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556000" indent="-355600">
              <a:spcBef>
                <a:spcPts val="600"/>
              </a:spcBef>
              <a:buSzPct val="100000"/>
              <a:buChar char="•"/>
              <a:defRPr sz="2800">
                <a:solidFill>
                  <a:srgbClr val="4A555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013200" indent="-355600">
              <a:spcBef>
                <a:spcPts val="600"/>
              </a:spcBef>
              <a:buSzPct val="100000"/>
              <a:buChar char="•"/>
              <a:defRPr sz="2800">
                <a:solidFill>
                  <a:srgbClr val="4A55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43484" lvl="1" indent="0" defTabSz="886967">
              <a:spcBef>
                <a:spcPts val="400"/>
              </a:spcBef>
              <a:buClr>
                <a:srgbClr val="4A5558"/>
              </a:buClr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lang="en-US" sz="1900" dirty="0">
                <a:solidFill>
                  <a:srgbClr val="000000"/>
                </a:solidFill>
              </a:rPr>
              <a:t>  </a:t>
            </a:r>
            <a:endParaRPr lang="en-US" sz="1900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B179A3C-1D23-F347-8A64-A0039B7B6EE7}"/>
              </a:ext>
            </a:extLst>
          </p:cNvPr>
          <p:cNvSpPr/>
          <p:nvPr/>
        </p:nvSpPr>
        <p:spPr>
          <a:xfrm>
            <a:off x="853689" y="1956064"/>
            <a:ext cx="1954580" cy="381965"/>
          </a:xfrm>
          <a:prstGeom prst="roundRect">
            <a:avLst/>
          </a:prstGeom>
          <a:solidFill>
            <a:schemeClr val="bg1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4A5558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5AF039E-2365-1245-A1D9-51CFA00A12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14" y="6458707"/>
            <a:ext cx="8507186" cy="24852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2FB7315-35B0-F04F-8B12-60C3D330E31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6637" y="2152925"/>
            <a:ext cx="4177363" cy="37806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7D5A642-793D-9148-8E49-457F1354D7F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051" y="2241424"/>
            <a:ext cx="4112948" cy="360365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B4F1709-C02C-AB4D-BB70-D55647C56A3A}"/>
              </a:ext>
            </a:extLst>
          </p:cNvPr>
          <p:cNvSpPr txBox="1"/>
          <p:nvPr/>
        </p:nvSpPr>
        <p:spPr>
          <a:xfrm>
            <a:off x="806426" y="1931382"/>
            <a:ext cx="4222357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b="1" dirty="0"/>
              <a:t>Access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4A5558"/>
              </a:solidFill>
              <a:effectLst/>
              <a:uFillTx/>
              <a:sym typeface="Helvetica Neue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0C09B6-6016-B14B-9C0F-6B782997F3F7}"/>
              </a:ext>
            </a:extLst>
          </p:cNvPr>
          <p:cNvSpPr txBox="1"/>
          <p:nvPr/>
        </p:nvSpPr>
        <p:spPr>
          <a:xfrm>
            <a:off x="5073210" y="1918096"/>
            <a:ext cx="4222357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4A5558"/>
                </a:solidFill>
                <a:effectLst/>
                <a:uFillTx/>
                <a:sym typeface="Helvetica Neue"/>
              </a:rPr>
              <a:t>Partici</a:t>
            </a:r>
            <a:r>
              <a:rPr lang="en-US" sz="2800" b="1" dirty="0"/>
              <a:t>pation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4A5558"/>
              </a:solidFill>
              <a:effectLst/>
              <a:uFillTx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88080179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/>
          </p:cNvSpPr>
          <p:nvPr>
            <p:ph type="title" idx="4294967295"/>
          </p:nvPr>
        </p:nvSpPr>
        <p:spPr>
          <a:xfrm>
            <a:off x="821031" y="333712"/>
            <a:ext cx="8502582" cy="14950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defTabSz="841247">
              <a:defRPr sz="3600" b="1"/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rPr lang="en-US" sz="3600" b="1" dirty="0">
                <a:solidFill>
                  <a:srgbClr val="007258"/>
                </a:solidFill>
              </a:rPr>
              <a:t>Four Out Of Ten (40.2%) Millennials Cited Eligibility Requirements As Why They Did Not Participate In A Plan</a:t>
            </a:r>
            <a:endParaRPr sz="3600" b="1" dirty="0">
              <a:solidFill>
                <a:srgbClr val="007258"/>
              </a:solidFill>
            </a:endParaRPr>
          </a:p>
        </p:txBody>
      </p:sp>
      <p:sp>
        <p:nvSpPr>
          <p:cNvPr id="87" name="Shape 87"/>
          <p:cNvSpPr>
            <a:spLocks noGrp="1"/>
          </p:cNvSpPr>
          <p:nvPr>
            <p:ph type="sldNum" sz="quarter" idx="2"/>
          </p:nvPr>
        </p:nvSpPr>
        <p:spPr>
          <a:xfrm>
            <a:off x="8534400" y="6248400"/>
            <a:ext cx="609600" cy="35066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tIns="45719" rIns="45719" bIns="45719" anchor="t">
            <a:normAutofit lnSpcReduction="10000"/>
          </a:bodyPr>
          <a:lstStyle>
            <a:lvl1pPr algn="l">
              <a:defRPr sz="1800" b="0">
                <a:solidFill>
                  <a:srgbClr val="4A5558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4A5558"/>
                </a:solidFill>
              </a:rPr>
              <a:pPr lvl="0">
                <a:defRPr>
                  <a:solidFill>
                    <a:srgbClr val="000000"/>
                  </a:solidFill>
                </a:defRPr>
              </a:pPr>
              <a:t>6</a:t>
            </a:fld>
            <a:endParaRPr>
              <a:solidFill>
                <a:srgbClr val="4A5558"/>
              </a:solidFill>
            </a:endParaRPr>
          </a:p>
        </p:txBody>
      </p:sp>
      <p:sp>
        <p:nvSpPr>
          <p:cNvPr id="8" name="Shape 86"/>
          <p:cNvSpPr/>
          <p:nvPr/>
        </p:nvSpPr>
        <p:spPr>
          <a:xfrm>
            <a:off x="761999" y="1935126"/>
            <a:ext cx="8382001" cy="0"/>
          </a:xfrm>
          <a:prstGeom prst="line">
            <a:avLst/>
          </a:prstGeom>
          <a:ln>
            <a:solidFill>
              <a:srgbClr val="4A5558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" name="Shape 85"/>
          <p:cNvSpPr txBox="1">
            <a:spLocks/>
          </p:cNvSpPr>
          <p:nvPr/>
        </p:nvSpPr>
        <p:spPr>
          <a:xfrm>
            <a:off x="484854" y="2041453"/>
            <a:ext cx="8446494" cy="754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342900" indent="-342900">
              <a:spcBef>
                <a:spcPts val="600"/>
              </a:spcBef>
              <a:buSzPct val="100000"/>
              <a:buChar char="»"/>
              <a:defRPr sz="2800">
                <a:solidFill>
                  <a:srgbClr val="4A55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90575" indent="-333375">
              <a:spcBef>
                <a:spcPts val="600"/>
              </a:spcBef>
              <a:buSzPct val="100000"/>
              <a:buChar char="–"/>
              <a:defRPr sz="2800">
                <a:solidFill>
                  <a:srgbClr val="4A555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70000" indent="-355600">
              <a:spcBef>
                <a:spcPts val="600"/>
              </a:spcBef>
              <a:buSzPct val="100000"/>
              <a:buChar char="•"/>
              <a:defRPr sz="2800">
                <a:solidFill>
                  <a:srgbClr val="4A555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indent="-457200">
              <a:spcBef>
                <a:spcPts val="600"/>
              </a:spcBef>
              <a:buSzPct val="100000"/>
              <a:buChar char="–"/>
              <a:defRPr sz="2800">
                <a:solidFill>
                  <a:srgbClr val="4A555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184400" indent="-355600">
              <a:spcBef>
                <a:spcPts val="600"/>
              </a:spcBef>
              <a:buSzPct val="100000"/>
              <a:buChar char="»"/>
              <a:defRPr sz="2800">
                <a:solidFill>
                  <a:srgbClr val="4A555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641600" indent="-355600">
              <a:spcBef>
                <a:spcPts val="600"/>
              </a:spcBef>
              <a:buSzPct val="100000"/>
              <a:buChar char="•"/>
              <a:defRPr sz="2800">
                <a:solidFill>
                  <a:srgbClr val="4A555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098800" indent="-355600">
              <a:spcBef>
                <a:spcPts val="600"/>
              </a:spcBef>
              <a:buSzPct val="100000"/>
              <a:buChar char="•"/>
              <a:defRPr sz="2800">
                <a:solidFill>
                  <a:srgbClr val="4A555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556000" indent="-355600">
              <a:spcBef>
                <a:spcPts val="600"/>
              </a:spcBef>
              <a:buSzPct val="100000"/>
              <a:buChar char="•"/>
              <a:defRPr sz="2800">
                <a:solidFill>
                  <a:srgbClr val="4A555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013200" indent="-355600">
              <a:spcBef>
                <a:spcPts val="600"/>
              </a:spcBef>
              <a:buSzPct val="100000"/>
              <a:buChar char="•"/>
              <a:defRPr sz="2800">
                <a:solidFill>
                  <a:srgbClr val="4A55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43484" lvl="1" indent="0" defTabSz="886967">
              <a:spcBef>
                <a:spcPts val="400"/>
              </a:spcBef>
              <a:buClr>
                <a:srgbClr val="4A5558"/>
              </a:buClr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lang="en-US" sz="1900" dirty="0">
                <a:solidFill>
                  <a:srgbClr val="000000"/>
                </a:solidFill>
              </a:rPr>
              <a:t>  </a:t>
            </a:r>
            <a:endParaRPr lang="en-US" sz="1900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B179A3C-1D23-F347-8A64-A0039B7B6EE7}"/>
              </a:ext>
            </a:extLst>
          </p:cNvPr>
          <p:cNvSpPr/>
          <p:nvPr/>
        </p:nvSpPr>
        <p:spPr>
          <a:xfrm>
            <a:off x="853689" y="1956064"/>
            <a:ext cx="1954580" cy="381965"/>
          </a:xfrm>
          <a:prstGeom prst="roundRect">
            <a:avLst/>
          </a:prstGeom>
          <a:solidFill>
            <a:schemeClr val="bg1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4A5558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865F4A-9263-054E-9370-483C5F0A633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349" y="2131802"/>
            <a:ext cx="8115300" cy="3707268"/>
          </a:xfrm>
          <a:prstGeom prst="rect">
            <a:avLst/>
          </a:prstGeom>
        </p:spPr>
      </p:pic>
      <p:sp>
        <p:nvSpPr>
          <p:cNvPr id="12" name="Left Arrow 11">
            <a:extLst>
              <a:ext uri="{FF2B5EF4-FFF2-40B4-BE49-F238E27FC236}">
                <a16:creationId xmlns:a16="http://schemas.microsoft.com/office/drawing/2014/main" id="{95EEC671-88C9-BD4D-A5B7-EB12108B794C}"/>
              </a:ext>
            </a:extLst>
          </p:cNvPr>
          <p:cNvSpPr/>
          <p:nvPr/>
        </p:nvSpPr>
        <p:spPr>
          <a:xfrm flipV="1">
            <a:off x="2290225" y="2476872"/>
            <a:ext cx="1331387" cy="509444"/>
          </a:xfrm>
          <a:prstGeom prst="leftArrow">
            <a:avLst/>
          </a:prstGeom>
          <a:solidFill>
            <a:srgbClr val="FF0000"/>
          </a:solidFill>
          <a:ln w="25400" cap="flat">
            <a:solidFill>
              <a:srgbClr val="9F9E9C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4A5558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14" name="Left Arrow 13">
            <a:extLst>
              <a:ext uri="{FF2B5EF4-FFF2-40B4-BE49-F238E27FC236}">
                <a16:creationId xmlns:a16="http://schemas.microsoft.com/office/drawing/2014/main" id="{0B46DFA8-D19F-514B-B902-FF8C7186AC21}"/>
              </a:ext>
            </a:extLst>
          </p:cNvPr>
          <p:cNvSpPr/>
          <p:nvPr/>
        </p:nvSpPr>
        <p:spPr>
          <a:xfrm flipV="1">
            <a:off x="3621612" y="3444437"/>
            <a:ext cx="1331387" cy="509444"/>
          </a:xfrm>
          <a:prstGeom prst="leftArrow">
            <a:avLst/>
          </a:prstGeom>
          <a:solidFill>
            <a:srgbClr val="FF0000"/>
          </a:solidFill>
          <a:ln w="25400" cap="flat">
            <a:solidFill>
              <a:srgbClr val="9F9E9C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4A5558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E63991D-1CDC-C747-A229-F19B5A8A2E9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14" y="6458707"/>
            <a:ext cx="8507186" cy="24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92439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/>
          </p:cNvSpPr>
          <p:nvPr>
            <p:ph type="title" idx="4294967295"/>
          </p:nvPr>
        </p:nvSpPr>
        <p:spPr>
          <a:xfrm>
            <a:off x="853689" y="333712"/>
            <a:ext cx="8234267" cy="14950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defTabSz="841247">
              <a:defRPr sz="3600" b="1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3600" b="1" dirty="0">
                <a:solidFill>
                  <a:srgbClr val="007258"/>
                </a:solidFill>
              </a:rPr>
              <a:t>Millennials’ High Take-Up Of Employer-Sponsored Plans Gives Hope For This Generation</a:t>
            </a:r>
            <a:endParaRPr sz="3600" b="1" dirty="0">
              <a:solidFill>
                <a:srgbClr val="007258"/>
              </a:solidFill>
            </a:endParaRPr>
          </a:p>
        </p:txBody>
      </p:sp>
      <p:sp>
        <p:nvSpPr>
          <p:cNvPr id="87" name="Shape 87"/>
          <p:cNvSpPr>
            <a:spLocks noGrp="1"/>
          </p:cNvSpPr>
          <p:nvPr>
            <p:ph type="sldNum" sz="quarter" idx="2"/>
          </p:nvPr>
        </p:nvSpPr>
        <p:spPr>
          <a:xfrm>
            <a:off x="8534400" y="6248400"/>
            <a:ext cx="609600" cy="35066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tIns="45719" rIns="45719" bIns="45719" anchor="t">
            <a:normAutofit lnSpcReduction="10000"/>
          </a:bodyPr>
          <a:lstStyle>
            <a:lvl1pPr algn="l">
              <a:defRPr sz="1800" b="0">
                <a:solidFill>
                  <a:srgbClr val="4A5558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4A5558"/>
                </a:solidFill>
              </a:rPr>
              <a:pPr lvl="0">
                <a:defRPr>
                  <a:solidFill>
                    <a:srgbClr val="000000"/>
                  </a:solidFill>
                </a:defRPr>
              </a:pPr>
              <a:t>7</a:t>
            </a:fld>
            <a:endParaRPr>
              <a:solidFill>
                <a:srgbClr val="4A5558"/>
              </a:solidFill>
            </a:endParaRPr>
          </a:p>
        </p:txBody>
      </p:sp>
      <p:sp>
        <p:nvSpPr>
          <p:cNvPr id="8" name="Shape 86"/>
          <p:cNvSpPr/>
          <p:nvPr/>
        </p:nvSpPr>
        <p:spPr>
          <a:xfrm>
            <a:off x="761999" y="1935126"/>
            <a:ext cx="8382001" cy="0"/>
          </a:xfrm>
          <a:prstGeom prst="line">
            <a:avLst/>
          </a:prstGeom>
          <a:ln>
            <a:solidFill>
              <a:srgbClr val="4A5558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" name="Shape 85"/>
          <p:cNvSpPr txBox="1">
            <a:spLocks/>
          </p:cNvSpPr>
          <p:nvPr/>
        </p:nvSpPr>
        <p:spPr>
          <a:xfrm>
            <a:off x="484854" y="2041453"/>
            <a:ext cx="8446494" cy="754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342900" indent="-342900">
              <a:spcBef>
                <a:spcPts val="600"/>
              </a:spcBef>
              <a:buSzPct val="100000"/>
              <a:buChar char="»"/>
              <a:defRPr sz="2800">
                <a:solidFill>
                  <a:srgbClr val="4A55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90575" indent="-333375">
              <a:spcBef>
                <a:spcPts val="600"/>
              </a:spcBef>
              <a:buSzPct val="100000"/>
              <a:buChar char="–"/>
              <a:defRPr sz="2800">
                <a:solidFill>
                  <a:srgbClr val="4A555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70000" indent="-355600">
              <a:spcBef>
                <a:spcPts val="600"/>
              </a:spcBef>
              <a:buSzPct val="100000"/>
              <a:buChar char="•"/>
              <a:defRPr sz="2800">
                <a:solidFill>
                  <a:srgbClr val="4A555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indent="-457200">
              <a:spcBef>
                <a:spcPts val="600"/>
              </a:spcBef>
              <a:buSzPct val="100000"/>
              <a:buChar char="–"/>
              <a:defRPr sz="2800">
                <a:solidFill>
                  <a:srgbClr val="4A555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184400" indent="-355600">
              <a:spcBef>
                <a:spcPts val="600"/>
              </a:spcBef>
              <a:buSzPct val="100000"/>
              <a:buChar char="»"/>
              <a:defRPr sz="2800">
                <a:solidFill>
                  <a:srgbClr val="4A555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641600" indent="-355600">
              <a:spcBef>
                <a:spcPts val="600"/>
              </a:spcBef>
              <a:buSzPct val="100000"/>
              <a:buChar char="•"/>
              <a:defRPr sz="2800">
                <a:solidFill>
                  <a:srgbClr val="4A555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098800" indent="-355600">
              <a:spcBef>
                <a:spcPts val="600"/>
              </a:spcBef>
              <a:buSzPct val="100000"/>
              <a:buChar char="•"/>
              <a:defRPr sz="2800">
                <a:solidFill>
                  <a:srgbClr val="4A555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556000" indent="-355600">
              <a:spcBef>
                <a:spcPts val="600"/>
              </a:spcBef>
              <a:buSzPct val="100000"/>
              <a:buChar char="•"/>
              <a:defRPr sz="2800">
                <a:solidFill>
                  <a:srgbClr val="4A555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013200" indent="-355600">
              <a:spcBef>
                <a:spcPts val="600"/>
              </a:spcBef>
              <a:buSzPct val="100000"/>
              <a:buChar char="•"/>
              <a:defRPr sz="2800">
                <a:solidFill>
                  <a:srgbClr val="4A55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43484" lvl="1" indent="0" defTabSz="886967">
              <a:spcBef>
                <a:spcPts val="400"/>
              </a:spcBef>
              <a:buClr>
                <a:srgbClr val="4A5558"/>
              </a:buClr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lang="en-US" sz="1900" dirty="0">
                <a:solidFill>
                  <a:srgbClr val="000000"/>
                </a:solidFill>
              </a:rPr>
              <a:t>  </a:t>
            </a:r>
            <a:endParaRPr lang="en-US" sz="1900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B179A3C-1D23-F347-8A64-A0039B7B6EE7}"/>
              </a:ext>
            </a:extLst>
          </p:cNvPr>
          <p:cNvSpPr/>
          <p:nvPr/>
        </p:nvSpPr>
        <p:spPr>
          <a:xfrm>
            <a:off x="853689" y="1956064"/>
            <a:ext cx="1954580" cy="381965"/>
          </a:xfrm>
          <a:prstGeom prst="roundRect">
            <a:avLst/>
          </a:prstGeom>
          <a:solidFill>
            <a:schemeClr val="bg1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4A5558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B858B5-A654-7F41-B148-E864BF059A5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8269" y="1972086"/>
            <a:ext cx="4278331" cy="39311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F08F78E-63AB-DC41-88E7-F1671CE9AE7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14" y="6458707"/>
            <a:ext cx="8507186" cy="24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26456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/>
          </p:cNvSpPr>
          <p:nvPr>
            <p:ph type="title" idx="4294967295"/>
          </p:nvPr>
        </p:nvSpPr>
        <p:spPr>
          <a:xfrm>
            <a:off x="853689" y="333712"/>
            <a:ext cx="8234267" cy="14950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defTabSz="841247">
              <a:defRPr sz="3600" b="1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3600" b="1" dirty="0">
                <a:solidFill>
                  <a:srgbClr val="007258"/>
                </a:solidFill>
              </a:rPr>
              <a:t>Millennials In Public Safety, Health Care, and Education Have The Highest Access To Plans</a:t>
            </a:r>
            <a:endParaRPr sz="3600" b="1" dirty="0">
              <a:solidFill>
                <a:srgbClr val="007258"/>
              </a:solidFill>
            </a:endParaRPr>
          </a:p>
        </p:txBody>
      </p:sp>
      <p:sp>
        <p:nvSpPr>
          <p:cNvPr id="87" name="Shape 87"/>
          <p:cNvSpPr>
            <a:spLocks noGrp="1"/>
          </p:cNvSpPr>
          <p:nvPr>
            <p:ph type="sldNum" sz="quarter" idx="2"/>
          </p:nvPr>
        </p:nvSpPr>
        <p:spPr>
          <a:xfrm>
            <a:off x="8534400" y="6248400"/>
            <a:ext cx="609600" cy="35066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tIns="45719" rIns="45719" bIns="45719" anchor="t">
            <a:normAutofit lnSpcReduction="10000"/>
          </a:bodyPr>
          <a:lstStyle>
            <a:lvl1pPr algn="l">
              <a:defRPr sz="1800" b="0">
                <a:solidFill>
                  <a:srgbClr val="4A5558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4A5558"/>
                </a:solidFill>
              </a:rPr>
              <a:pPr lvl="0">
                <a:defRPr>
                  <a:solidFill>
                    <a:srgbClr val="000000"/>
                  </a:solidFill>
                </a:defRPr>
              </a:pPr>
              <a:t>8</a:t>
            </a:fld>
            <a:endParaRPr>
              <a:solidFill>
                <a:srgbClr val="4A5558"/>
              </a:solidFill>
            </a:endParaRPr>
          </a:p>
        </p:txBody>
      </p:sp>
      <p:sp>
        <p:nvSpPr>
          <p:cNvPr id="8" name="Shape 86"/>
          <p:cNvSpPr/>
          <p:nvPr/>
        </p:nvSpPr>
        <p:spPr>
          <a:xfrm>
            <a:off x="761999" y="1935126"/>
            <a:ext cx="8382001" cy="0"/>
          </a:xfrm>
          <a:prstGeom prst="line">
            <a:avLst/>
          </a:prstGeom>
          <a:ln>
            <a:solidFill>
              <a:srgbClr val="4A5558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" name="Shape 85"/>
          <p:cNvSpPr txBox="1">
            <a:spLocks/>
          </p:cNvSpPr>
          <p:nvPr/>
        </p:nvSpPr>
        <p:spPr>
          <a:xfrm>
            <a:off x="484854" y="2041453"/>
            <a:ext cx="8446494" cy="754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342900" indent="-342900">
              <a:spcBef>
                <a:spcPts val="600"/>
              </a:spcBef>
              <a:buSzPct val="100000"/>
              <a:buChar char="»"/>
              <a:defRPr sz="2800">
                <a:solidFill>
                  <a:srgbClr val="4A55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90575" indent="-333375">
              <a:spcBef>
                <a:spcPts val="600"/>
              </a:spcBef>
              <a:buSzPct val="100000"/>
              <a:buChar char="–"/>
              <a:defRPr sz="2800">
                <a:solidFill>
                  <a:srgbClr val="4A555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70000" indent="-355600">
              <a:spcBef>
                <a:spcPts val="600"/>
              </a:spcBef>
              <a:buSzPct val="100000"/>
              <a:buChar char="•"/>
              <a:defRPr sz="2800">
                <a:solidFill>
                  <a:srgbClr val="4A555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indent="-457200">
              <a:spcBef>
                <a:spcPts val="600"/>
              </a:spcBef>
              <a:buSzPct val="100000"/>
              <a:buChar char="–"/>
              <a:defRPr sz="2800">
                <a:solidFill>
                  <a:srgbClr val="4A555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184400" indent="-355600">
              <a:spcBef>
                <a:spcPts val="600"/>
              </a:spcBef>
              <a:buSzPct val="100000"/>
              <a:buChar char="»"/>
              <a:defRPr sz="2800">
                <a:solidFill>
                  <a:srgbClr val="4A555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641600" indent="-355600">
              <a:spcBef>
                <a:spcPts val="600"/>
              </a:spcBef>
              <a:buSzPct val="100000"/>
              <a:buChar char="•"/>
              <a:defRPr sz="2800">
                <a:solidFill>
                  <a:srgbClr val="4A555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098800" indent="-355600">
              <a:spcBef>
                <a:spcPts val="600"/>
              </a:spcBef>
              <a:buSzPct val="100000"/>
              <a:buChar char="•"/>
              <a:defRPr sz="2800">
                <a:solidFill>
                  <a:srgbClr val="4A555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556000" indent="-355600">
              <a:spcBef>
                <a:spcPts val="600"/>
              </a:spcBef>
              <a:buSzPct val="100000"/>
              <a:buChar char="•"/>
              <a:defRPr sz="2800">
                <a:solidFill>
                  <a:srgbClr val="4A555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013200" indent="-355600">
              <a:spcBef>
                <a:spcPts val="600"/>
              </a:spcBef>
              <a:buSzPct val="100000"/>
              <a:buChar char="•"/>
              <a:defRPr sz="2800">
                <a:solidFill>
                  <a:srgbClr val="4A55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43484" lvl="1" indent="0" defTabSz="886967">
              <a:spcBef>
                <a:spcPts val="400"/>
              </a:spcBef>
              <a:buClr>
                <a:srgbClr val="4A5558"/>
              </a:buClr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lang="en-US" sz="1900" dirty="0">
                <a:solidFill>
                  <a:srgbClr val="000000"/>
                </a:solidFill>
              </a:rPr>
              <a:t>  </a:t>
            </a:r>
            <a:endParaRPr lang="en-US" sz="1900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B179A3C-1D23-F347-8A64-A0039B7B6EE7}"/>
              </a:ext>
            </a:extLst>
          </p:cNvPr>
          <p:cNvSpPr/>
          <p:nvPr/>
        </p:nvSpPr>
        <p:spPr>
          <a:xfrm>
            <a:off x="853689" y="1956064"/>
            <a:ext cx="1954580" cy="381965"/>
          </a:xfrm>
          <a:prstGeom prst="roundRect">
            <a:avLst/>
          </a:prstGeom>
          <a:solidFill>
            <a:schemeClr val="bg1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4A5558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69FD59-82CB-7446-878C-7DFF70CDC26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966" y="2041452"/>
            <a:ext cx="5208131" cy="4206947"/>
          </a:xfrm>
          <a:prstGeom prst="rect">
            <a:avLst/>
          </a:prstGeom>
        </p:spPr>
      </p:pic>
      <p:sp>
        <p:nvSpPr>
          <p:cNvPr id="10" name="Left Arrow 9">
            <a:extLst>
              <a:ext uri="{FF2B5EF4-FFF2-40B4-BE49-F238E27FC236}">
                <a16:creationId xmlns:a16="http://schemas.microsoft.com/office/drawing/2014/main" id="{7D66C7E4-BC24-BE44-B9C8-4AFA5E327A9E}"/>
              </a:ext>
            </a:extLst>
          </p:cNvPr>
          <p:cNvSpPr/>
          <p:nvPr/>
        </p:nvSpPr>
        <p:spPr>
          <a:xfrm flipV="1">
            <a:off x="6083097" y="2790651"/>
            <a:ext cx="1331387" cy="509444"/>
          </a:xfrm>
          <a:prstGeom prst="leftArrow">
            <a:avLst/>
          </a:prstGeom>
          <a:solidFill>
            <a:srgbClr val="FF0000"/>
          </a:solidFill>
          <a:ln w="25400" cap="flat">
            <a:solidFill>
              <a:srgbClr val="9F9E9C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4A5558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14" name="Left Arrow 13">
            <a:extLst>
              <a:ext uri="{FF2B5EF4-FFF2-40B4-BE49-F238E27FC236}">
                <a16:creationId xmlns:a16="http://schemas.microsoft.com/office/drawing/2014/main" id="{2E722A36-D145-004B-ABB8-C3872CB829CF}"/>
              </a:ext>
            </a:extLst>
          </p:cNvPr>
          <p:cNvSpPr/>
          <p:nvPr/>
        </p:nvSpPr>
        <p:spPr>
          <a:xfrm flipV="1">
            <a:off x="6104374" y="4681229"/>
            <a:ext cx="1331387" cy="509444"/>
          </a:xfrm>
          <a:prstGeom prst="leftArrow">
            <a:avLst/>
          </a:prstGeom>
          <a:solidFill>
            <a:srgbClr val="00B050"/>
          </a:solidFill>
          <a:ln w="25400" cap="flat">
            <a:solidFill>
              <a:srgbClr val="9F9E9C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4A5558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36E6E3E-5664-D24D-A5BE-D6C5EAF452D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14" y="6426049"/>
            <a:ext cx="8507186" cy="24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85666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/>
          </p:cNvSpPr>
          <p:nvPr>
            <p:ph type="title" idx="4294967295"/>
          </p:nvPr>
        </p:nvSpPr>
        <p:spPr>
          <a:xfrm>
            <a:off x="812800" y="275578"/>
            <a:ext cx="8350212" cy="113500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 defTabSz="795527">
              <a:defRPr sz="1800">
                <a:solidFill>
                  <a:srgbClr val="000000"/>
                </a:solidFill>
              </a:defRPr>
            </a:pPr>
            <a:r>
              <a:rPr lang="en-US" sz="3400" b="1" dirty="0">
                <a:solidFill>
                  <a:srgbClr val="007258"/>
                </a:solidFill>
              </a:rPr>
              <a:t>Policy Recommendations To Improve Retirement Savings For This Generation</a:t>
            </a:r>
            <a:endParaRPr sz="3400" b="1" dirty="0">
              <a:solidFill>
                <a:srgbClr val="007258"/>
              </a:solidFill>
            </a:endParaRPr>
          </a:p>
        </p:txBody>
      </p:sp>
      <p:sp>
        <p:nvSpPr>
          <p:cNvPr id="67" name="Shape 67"/>
          <p:cNvSpPr>
            <a:spLocks noGrp="1"/>
          </p:cNvSpPr>
          <p:nvPr>
            <p:ph type="body" idx="4294967295"/>
          </p:nvPr>
        </p:nvSpPr>
        <p:spPr>
          <a:xfrm>
            <a:off x="929308" y="1641677"/>
            <a:ext cx="7605092" cy="434339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514350" indent="-514350">
              <a:lnSpc>
                <a:spcPct val="80000"/>
              </a:lnSpc>
              <a:buFont typeface="+mj-lt"/>
              <a:buAutoNum type="alphaU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Expand eligibility for part-time workers</a:t>
            </a:r>
          </a:p>
          <a:p>
            <a:pPr marL="514350" indent="-514350">
              <a:lnSpc>
                <a:spcPct val="80000"/>
              </a:lnSpc>
              <a:buFont typeface="+mj-lt"/>
              <a:buAutoNum type="alphaU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Reduce waiting periods and allow workers to contribute immediately when they are hired</a:t>
            </a:r>
          </a:p>
          <a:p>
            <a:pPr marL="514350" indent="-514350">
              <a:lnSpc>
                <a:spcPct val="80000"/>
              </a:lnSpc>
              <a:buFont typeface="+mj-lt"/>
              <a:buAutoNum type="alphaU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Increase auto-enrollment into plans by employers</a:t>
            </a:r>
          </a:p>
          <a:p>
            <a:pPr marL="514350" indent="-514350">
              <a:lnSpc>
                <a:spcPct val="80000"/>
              </a:lnSpc>
              <a:buFont typeface="+mj-lt"/>
              <a:buAutoNum type="alphaU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Increase employer matches and default contribution rates</a:t>
            </a:r>
          </a:p>
          <a:p>
            <a:pPr marL="514350" indent="-514350">
              <a:lnSpc>
                <a:spcPct val="80000"/>
              </a:lnSpc>
              <a:buFont typeface="+mj-lt"/>
              <a:buAutoNum type="alphaU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Provide education to increase awareness about the benefits of an employer match</a:t>
            </a:r>
          </a:p>
          <a:p>
            <a:pPr marL="514350" indent="-514350">
              <a:lnSpc>
                <a:spcPct val="80000"/>
              </a:lnSpc>
              <a:buFont typeface="+mj-lt"/>
              <a:buAutoNum type="alphaU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Promote the Federal Saver’s Credit</a:t>
            </a:r>
          </a:p>
          <a:p>
            <a:pPr marL="514350" indent="-514350">
              <a:lnSpc>
                <a:spcPct val="80000"/>
              </a:lnSpc>
              <a:buFont typeface="+mj-lt"/>
              <a:buAutoNum type="alphaUcPeriod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Protect and strengthen Social Security</a:t>
            </a:r>
          </a:p>
        </p:txBody>
      </p:sp>
      <p:sp>
        <p:nvSpPr>
          <p:cNvPr id="68" name="Shape 68"/>
          <p:cNvSpPr/>
          <p:nvPr/>
        </p:nvSpPr>
        <p:spPr>
          <a:xfrm>
            <a:off x="812800" y="1410582"/>
            <a:ext cx="8382001" cy="0"/>
          </a:xfrm>
          <a:prstGeom prst="line">
            <a:avLst/>
          </a:prstGeom>
          <a:ln>
            <a:solidFill>
              <a:srgbClr val="4A5558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9" name="Shape 69"/>
          <p:cNvSpPr>
            <a:spLocks noGrp="1"/>
          </p:cNvSpPr>
          <p:nvPr>
            <p:ph type="sldNum" sz="quarter" idx="2"/>
          </p:nvPr>
        </p:nvSpPr>
        <p:spPr>
          <a:xfrm>
            <a:off x="8534400" y="6248400"/>
            <a:ext cx="609600" cy="35066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tIns="45719" rIns="45719" bIns="45719" anchor="t">
            <a:normAutofit lnSpcReduction="10000"/>
          </a:bodyPr>
          <a:lstStyle>
            <a:lvl1pPr algn="l">
              <a:defRPr sz="1800" b="0">
                <a:solidFill>
                  <a:srgbClr val="4A5558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4A5558"/>
                </a:solidFill>
              </a:rPr>
              <a:pPr lvl="0">
                <a:defRPr>
                  <a:solidFill>
                    <a:srgbClr val="000000"/>
                  </a:solidFill>
                </a:defRPr>
              </a:pPr>
              <a:t>9</a:t>
            </a:fld>
            <a:endParaRPr>
              <a:solidFill>
                <a:srgbClr val="4A55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09811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4A5558"/>
      </a:dk1>
      <a:lt1>
        <a:srgbClr val="FFFFFF"/>
      </a:lt1>
      <a:dk2>
        <a:srgbClr val="A7A7A7"/>
      </a:dk2>
      <a:lt2>
        <a:srgbClr val="535353"/>
      </a:lt2>
      <a:accent1>
        <a:srgbClr val="9F9E9C"/>
      </a:accent1>
      <a:accent2>
        <a:srgbClr val="005F48"/>
      </a:accent2>
      <a:accent3>
        <a:srgbClr val="8F8F8F"/>
      </a:accent3>
      <a:accent4>
        <a:srgbClr val="3F494B"/>
      </a:accent4>
      <a:accent5>
        <a:srgbClr val="CBCBCA"/>
      </a:accent5>
      <a:accent6>
        <a:srgbClr val="005641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9F9E9C"/>
          </a:solidFill>
          <a:prstDash val="solid"/>
          <a:bevel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A5558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9F9E9C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A5558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9F9E9C"/>
      </a:accent1>
      <a:accent2>
        <a:srgbClr val="005F48"/>
      </a:accent2>
      <a:accent3>
        <a:srgbClr val="8F8F8F"/>
      </a:accent3>
      <a:accent4>
        <a:srgbClr val="3F494B"/>
      </a:accent4>
      <a:accent5>
        <a:srgbClr val="CBCBCA"/>
      </a:accent5>
      <a:accent6>
        <a:srgbClr val="005641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9F9E9C"/>
          </a:solidFill>
          <a:prstDash val="solid"/>
          <a:bevel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A5558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9F9E9C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A5558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17772</TotalTime>
  <Words>277</Words>
  <Application>Microsoft Office PowerPoint</Application>
  <PresentationFormat>On-screen Show (4:3)</PresentationFormat>
  <Paragraphs>45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ＭＳ Ｐゴシック</vt:lpstr>
      <vt:lpstr>Arial</vt:lpstr>
      <vt:lpstr>Helvetica</vt:lpstr>
      <vt:lpstr>Helvetica Neue</vt:lpstr>
      <vt:lpstr>Default</vt:lpstr>
      <vt:lpstr>PowerPoint Presentation</vt:lpstr>
      <vt:lpstr>Two-Thirds Of Working Millennials Have Nothing Saved For Retirement</vt:lpstr>
      <vt:lpstr>Of The One-Third Of Millennials Who Are Saving For Retirement, Only 14.2% Are Saving Adequately</vt:lpstr>
      <vt:lpstr>Two-Thirds Of Millennials Have Access To A Plan, But Only  One-Third Participate</vt:lpstr>
      <vt:lpstr>There Is A Significant Gap In Participation Between Millennial Latinos And Other Communities</vt:lpstr>
      <vt:lpstr>Four Out Of Ten (40.2%) Millennials Cited Eligibility Requirements As Why They Did Not Participate In A Plan</vt:lpstr>
      <vt:lpstr>Millennials’ High Take-Up Of Employer-Sponsored Plans Gives Hope For This Generation</vt:lpstr>
      <vt:lpstr>Millennials In Public Safety, Health Care, and Education Have The Highest Access To Plans</vt:lpstr>
      <vt:lpstr>Policy Recommendations To Improve Retirement Savings For This Generation</vt:lpstr>
      <vt:lpstr>Summary Of Findings On Millennials And Retirement Savings: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Webinar December 4, 2014 12:00 PM ET  www.nirsonline.org</dc:title>
  <dc:subject/>
  <dc:creator>Admin</dc:creator>
  <cp:keywords/>
  <dc:description/>
  <cp:lastModifiedBy>Jake</cp:lastModifiedBy>
  <cp:revision>143</cp:revision>
  <cp:lastPrinted>2018-02-22T16:49:50Z</cp:lastPrinted>
  <dcterms:created xsi:type="dcterms:W3CDTF">2014-12-04T21:11:32Z</dcterms:created>
  <dcterms:modified xsi:type="dcterms:W3CDTF">2018-02-27T02:20:27Z</dcterms:modified>
  <cp:category/>
</cp:coreProperties>
</file>