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</p:sldMasterIdLst>
  <p:notesMasterIdLst>
    <p:notesMasterId r:id="rId11"/>
  </p:notesMasterIdLst>
  <p:handoutMasterIdLst>
    <p:handoutMasterId r:id="rId12"/>
  </p:handoutMasterIdLst>
  <p:sldIdLst>
    <p:sldId id="256" r:id="rId3"/>
    <p:sldId id="464" r:id="rId4"/>
    <p:sldId id="452" r:id="rId5"/>
    <p:sldId id="498" r:id="rId6"/>
    <p:sldId id="494" r:id="rId7"/>
    <p:sldId id="501" r:id="rId8"/>
    <p:sldId id="504" r:id="rId9"/>
    <p:sldId id="508" r:id="rId10"/>
  </p:sldIdLst>
  <p:sldSz cx="9144000" cy="6858000" type="letter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48" userDrawn="1">
          <p15:clr>
            <a:srgbClr val="A4A3A4"/>
          </p15:clr>
        </p15:guide>
        <p15:guide id="2" pos="2386" userDrawn="1">
          <p15:clr>
            <a:srgbClr val="A4A3A4"/>
          </p15:clr>
        </p15:guide>
        <p15:guide id="3" orient="horz" pos="2958" userDrawn="1">
          <p15:clr>
            <a:srgbClr val="A4A3A4"/>
          </p15:clr>
        </p15:guide>
        <p15:guide id="4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a_Dell" initials="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5F7"/>
    <a:srgbClr val="003399"/>
    <a:srgbClr val="0000CC"/>
    <a:srgbClr val="003366"/>
    <a:srgbClr val="FF6600"/>
    <a:srgbClr val="9999FF"/>
    <a:srgbClr val="FF9999"/>
    <a:srgbClr val="33CCCC"/>
    <a:srgbClr val="0099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45" autoAdjust="0"/>
    <p:restoredTop sz="97029" autoAdjust="0"/>
  </p:normalViewPr>
  <p:slideViewPr>
    <p:cSldViewPr snapToGrid="0">
      <p:cViewPr varScale="1">
        <p:scale>
          <a:sx n="108" d="100"/>
          <a:sy n="108" d="100"/>
        </p:scale>
        <p:origin x="-96" y="-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884" y="492"/>
      </p:cViewPr>
      <p:guideLst>
        <p:guide orient="horz" pos="3048"/>
        <p:guide orient="horz" pos="2958"/>
        <p:guide pos="2386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0464"/>
          </a:xfrm>
          <a:prstGeom prst="rect">
            <a:avLst/>
          </a:prstGeom>
        </p:spPr>
        <p:txBody>
          <a:bodyPr vert="horz" lIns="93241" tIns="46621" rIns="93241" bIns="466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0464"/>
          </a:xfrm>
          <a:prstGeom prst="rect">
            <a:avLst/>
          </a:prstGeom>
        </p:spPr>
        <p:txBody>
          <a:bodyPr vert="horz" lIns="93241" tIns="46621" rIns="93241" bIns="46621" rtlCol="0"/>
          <a:lstStyle>
            <a:lvl1pPr algn="r">
              <a:defRPr sz="1200"/>
            </a:lvl1pPr>
          </a:lstStyle>
          <a:p>
            <a:fld id="{A569EA0F-10F5-4006-93CA-6D738D389798}" type="datetimeFigureOut">
              <a:rPr lang="en-US" smtClean="0"/>
              <a:t>2/26/18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012"/>
            <a:ext cx="3077739" cy="470464"/>
          </a:xfrm>
          <a:prstGeom prst="rect">
            <a:avLst/>
          </a:prstGeom>
        </p:spPr>
        <p:txBody>
          <a:bodyPr vert="horz" lIns="93241" tIns="46621" rIns="93241" bIns="466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8012"/>
            <a:ext cx="3077739" cy="470464"/>
          </a:xfrm>
          <a:prstGeom prst="rect">
            <a:avLst/>
          </a:prstGeom>
        </p:spPr>
        <p:txBody>
          <a:bodyPr vert="horz" lIns="93241" tIns="46621" rIns="93241" bIns="46621" rtlCol="0" anchor="b"/>
          <a:lstStyle>
            <a:lvl1pPr algn="r">
              <a:defRPr sz="1200"/>
            </a:lvl1pPr>
          </a:lstStyle>
          <a:p>
            <a:fld id="{6C879D11-8F55-4002-A6E9-125D9E9B0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45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3078048" cy="46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534" tIns="48267" rIns="96534" bIns="48267" numCol="1" anchor="t" anchorCtr="0" compatLnSpc="1">
            <a:prstTxWarp prst="textNoShape">
              <a:avLst/>
            </a:prstTxWarp>
          </a:bodyPr>
          <a:lstStyle>
            <a:lvl1pPr defTabSz="95009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022886" y="1"/>
            <a:ext cx="3078048" cy="46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534" tIns="48267" rIns="96534" bIns="48267" numCol="1" anchor="t" anchorCtr="0" compatLnSpc="1">
            <a:prstTxWarp prst="textNoShape">
              <a:avLst/>
            </a:prstTxWarp>
          </a:bodyPr>
          <a:lstStyle>
            <a:lvl1pPr algn="r" defTabSz="95009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A11F3CA-108C-4691-AEE0-CD6E09374594}" type="datetimeFigureOut">
              <a:rPr lang="en-US"/>
              <a:pPr>
                <a:defRPr/>
              </a:pPr>
              <a:t>2/26/18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4237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0" tIns="45304" rIns="90610" bIns="4530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10557" y="4459837"/>
            <a:ext cx="5681364" cy="422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534" tIns="48267" rIns="96534" bIns="482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918121"/>
            <a:ext cx="3078048" cy="46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534" tIns="48267" rIns="96534" bIns="48267" numCol="1" anchor="b" anchorCtr="0" compatLnSpc="1">
            <a:prstTxWarp prst="textNoShape">
              <a:avLst/>
            </a:prstTxWarp>
          </a:bodyPr>
          <a:lstStyle>
            <a:lvl1pPr defTabSz="95009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022886" y="8918121"/>
            <a:ext cx="3078048" cy="46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534" tIns="48267" rIns="96534" bIns="48267" numCol="1" anchor="b" anchorCtr="0" compatLnSpc="1">
            <a:prstTxWarp prst="textNoShape">
              <a:avLst/>
            </a:prstTxWarp>
          </a:bodyPr>
          <a:lstStyle>
            <a:lvl1pPr algn="r" defTabSz="95009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BFFBCC6-FDEA-4746-A4CB-5CA44A85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12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32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122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22886" y="8918121"/>
            <a:ext cx="3078048" cy="46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534" tIns="48267" rIns="96534" bIns="48267" anchor="b"/>
          <a:lstStyle/>
          <a:p>
            <a:pPr algn="r" defTabSz="950095"/>
            <a:fld id="{5C163847-AEDE-41A1-AE1C-F6B616A4DE63}" type="slidenum">
              <a:rPr lang="en-US" sz="1200">
                <a:latin typeface="Calibri" pitchFamily="34" charset="0"/>
              </a:rPr>
              <a:pPr algn="r" defTabSz="950095"/>
              <a:t>3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3325" y="703263"/>
            <a:ext cx="4697413" cy="35226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923" y="4461389"/>
            <a:ext cx="5206632" cy="4223883"/>
          </a:xfrm>
          <a:noFill/>
          <a:ln/>
        </p:spPr>
        <p:txBody>
          <a:bodyPr lIns="93258" tIns="46627" rIns="93258" bIns="46627"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36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22886" y="8918121"/>
            <a:ext cx="3078048" cy="46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534" tIns="48267" rIns="96534" bIns="48267" anchor="b"/>
          <a:lstStyle/>
          <a:p>
            <a:pPr algn="r" defTabSz="950095"/>
            <a:fld id="{5C163847-AEDE-41A1-AE1C-F6B616A4DE63}" type="slidenum">
              <a:rPr lang="en-US" sz="1200">
                <a:latin typeface="Calibri" pitchFamily="34" charset="0"/>
              </a:rPr>
              <a:pPr algn="r" defTabSz="950095"/>
              <a:t>4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3325" y="703263"/>
            <a:ext cx="4697413" cy="35226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923" y="4461389"/>
            <a:ext cx="5206632" cy="4223883"/>
          </a:xfrm>
          <a:noFill/>
          <a:ln/>
        </p:spPr>
        <p:txBody>
          <a:bodyPr lIns="93258" tIns="46627" rIns="93258" bIns="46627"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571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4022886" y="8918121"/>
            <a:ext cx="3078048" cy="46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534" tIns="48267" rIns="96534" bIns="48267" anchor="b"/>
          <a:lstStyle/>
          <a:p>
            <a:pPr algn="r" defTabSz="950095"/>
            <a:fld id="{5C163847-AEDE-41A1-AE1C-F6B616A4DE63}" type="slidenum">
              <a:rPr lang="en-US" sz="1200">
                <a:latin typeface="Calibri" pitchFamily="34" charset="0"/>
              </a:rPr>
              <a:pPr algn="r" defTabSz="950095"/>
              <a:t>5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3325" y="703263"/>
            <a:ext cx="4697413" cy="35226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923" y="4461389"/>
            <a:ext cx="5206632" cy="4223883"/>
          </a:xfrm>
          <a:noFill/>
          <a:ln/>
        </p:spPr>
        <p:txBody>
          <a:bodyPr lIns="93258" tIns="46627" rIns="93258" bIns="46627"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257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PTA_lockup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200" y="0"/>
            <a:ext cx="4267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7D6E-1E6A-4597-9CF2-9752BDC62C08}" type="datetime1">
              <a:rPr lang="en-US" smtClean="0"/>
              <a:t>2/26/18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6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DC6A-210A-41E3-B0C9-E10736370DCC}" type="datetime1">
              <a:rPr lang="en-US" smtClean="0"/>
              <a:t>2/26/18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01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DCE5-6C9B-4621-9E77-E7AB141E2755}" type="datetime1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21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5C37-8FFD-45CD-9699-82768EBD45E1}" type="datetime1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81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BEF5-2F5C-420E-97DA-89A5DD704EA3}" type="datetime1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86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AA4-0A78-453C-B00C-12E8FD9C7768}" type="datetime1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26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8309754" y="6427788"/>
            <a:ext cx="333405" cy="243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8" tIns="44445" rIns="90478" bIns="44445">
            <a:spAutoFit/>
          </a:bodyPr>
          <a:lstStyle/>
          <a:p>
            <a:pPr algn="ctr" eaLnBrk="0" hangingPunct="0"/>
            <a:fld id="{C7B1B61E-E8CC-4519-B0AE-07341E24D574}" type="slidenum">
              <a:rPr lang="en-US" sz="1000" b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pPr algn="ctr" eaLnBrk="0" hangingPunct="0"/>
              <a:t>‹#›</a:t>
            </a:fld>
            <a:endParaRPr lang="en-US" sz="1000" b="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035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8309754" y="6427788"/>
            <a:ext cx="333405" cy="243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8" tIns="44445" rIns="90478" bIns="44445">
            <a:spAutoFit/>
          </a:bodyPr>
          <a:lstStyle/>
          <a:p>
            <a:pPr algn="ctr" eaLnBrk="0" hangingPunct="0"/>
            <a:fld id="{C7B1B61E-E8CC-4519-B0AE-07341E24D574}" type="slidenum">
              <a:rPr lang="en-US" sz="1000" b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pPr algn="ctr" eaLnBrk="0" hangingPunct="0"/>
              <a:t>‹#›</a:t>
            </a:fld>
            <a:endParaRPr lang="en-US" sz="1000" b="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61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4" y="249239"/>
            <a:ext cx="7308493" cy="44164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688" y="1298893"/>
            <a:ext cx="7607300" cy="4572000"/>
          </a:xfrm>
        </p:spPr>
        <p:txBody>
          <a:bodyPr/>
          <a:lstStyle>
            <a:lvl1pPr marL="414566" indent="-313417">
              <a:lnSpc>
                <a:spcPct val="100000"/>
              </a:lnSpc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defRPr sz="2200">
                <a:latin typeface="Calibri" panose="020F0502020204030204" pitchFamily="34" charset="0"/>
              </a:defRPr>
            </a:lvl1pPr>
            <a:lvl2pPr marL="719435" indent="-280651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Ø"/>
              <a:tabLst/>
              <a:defRPr sz="1800">
                <a:latin typeface="Calibri" panose="020F0502020204030204" pitchFamily="34" charset="0"/>
              </a:defRPr>
            </a:lvl2pPr>
            <a:lvl3pPr marL="1024304" indent="-29632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Courier New" pitchFamily="49" charset="0"/>
              <a:buChar char="o"/>
              <a:defRPr sz="1400" i="0" baseline="0">
                <a:latin typeface="+mn-lt"/>
              </a:defRPr>
            </a:lvl3pPr>
            <a:lvl4pPr>
              <a:lnSpc>
                <a:spcPct val="100000"/>
              </a:lnSpc>
              <a:buNone/>
              <a:defRPr sz="1200" i="0" baseline="0">
                <a:latin typeface="+mn-lt"/>
              </a:defRPr>
            </a:lvl4pPr>
            <a:lvl5pPr>
              <a:lnSpc>
                <a:spcPct val="100000"/>
              </a:lnSpc>
              <a:defRPr sz="1200" i="0" baseline="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26830" y="745018"/>
            <a:ext cx="7640606" cy="306388"/>
          </a:xfrm>
        </p:spPr>
        <p:txBody>
          <a:bodyPr/>
          <a:lstStyle>
            <a:lvl1pPr>
              <a:buNone/>
              <a:defRPr sz="1800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20100" y="6580188"/>
            <a:ext cx="609600" cy="19367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8AEA0748-B3EE-4036-9651-0285DDE31B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1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 rot="-5400000">
            <a:off x="4441031" y="1991519"/>
            <a:ext cx="261938" cy="9144000"/>
            <a:chOff x="3148811" y="2184400"/>
            <a:chExt cx="219329" cy="417579"/>
          </a:xfrm>
        </p:grpSpPr>
        <p:sp>
          <p:nvSpPr>
            <p:cNvPr id="5" name="Rectangle 9"/>
            <p:cNvSpPr>
              <a:spLocks/>
            </p:cNvSpPr>
            <p:nvPr/>
          </p:nvSpPr>
          <p:spPr bwMode="auto">
            <a:xfrm>
              <a:off x="3221921" y="2184400"/>
              <a:ext cx="73109" cy="417579"/>
            </a:xfrm>
            <a:prstGeom prst="rect">
              <a:avLst/>
            </a:prstGeom>
            <a:solidFill>
              <a:srgbClr val="DCEBEF">
                <a:alpha val="50195"/>
              </a:srgbClr>
            </a:solidFill>
            <a:ln w="3175" algn="ctr">
              <a:noFill/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  <p:sp>
          <p:nvSpPr>
            <p:cNvPr id="6" name="Rectangle 10"/>
            <p:cNvSpPr>
              <a:spLocks/>
            </p:cNvSpPr>
            <p:nvPr/>
          </p:nvSpPr>
          <p:spPr bwMode="auto">
            <a:xfrm>
              <a:off x="3295030" y="2184400"/>
              <a:ext cx="73110" cy="417579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3175" algn="ctr">
              <a:noFill/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  <p:sp>
          <p:nvSpPr>
            <p:cNvPr id="7" name="Rectangle 11"/>
            <p:cNvSpPr>
              <a:spLocks/>
            </p:cNvSpPr>
            <p:nvPr/>
          </p:nvSpPr>
          <p:spPr bwMode="auto">
            <a:xfrm>
              <a:off x="3148811" y="2184400"/>
              <a:ext cx="73110" cy="417579"/>
            </a:xfrm>
            <a:prstGeom prst="rect">
              <a:avLst/>
            </a:prstGeom>
            <a:solidFill>
              <a:srgbClr val="AAC8AD">
                <a:alpha val="50195"/>
              </a:srgbClr>
            </a:solidFill>
            <a:ln w="3175" algn="ctr">
              <a:noFill/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8" name="TextBox 12"/>
          <p:cNvSpPr txBox="1"/>
          <p:nvPr/>
        </p:nvSpPr>
        <p:spPr>
          <a:xfrm>
            <a:off x="169816" y="6335486"/>
            <a:ext cx="907869" cy="574764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spc="-150" dirty="0">
                <a:ln w="3175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Cambria" pitchFamily="18" charset="0"/>
                <a:cs typeface="Segoe UI" pitchFamily="34" charset="0"/>
              </a:rPr>
              <a:t>P</a:t>
            </a:r>
            <a:r>
              <a:rPr lang="en-US" sz="4800" spc="-300" dirty="0">
                <a:ln w="3175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Cambria" pitchFamily="18" charset="0"/>
                <a:cs typeface="Segoe UI" pitchFamily="34" charset="0"/>
              </a:rPr>
              <a:t>TA</a:t>
            </a:r>
            <a:endParaRPr lang="en-US" sz="8000" spc="-300" dirty="0">
              <a:ln w="3175">
                <a:solidFill>
                  <a:schemeClr val="accent2">
                    <a:lumMod val="7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Cambria" pitchFamily="18" charset="0"/>
              <a:cs typeface="Segoe UI" pitchFamily="34" charset="0"/>
            </a:endParaRPr>
          </a:p>
        </p:txBody>
      </p:sp>
      <p:sp>
        <p:nvSpPr>
          <p:cNvPr id="9" name="TextBox 13"/>
          <p:cNvSpPr txBox="1"/>
          <p:nvPr/>
        </p:nvSpPr>
        <p:spPr>
          <a:xfrm>
            <a:off x="1113316" y="6446121"/>
            <a:ext cx="7472363" cy="24840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ts val="1200"/>
              </a:lnSpc>
              <a:defRPr/>
            </a:pPr>
            <a:r>
              <a:rPr lang="en-US" sz="1200" b="1" baseline="0" dirty="0">
                <a:latin typeface="+mn-lt"/>
                <a:cs typeface="Segoe UI" pitchFamily="34" charset="0"/>
              </a:rPr>
              <a:t>Teacher Pension Research – NIRS February, 2018</a:t>
            </a: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8536762" y="6426199"/>
            <a:ext cx="4324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A536D967-EDD9-40F3-A189-BF321293067F}" type="slidenum">
              <a:rPr lang="en-US" sz="1200" b="1">
                <a:latin typeface="Calibri" pitchFamily="34" charset="0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2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445"/>
            <a:ext cx="9144000" cy="7365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359017"/>
            <a:ext cx="7772400" cy="1835033"/>
          </a:xfrm>
        </p:spPr>
        <p:txBody>
          <a:bodyPr>
            <a:normAutofit/>
          </a:bodyPr>
          <a:lstStyle>
            <a:lvl1pPr algn="l">
              <a:defRPr sz="4400" b="1">
                <a:solidFill>
                  <a:srgbClr val="E09E19"/>
                </a:solidFill>
                <a:latin typeface="Myriad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4561" y="3630336"/>
            <a:ext cx="6400800" cy="175260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00316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3999" y="6356350"/>
            <a:ext cx="677333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4021" y="6353174"/>
            <a:ext cx="609600" cy="365125"/>
          </a:xfrm>
        </p:spPr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5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 b="1">
                <a:solidFill>
                  <a:srgbClr val="E09E19"/>
                </a:solidFill>
                <a:latin typeface="Myriad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solidFill>
                  <a:srgbClr val="003162"/>
                </a:solidFill>
                <a:latin typeface="+mj-lt"/>
              </a:defRPr>
            </a:lvl1pPr>
            <a:lvl2pPr>
              <a:defRPr b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445"/>
            <a:ext cx="9144000" cy="736555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3999" y="6356350"/>
            <a:ext cx="677333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4021" y="6353174"/>
            <a:ext cx="609600" cy="365125"/>
          </a:xfrm>
        </p:spPr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60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E9EF5-6404-4DEB-ABA9-422416A7801A}" type="datetime1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1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3D6E-A64F-49BF-9F7D-14A3C84624ED}" type="datetime1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83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9CAB-7FAC-4B85-B058-2FF1E5367A8D}" type="datetime1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60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C042-3278-4A83-A274-1C639C822E1A}" type="datetime1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FCC7-638D-40EC-9259-CF096ACE815B}" type="datetime1">
              <a:rPr lang="en-US" smtClean="0"/>
              <a:t>2/26/18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21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8.xml"/><Relationship Id="rId17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7525" y="6553200"/>
            <a:ext cx="2181225" cy="3048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7185D4A-4496-40C8-B110-9981D783B2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29" name="Group 8"/>
          <p:cNvGrpSpPr>
            <a:grpSpLocks/>
          </p:cNvGrpSpPr>
          <p:nvPr/>
        </p:nvGrpSpPr>
        <p:grpSpPr bwMode="auto">
          <a:xfrm rot="-5400000">
            <a:off x="4441031" y="1959769"/>
            <a:ext cx="261938" cy="9144000"/>
            <a:chOff x="3148811" y="2184400"/>
            <a:chExt cx="219329" cy="417579"/>
          </a:xfrm>
        </p:grpSpPr>
        <p:sp>
          <p:nvSpPr>
            <p:cNvPr id="10" name="Rectangle 9"/>
            <p:cNvSpPr>
              <a:spLocks/>
            </p:cNvSpPr>
            <p:nvPr/>
          </p:nvSpPr>
          <p:spPr>
            <a:xfrm>
              <a:off x="3221921" y="2184400"/>
              <a:ext cx="73109" cy="417579"/>
            </a:xfrm>
            <a:prstGeom prst="rect">
              <a:avLst/>
            </a:prstGeom>
            <a:solidFill>
              <a:schemeClr val="accent3">
                <a:lumMod val="40000"/>
                <a:lumOff val="60000"/>
                <a:alpha val="50000"/>
              </a:schemeClr>
            </a:solidFill>
            <a:ln w="3175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0"/>
            <p:cNvSpPr>
              <a:spLocks/>
            </p:cNvSpPr>
            <p:nvPr/>
          </p:nvSpPr>
          <p:spPr>
            <a:xfrm>
              <a:off x="3295030" y="2184400"/>
              <a:ext cx="73110" cy="417579"/>
            </a:xfrm>
            <a:prstGeom prst="rect">
              <a:avLst/>
            </a:prstGeom>
            <a:solidFill>
              <a:schemeClr val="bg1">
                <a:lumMod val="75000"/>
                <a:alpha val="50000"/>
              </a:schemeClr>
            </a:solidFill>
            <a:ln w="3175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Rectangle 11"/>
            <p:cNvSpPr>
              <a:spLocks/>
            </p:cNvSpPr>
            <p:nvPr/>
          </p:nvSpPr>
          <p:spPr>
            <a:xfrm>
              <a:off x="3148811" y="2184400"/>
              <a:ext cx="73110" cy="41757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 w="3175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4273" y="6172200"/>
            <a:ext cx="1078727" cy="685798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spc="-150" dirty="0">
                <a:ln w="3175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Cambria" pitchFamily="18" charset="0"/>
                <a:cs typeface="Segoe UI" pitchFamily="34" charset="0"/>
              </a:rPr>
              <a:t>P</a:t>
            </a:r>
            <a:r>
              <a:rPr lang="en-US" sz="4800" spc="-300" dirty="0">
                <a:ln w="3175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latin typeface="Cambria" pitchFamily="18" charset="0"/>
                <a:cs typeface="Segoe UI" pitchFamily="34" charset="0"/>
              </a:rPr>
              <a:t>TA</a:t>
            </a:r>
            <a:endParaRPr lang="en-US" sz="8000" spc="-300" dirty="0">
              <a:ln w="3175">
                <a:solidFill>
                  <a:schemeClr val="accent2">
                    <a:lumMod val="7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latin typeface="Cambria" pitchFamily="18" charset="0"/>
              <a:cs typeface="Segoe U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9650" y="6440488"/>
            <a:ext cx="7472363" cy="2555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alibri" pitchFamily="34" charset="0"/>
                <a:cs typeface="Segoe UI" pitchFamily="34" charset="0"/>
              </a:rPr>
              <a:t>Rhode Island Joint Finance Committee Hearing on Pensions –  October 26, 2011</a:t>
            </a:r>
            <a:endParaRPr lang="en-US" sz="4000" dirty="0">
              <a:latin typeface="Calibri" pitchFamily="34" charset="0"/>
              <a:cs typeface="Segoe UI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5825" y="6607175"/>
            <a:ext cx="1711325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359A8-4D7B-4ABE-AA29-149408D38B02}" type="datetime1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715C7-62BC-44F0-BC80-1CB5DBB3B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6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41513"/>
            <a:ext cx="7772400" cy="1731962"/>
          </a:xfrm>
          <a:gradFill>
            <a:gsLst>
              <a:gs pos="0">
                <a:schemeClr val="accent2"/>
              </a:gs>
              <a:gs pos="2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/>
              <a:t>Teacher Pension 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to National Institute on Retirement Security</a:t>
            </a:r>
          </a:p>
          <a:p>
            <a:r>
              <a:rPr lang="en-US" dirty="0"/>
              <a:t>February,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Selected Teacher Pension Research 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17638"/>
            <a:ext cx="7924800" cy="412460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Better Bang for the Buck – Economic Efficiencies of DB Plans – Beth Almeida &amp; Fornia – 2008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Still a Better Bang for the Buck – Fornia &amp; Nari Rhee – 2014  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Are California Teachers Better off with a Pension or 401(k) – Rhee &amp; Fornia – 2016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How Do California Teachers Fare Under </a:t>
            </a:r>
            <a:r>
              <a:rPr lang="en-US" sz="2800" dirty="0" err="1"/>
              <a:t>CalSTRS</a:t>
            </a:r>
            <a:r>
              <a:rPr lang="en-US" sz="2800" dirty="0"/>
              <a:t> – Journal of Retirement – Rhee &amp; Fornia 2017</a:t>
            </a:r>
          </a:p>
          <a:p>
            <a:pPr marL="57150" indent="0" eaLnBrk="1" hangingPunct="1">
              <a:lnSpc>
                <a:spcPct val="90000"/>
              </a:lnSpc>
              <a:buNone/>
            </a:pPr>
            <a:endParaRPr lang="en-US" sz="1300" dirty="0"/>
          </a:p>
          <a:p>
            <a:pPr marL="57150" indent="0" eaLnBrk="1" hangingPunct="1">
              <a:lnSpc>
                <a:spcPct val="90000"/>
              </a:lnSpc>
              <a:buNone/>
            </a:pPr>
            <a:r>
              <a:rPr lang="en-US" sz="1300" dirty="0"/>
              <a:t>http://www.iinews.com/site/pdfs/iiJPDF/PensiontrustAd/PensionTrusteeAdvJORWint17CaliTeachersFare.pdf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38135294"/>
      </p:ext>
    </p:extLst>
  </p:cSld>
  <p:clrMapOvr>
    <a:masterClrMapping/>
  </p:clrMapOvr>
  <p:transition xmlns:p14="http://schemas.microsoft.com/office/powerpoint/2010/main"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2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Better Bang for The Buck</a:t>
            </a:r>
          </a:p>
        </p:txBody>
      </p:sp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5842000" y="6005513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57200" y="1544374"/>
            <a:ext cx="636295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And Still a Better Bang for the Buck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Conclusion – Can provide about the same amount of benefits from DB as DC for half the cost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DB can predict group longevity better than an individual can predict own longevity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Professionally managed DB assets earn higher return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dirty="0">
                <a:latin typeface="Calibri" pitchFamily="34" charset="0"/>
              </a:rPr>
              <a:t>Individuals must shift to less risk/reward investments as they age</a:t>
            </a:r>
            <a:endParaRPr lang="en-US" sz="2000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6" name="image4.jpeg"/>
          <p:cNvPicPr/>
          <p:nvPr/>
        </p:nvPicPr>
        <p:blipFill>
          <a:blip r:embed="rId3">
            <a:extLst/>
          </a:blip>
          <a:srcRect b="30809"/>
          <a:stretch>
            <a:fillRect/>
          </a:stretch>
        </p:blipFill>
        <p:spPr>
          <a:xfrm>
            <a:off x="6382463" y="3420900"/>
            <a:ext cx="2247900" cy="2514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2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Opposing Views</a:t>
            </a:r>
          </a:p>
        </p:txBody>
      </p:sp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5842000" y="6005513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57200" y="1479550"/>
            <a:ext cx="843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Better Pay, Fairer Pensions: Reforming Teacher Compensation – Manhattan Institute (McGee &amp; Winters) 2013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Teachers would be better off with 401(k)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Many don’t stay long enough for DB value to exceed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Money could be better spent on compensation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FF0000"/>
              </a:solidFill>
              <a:latin typeface="Calibri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solidFill>
                <a:srgbClr val="FF0000"/>
              </a:solidFill>
              <a:latin typeface="Calibri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solidFill>
                <a:srgbClr val="FF0000"/>
              </a:solidFill>
              <a:latin typeface="Calibri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solidFill>
                <a:srgbClr val="FF0000"/>
              </a:solidFill>
              <a:latin typeface="Calibri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solidFill>
                <a:srgbClr val="FF0000"/>
              </a:solidFill>
              <a:latin typeface="Calibri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solidFill>
                <a:srgbClr val="FF0000"/>
              </a:solidFill>
              <a:latin typeface="Calibri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487673"/>
      </p:ext>
    </p:extLst>
  </p:cSld>
  <p:clrMapOvr>
    <a:masterClrMapping/>
  </p:clrMapOvr>
  <p:transition xmlns:p14="http://schemas.microsoft.com/office/powerpoint/2010/main"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2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California Teacher Pension Research</a:t>
            </a:r>
          </a:p>
        </p:txBody>
      </p:sp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5842000" y="6005513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52667" y="1399463"/>
            <a:ext cx="7525683" cy="4778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Flaws in Opposing Research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Even though some teachers turnover, they are not the ones doing the teaching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DB Benefit Value vs. DC needs to reflect findings from Bang for the Buck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+mn-lt"/>
              </a:rPr>
              <a:t>CalSTRS</a:t>
            </a:r>
            <a:r>
              <a:rPr lang="en-US" sz="2400" dirty="0">
                <a:latin typeface="+mn-lt"/>
              </a:rPr>
              <a:t> has particularly strong benefits for early terminators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lvl="1"/>
            <a:endParaRPr lang="en-US" sz="2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37542" y="35862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22491"/>
      </p:ext>
    </p:extLst>
  </p:cSld>
  <p:clrMapOvr>
    <a:masterClrMapping/>
  </p:clrMapOvr>
  <p:transition xmlns:p14="http://schemas.microsoft.com/office/powerpoint/2010/main"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021087"/>
            <a:ext cx="7772400" cy="1835033"/>
          </a:xfrm>
        </p:spPr>
        <p:txBody>
          <a:bodyPr anchor="t">
            <a:noAutofit/>
          </a:bodyPr>
          <a:lstStyle/>
          <a:p>
            <a:pPr algn="ctr"/>
            <a:r>
              <a:rPr lang="en-US" sz="3600" dirty="0">
                <a:latin typeface="Myriad Pro" pitchFamily="34" charset="0"/>
              </a:rPr>
              <a:t>Are California Teachers Better off</a:t>
            </a:r>
            <a:br>
              <a:rPr lang="en-US" sz="3600" dirty="0">
                <a:latin typeface="Myriad Pro" pitchFamily="34" charset="0"/>
              </a:rPr>
            </a:br>
            <a:r>
              <a:rPr lang="en-US" sz="3600" dirty="0">
                <a:latin typeface="Myriad Pro" pitchFamily="34" charset="0"/>
              </a:rPr>
              <a:t>with a Pension or a 401(k)?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50" y="3021496"/>
            <a:ext cx="7628400" cy="2763078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2200" dirty="0" err="1"/>
              <a:t>Nari</a:t>
            </a:r>
            <a:r>
              <a:rPr lang="en-US" sz="2200" dirty="0"/>
              <a:t> Rhee, PhD</a:t>
            </a:r>
          </a:p>
          <a:p>
            <a:pPr algn="ctr">
              <a:spcBef>
                <a:spcPts val="0"/>
              </a:spcBef>
            </a:pPr>
            <a:r>
              <a:rPr lang="en-US" sz="1600" dirty="0"/>
              <a:t>UC Berkeley Center for Labor Research and Education</a:t>
            </a:r>
          </a:p>
          <a:p>
            <a:pPr algn="ctr">
              <a:spcBef>
                <a:spcPts val="0"/>
              </a:spcBef>
            </a:pPr>
            <a:endParaRPr lang="en-US" sz="1900" dirty="0"/>
          </a:p>
          <a:p>
            <a:pPr algn="ctr">
              <a:spcBef>
                <a:spcPts val="0"/>
              </a:spcBef>
            </a:pPr>
            <a:endParaRPr lang="en-US" sz="1500" dirty="0"/>
          </a:p>
          <a:p>
            <a:pPr algn="ctr">
              <a:spcBef>
                <a:spcPts val="0"/>
              </a:spcBef>
            </a:pPr>
            <a:endParaRPr lang="en-US" sz="1500" dirty="0"/>
          </a:p>
          <a:p>
            <a:pPr algn="ctr">
              <a:spcBef>
                <a:spcPts val="0"/>
              </a:spcBef>
            </a:pPr>
            <a:r>
              <a:rPr lang="en-US" sz="1900" dirty="0"/>
              <a:t>NCTR/NIRS Webinar</a:t>
            </a:r>
          </a:p>
          <a:p>
            <a:pPr algn="ctr">
              <a:spcBef>
                <a:spcPts val="0"/>
              </a:spcBef>
            </a:pPr>
            <a:r>
              <a:rPr lang="en-US" sz="1600" dirty="0"/>
              <a:t>February 9, 2016</a:t>
            </a:r>
          </a:p>
          <a:p>
            <a:pPr algn="ctr">
              <a:spcBef>
                <a:spcPts val="0"/>
              </a:spcBef>
            </a:pPr>
            <a:endParaRPr lang="en-US" sz="1600" dirty="0"/>
          </a:p>
          <a:p>
            <a:pPr algn="ctr">
              <a:spcBef>
                <a:spcPts val="0"/>
              </a:spcBef>
            </a:pPr>
            <a:r>
              <a:rPr lang="en-US" sz="1600" dirty="0"/>
              <a:t>EXCERPTS FOR NIRS POLICY CONFERENCE 2018</a:t>
            </a:r>
          </a:p>
        </p:txBody>
      </p:sp>
      <p:pic>
        <p:nvPicPr>
          <p:cNvPr id="5" name="Picture 4" hidden="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501" y="5448335"/>
            <a:ext cx="5142998" cy="55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82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1715C7-62BC-44F0-BC80-1CB5DBB3B1B4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2" t="4682" b="4108"/>
          <a:stretch/>
        </p:blipFill>
        <p:spPr>
          <a:xfrm>
            <a:off x="128080" y="365760"/>
            <a:ext cx="6407811" cy="545592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429251" y="247650"/>
            <a:ext cx="3581399" cy="372427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000" b="1" dirty="0">
                <a:solidFill>
                  <a:srgbClr val="E09E19"/>
                </a:solidFill>
              </a:rPr>
              <a:t>1) Most classroom teaching in CA is performed by long-career teachers who are well-positioned to benefit from a traditional pension.</a:t>
            </a:r>
          </a:p>
          <a:p>
            <a:pPr indent="-228600"/>
            <a:r>
              <a:rPr lang="en-US" sz="1800" dirty="0">
                <a:solidFill>
                  <a:srgbClr val="003162"/>
                </a:solidFill>
              </a:rPr>
              <a:t>3 out of 4 current teachers will retire with at least 20 years</a:t>
            </a:r>
            <a:br>
              <a:rPr lang="en-US" sz="1800" dirty="0">
                <a:solidFill>
                  <a:srgbClr val="003162"/>
                </a:solidFill>
              </a:rPr>
            </a:br>
            <a:r>
              <a:rPr lang="en-US" sz="1800" dirty="0">
                <a:solidFill>
                  <a:srgbClr val="003162"/>
                </a:solidFill>
              </a:rPr>
              <a:t>of service*.</a:t>
            </a:r>
          </a:p>
          <a:p>
            <a:pPr indent="-228600"/>
            <a:r>
              <a:rPr lang="en-US" sz="1800" u="sng" dirty="0">
                <a:solidFill>
                  <a:srgbClr val="003162"/>
                </a:solidFill>
              </a:rPr>
              <a:t>About 1/2 will retire with at least 30 years.</a:t>
            </a:r>
          </a:p>
          <a:p>
            <a:pPr indent="-228600"/>
            <a:r>
              <a:rPr lang="en-US" sz="1800" dirty="0">
                <a:solidFill>
                  <a:srgbClr val="003162"/>
                </a:solidFill>
              </a:rPr>
              <a:t>Median age at exit:  61, with 29 years of service.</a:t>
            </a:r>
          </a:p>
          <a:p>
            <a:pPr indent="-228600"/>
            <a:endParaRPr lang="en-US" sz="1800" dirty="0"/>
          </a:p>
          <a:p>
            <a:pPr indent="-228600"/>
            <a:endParaRPr lang="en-US" sz="1800" dirty="0">
              <a:solidFill>
                <a:srgbClr val="003162"/>
              </a:solidFill>
            </a:endParaRPr>
          </a:p>
          <a:p>
            <a:pPr lvl="1"/>
            <a:endParaRPr lang="en-US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6535891" y="5391151"/>
            <a:ext cx="2398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 FT and PT treated equally for service year calculation purposes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77036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1715C7-62BC-44F0-BC80-1CB5DBB3B1B4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518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/>
              <a:t>When Tenure Is Considered in Tandem with Benefit Accrual Patterns, Vast Majority of CA Teachers Are Better off with CalSTRS Pension</a:t>
            </a:r>
          </a:p>
        </p:txBody>
      </p:sp>
      <p:pic>
        <p:nvPicPr>
          <p:cNvPr id="6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85" r="3210"/>
          <a:stretch/>
        </p:blipFill>
        <p:spPr>
          <a:xfrm>
            <a:off x="91440" y="2203913"/>
            <a:ext cx="8961120" cy="329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742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8829</TotalTime>
  <Words>362</Words>
  <Application>Microsoft Macintosh PowerPoint</Application>
  <PresentationFormat>Letter Paper (8.5x11 in)</PresentationFormat>
  <Paragraphs>56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1_Office Theme</vt:lpstr>
      <vt:lpstr>Teacher Pension Research</vt:lpstr>
      <vt:lpstr>Selected Teacher Pension Research </vt:lpstr>
      <vt:lpstr>Better Bang for The Buck</vt:lpstr>
      <vt:lpstr>Opposing Views</vt:lpstr>
      <vt:lpstr>California Teacher Pension Research</vt:lpstr>
      <vt:lpstr>Are California Teachers Better off with a Pension or a 401(k)?</vt:lpstr>
      <vt:lpstr>PowerPoint Presentation</vt:lpstr>
      <vt:lpstr>When Tenure Is Considered in Tandem with Benefit Accrual Patterns, Vast Majority of CA Teachers Are Better off with CalSTRS Pension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JFS</dc:creator>
  <cp:lastModifiedBy>Diane Oakley</cp:lastModifiedBy>
  <cp:revision>399</cp:revision>
  <cp:lastPrinted>2018-02-14T14:28:57Z</cp:lastPrinted>
  <dcterms:created xsi:type="dcterms:W3CDTF">2010-08-09T03:01:39Z</dcterms:created>
  <dcterms:modified xsi:type="dcterms:W3CDTF">2018-02-26T20:43:05Z</dcterms:modified>
</cp:coreProperties>
</file>