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1122" r:id="rId2"/>
    <p:sldId id="1294" r:id="rId3"/>
    <p:sldId id="1299" r:id="rId4"/>
    <p:sldId id="1286" r:id="rId5"/>
    <p:sldId id="1296" r:id="rId6"/>
    <p:sldId id="1297" r:id="rId7"/>
    <p:sldId id="1295" r:id="rId8"/>
    <p:sldId id="1298" r:id="rId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E4C"/>
    <a:srgbClr val="01616B"/>
    <a:srgbClr val="01525B"/>
    <a:srgbClr val="007258"/>
    <a:srgbClr val="004C45"/>
    <a:srgbClr val="1A8F7D"/>
    <a:srgbClr val="EAF0F7"/>
    <a:srgbClr val="37A0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58" autoAdjust="0"/>
    <p:restoredTop sz="93253" autoAdjust="0"/>
  </p:normalViewPr>
  <p:slideViewPr>
    <p:cSldViewPr>
      <p:cViewPr varScale="1">
        <p:scale>
          <a:sx n="63" d="100"/>
          <a:sy n="63" d="100"/>
        </p:scale>
        <p:origin x="135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472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fld id="{D1EFC843-D6C2-C74D-80A4-F2775FC6367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2634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fld id="{E298A585-E022-EB42-ACBC-A737CECD453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0749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B7D557D-AFD3-1B4B-ACE3-6C491472269E}" type="slidenum">
              <a:rPr lang="en-US" sz="1200"/>
              <a:pPr/>
              <a:t>1</a:t>
            </a:fld>
            <a:endParaRPr lang="en-US" sz="1200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lIns="91770" tIns="45886" rIns="91770" bIns="45886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339" y="8829822"/>
            <a:ext cx="3038475" cy="464981"/>
          </a:xfrm>
          <a:prstGeom prst="rect">
            <a:avLst/>
          </a:prstGeom>
        </p:spPr>
        <p:txBody>
          <a:bodyPr lIns="91770" tIns="45886" rIns="91770" bIns="45886"/>
          <a:lstStyle/>
          <a:p>
            <a:fld id="{E298A585-E022-EB42-ACBC-A737CECD453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9465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lIns="91770" tIns="45886" rIns="91770" bIns="45886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339" y="8829822"/>
            <a:ext cx="3038475" cy="464981"/>
          </a:xfrm>
          <a:prstGeom prst="rect">
            <a:avLst/>
          </a:prstGeom>
        </p:spPr>
        <p:txBody>
          <a:bodyPr lIns="91770" tIns="45886" rIns="91770" bIns="45886"/>
          <a:lstStyle/>
          <a:p>
            <a:fld id="{E298A585-E022-EB42-ACBC-A737CECD453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9465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lIns="91770" tIns="45886" rIns="91770" bIns="45886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339" y="8829822"/>
            <a:ext cx="3038475" cy="464981"/>
          </a:xfrm>
          <a:prstGeom prst="rect">
            <a:avLst/>
          </a:prstGeom>
        </p:spPr>
        <p:txBody>
          <a:bodyPr lIns="91770" tIns="45886" rIns="91770" bIns="45886"/>
          <a:lstStyle/>
          <a:p>
            <a:fld id="{E298A585-E022-EB42-ACBC-A737CECD453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9465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lIns="91770" tIns="45886" rIns="91770" bIns="45886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339" y="8829822"/>
            <a:ext cx="3038475" cy="464981"/>
          </a:xfrm>
          <a:prstGeom prst="rect">
            <a:avLst/>
          </a:prstGeom>
        </p:spPr>
        <p:txBody>
          <a:bodyPr lIns="91770" tIns="45886" rIns="91770" bIns="45886"/>
          <a:lstStyle/>
          <a:p>
            <a:fld id="{E298A585-E022-EB42-ACBC-A737CECD453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9465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lIns="91770" tIns="45886" rIns="91770" bIns="45886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339" y="8829822"/>
            <a:ext cx="3038475" cy="464981"/>
          </a:xfrm>
          <a:prstGeom prst="rect">
            <a:avLst/>
          </a:prstGeom>
        </p:spPr>
        <p:txBody>
          <a:bodyPr lIns="91770" tIns="45886" rIns="91770" bIns="45886"/>
          <a:lstStyle/>
          <a:p>
            <a:fld id="{E298A585-E022-EB42-ACBC-A737CECD453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9465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lIns="91770" tIns="45886" rIns="91770" bIns="45886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339" y="8829822"/>
            <a:ext cx="3038475" cy="464981"/>
          </a:xfrm>
          <a:prstGeom prst="rect">
            <a:avLst/>
          </a:prstGeom>
        </p:spPr>
        <p:txBody>
          <a:bodyPr lIns="91770" tIns="45886" rIns="91770" bIns="45886"/>
          <a:lstStyle/>
          <a:p>
            <a:fld id="{E298A585-E022-EB42-ACBC-A737CECD453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9465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lIns="91770" tIns="45886" rIns="91770" bIns="45886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339" y="8829822"/>
            <a:ext cx="3038475" cy="464981"/>
          </a:xfrm>
          <a:prstGeom prst="rect">
            <a:avLst/>
          </a:prstGeom>
        </p:spPr>
        <p:txBody>
          <a:bodyPr lIns="91770" tIns="45886" rIns="91770" bIns="45886"/>
          <a:lstStyle/>
          <a:p>
            <a:fld id="{E298A585-E022-EB42-ACBC-A737CECD453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946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 userDrawn="1"/>
        </p:nvSpPr>
        <p:spPr bwMode="auto">
          <a:xfrm>
            <a:off x="1371600" y="0"/>
            <a:ext cx="7772400" cy="2286000"/>
          </a:xfrm>
          <a:prstGeom prst="rect">
            <a:avLst/>
          </a:prstGeom>
          <a:solidFill>
            <a:srgbClr val="E7EAE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5" name="Picture 7" descr="nirs_logo_cmyk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5257800"/>
            <a:ext cx="4191000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0" y="0"/>
            <a:ext cx="1371600" cy="6858000"/>
          </a:xfrm>
          <a:prstGeom prst="rect">
            <a:avLst/>
          </a:prstGeom>
          <a:solidFill>
            <a:srgbClr val="5BADA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" name="Line 9"/>
          <p:cNvSpPr>
            <a:spLocks noChangeShapeType="1"/>
          </p:cNvSpPr>
          <p:nvPr userDrawn="1"/>
        </p:nvSpPr>
        <p:spPr bwMode="auto">
          <a:xfrm>
            <a:off x="1370013" y="0"/>
            <a:ext cx="1587" cy="6858000"/>
          </a:xfrm>
          <a:prstGeom prst="line">
            <a:avLst/>
          </a:prstGeom>
          <a:noFill/>
          <a:ln w="9525">
            <a:solidFill>
              <a:srgbClr val="4A5558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1371600" y="61722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Line 16"/>
          <p:cNvSpPr>
            <a:spLocks noChangeShapeType="1"/>
          </p:cNvSpPr>
          <p:nvPr userDrawn="1"/>
        </p:nvSpPr>
        <p:spPr bwMode="auto">
          <a:xfrm>
            <a:off x="1371600" y="2286000"/>
            <a:ext cx="777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76400" y="457200"/>
            <a:ext cx="7010400" cy="1676400"/>
          </a:xfrm>
        </p:spPr>
        <p:txBody>
          <a:bodyPr anchor="b"/>
          <a:lstStyle>
            <a:lvl1pPr>
              <a:defRPr sz="5000">
                <a:solidFill>
                  <a:srgbClr val="4A555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2438400"/>
            <a:ext cx="7010400" cy="1752600"/>
          </a:xfrm>
        </p:spPr>
        <p:txBody>
          <a:bodyPr/>
          <a:lstStyle>
            <a:lvl1pPr marL="0" indent="0">
              <a:buFontTx/>
              <a:buNone/>
              <a:defRPr sz="2400">
                <a:solidFill>
                  <a:srgbClr val="007258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spd="med"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63000" y="6553200"/>
            <a:ext cx="381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EE94D87B-CA10-A449-B20D-C60B4A97776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609600"/>
            <a:ext cx="1981200" cy="4724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5791200" cy="4724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63000" y="6553200"/>
            <a:ext cx="381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185561FB-F0A2-694A-AE52-7313072F52E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92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914400" y="2057400"/>
            <a:ext cx="7924800" cy="32766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63000" y="6553200"/>
            <a:ext cx="381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30ADF5A5-A4AC-034A-8D62-813634D531A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 dir="r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/>
        </p:nvSpPr>
        <p:spPr>
          <a:xfrm>
            <a:off x="0" y="0"/>
            <a:ext cx="762000" cy="6324600"/>
          </a:xfrm>
          <a:prstGeom prst="rect">
            <a:avLst/>
          </a:prstGeom>
          <a:solidFill>
            <a:srgbClr val="5BADA5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180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761998" y="0"/>
            <a:ext cx="3178" cy="6324600"/>
          </a:xfrm>
          <a:prstGeom prst="line">
            <a:avLst/>
          </a:prstGeom>
          <a:ln>
            <a:solidFill>
              <a:srgbClr val="4A5558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4" name="Shape 14"/>
          <p:cNvSpPr/>
          <p:nvPr/>
        </p:nvSpPr>
        <p:spPr>
          <a:xfrm>
            <a:off x="0" y="6324600"/>
            <a:ext cx="5867400" cy="0"/>
          </a:xfrm>
          <a:prstGeom prst="line">
            <a:avLst/>
          </a:prstGeom>
          <a:ln>
            <a:solidFill>
              <a:srgbClr val="4A5558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pic>
        <p:nvPicPr>
          <p:cNvPr id="15" name="image2.png" descr="nirs_logo_cmyk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96000" y="5867400"/>
            <a:ext cx="2357439" cy="547688"/>
          </a:xfrm>
          <a:prstGeom prst="rect">
            <a:avLst/>
          </a:prstGeom>
          <a:ln w="12700">
            <a:miter lim="400000"/>
          </a:ln>
        </p:spPr>
      </p:pic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xfrm>
            <a:off x="8915400" y="6657291"/>
            <a:ext cx="228600" cy="172816"/>
          </a:xfrm>
          <a:prstGeom prst="rect">
            <a:avLst/>
          </a:prstGeom>
          <a:ln w="12700">
            <a:miter lim="400000"/>
          </a:ln>
        </p:spPr>
        <p:txBody>
          <a:bodyPr lIns="0" tIns="0" rIns="0" bIns="0" anchor="ctr">
            <a:spAutoFit/>
          </a:bodyPr>
          <a:lstStyle>
            <a:lvl1pPr algn="ctr">
              <a:defRPr sz="1200" b="1">
                <a:solidFill>
                  <a:srgbClr val="777777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8191379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057400"/>
            <a:ext cx="3886200" cy="3276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2057400"/>
            <a:ext cx="3886200" cy="3276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med"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63000" y="6553200"/>
            <a:ext cx="381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E6ABCCB3-0896-E047-8327-431D13A4406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63000" y="6553200"/>
            <a:ext cx="381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61DF0562-03BD-C941-AC65-55F311FA766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057400"/>
            <a:ext cx="79248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21"/>
          <p:cNvSpPr>
            <a:spLocks noChangeArrowheads="1"/>
          </p:cNvSpPr>
          <p:nvPr userDrawn="1"/>
        </p:nvSpPr>
        <p:spPr bwMode="auto">
          <a:xfrm>
            <a:off x="0" y="0"/>
            <a:ext cx="762000" cy="6324600"/>
          </a:xfrm>
          <a:prstGeom prst="rect">
            <a:avLst/>
          </a:prstGeom>
          <a:solidFill>
            <a:srgbClr val="5BADA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Line 22"/>
          <p:cNvSpPr>
            <a:spLocks noChangeShapeType="1"/>
          </p:cNvSpPr>
          <p:nvPr userDrawn="1"/>
        </p:nvSpPr>
        <p:spPr bwMode="auto">
          <a:xfrm>
            <a:off x="762000" y="0"/>
            <a:ext cx="3175" cy="6324600"/>
          </a:xfrm>
          <a:prstGeom prst="line">
            <a:avLst/>
          </a:prstGeom>
          <a:noFill/>
          <a:ln w="9525">
            <a:solidFill>
              <a:srgbClr val="4A5558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9" r:id="rId1"/>
    <p:sldLayoutId id="2147484563" r:id="rId2"/>
    <p:sldLayoutId id="2147484564" r:id="rId3"/>
    <p:sldLayoutId id="2147484565" r:id="rId4"/>
    <p:sldLayoutId id="2147484566" r:id="rId5"/>
    <p:sldLayoutId id="2147484567" r:id="rId6"/>
    <p:sldLayoutId id="2147484568" r:id="rId7"/>
    <p:sldLayoutId id="2147484570" r:id="rId8"/>
    <p:sldLayoutId id="2147484571" r:id="rId9"/>
    <p:sldLayoutId id="2147484572" r:id="rId10"/>
    <p:sldLayoutId id="2147484573" r:id="rId11"/>
    <p:sldLayoutId id="2147484574" r:id="rId12"/>
    <p:sldLayoutId id="2147484575" r:id="rId13"/>
  </p:sldLayoutIdLst>
  <p:transition spd="med">
    <p:pull dir="rd"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725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7258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7258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7258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7258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007258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007258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007258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007258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4A5558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4A5558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4A5558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rgbClr val="4A5558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4A5558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4A5558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4A5558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4A5558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4A5558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ubtitle 10"/>
          <p:cNvSpPr>
            <a:spLocks noGrp="1"/>
          </p:cNvSpPr>
          <p:nvPr>
            <p:ph type="subTitle" idx="4294967295"/>
          </p:nvPr>
        </p:nvSpPr>
        <p:spPr>
          <a:xfrm>
            <a:off x="914400" y="304800"/>
            <a:ext cx="8229600" cy="1752600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/>
              <a:t>Pensions Work Best For Our Schools, Communities And Educators – Now And In The Future</a:t>
            </a:r>
            <a:endParaRPr lang="en-US" sz="3600" b="1" dirty="0">
              <a:solidFill>
                <a:schemeClr val="accent2"/>
              </a:solidFill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447800" y="2438400"/>
            <a:ext cx="7696200" cy="3200400"/>
          </a:xfrm>
        </p:spPr>
        <p:txBody>
          <a:bodyPr/>
          <a:lstStyle/>
          <a:p>
            <a:pPr fontAlgn="auto" latinLnBrk="1">
              <a:spcBef>
                <a:spcPts val="0"/>
              </a:spcBef>
              <a:spcAft>
                <a:spcPts val="0"/>
              </a:spcAft>
            </a:pPr>
            <a:br>
              <a:rPr lang="en-US" sz="2400" b="1" dirty="0">
                <a:sym typeface="Helvetica Neue"/>
              </a:rPr>
            </a:br>
            <a:endParaRPr lang="en-US" sz="2000" dirty="0">
              <a:solidFill>
                <a:schemeClr val="bg2">
                  <a:lumMod val="50000"/>
                </a:schemeClr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2286000"/>
            <a:ext cx="1828800" cy="264160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14400" y="5105400"/>
            <a:ext cx="4419601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Michael Hairston </a:t>
            </a:r>
          </a:p>
          <a:p>
            <a:r>
              <a:rPr lang="en-US" b="1" dirty="0"/>
              <a:t>Senior Pension Advisor</a:t>
            </a:r>
          </a:p>
          <a:p>
            <a:r>
              <a:rPr lang="en-US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13714346"/>
      </p:ext>
    </p:extLst>
  </p:cSld>
  <p:clrMapOvr>
    <a:masterClrMapping/>
  </p:clrMapOvr>
  <p:transition spd="med">
    <p:pull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/>
          </p:cNvSpPr>
          <p:nvPr>
            <p:ph type="title" idx="4294967295"/>
          </p:nvPr>
        </p:nvSpPr>
        <p:spPr>
          <a:xfrm>
            <a:off x="1098550" y="0"/>
            <a:ext cx="8350250" cy="182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r>
              <a:rPr lang="en-US" b="1" dirty="0"/>
              <a:t>Pensions Work Best for </a:t>
            </a:r>
            <a:br>
              <a:rPr lang="en-US" b="1" dirty="0"/>
            </a:br>
            <a:r>
              <a:rPr lang="en-US" b="1" dirty="0"/>
              <a:t>Our Schools and Students</a:t>
            </a:r>
            <a:endParaRPr b="1" dirty="0">
              <a:solidFill>
                <a:srgbClr val="007258"/>
              </a:solidFill>
            </a:endParaRPr>
          </a:p>
        </p:txBody>
      </p:sp>
      <p:sp>
        <p:nvSpPr>
          <p:cNvPr id="67" name="Shape 67"/>
          <p:cNvSpPr>
            <a:spLocks noGrp="1"/>
          </p:cNvSpPr>
          <p:nvPr>
            <p:ph type="body" idx="4294967295"/>
          </p:nvPr>
        </p:nvSpPr>
        <p:spPr>
          <a:xfrm>
            <a:off x="793748" y="1828800"/>
            <a:ext cx="6292852" cy="44958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469900" indent="-457200">
              <a:spcBef>
                <a:spcPts val="400"/>
              </a:spcBef>
              <a:buClr>
                <a:srgbClr val="4A5558"/>
              </a:buClr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Having experienced teachers in our nation’s K-12 classrooms is key to providing our children a quality education. </a:t>
            </a:r>
          </a:p>
          <a:p>
            <a:pPr marL="469900" indent="-457200">
              <a:spcBef>
                <a:spcPts val="400"/>
              </a:spcBef>
              <a:buClr>
                <a:srgbClr val="4A5558"/>
              </a:buClr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400" dirty="0"/>
              <a:t>Pensions are a big part of that story, providing both a push and pull, in regard to the Three R’s of managing a school’s staffing: recruiting, retaining, and retiring.</a:t>
            </a:r>
          </a:p>
          <a:p>
            <a:pPr marL="469900" indent="-457200">
              <a:spcBef>
                <a:spcPts val="400"/>
              </a:spcBef>
              <a:buClr>
                <a:srgbClr val="4A5558"/>
              </a:buClr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400" dirty="0"/>
              <a:t>Communities have enjoyed the outcomes of the current system, where it remains common for teachers to spend decades involved in their communities. </a:t>
            </a:r>
          </a:p>
          <a:p>
            <a:pPr marL="469900" indent="-457200">
              <a:spcBef>
                <a:spcPts val="400"/>
              </a:spcBef>
              <a:buClr>
                <a:srgbClr val="4A5558"/>
              </a:buClr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endParaRPr lang="en-US" sz="2400" dirty="0"/>
          </a:p>
          <a:p>
            <a:pPr marL="469900" indent="-457200">
              <a:spcBef>
                <a:spcPts val="400"/>
              </a:spcBef>
              <a:buClr>
                <a:srgbClr val="4A5558"/>
              </a:buClr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endParaRPr lang="en-US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9" name="Shape 69"/>
          <p:cNvSpPr>
            <a:spLocks noGrp="1"/>
          </p:cNvSpPr>
          <p:nvPr>
            <p:ph type="sldNum" sz="quarter" idx="4294967295"/>
          </p:nvPr>
        </p:nvSpPr>
        <p:spPr>
          <a:xfrm>
            <a:off x="8534400" y="6248400"/>
            <a:ext cx="609600" cy="350838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tIns="45719" rIns="45719" bIns="45719" anchor="t">
            <a:normAutofit lnSpcReduction="10000"/>
          </a:bodyPr>
          <a:lstStyle>
            <a:lvl1pPr algn="l">
              <a:defRPr sz="1800" b="0">
                <a:solidFill>
                  <a:srgbClr val="4A5558"/>
                </a:solidFill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fld id="{86CB4B4D-7CA3-9044-876B-883B54F8677D}" type="slidenum">
              <a:rPr>
                <a:solidFill>
                  <a:srgbClr val="4A5558"/>
                </a:solidFill>
              </a:rPr>
              <a:pPr lvl="0">
                <a:defRPr>
                  <a:solidFill>
                    <a:srgbClr val="000000"/>
                  </a:solidFill>
                </a:defRPr>
              </a:pPr>
              <a:t>2</a:t>
            </a:fld>
            <a:endParaRPr>
              <a:solidFill>
                <a:srgbClr val="4A5558"/>
              </a:solidFill>
            </a:endParaRPr>
          </a:p>
        </p:txBody>
      </p:sp>
      <p:sp>
        <p:nvSpPr>
          <p:cNvPr id="68" name="Shape 68"/>
          <p:cNvSpPr/>
          <p:nvPr/>
        </p:nvSpPr>
        <p:spPr>
          <a:xfrm>
            <a:off x="762000" y="1828800"/>
            <a:ext cx="8382001" cy="0"/>
          </a:xfrm>
          <a:prstGeom prst="line">
            <a:avLst/>
          </a:prstGeom>
          <a:ln>
            <a:solidFill>
              <a:srgbClr val="4A5558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0" y="2514600"/>
            <a:ext cx="1529861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182183"/>
      </p:ext>
    </p:extLst>
  </p:cSld>
  <p:clrMapOvr>
    <a:masterClrMapping/>
  </p:clrMapOvr>
  <p:transition spd="med">
    <p:pull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/>
          </p:cNvSpPr>
          <p:nvPr>
            <p:ph type="title" idx="4294967295"/>
          </p:nvPr>
        </p:nvSpPr>
        <p:spPr>
          <a:xfrm>
            <a:off x="1066799" y="0"/>
            <a:ext cx="8382001" cy="182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r>
              <a:rPr lang="en-US" b="1" dirty="0"/>
              <a:t>Pensions Work Best for Our Schools and Students</a:t>
            </a:r>
            <a:endParaRPr b="1" dirty="0">
              <a:solidFill>
                <a:srgbClr val="007258"/>
              </a:solidFill>
            </a:endParaRPr>
          </a:p>
        </p:txBody>
      </p:sp>
      <p:sp>
        <p:nvSpPr>
          <p:cNvPr id="67" name="Shape 67"/>
          <p:cNvSpPr>
            <a:spLocks noGrp="1"/>
          </p:cNvSpPr>
          <p:nvPr>
            <p:ph type="body" idx="4294967295"/>
          </p:nvPr>
        </p:nvSpPr>
        <p:spPr>
          <a:xfrm>
            <a:off x="1143000" y="1905000"/>
            <a:ext cx="5283200" cy="42672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469900" indent="-457200">
              <a:spcBef>
                <a:spcPts val="400"/>
              </a:spcBef>
              <a:buClr>
                <a:srgbClr val="4A5558"/>
              </a:buClr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400" dirty="0"/>
              <a:t>Pension plans are also comprehensive, providing disability benefits, death benefits, and often cost-of-living adjustments.</a:t>
            </a:r>
          </a:p>
          <a:p>
            <a:pPr marL="469900" indent="-457200">
              <a:spcBef>
                <a:spcPts val="400"/>
              </a:spcBef>
              <a:buClr>
                <a:srgbClr val="4A5558"/>
              </a:buClr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endParaRPr lang="en-US" sz="2400" dirty="0"/>
          </a:p>
          <a:p>
            <a:pPr marL="469900" indent="-457200">
              <a:spcBef>
                <a:spcPts val="400"/>
              </a:spcBef>
              <a:buClr>
                <a:srgbClr val="4A5558"/>
              </a:buClr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400" dirty="0"/>
              <a:t>The short-timers who leave their profession before reaching vesting still get their contributions back with interest just like in a 401k. </a:t>
            </a:r>
          </a:p>
          <a:p>
            <a:pPr marL="12700" indent="0">
              <a:spcBef>
                <a:spcPts val="400"/>
              </a:spcBef>
              <a:buClr>
                <a:srgbClr val="4A5558"/>
              </a:buClr>
              <a:buNone/>
              <a:defRPr sz="1800">
                <a:solidFill>
                  <a:srgbClr val="000000"/>
                </a:solidFill>
              </a:defRPr>
            </a:pPr>
            <a:r>
              <a:rPr lang="en-US" sz="2400" dirty="0"/>
              <a:t> </a:t>
            </a:r>
          </a:p>
          <a:p>
            <a:pPr marL="469900" indent="-457200">
              <a:spcBef>
                <a:spcPts val="400"/>
              </a:spcBef>
              <a:buClr>
                <a:srgbClr val="4A5558"/>
              </a:buClr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endParaRPr lang="en-US" sz="2400" dirty="0"/>
          </a:p>
        </p:txBody>
      </p:sp>
      <p:sp>
        <p:nvSpPr>
          <p:cNvPr id="69" name="Shape 69"/>
          <p:cNvSpPr>
            <a:spLocks noGrp="1"/>
          </p:cNvSpPr>
          <p:nvPr>
            <p:ph type="sldNum" sz="quarter" idx="4294967295"/>
          </p:nvPr>
        </p:nvSpPr>
        <p:spPr>
          <a:xfrm>
            <a:off x="8534400" y="6248400"/>
            <a:ext cx="609600" cy="350838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tIns="45719" rIns="45719" bIns="45719" anchor="t">
            <a:normAutofit lnSpcReduction="10000"/>
          </a:bodyPr>
          <a:lstStyle>
            <a:lvl1pPr algn="l">
              <a:defRPr sz="1800" b="0">
                <a:solidFill>
                  <a:srgbClr val="4A5558"/>
                </a:solidFill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fld id="{86CB4B4D-7CA3-9044-876B-883B54F8677D}" type="slidenum">
              <a:rPr>
                <a:solidFill>
                  <a:srgbClr val="4A5558"/>
                </a:solidFill>
              </a:rPr>
              <a:pPr lvl="0">
                <a:defRPr>
                  <a:solidFill>
                    <a:srgbClr val="000000"/>
                  </a:solidFill>
                </a:defRPr>
              </a:pPr>
              <a:t>3</a:t>
            </a:fld>
            <a:endParaRPr>
              <a:solidFill>
                <a:srgbClr val="4A5558"/>
              </a:solidFill>
            </a:endParaRPr>
          </a:p>
        </p:txBody>
      </p:sp>
      <p:sp>
        <p:nvSpPr>
          <p:cNvPr id="68" name="Shape 68"/>
          <p:cNvSpPr/>
          <p:nvPr/>
        </p:nvSpPr>
        <p:spPr>
          <a:xfrm>
            <a:off x="762000" y="1828800"/>
            <a:ext cx="8382001" cy="0"/>
          </a:xfrm>
          <a:prstGeom prst="line">
            <a:avLst/>
          </a:prstGeom>
          <a:ln>
            <a:solidFill>
              <a:srgbClr val="4A5558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1400" y="2362200"/>
            <a:ext cx="1494692" cy="2159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817272" y="818866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497576"/>
      </p:ext>
    </p:extLst>
  </p:cSld>
  <p:clrMapOvr>
    <a:masterClrMapping/>
  </p:clrMapOvr>
  <p:transition spd="med">
    <p:pull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/>
          </p:cNvSpPr>
          <p:nvPr>
            <p:ph type="title" idx="4294967295"/>
          </p:nvPr>
        </p:nvSpPr>
        <p:spPr>
          <a:xfrm>
            <a:off x="1066799" y="0"/>
            <a:ext cx="7620001" cy="182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r>
              <a:rPr lang="en-US" b="1" dirty="0"/>
              <a:t>Pensions Work Best for Educators </a:t>
            </a:r>
            <a:endParaRPr b="1" dirty="0">
              <a:solidFill>
                <a:srgbClr val="007258"/>
              </a:solidFill>
            </a:endParaRPr>
          </a:p>
        </p:txBody>
      </p:sp>
      <p:sp>
        <p:nvSpPr>
          <p:cNvPr id="67" name="Shape 67"/>
          <p:cNvSpPr>
            <a:spLocks noGrp="1"/>
          </p:cNvSpPr>
          <p:nvPr>
            <p:ph type="body" idx="4294967295"/>
          </p:nvPr>
        </p:nvSpPr>
        <p:spPr>
          <a:xfrm>
            <a:off x="1219200" y="1905000"/>
            <a:ext cx="5715000" cy="42672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469900" indent="-457200">
              <a:spcBef>
                <a:spcPts val="400"/>
              </a:spcBef>
              <a:buClr>
                <a:srgbClr val="4A5558"/>
              </a:buClr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Yet, powerful, moneyed interests continue pushing for plans that reward educators who stay for just a few years and disadvantage career educators. Put simply, they make teaching more of a drive-thru service. </a:t>
            </a:r>
          </a:p>
          <a:p>
            <a:pPr marL="469900" indent="-457200">
              <a:spcBef>
                <a:spcPts val="400"/>
              </a:spcBef>
              <a:buClr>
                <a:srgbClr val="4A5558"/>
              </a:buClr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endParaRPr lang="en-US" sz="2400" dirty="0">
              <a:solidFill>
                <a:schemeClr val="accent4">
                  <a:lumMod val="50000"/>
                </a:schemeClr>
              </a:solidFill>
            </a:endParaRPr>
          </a:p>
          <a:p>
            <a:pPr marL="469900" indent="-457200">
              <a:spcBef>
                <a:spcPts val="400"/>
              </a:spcBef>
              <a:buClr>
                <a:srgbClr val="4A5558"/>
              </a:buClr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Thanks partly to pensions, teachers do not typically act like free agents – constantly hopping to new jobs. The goal of making teaching a revolving door job is simply misguided. </a:t>
            </a:r>
          </a:p>
        </p:txBody>
      </p:sp>
      <p:sp>
        <p:nvSpPr>
          <p:cNvPr id="69" name="Shape 69"/>
          <p:cNvSpPr>
            <a:spLocks noGrp="1"/>
          </p:cNvSpPr>
          <p:nvPr>
            <p:ph type="sldNum" sz="quarter" idx="4294967295"/>
          </p:nvPr>
        </p:nvSpPr>
        <p:spPr>
          <a:xfrm>
            <a:off x="8534400" y="6248400"/>
            <a:ext cx="609600" cy="350838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tIns="45719" rIns="45719" bIns="45719" anchor="t">
            <a:normAutofit lnSpcReduction="10000"/>
          </a:bodyPr>
          <a:lstStyle>
            <a:lvl1pPr algn="l">
              <a:defRPr sz="1800" b="0">
                <a:solidFill>
                  <a:srgbClr val="4A5558"/>
                </a:solidFill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fld id="{86CB4B4D-7CA3-9044-876B-883B54F8677D}" type="slidenum">
              <a:rPr>
                <a:solidFill>
                  <a:srgbClr val="4A5558"/>
                </a:solidFill>
              </a:rPr>
              <a:pPr lvl="0">
                <a:defRPr>
                  <a:solidFill>
                    <a:srgbClr val="000000"/>
                  </a:solidFill>
                </a:defRPr>
              </a:pPr>
              <a:t>4</a:t>
            </a:fld>
            <a:endParaRPr>
              <a:solidFill>
                <a:srgbClr val="4A5558"/>
              </a:solidFill>
            </a:endParaRPr>
          </a:p>
        </p:txBody>
      </p:sp>
      <p:sp>
        <p:nvSpPr>
          <p:cNvPr id="68" name="Shape 68"/>
          <p:cNvSpPr/>
          <p:nvPr/>
        </p:nvSpPr>
        <p:spPr>
          <a:xfrm>
            <a:off x="762000" y="1828800"/>
            <a:ext cx="8382001" cy="0"/>
          </a:xfrm>
          <a:prstGeom prst="line">
            <a:avLst/>
          </a:prstGeom>
          <a:ln>
            <a:solidFill>
              <a:srgbClr val="4A5558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1400" y="2514600"/>
            <a:ext cx="1453661" cy="2099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258037"/>
      </p:ext>
    </p:extLst>
  </p:cSld>
  <p:clrMapOvr>
    <a:masterClrMapping/>
  </p:clrMapOvr>
  <p:transition spd="med">
    <p:pull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/>
          </p:cNvSpPr>
          <p:nvPr>
            <p:ph type="title" idx="4294967295"/>
          </p:nvPr>
        </p:nvSpPr>
        <p:spPr>
          <a:xfrm>
            <a:off x="1066799" y="0"/>
            <a:ext cx="8001001" cy="182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r>
              <a:rPr lang="en-US" b="1" dirty="0"/>
              <a:t>Pensions Work Best for Educators</a:t>
            </a:r>
            <a:endParaRPr b="1" dirty="0">
              <a:solidFill>
                <a:srgbClr val="007258"/>
              </a:solidFill>
            </a:endParaRPr>
          </a:p>
        </p:txBody>
      </p:sp>
      <p:sp>
        <p:nvSpPr>
          <p:cNvPr id="67" name="Shape 67"/>
          <p:cNvSpPr>
            <a:spLocks noGrp="1"/>
          </p:cNvSpPr>
          <p:nvPr>
            <p:ph type="body" idx="4294967295"/>
          </p:nvPr>
        </p:nvSpPr>
        <p:spPr>
          <a:xfrm>
            <a:off x="1143000" y="1905000"/>
            <a:ext cx="5283200" cy="42672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469900" indent="-457200">
              <a:spcBef>
                <a:spcPts val="400"/>
              </a:spcBef>
              <a:buClr>
                <a:srgbClr val="4A5558"/>
              </a:buClr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400" dirty="0"/>
              <a:t>Pension plans are also comprehensive, providing disability benefits, death benefits, and often cost-of-living adjustments.</a:t>
            </a:r>
          </a:p>
          <a:p>
            <a:pPr marL="469900" indent="-457200">
              <a:spcBef>
                <a:spcPts val="400"/>
              </a:spcBef>
              <a:buClr>
                <a:srgbClr val="4A5558"/>
              </a:buClr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endParaRPr lang="en-US" sz="2400" dirty="0"/>
          </a:p>
          <a:p>
            <a:pPr marL="469900" indent="-457200">
              <a:spcBef>
                <a:spcPts val="400"/>
              </a:spcBef>
              <a:buClr>
                <a:srgbClr val="4A5558"/>
              </a:buClr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400" dirty="0"/>
              <a:t>The short-timers who leave their profession before reaching vesting still get their contributions back with interest just like in a 401k. </a:t>
            </a:r>
          </a:p>
          <a:p>
            <a:pPr marL="12700" indent="0">
              <a:spcBef>
                <a:spcPts val="400"/>
              </a:spcBef>
              <a:buClr>
                <a:srgbClr val="4A5558"/>
              </a:buClr>
              <a:buNone/>
              <a:defRPr sz="1800">
                <a:solidFill>
                  <a:srgbClr val="000000"/>
                </a:solidFill>
              </a:defRPr>
            </a:pPr>
            <a:r>
              <a:rPr lang="en-US" sz="2400" dirty="0"/>
              <a:t> </a:t>
            </a:r>
          </a:p>
          <a:p>
            <a:pPr marL="469900" indent="-457200">
              <a:spcBef>
                <a:spcPts val="400"/>
              </a:spcBef>
              <a:buClr>
                <a:srgbClr val="4A5558"/>
              </a:buClr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endParaRPr lang="en-US" sz="2400" dirty="0"/>
          </a:p>
        </p:txBody>
      </p:sp>
      <p:sp>
        <p:nvSpPr>
          <p:cNvPr id="69" name="Shape 69"/>
          <p:cNvSpPr>
            <a:spLocks noGrp="1"/>
          </p:cNvSpPr>
          <p:nvPr>
            <p:ph type="sldNum" sz="quarter" idx="4294967295"/>
          </p:nvPr>
        </p:nvSpPr>
        <p:spPr>
          <a:xfrm>
            <a:off x="8534400" y="6248400"/>
            <a:ext cx="609600" cy="350838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tIns="45719" rIns="45719" bIns="45719" anchor="t">
            <a:normAutofit lnSpcReduction="10000"/>
          </a:bodyPr>
          <a:lstStyle>
            <a:lvl1pPr algn="l">
              <a:defRPr sz="1800" b="0">
                <a:solidFill>
                  <a:srgbClr val="4A5558"/>
                </a:solidFill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fld id="{86CB4B4D-7CA3-9044-876B-883B54F8677D}" type="slidenum">
              <a:rPr>
                <a:solidFill>
                  <a:srgbClr val="4A5558"/>
                </a:solidFill>
              </a:rPr>
              <a:pPr lvl="0">
                <a:defRPr>
                  <a:solidFill>
                    <a:srgbClr val="000000"/>
                  </a:solidFill>
                </a:defRPr>
              </a:pPr>
              <a:t>5</a:t>
            </a:fld>
            <a:endParaRPr>
              <a:solidFill>
                <a:srgbClr val="4A5558"/>
              </a:solidFill>
            </a:endParaRPr>
          </a:p>
        </p:txBody>
      </p:sp>
      <p:sp>
        <p:nvSpPr>
          <p:cNvPr id="68" name="Shape 68"/>
          <p:cNvSpPr/>
          <p:nvPr/>
        </p:nvSpPr>
        <p:spPr>
          <a:xfrm>
            <a:off x="762000" y="1828800"/>
            <a:ext cx="8382001" cy="0"/>
          </a:xfrm>
          <a:prstGeom prst="line">
            <a:avLst/>
          </a:prstGeom>
          <a:ln>
            <a:solidFill>
              <a:srgbClr val="4A5558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1400" y="2514600"/>
            <a:ext cx="1494692" cy="215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132684"/>
      </p:ext>
    </p:extLst>
  </p:cSld>
  <p:clrMapOvr>
    <a:masterClrMapping/>
  </p:clrMapOvr>
  <p:transition spd="med">
    <p:pull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/>
          </p:cNvSpPr>
          <p:nvPr>
            <p:ph type="title" idx="4294967295"/>
          </p:nvPr>
        </p:nvSpPr>
        <p:spPr>
          <a:xfrm>
            <a:off x="1098550" y="0"/>
            <a:ext cx="8350250" cy="18288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br>
              <a:rPr lang="en-US" b="1" dirty="0"/>
            </a:br>
            <a:r>
              <a:rPr lang="en-US" b="1" dirty="0"/>
              <a:t>Pensions Work Best for Our Communities and Taxpayers</a:t>
            </a:r>
            <a:br>
              <a:rPr lang="en-US" b="1" dirty="0"/>
            </a:br>
            <a:endParaRPr b="1" dirty="0">
              <a:solidFill>
                <a:srgbClr val="007258"/>
              </a:solidFill>
            </a:endParaRPr>
          </a:p>
        </p:txBody>
      </p:sp>
      <p:sp>
        <p:nvSpPr>
          <p:cNvPr id="67" name="Shape 67"/>
          <p:cNvSpPr>
            <a:spLocks noGrp="1"/>
          </p:cNvSpPr>
          <p:nvPr>
            <p:ph type="body" idx="4294967295"/>
          </p:nvPr>
        </p:nvSpPr>
        <p:spPr>
          <a:xfrm>
            <a:off x="1066800" y="1905000"/>
            <a:ext cx="4191000" cy="4419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469900" indent="-457200">
              <a:spcBef>
                <a:spcPts val="400"/>
              </a:spcBef>
              <a:buClr>
                <a:srgbClr val="4A5558"/>
              </a:buClr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Pensions are more efficient than 401k plans, providing about twice the value per dollar invested, with higher returns, lower fees, and utilizing pooling investment and longevity risks. </a:t>
            </a:r>
          </a:p>
          <a:p>
            <a:pPr marL="469900" indent="-457200">
              <a:spcBef>
                <a:spcPts val="400"/>
              </a:spcBef>
              <a:buClr>
                <a:srgbClr val="4A5558"/>
              </a:buClr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endParaRPr lang="en-US" sz="2400" dirty="0">
              <a:solidFill>
                <a:schemeClr val="accent4">
                  <a:lumMod val="50000"/>
                </a:schemeClr>
              </a:solidFill>
            </a:endParaRPr>
          </a:p>
          <a:p>
            <a:pPr marL="469900" indent="-457200">
              <a:spcBef>
                <a:spcPts val="400"/>
              </a:spcBef>
              <a:buClr>
                <a:srgbClr val="4A5558"/>
              </a:buClr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Offering new educators a 401k-type plan with similar benefit levels would increase costs significantly. </a:t>
            </a:r>
          </a:p>
          <a:p>
            <a:pPr marL="469900" indent="-457200">
              <a:spcBef>
                <a:spcPts val="400"/>
              </a:spcBef>
              <a:buClr>
                <a:srgbClr val="4A5558"/>
              </a:buClr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endParaRPr lang="en-US" sz="2400" dirty="0"/>
          </a:p>
          <a:p>
            <a:pPr marL="469900" indent="-457200">
              <a:spcBef>
                <a:spcPts val="400"/>
              </a:spcBef>
              <a:buClr>
                <a:srgbClr val="4A5558"/>
              </a:buClr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endParaRPr lang="en-US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9" name="Shape 69"/>
          <p:cNvSpPr>
            <a:spLocks noGrp="1"/>
          </p:cNvSpPr>
          <p:nvPr>
            <p:ph type="sldNum" sz="quarter" idx="4294967295"/>
          </p:nvPr>
        </p:nvSpPr>
        <p:spPr>
          <a:xfrm>
            <a:off x="8534400" y="6248400"/>
            <a:ext cx="609600" cy="350838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tIns="45719" rIns="45719" bIns="45719" anchor="t">
            <a:normAutofit lnSpcReduction="10000"/>
          </a:bodyPr>
          <a:lstStyle>
            <a:lvl1pPr algn="l">
              <a:defRPr sz="1800" b="0">
                <a:solidFill>
                  <a:srgbClr val="4A5558"/>
                </a:solidFill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fld id="{86CB4B4D-7CA3-9044-876B-883B54F8677D}" type="slidenum">
              <a:rPr>
                <a:solidFill>
                  <a:srgbClr val="4A5558"/>
                </a:solidFill>
              </a:rPr>
              <a:pPr lvl="0">
                <a:defRPr>
                  <a:solidFill>
                    <a:srgbClr val="000000"/>
                  </a:solidFill>
                </a:defRPr>
              </a:pPr>
              <a:t>6</a:t>
            </a:fld>
            <a:endParaRPr>
              <a:solidFill>
                <a:srgbClr val="4A5558"/>
              </a:solidFill>
            </a:endParaRPr>
          </a:p>
        </p:txBody>
      </p:sp>
      <p:sp>
        <p:nvSpPr>
          <p:cNvPr id="68" name="Shape 68"/>
          <p:cNvSpPr/>
          <p:nvPr/>
        </p:nvSpPr>
        <p:spPr>
          <a:xfrm>
            <a:off x="762000" y="1828800"/>
            <a:ext cx="8382001" cy="0"/>
          </a:xfrm>
          <a:prstGeom prst="line">
            <a:avLst/>
          </a:prstGeom>
          <a:ln>
            <a:solidFill>
              <a:srgbClr val="4A5558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pic>
        <p:nvPicPr>
          <p:cNvPr id="9" name="image4.jpeg"/>
          <p:cNvPicPr/>
          <p:nvPr/>
        </p:nvPicPr>
        <p:blipFill>
          <a:blip r:embed="rId3">
            <a:extLst/>
          </a:blip>
          <a:srcRect b="30809"/>
          <a:stretch>
            <a:fillRect/>
          </a:stretch>
        </p:blipFill>
        <p:spPr>
          <a:xfrm>
            <a:off x="6629400" y="2209800"/>
            <a:ext cx="2247900" cy="25146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966670645"/>
      </p:ext>
    </p:extLst>
  </p:cSld>
  <p:clrMapOvr>
    <a:masterClrMapping/>
  </p:clrMapOvr>
  <p:transition spd="med">
    <p:pull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/>
          </p:cNvSpPr>
          <p:nvPr>
            <p:ph type="title" idx="4294967295"/>
          </p:nvPr>
        </p:nvSpPr>
        <p:spPr>
          <a:xfrm>
            <a:off x="1098550" y="0"/>
            <a:ext cx="8329930" cy="182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r>
              <a:rPr lang="en-US" b="1" dirty="0"/>
              <a:t>Pensions Work Best for </a:t>
            </a:r>
            <a:br>
              <a:rPr lang="en-US" b="1" dirty="0"/>
            </a:br>
            <a:r>
              <a:rPr lang="en-US" b="1" dirty="0"/>
              <a:t>Our Communities and Taxpayers</a:t>
            </a:r>
            <a:endParaRPr b="1" dirty="0">
              <a:solidFill>
                <a:srgbClr val="007258"/>
              </a:solidFill>
            </a:endParaRPr>
          </a:p>
        </p:txBody>
      </p:sp>
      <p:sp>
        <p:nvSpPr>
          <p:cNvPr id="67" name="Shape 67"/>
          <p:cNvSpPr>
            <a:spLocks noGrp="1"/>
          </p:cNvSpPr>
          <p:nvPr>
            <p:ph type="body" idx="4294967295"/>
          </p:nvPr>
        </p:nvSpPr>
        <p:spPr>
          <a:xfrm>
            <a:off x="1219200" y="1981200"/>
            <a:ext cx="5867400" cy="449579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2400" dirty="0"/>
              <a:t>While providing economic security to retirees, pensions also support our economy by generating $1.2 trillion in economic activity and supporting 7.1 million jobs and increasing GDP by $627 billion. Each $1.00 of benefits supports $2.21 in economic security. </a:t>
            </a:r>
          </a:p>
          <a:p>
            <a:r>
              <a:rPr lang="en-US" sz="2400" dirty="0"/>
              <a:t>Only 24.1% of pension revenues came from taxpayers between 1993-2014, with most of the financial support coming from investment returns and employee contributions.  </a:t>
            </a:r>
          </a:p>
          <a:p>
            <a:pPr marL="469900" indent="-457200">
              <a:spcBef>
                <a:spcPts val="400"/>
              </a:spcBef>
              <a:buClr>
                <a:srgbClr val="4A5558"/>
              </a:buClr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endParaRPr lang="en-US" sz="2400" dirty="0"/>
          </a:p>
          <a:p>
            <a:pPr marL="12700" indent="0">
              <a:spcBef>
                <a:spcPts val="400"/>
              </a:spcBef>
              <a:buClr>
                <a:srgbClr val="4A5558"/>
              </a:buClr>
              <a:buNone/>
              <a:defRPr sz="1800">
                <a:solidFill>
                  <a:srgbClr val="000000"/>
                </a:solidFill>
              </a:defRPr>
            </a:pPr>
            <a:r>
              <a:rPr lang="en-US" sz="2400" dirty="0"/>
              <a:t> </a:t>
            </a:r>
          </a:p>
          <a:p>
            <a:pPr marL="469900" indent="-457200">
              <a:spcBef>
                <a:spcPts val="400"/>
              </a:spcBef>
              <a:buClr>
                <a:srgbClr val="4A5558"/>
              </a:buClr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endParaRPr lang="en-US" sz="2400" dirty="0"/>
          </a:p>
        </p:txBody>
      </p:sp>
      <p:sp>
        <p:nvSpPr>
          <p:cNvPr id="69" name="Shape 69"/>
          <p:cNvSpPr>
            <a:spLocks noGrp="1"/>
          </p:cNvSpPr>
          <p:nvPr>
            <p:ph type="sldNum" sz="quarter" idx="4294967295"/>
          </p:nvPr>
        </p:nvSpPr>
        <p:spPr>
          <a:xfrm>
            <a:off x="8534400" y="6248400"/>
            <a:ext cx="609600" cy="350838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tIns="45719" rIns="45719" bIns="45719" anchor="t">
            <a:normAutofit lnSpcReduction="10000"/>
          </a:bodyPr>
          <a:lstStyle>
            <a:lvl1pPr algn="l">
              <a:defRPr sz="1800" b="0">
                <a:solidFill>
                  <a:srgbClr val="4A5558"/>
                </a:solidFill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fld id="{86CB4B4D-7CA3-9044-876B-883B54F8677D}" type="slidenum">
              <a:rPr>
                <a:solidFill>
                  <a:srgbClr val="4A5558"/>
                </a:solidFill>
              </a:rPr>
              <a:pPr lvl="0">
                <a:defRPr>
                  <a:solidFill>
                    <a:srgbClr val="000000"/>
                  </a:solidFill>
                </a:defRPr>
              </a:pPr>
              <a:t>7</a:t>
            </a:fld>
            <a:endParaRPr>
              <a:solidFill>
                <a:srgbClr val="4A5558"/>
              </a:solidFill>
            </a:endParaRPr>
          </a:p>
        </p:txBody>
      </p:sp>
      <p:sp>
        <p:nvSpPr>
          <p:cNvPr id="68" name="Shape 68"/>
          <p:cNvSpPr/>
          <p:nvPr/>
        </p:nvSpPr>
        <p:spPr>
          <a:xfrm>
            <a:off x="762000" y="1828800"/>
            <a:ext cx="8382001" cy="0"/>
          </a:xfrm>
          <a:prstGeom prst="line">
            <a:avLst/>
          </a:prstGeom>
          <a:ln>
            <a:solidFill>
              <a:srgbClr val="4A5558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2743200"/>
            <a:ext cx="1752600" cy="2267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792831"/>
      </p:ext>
    </p:extLst>
  </p:cSld>
  <p:clrMapOvr>
    <a:masterClrMapping/>
  </p:clrMapOvr>
  <p:transition spd="med">
    <p:pull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/>
          </p:cNvSpPr>
          <p:nvPr>
            <p:ph type="title" idx="4294967295"/>
          </p:nvPr>
        </p:nvSpPr>
        <p:spPr>
          <a:xfrm>
            <a:off x="1098550" y="0"/>
            <a:ext cx="6902450" cy="18288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br>
              <a:rPr lang="en-US" b="1" dirty="0"/>
            </a:br>
            <a:r>
              <a:rPr lang="en-US" b="1" dirty="0"/>
              <a:t>Pensions Work Best as We </a:t>
            </a:r>
            <a:br>
              <a:rPr lang="en-US" b="1" dirty="0"/>
            </a:br>
            <a:r>
              <a:rPr lang="en-US" b="1" dirty="0"/>
              <a:t>Face Teacher Shortages </a:t>
            </a:r>
            <a:br>
              <a:rPr lang="en-US" b="1" dirty="0"/>
            </a:br>
            <a:endParaRPr b="1" dirty="0">
              <a:solidFill>
                <a:srgbClr val="007258"/>
              </a:solidFill>
            </a:endParaRPr>
          </a:p>
        </p:txBody>
      </p:sp>
      <p:sp>
        <p:nvSpPr>
          <p:cNvPr id="69" name="Shape 69"/>
          <p:cNvSpPr>
            <a:spLocks noGrp="1"/>
          </p:cNvSpPr>
          <p:nvPr>
            <p:ph type="sldNum" sz="quarter" idx="4294967295"/>
          </p:nvPr>
        </p:nvSpPr>
        <p:spPr>
          <a:xfrm>
            <a:off x="8534400" y="6248400"/>
            <a:ext cx="609600" cy="350838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tIns="45719" rIns="45719" bIns="45719" anchor="t">
            <a:normAutofit lnSpcReduction="10000"/>
          </a:bodyPr>
          <a:lstStyle>
            <a:lvl1pPr algn="l">
              <a:defRPr sz="1800" b="0">
                <a:solidFill>
                  <a:srgbClr val="4A5558"/>
                </a:solidFill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fld id="{86CB4B4D-7CA3-9044-876B-883B54F8677D}" type="slidenum">
              <a:rPr>
                <a:solidFill>
                  <a:srgbClr val="4A5558"/>
                </a:solidFill>
              </a:rPr>
              <a:pPr lvl="0">
                <a:defRPr>
                  <a:solidFill>
                    <a:srgbClr val="000000"/>
                  </a:solidFill>
                </a:defRPr>
              </a:pPr>
              <a:t>8</a:t>
            </a:fld>
            <a:endParaRPr>
              <a:solidFill>
                <a:srgbClr val="4A5558"/>
              </a:solidFill>
            </a:endParaRPr>
          </a:p>
        </p:txBody>
      </p:sp>
      <p:sp>
        <p:nvSpPr>
          <p:cNvPr id="68" name="Shape 68"/>
          <p:cNvSpPr/>
          <p:nvPr/>
        </p:nvSpPr>
        <p:spPr>
          <a:xfrm>
            <a:off x="762000" y="1828800"/>
            <a:ext cx="8382001" cy="0"/>
          </a:xfrm>
          <a:prstGeom prst="line">
            <a:avLst/>
          </a:prstGeom>
          <a:ln>
            <a:solidFill>
              <a:srgbClr val="4A5558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152400"/>
            <a:ext cx="1113692" cy="160866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91000" y="2057400"/>
            <a:ext cx="4648200" cy="389849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14400" y="2057400"/>
            <a:ext cx="32004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With more states facing teacher shortages, pensions make education careers attractive to prospective educators, as well as keep great teachers in the classroom. </a:t>
            </a:r>
          </a:p>
        </p:txBody>
      </p:sp>
    </p:spTree>
    <p:extLst>
      <p:ext uri="{BB962C8B-B14F-4D97-AF65-F5344CB8AC3E}">
        <p14:creationId xmlns:p14="http://schemas.microsoft.com/office/powerpoint/2010/main" val="527824411"/>
      </p:ext>
    </p:extLst>
  </p:cSld>
  <p:clrMapOvr>
    <a:masterClrMapping/>
  </p:clrMapOvr>
  <p:transition spd="med">
    <p:pull dir="rd"/>
  </p:transition>
</p:sld>
</file>

<file path=ppt/theme/theme1.xml><?xml version="1.0" encoding="utf-8"?>
<a:theme xmlns:a="http://schemas.openxmlformats.org/drawingml/2006/main" name="Blank Presentation">
  <a:themeElements>
    <a:clrScheme name="Blank Presentation 13">
      <a:dk1>
        <a:srgbClr val="4A5558"/>
      </a:dk1>
      <a:lt1>
        <a:srgbClr val="FFFFFF"/>
      </a:lt1>
      <a:dk2>
        <a:srgbClr val="005F48"/>
      </a:dk2>
      <a:lt2>
        <a:srgbClr val="9F9E9C"/>
      </a:lt2>
      <a:accent1>
        <a:srgbClr val="9F9E9C"/>
      </a:accent1>
      <a:accent2>
        <a:srgbClr val="005F48"/>
      </a:accent2>
      <a:accent3>
        <a:srgbClr val="FFFFFF"/>
      </a:accent3>
      <a:accent4>
        <a:srgbClr val="3E474A"/>
      </a:accent4>
      <a:accent5>
        <a:srgbClr val="CDCCCB"/>
      </a:accent5>
      <a:accent6>
        <a:srgbClr val="005540"/>
      </a:accent6>
      <a:hlink>
        <a:srgbClr val="009A74"/>
      </a:hlink>
      <a:folHlink>
        <a:srgbClr val="9F9E9C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4A5558"/>
        </a:dk1>
        <a:lt1>
          <a:srgbClr val="FFFFFF"/>
        </a:lt1>
        <a:dk2>
          <a:srgbClr val="005F48"/>
        </a:dk2>
        <a:lt2>
          <a:srgbClr val="9F9E9C"/>
        </a:lt2>
        <a:accent1>
          <a:srgbClr val="9F9E9C"/>
        </a:accent1>
        <a:accent2>
          <a:srgbClr val="005F48"/>
        </a:accent2>
        <a:accent3>
          <a:srgbClr val="FFFFFF"/>
        </a:accent3>
        <a:accent4>
          <a:srgbClr val="3E474A"/>
        </a:accent4>
        <a:accent5>
          <a:srgbClr val="CDCCCB"/>
        </a:accent5>
        <a:accent6>
          <a:srgbClr val="005540"/>
        </a:accent6>
        <a:hlink>
          <a:srgbClr val="009A74"/>
        </a:hlink>
        <a:folHlink>
          <a:srgbClr val="9F9E9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20583</TotalTime>
  <Words>437</Words>
  <Application>Microsoft Office PowerPoint</Application>
  <PresentationFormat>On-screen Show (4:3)</PresentationFormat>
  <Paragraphs>49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ＭＳ Ｐゴシック</vt:lpstr>
      <vt:lpstr>Arial</vt:lpstr>
      <vt:lpstr>Helvetica</vt:lpstr>
      <vt:lpstr>Helvetica Neue</vt:lpstr>
      <vt:lpstr>Blank Presentation</vt:lpstr>
      <vt:lpstr> </vt:lpstr>
      <vt:lpstr>Pensions Work Best for  Our Schools and Students</vt:lpstr>
      <vt:lpstr>Pensions Work Best for Our Schools and Students</vt:lpstr>
      <vt:lpstr>Pensions Work Best for Educators </vt:lpstr>
      <vt:lpstr>Pensions Work Best for Educators</vt:lpstr>
      <vt:lpstr> Pensions Work Best for Our Communities and Taxpayers </vt:lpstr>
      <vt:lpstr>Pensions Work Best for  Our Communities and Taxpayers</vt:lpstr>
      <vt:lpstr> Pensions Work Best as We  Face Teacher Shortages  </vt:lpstr>
    </vt:vector>
  </TitlesOfParts>
  <Company>Free Range Studios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NIRS Sample Presentation</dc:title>
  <dc:creator>Office 2004 Test Drive User</dc:creator>
  <cp:lastModifiedBy>Jake</cp:lastModifiedBy>
  <cp:revision>823</cp:revision>
  <cp:lastPrinted>2016-06-29T14:51:20Z</cp:lastPrinted>
  <dcterms:created xsi:type="dcterms:W3CDTF">2012-10-03T05:34:40Z</dcterms:created>
  <dcterms:modified xsi:type="dcterms:W3CDTF">2018-02-27T01:24:46Z</dcterms:modified>
</cp:coreProperties>
</file>