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1.xml" ContentType="application/vnd.openxmlformats-officedocument.presentationml.tags+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3.xml" ContentType="application/vnd.ms-office.chartstyle+xml"/>
  <Override PartName="/ppt/charts/colors3.xml" ContentType="application/vnd.ms-office.chartcolorstyl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10" r:id="rId1"/>
  </p:sldMasterIdLst>
  <p:notesMasterIdLst>
    <p:notesMasterId r:id="rId16"/>
  </p:notesMasterIdLst>
  <p:handoutMasterIdLst>
    <p:handoutMasterId r:id="rId17"/>
  </p:handoutMasterIdLst>
  <p:sldIdLst>
    <p:sldId id="506" r:id="rId2"/>
    <p:sldId id="502" r:id="rId3"/>
    <p:sldId id="503" r:id="rId4"/>
    <p:sldId id="508" r:id="rId5"/>
    <p:sldId id="499" r:id="rId6"/>
    <p:sldId id="518" r:id="rId7"/>
    <p:sldId id="500" r:id="rId8"/>
    <p:sldId id="511" r:id="rId9"/>
    <p:sldId id="501" r:id="rId10"/>
    <p:sldId id="505" r:id="rId11"/>
    <p:sldId id="509" r:id="rId12"/>
    <p:sldId id="510" r:id="rId13"/>
    <p:sldId id="516" r:id="rId14"/>
    <p:sldId id="504" r:id="rId15"/>
  </p:sldIdLst>
  <p:sldSz cx="10058400" cy="7772400"/>
  <p:notesSz cx="7010400" cy="9296400"/>
  <p:embeddedFontLst>
    <p:embeddedFont>
      <p:font typeface="Arial Narrow" panose="020B0606020202030204" pitchFamily="34" charset="0"/>
      <p:regular r:id="rId18"/>
      <p:bold r:id="rId19"/>
      <p:italic r:id="rId20"/>
      <p:boldItalic r:id="rId21"/>
    </p:embeddedFont>
    <p:embeddedFont>
      <p:font typeface="Garamond" panose="02020404030301010803" pitchFamily="18" charset="0"/>
      <p:regular r:id="rId22"/>
      <p:bold r:id="rId23"/>
      <p: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orient="horz" pos="552" userDrawn="1">
          <p15:clr>
            <a:srgbClr val="A4A3A4"/>
          </p15:clr>
        </p15:guide>
        <p15:guide id="3" orient="horz" pos="693">
          <p15:clr>
            <a:srgbClr val="A4A3A4"/>
          </p15:clr>
        </p15:guide>
        <p15:guide id="4" orient="horz" pos="1009">
          <p15:clr>
            <a:srgbClr val="A4A3A4"/>
          </p15:clr>
        </p15:guide>
        <p15:guide id="5" orient="horz" pos="4680" userDrawn="1">
          <p15:clr>
            <a:srgbClr val="A4A3A4"/>
          </p15:clr>
        </p15:guide>
        <p15:guide id="6" orient="horz" pos="4536" userDrawn="1">
          <p15:clr>
            <a:srgbClr val="A4A3A4"/>
          </p15:clr>
        </p15:guide>
        <p15:guide id="7" orient="horz" pos="1414">
          <p15:clr>
            <a:srgbClr val="A4A3A4"/>
          </p15:clr>
        </p15:guide>
        <p15:guide id="8" pos="3312">
          <p15:clr>
            <a:srgbClr val="A4A3A4"/>
          </p15:clr>
        </p15:guide>
        <p15:guide id="10" pos="264" userDrawn="1">
          <p15:clr>
            <a:srgbClr val="A4A3A4"/>
          </p15:clr>
        </p15:guide>
        <p15:guide id="11" pos="6048" userDrawn="1">
          <p15:clr>
            <a:srgbClr val="A4A3A4"/>
          </p15:clr>
        </p15:guide>
        <p15:guide id="12" orient="horz" pos="2879">
          <p15:clr>
            <a:srgbClr val="A4A3A4"/>
          </p15:clr>
        </p15:guide>
        <p15:guide id="13" orient="horz" pos="4752" userDrawn="1">
          <p15:clr>
            <a:srgbClr val="A4A3A4"/>
          </p15:clr>
        </p15:guide>
        <p15:guide id="14" orient="horz" pos="1424">
          <p15:clr>
            <a:srgbClr val="A4A3A4"/>
          </p15:clr>
        </p15:guide>
        <p15:guide id="15" orient="horz" pos="4152" userDrawn="1">
          <p15:clr>
            <a:srgbClr val="A4A3A4"/>
          </p15:clr>
        </p15:guide>
        <p15:guide id="16" orient="horz" pos="3984" userDrawn="1">
          <p15:clr>
            <a:srgbClr val="A4A3A4"/>
          </p15:clr>
        </p15:guide>
      </p15:sldGuideLst>
    </p:ext>
    <p:ext uri="{2D200454-40CA-4A62-9FC3-DE9A4176ACB9}">
      <p15:notesGuideLst xmlns:p15="http://schemas.microsoft.com/office/powerpoint/2012/main">
        <p15:guide id="1" orient="horz" pos="2742" userDrawn="1">
          <p15:clr>
            <a:srgbClr val="A4A3A4"/>
          </p15:clr>
        </p15:guide>
        <p15:guide id="2" pos="2277"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khi, Rahul" initials="RR" lastIdx="22" clrIdx="0">
    <p:extLst>
      <p:ext uri="{19B8F6BF-5375-455C-9EA6-DF929625EA0E}">
        <p15:presenceInfo xmlns:p15="http://schemas.microsoft.com/office/powerpoint/2012/main" userId="Rekhi, Rahul" providerId="None"/>
      </p:ext>
    </p:extLst>
  </p:cmAuthor>
  <p:cmAuthor id="3" name="Rekhi, Rahul" initials="RR [2]" lastIdx="3" clrIdx="1">
    <p:extLst>
      <p:ext uri="{19B8F6BF-5375-455C-9EA6-DF929625EA0E}">
        <p15:presenceInfo xmlns:p15="http://schemas.microsoft.com/office/powerpoint/2012/main" userId="S-1-5-21-1202660629-1303643608-839522115-131069" providerId="AD"/>
      </p:ext>
    </p:extLst>
  </p:cmAuthor>
  <p:cmAuthor id="4" name="Orszag, Peter" initials="OP" lastIdx="1" clrIdx="2">
    <p:extLst>
      <p:ext uri="{19B8F6BF-5375-455C-9EA6-DF929625EA0E}">
        <p15:presenceInfo xmlns:p15="http://schemas.microsoft.com/office/powerpoint/2012/main" userId="S-1-5-21-1202660629-1303643608-839522115-989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47E"/>
    <a:srgbClr val="BEBEBE"/>
    <a:srgbClr val="CDDCE6"/>
    <a:srgbClr val="595959"/>
    <a:srgbClr val="FFFFFF"/>
    <a:srgbClr val="23283C"/>
    <a:srgbClr val="7F7F7F"/>
    <a:srgbClr val="C00000"/>
    <a:srgbClr val="CFA052"/>
    <a:srgbClr val="7AA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4" autoAdjust="0"/>
    <p:restoredTop sz="93690" autoAdjust="0"/>
  </p:normalViewPr>
  <p:slideViewPr>
    <p:cSldViewPr snapToGrid="0" snapToObjects="1">
      <p:cViewPr varScale="1">
        <p:scale>
          <a:sx n="93" d="100"/>
          <a:sy n="93" d="100"/>
        </p:scale>
        <p:origin x="1428" y="90"/>
      </p:cViewPr>
      <p:guideLst>
        <p:guide orient="horz" pos="2856"/>
        <p:guide orient="horz" pos="552"/>
        <p:guide orient="horz" pos="693"/>
        <p:guide orient="horz" pos="1009"/>
        <p:guide orient="horz" pos="4680"/>
        <p:guide orient="horz" pos="4536"/>
        <p:guide orient="horz" pos="1414"/>
        <p:guide pos="3312"/>
        <p:guide pos="264"/>
        <p:guide pos="6048"/>
        <p:guide orient="horz" pos="2879"/>
        <p:guide orient="horz" pos="4752"/>
        <p:guide orient="horz" pos="1424"/>
        <p:guide orient="horz" pos="4152"/>
        <p:guide orient="horz" pos="398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snapToGrid="0" snapToObjects="1">
      <p:cViewPr varScale="1">
        <p:scale>
          <a:sx n="81" d="100"/>
          <a:sy n="81" d="100"/>
        </p:scale>
        <p:origin x="-3888" y="-102"/>
      </p:cViewPr>
      <p:guideLst>
        <p:guide orient="horz" pos="2742"/>
        <p:guide pos="2277"/>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xml"/><Relationship Id="rId1" Type="http://schemas.microsoft.com/office/2011/relationships/chartStyle" Target="style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74227179935842"/>
          <c:y val="0.21487105778444365"/>
          <c:w val="0.46316819772528434"/>
          <c:h val="0.66166885389326335"/>
        </c:manualLayout>
      </c:layout>
      <c:pieChart>
        <c:varyColors val="1"/>
        <c:ser>
          <c:idx val="0"/>
          <c:order val="0"/>
          <c:tx>
            <c:strRef>
              <c:f>'Pie (Primary)'!$B$1</c:f>
              <c:strCache>
                <c:ptCount val="1"/>
                <c:pt idx="0">
                  <c:v>Value</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CAD2-47EB-B638-7B2CAAFF8A6A}"/>
              </c:ext>
            </c:extLst>
          </c:dPt>
          <c:dPt>
            <c:idx val="1"/>
            <c:bubble3D val="0"/>
            <c:spPr>
              <a:solidFill>
                <a:schemeClr val="accent4">
                  <a:lumMod val="60000"/>
                  <a:lumOff val="40000"/>
                </a:schemeClr>
              </a:solidFill>
              <a:ln>
                <a:noFill/>
              </a:ln>
            </c:spPr>
            <c:extLst>
              <c:ext xmlns:c16="http://schemas.microsoft.com/office/drawing/2014/chart" uri="{C3380CC4-5D6E-409C-BE32-E72D297353CC}">
                <c16:uniqueId val="{00000003-CAD2-47EB-B638-7B2CAAFF8A6A}"/>
              </c:ext>
            </c:extLst>
          </c:dPt>
          <c:dPt>
            <c:idx val="2"/>
            <c:bubble3D val="0"/>
            <c:spPr>
              <a:solidFill>
                <a:schemeClr val="accent4">
                  <a:lumMod val="40000"/>
                  <a:lumOff val="60000"/>
                </a:schemeClr>
              </a:solidFill>
              <a:ln>
                <a:noFill/>
              </a:ln>
            </c:spPr>
            <c:extLst>
              <c:ext xmlns:c16="http://schemas.microsoft.com/office/drawing/2014/chart" uri="{C3380CC4-5D6E-409C-BE32-E72D297353CC}">
                <c16:uniqueId val="{00000005-CAD2-47EB-B638-7B2CAAFF8A6A}"/>
              </c:ext>
            </c:extLst>
          </c:dPt>
          <c:dPt>
            <c:idx val="3"/>
            <c:bubble3D val="0"/>
            <c:spPr>
              <a:solidFill>
                <a:schemeClr val="accent5"/>
              </a:solidFill>
              <a:ln>
                <a:noFill/>
              </a:ln>
            </c:spPr>
            <c:extLst>
              <c:ext xmlns:c16="http://schemas.microsoft.com/office/drawing/2014/chart" uri="{C3380CC4-5D6E-409C-BE32-E72D297353CC}">
                <c16:uniqueId val="{00000007-CAD2-47EB-B638-7B2CAAFF8A6A}"/>
              </c:ext>
            </c:extLst>
          </c:dPt>
          <c:dPt>
            <c:idx val="4"/>
            <c:bubble3D val="0"/>
            <c:spPr>
              <a:solidFill>
                <a:schemeClr val="accent5">
                  <a:lumMod val="60000"/>
                  <a:lumOff val="40000"/>
                </a:schemeClr>
              </a:solidFill>
              <a:ln>
                <a:noFill/>
              </a:ln>
            </c:spPr>
            <c:extLst>
              <c:ext xmlns:c16="http://schemas.microsoft.com/office/drawing/2014/chart" uri="{C3380CC4-5D6E-409C-BE32-E72D297353CC}">
                <c16:uniqueId val="{00000009-CAD2-47EB-B638-7B2CAAFF8A6A}"/>
              </c:ext>
            </c:extLst>
          </c:dPt>
          <c:dPt>
            <c:idx val="5"/>
            <c:bubble3D val="0"/>
            <c:spPr>
              <a:solidFill>
                <a:schemeClr val="accent5">
                  <a:lumMod val="40000"/>
                  <a:lumOff val="60000"/>
                </a:schemeClr>
              </a:solidFill>
              <a:ln>
                <a:noFill/>
              </a:ln>
            </c:spPr>
            <c:extLst>
              <c:ext xmlns:c16="http://schemas.microsoft.com/office/drawing/2014/chart" uri="{C3380CC4-5D6E-409C-BE32-E72D297353CC}">
                <c16:uniqueId val="{0000000B-CAD2-47EB-B638-7B2CAAFF8A6A}"/>
              </c:ext>
            </c:extLst>
          </c:dPt>
          <c:dPt>
            <c:idx val="6"/>
            <c:bubble3D val="0"/>
            <c:spPr>
              <a:solidFill>
                <a:schemeClr val="accent2"/>
              </a:solidFill>
              <a:ln>
                <a:noFill/>
              </a:ln>
            </c:spPr>
            <c:extLst>
              <c:ext xmlns:c16="http://schemas.microsoft.com/office/drawing/2014/chart" uri="{C3380CC4-5D6E-409C-BE32-E72D297353CC}">
                <c16:uniqueId val="{0000000D-CAD2-47EB-B638-7B2CAAFF8A6A}"/>
              </c:ext>
            </c:extLst>
          </c:dPt>
          <c:dPt>
            <c:idx val="7"/>
            <c:bubble3D val="0"/>
            <c:spPr>
              <a:solidFill>
                <a:schemeClr val="accent2">
                  <a:lumMod val="60000"/>
                  <a:lumOff val="40000"/>
                </a:schemeClr>
              </a:solidFill>
              <a:ln>
                <a:noFill/>
              </a:ln>
            </c:spPr>
            <c:extLst>
              <c:ext xmlns:c16="http://schemas.microsoft.com/office/drawing/2014/chart" uri="{C3380CC4-5D6E-409C-BE32-E72D297353CC}">
                <c16:uniqueId val="{0000000F-CAD2-47EB-B638-7B2CAAFF8A6A}"/>
              </c:ext>
            </c:extLst>
          </c:dPt>
          <c:dPt>
            <c:idx val="8"/>
            <c:bubble3D val="0"/>
            <c:spPr>
              <a:solidFill>
                <a:schemeClr val="accent1"/>
              </a:solidFill>
              <a:ln>
                <a:noFill/>
              </a:ln>
            </c:spPr>
            <c:extLst>
              <c:ext xmlns:c16="http://schemas.microsoft.com/office/drawing/2014/chart" uri="{C3380CC4-5D6E-409C-BE32-E72D297353CC}">
                <c16:uniqueId val="{00000011-CAD2-47EB-B638-7B2CAAFF8A6A}"/>
              </c:ext>
            </c:extLst>
          </c:dPt>
          <c:dLbls>
            <c:dLbl>
              <c:idx val="0"/>
              <c:layout>
                <c:manualLayout>
                  <c:x val="-6.9444444444444441E-3"/>
                  <c:y val="1.7548994974585036E-2"/>
                </c:manualLayout>
              </c:layout>
              <c:tx>
                <c:rich>
                  <a:bodyPr/>
                  <a:lstStyle/>
                  <a:p>
                    <a:fld id="{C62D1813-09B7-4467-9E0F-931F0EEFCF18}" type="CELLREF">
                      <a:rPr lang="en-US" smtClean="0"/>
                      <a:pPr/>
                      <a:t>[CELLREF]</a:t>
                    </a:fld>
                    <a:endParaRPr lang="en-US"/>
                  </a:p>
                </c:rich>
              </c:tx>
              <c:dLblPos val="bestFit"/>
              <c:showLegendKey val="0"/>
              <c:showVal val="0"/>
              <c:showCatName val="0"/>
              <c:showSerName val="0"/>
              <c:showPercent val="1"/>
              <c:showBubbleSize val="0"/>
              <c:extLst>
                <c:ext xmlns:c15="http://schemas.microsoft.com/office/drawing/2012/chart" uri="{CE6537A1-D6FC-4f65-9D91-7224C49458BB}">
                  <c15:layout/>
                  <c15:dlblFieldTable>
                    <c15:dlblFTEntry>
                      <c15:txfldGUID>{C62D1813-09B7-4467-9E0F-931F0EEFCF18}</c15:txfldGUID>
                      <c15:f>'Pie (Primary)'!$B$2</c15:f>
                      <c15:dlblFieldTableCache>
                        <c:ptCount val="1"/>
                        <c:pt idx="0">
                          <c:v>87.9</c:v>
                        </c:pt>
                      </c15:dlblFieldTableCache>
                    </c15:dlblFTEntry>
                  </c15:dlblFieldTable>
                  <c15:showDataLabelsRange val="0"/>
                </c:ext>
                <c:ext xmlns:c16="http://schemas.microsoft.com/office/drawing/2014/chart" uri="{C3380CC4-5D6E-409C-BE32-E72D297353CC}">
                  <c16:uniqueId val="{00000001-CAD2-47EB-B638-7B2CAAFF8A6A}"/>
                </c:ext>
              </c:extLst>
            </c:dLbl>
            <c:dLbl>
              <c:idx val="1"/>
              <c:layout/>
              <c:tx>
                <c:rich>
                  <a:bodyPr/>
                  <a:lstStyle/>
                  <a:p>
                    <a:fld id="{DFB35BF6-1F7D-4236-8962-87A08F808AA3}" type="CELLREF">
                      <a:rPr lang="en-US" smtClean="0"/>
                      <a:pPr/>
                      <a:t>[CELLREF]</a:t>
                    </a:fld>
                    <a:endParaRPr lang="en-US"/>
                  </a:p>
                </c:rich>
              </c:tx>
              <c:dLblPos val="outEnd"/>
              <c:showLegendKey val="0"/>
              <c:showVal val="0"/>
              <c:showCatName val="0"/>
              <c:showSerName val="0"/>
              <c:showPercent val="1"/>
              <c:showBubbleSize val="0"/>
              <c:extLst>
                <c:ext xmlns:c15="http://schemas.microsoft.com/office/drawing/2012/chart" uri="{CE6537A1-D6FC-4f65-9D91-7224C49458BB}">
                  <c15:layout/>
                  <c15:dlblFieldTable>
                    <c15:dlblFTEntry>
                      <c15:txfldGUID>{DFB35BF6-1F7D-4236-8962-87A08F808AA3}</c15:txfldGUID>
                      <c15:f>'Pie (Primary)'!$B$3</c15:f>
                      <c15:dlblFieldTableCache>
                        <c:ptCount val="1"/>
                        <c:pt idx="0">
                          <c:v>11.3</c:v>
                        </c:pt>
                      </c15:dlblFieldTableCache>
                    </c15:dlblFTEntry>
                  </c15:dlblFieldTable>
                  <c15:showDataLabelsRange val="0"/>
                </c:ext>
                <c:ext xmlns:c16="http://schemas.microsoft.com/office/drawing/2014/chart" uri="{C3380CC4-5D6E-409C-BE32-E72D297353CC}">
                  <c16:uniqueId val="{00000003-CAD2-47EB-B638-7B2CAAFF8A6A}"/>
                </c:ext>
              </c:extLst>
            </c:dLbl>
            <c:dLbl>
              <c:idx val="2"/>
              <c:layout/>
              <c:tx>
                <c:rich>
                  <a:bodyPr/>
                  <a:lstStyle/>
                  <a:p>
                    <a:fld id="{A0C9688C-FAF5-4BA8-9435-A04E6CFAAB62}" type="CELLREF">
                      <a:rPr lang="en-US" smtClean="0"/>
                      <a:pPr/>
                      <a:t>[CELLREF]</a:t>
                    </a:fld>
                    <a:endParaRPr lang="en-US"/>
                  </a:p>
                </c:rich>
              </c:tx>
              <c:dLblPos val="outEnd"/>
              <c:showLegendKey val="0"/>
              <c:showVal val="0"/>
              <c:showCatName val="0"/>
              <c:showSerName val="0"/>
              <c:showPercent val="1"/>
              <c:showBubbleSize val="0"/>
              <c:extLst>
                <c:ext xmlns:c15="http://schemas.microsoft.com/office/drawing/2012/chart" uri="{CE6537A1-D6FC-4f65-9D91-7224C49458BB}">
                  <c15:layout/>
                  <c15:dlblFieldTable>
                    <c15:dlblFTEntry>
                      <c15:txfldGUID>{A0C9688C-FAF5-4BA8-9435-A04E6CFAAB62}</c15:txfldGUID>
                      <c15:f>'Pie (Primary)'!$B$4</c15:f>
                      <c15:dlblFieldTableCache>
                        <c:ptCount val="1"/>
                        <c:pt idx="0">
                          <c:v>1.8</c:v>
                        </c:pt>
                      </c15:dlblFieldTableCache>
                    </c15:dlblFTEntry>
                  </c15:dlblFieldTable>
                  <c15:showDataLabelsRange val="0"/>
                </c:ext>
                <c:ext xmlns:c16="http://schemas.microsoft.com/office/drawing/2014/chart" uri="{C3380CC4-5D6E-409C-BE32-E72D297353CC}">
                  <c16:uniqueId val="{00000005-CAD2-47EB-B638-7B2CAAFF8A6A}"/>
                </c:ext>
              </c:extLst>
            </c:dLbl>
            <c:dLbl>
              <c:idx val="7"/>
              <c:layout>
                <c:manualLayout>
                  <c:x val="0"/>
                  <c:y val="1.16993299830566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AD2-47EB-B638-7B2CAAFF8A6A}"/>
                </c:ext>
              </c:extLst>
            </c:dLbl>
            <c:dLbl>
              <c:idx val="8"/>
              <c:layout>
                <c:manualLayout>
                  <c:x val="1.2500000000000001E-2"/>
                  <c:y val="8.77449748729251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AD2-47EB-B638-7B2CAAFF8A6A}"/>
                </c:ext>
              </c:extLst>
            </c:dLbl>
            <c:numFmt formatCode="0.0%" sourceLinked="0"/>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'Pie (Primary)'!$A$2:$A$4</c:f>
              <c:strCache>
                <c:ptCount val="3"/>
                <c:pt idx="0">
                  <c:v>0 to 64</c:v>
                </c:pt>
                <c:pt idx="1">
                  <c:v>65 to 84</c:v>
                </c:pt>
                <c:pt idx="2">
                  <c:v>85 and over</c:v>
                </c:pt>
              </c:strCache>
            </c:strRef>
          </c:cat>
          <c:val>
            <c:numRef>
              <c:f>'Pie (Primary)'!$B$2:$B$4</c:f>
              <c:numCache>
                <c:formatCode>0.0</c:formatCode>
                <c:ptCount val="3"/>
                <c:pt idx="0">
                  <c:v>87.9</c:v>
                </c:pt>
                <c:pt idx="1">
                  <c:v>11.3</c:v>
                </c:pt>
                <c:pt idx="2">
                  <c:v>1.7999999999999998</c:v>
                </c:pt>
              </c:numCache>
            </c:numRef>
          </c:val>
          <c:extLst>
            <c:ext xmlns:c16="http://schemas.microsoft.com/office/drawing/2014/chart" uri="{C3380CC4-5D6E-409C-BE32-E72D297353CC}">
              <c16:uniqueId val="{00000012-CAD2-47EB-B638-7B2CAAFF8A6A}"/>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050" b="1">
          <a:solidFill>
            <a:schemeClr val="accent2">
              <a:lumMod val="5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53514144065598E-2"/>
          <c:y val="9.4585676790403334E-2"/>
          <c:w val="0.92735175464178365"/>
          <c:h val="0.77050639503394835"/>
        </c:manualLayout>
      </c:layout>
      <c:barChart>
        <c:barDir val="col"/>
        <c:grouping val="clustered"/>
        <c:varyColors val="0"/>
        <c:ser>
          <c:idx val="0"/>
          <c:order val="0"/>
          <c:tx>
            <c:strRef>
              <c:f>'Column Basic'!$B$1</c:f>
              <c:strCache>
                <c:ptCount val="1"/>
                <c:pt idx="0">
                  <c:v>Values</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'Column Basic'!$A$2:$A$10</c:f>
              <c:numCache>
                <c:formatCode>General</c:formatCode>
                <c:ptCount val="9"/>
                <c:pt idx="0">
                  <c:v>1988</c:v>
                </c:pt>
                <c:pt idx="1">
                  <c:v>1993</c:v>
                </c:pt>
                <c:pt idx="2">
                  <c:v>1998</c:v>
                </c:pt>
                <c:pt idx="3">
                  <c:v>2001</c:v>
                </c:pt>
                <c:pt idx="4">
                  <c:v>2004</c:v>
                </c:pt>
                <c:pt idx="5">
                  <c:v>2007</c:v>
                </c:pt>
                <c:pt idx="6">
                  <c:v>2010</c:v>
                </c:pt>
                <c:pt idx="7">
                  <c:v>2013</c:v>
                </c:pt>
                <c:pt idx="8">
                  <c:v>2016</c:v>
                </c:pt>
              </c:numCache>
            </c:numRef>
          </c:cat>
          <c:val>
            <c:numRef>
              <c:f>'Column Basic'!$B$2:$B$10</c:f>
              <c:numCache>
                <c:formatCode>0%</c:formatCode>
                <c:ptCount val="9"/>
                <c:pt idx="0">
                  <c:v>0.56999999999999995</c:v>
                </c:pt>
                <c:pt idx="1">
                  <c:v>0.65</c:v>
                </c:pt>
                <c:pt idx="2">
                  <c:v>0.75</c:v>
                </c:pt>
                <c:pt idx="3">
                  <c:v>0.74</c:v>
                </c:pt>
                <c:pt idx="4">
                  <c:v>0.79</c:v>
                </c:pt>
                <c:pt idx="5">
                  <c:v>0.8</c:v>
                </c:pt>
                <c:pt idx="6">
                  <c:v>0.79</c:v>
                </c:pt>
                <c:pt idx="7">
                  <c:v>0.79</c:v>
                </c:pt>
                <c:pt idx="8">
                  <c:v>0.8</c:v>
                </c:pt>
              </c:numCache>
            </c:numRef>
          </c:val>
          <c:extLst>
            <c:ext xmlns:c16="http://schemas.microsoft.com/office/drawing/2014/chart" uri="{C3380CC4-5D6E-409C-BE32-E72D297353CC}">
              <c16:uniqueId val="{00000000-0A4D-4928-8CA0-D95FF0716657}"/>
            </c:ext>
          </c:extLst>
        </c:ser>
        <c:dLbls>
          <c:showLegendKey val="0"/>
          <c:showVal val="0"/>
          <c:showCatName val="0"/>
          <c:showSerName val="0"/>
          <c:showPercent val="0"/>
          <c:showBubbleSize val="0"/>
        </c:dLbls>
        <c:gapWidth val="50"/>
        <c:axId val="630938840"/>
        <c:axId val="630940408"/>
      </c:barChart>
      <c:catAx>
        <c:axId val="630938840"/>
        <c:scaling>
          <c:orientation val="minMax"/>
        </c:scaling>
        <c:delete val="0"/>
        <c:axPos val="b"/>
        <c:numFmt formatCode="General" sourceLinked="0"/>
        <c:majorTickMark val="out"/>
        <c:minorTickMark val="none"/>
        <c:tickLblPos val="nextTo"/>
        <c:spPr>
          <a:ln w="12700">
            <a:solidFill>
              <a:schemeClr val="bg1">
                <a:lumMod val="50000"/>
              </a:schemeClr>
            </a:solidFill>
          </a:ln>
        </c:spPr>
        <c:crossAx val="630940408"/>
        <c:crosses val="autoZero"/>
        <c:auto val="1"/>
        <c:lblAlgn val="ctr"/>
        <c:lblOffset val="100"/>
        <c:noMultiLvlLbl val="0"/>
      </c:catAx>
      <c:valAx>
        <c:axId val="630940408"/>
        <c:scaling>
          <c:orientation val="minMax"/>
          <c:max val="1"/>
          <c:min val="0"/>
        </c:scaling>
        <c:delete val="0"/>
        <c:axPos val="l"/>
        <c:numFmt formatCode="0%" sourceLinked="1"/>
        <c:majorTickMark val="out"/>
        <c:minorTickMark val="none"/>
        <c:tickLblPos val="nextTo"/>
        <c:spPr>
          <a:ln w="12700">
            <a:solidFill>
              <a:schemeClr val="bg1">
                <a:lumMod val="50000"/>
              </a:schemeClr>
            </a:solidFill>
          </a:ln>
        </c:spPr>
        <c:crossAx val="630938840"/>
        <c:crosses val="autoZero"/>
        <c:crossBetween val="between"/>
        <c:majorUnit val="0.2"/>
      </c:valAx>
    </c:plotArea>
    <c:plotVisOnly val="1"/>
    <c:dispBlanksAs val="gap"/>
    <c:showDLblsOverMax val="0"/>
  </c:chart>
  <c:txPr>
    <a:bodyPr/>
    <a:lstStyle/>
    <a:p>
      <a:pPr>
        <a:defRPr sz="900" b="1">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65252260134145E-2"/>
          <c:y val="8.2741365425912705E-2"/>
          <c:w val="0.92976560221640114"/>
          <c:h val="0.78120301410781734"/>
        </c:manualLayout>
      </c:layout>
      <c:barChart>
        <c:barDir val="col"/>
        <c:grouping val="clustered"/>
        <c:varyColors val="0"/>
        <c:ser>
          <c:idx val="0"/>
          <c:order val="0"/>
          <c:tx>
            <c:strRef>
              <c:f>Line!$B$1</c:f>
              <c:strCache>
                <c:ptCount val="1"/>
                <c:pt idx="0">
                  <c:v>Ink</c:v>
                </c:pt>
              </c:strCache>
            </c:strRef>
          </c:tx>
          <c:spPr>
            <a:solidFill>
              <a:schemeClr val="accent6"/>
            </a:solidFill>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Line!$A$2:$A$11</c:f>
              <c:numCache>
                <c:formatCode>m/d/yyyy</c:formatCode>
                <c:ptCount val="10"/>
                <c:pt idx="0">
                  <c:v>32509</c:v>
                </c:pt>
                <c:pt idx="1">
                  <c:v>33604</c:v>
                </c:pt>
                <c:pt idx="2">
                  <c:v>34700</c:v>
                </c:pt>
                <c:pt idx="3">
                  <c:v>35796</c:v>
                </c:pt>
                <c:pt idx="4">
                  <c:v>36892</c:v>
                </c:pt>
                <c:pt idx="5">
                  <c:v>37987</c:v>
                </c:pt>
                <c:pt idx="6">
                  <c:v>39083</c:v>
                </c:pt>
                <c:pt idx="7">
                  <c:v>40179</c:v>
                </c:pt>
                <c:pt idx="8">
                  <c:v>41275</c:v>
                </c:pt>
                <c:pt idx="9">
                  <c:v>42370</c:v>
                </c:pt>
              </c:numCache>
            </c:numRef>
          </c:cat>
          <c:val>
            <c:numRef>
              <c:f>Line!$B$2:$B$11</c:f>
              <c:numCache>
                <c:formatCode>0.0</c:formatCode>
                <c:ptCount val="10"/>
                <c:pt idx="0">
                  <c:v>69.900000000000006</c:v>
                </c:pt>
                <c:pt idx="1">
                  <c:v>74.599999999999994</c:v>
                </c:pt>
                <c:pt idx="2">
                  <c:v>89.2</c:v>
                </c:pt>
                <c:pt idx="3">
                  <c:v>112.5</c:v>
                </c:pt>
                <c:pt idx="4">
                  <c:v>141.9</c:v>
                </c:pt>
                <c:pt idx="5">
                  <c:v>156.5</c:v>
                </c:pt>
                <c:pt idx="6">
                  <c:v>170.6</c:v>
                </c:pt>
                <c:pt idx="7">
                  <c:v>189.2</c:v>
                </c:pt>
                <c:pt idx="8">
                  <c:v>207.5</c:v>
                </c:pt>
                <c:pt idx="9">
                  <c:v>228.9</c:v>
                </c:pt>
              </c:numCache>
            </c:numRef>
          </c:val>
          <c:extLst>
            <c:ext xmlns:c16="http://schemas.microsoft.com/office/drawing/2014/chart" uri="{C3380CC4-5D6E-409C-BE32-E72D297353CC}">
              <c16:uniqueId val="{00000000-68A8-477B-AAC3-29776764EB25}"/>
            </c:ext>
          </c:extLst>
        </c:ser>
        <c:dLbls>
          <c:showLegendKey val="0"/>
          <c:showVal val="0"/>
          <c:showCatName val="0"/>
          <c:showSerName val="0"/>
          <c:showPercent val="0"/>
          <c:showBubbleSize val="0"/>
        </c:dLbls>
        <c:gapWidth val="50"/>
        <c:axId val="733410664"/>
        <c:axId val="733411056"/>
      </c:barChart>
      <c:catAx>
        <c:axId val="733410664"/>
        <c:scaling>
          <c:orientation val="minMax"/>
        </c:scaling>
        <c:delete val="0"/>
        <c:axPos val="b"/>
        <c:numFmt formatCode="yyyy" sourceLinked="0"/>
        <c:majorTickMark val="out"/>
        <c:minorTickMark val="none"/>
        <c:tickLblPos val="nextTo"/>
        <c:spPr>
          <a:ln w="12700">
            <a:solidFill>
              <a:schemeClr val="bg1">
                <a:lumMod val="50000"/>
              </a:schemeClr>
            </a:solidFill>
          </a:ln>
        </c:spPr>
        <c:crossAx val="733411056"/>
        <c:crosses val="autoZero"/>
        <c:auto val="0"/>
        <c:lblAlgn val="ctr"/>
        <c:lblOffset val="100"/>
        <c:tickMarkSkip val="1"/>
        <c:noMultiLvlLbl val="0"/>
      </c:catAx>
      <c:valAx>
        <c:axId val="733411056"/>
        <c:scaling>
          <c:orientation val="minMax"/>
          <c:min val="50"/>
        </c:scaling>
        <c:delete val="0"/>
        <c:axPos val="l"/>
        <c:numFmt formatCode="[=250]&quot;$&quot;0;\(0\);0" sourceLinked="0"/>
        <c:majorTickMark val="out"/>
        <c:minorTickMark val="none"/>
        <c:tickLblPos val="nextTo"/>
        <c:spPr>
          <a:ln w="12700">
            <a:solidFill>
              <a:schemeClr val="bg1">
                <a:lumMod val="50000"/>
              </a:schemeClr>
            </a:solidFill>
          </a:ln>
        </c:spPr>
        <c:crossAx val="733410664"/>
        <c:crosses val="autoZero"/>
        <c:crossBetween val="between"/>
        <c:majorUnit val="50"/>
      </c:valAx>
      <c:spPr>
        <a:ln>
          <a:noFill/>
        </a:ln>
      </c:spPr>
    </c:plotArea>
    <c:plotVisOnly val="1"/>
    <c:dispBlanksAs val="gap"/>
    <c:showDLblsOverMax val="0"/>
  </c:chart>
  <c:txPr>
    <a:bodyPr/>
    <a:lstStyle/>
    <a:p>
      <a:pPr>
        <a:defRPr sz="900" b="1">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65252260134145E-2"/>
          <c:y val="8.2741365425912705E-2"/>
          <c:w val="0.92976560221640114"/>
          <c:h val="0.78120301410781734"/>
        </c:manualLayout>
      </c:layout>
      <c:lineChart>
        <c:grouping val="standard"/>
        <c:varyColors val="0"/>
        <c:ser>
          <c:idx val="0"/>
          <c:order val="0"/>
          <c:tx>
            <c:strRef>
              <c:f>Line!$B$1</c:f>
              <c:strCache>
                <c:ptCount val="1"/>
                <c:pt idx="0">
                  <c:v>Ink</c:v>
                </c:pt>
              </c:strCache>
            </c:strRef>
          </c:tx>
          <c:spPr>
            <a:ln w="25400">
              <a:solidFill>
                <a:schemeClr val="accent1"/>
              </a:solidFill>
            </a:ln>
          </c:spPr>
          <c:marker>
            <c:symbol val="none"/>
          </c:marker>
          <c:cat>
            <c:numRef>
              <c:f>Line!$A$2:$A$10</c:f>
              <c:numCache>
                <c:formatCode>m/d/yyyy</c:formatCode>
                <c:ptCount val="9"/>
                <c:pt idx="0">
                  <c:v>36892</c:v>
                </c:pt>
                <c:pt idx="1">
                  <c:v>37622</c:v>
                </c:pt>
                <c:pt idx="2">
                  <c:v>38353</c:v>
                </c:pt>
                <c:pt idx="3">
                  <c:v>39083</c:v>
                </c:pt>
                <c:pt idx="4">
                  <c:v>39814</c:v>
                </c:pt>
                <c:pt idx="5">
                  <c:v>40544</c:v>
                </c:pt>
                <c:pt idx="6">
                  <c:v>41275</c:v>
                </c:pt>
                <c:pt idx="7">
                  <c:v>42005</c:v>
                </c:pt>
                <c:pt idx="8">
                  <c:v>42736</c:v>
                </c:pt>
              </c:numCache>
            </c:numRef>
          </c:cat>
          <c:val>
            <c:numRef>
              <c:f>Line!$B$2:$B$10</c:f>
              <c:numCache>
                <c:formatCode>0.0</c:formatCode>
                <c:ptCount val="9"/>
                <c:pt idx="0">
                  <c:v>14</c:v>
                </c:pt>
                <c:pt idx="1">
                  <c:v>14</c:v>
                </c:pt>
                <c:pt idx="2">
                  <c:v>19</c:v>
                </c:pt>
                <c:pt idx="3">
                  <c:v>34</c:v>
                </c:pt>
                <c:pt idx="4">
                  <c:v>58</c:v>
                </c:pt>
                <c:pt idx="5">
                  <c:v>56</c:v>
                </c:pt>
                <c:pt idx="6">
                  <c:v>59</c:v>
                </c:pt>
                <c:pt idx="7">
                  <c:v>58</c:v>
                </c:pt>
                <c:pt idx="8">
                  <c:v>68</c:v>
                </c:pt>
              </c:numCache>
            </c:numRef>
          </c:val>
          <c:smooth val="0"/>
          <c:extLst>
            <c:ext xmlns:c16="http://schemas.microsoft.com/office/drawing/2014/chart" uri="{C3380CC4-5D6E-409C-BE32-E72D297353CC}">
              <c16:uniqueId val="{00000000-C560-4C2D-B821-A509879F41DF}"/>
            </c:ext>
          </c:extLst>
        </c:ser>
        <c:dLbls>
          <c:showLegendKey val="0"/>
          <c:showVal val="0"/>
          <c:showCatName val="0"/>
          <c:showSerName val="0"/>
          <c:showPercent val="0"/>
          <c:showBubbleSize val="0"/>
        </c:dLbls>
        <c:smooth val="0"/>
        <c:axId val="733410664"/>
        <c:axId val="733411056"/>
      </c:lineChart>
      <c:dateAx>
        <c:axId val="733410664"/>
        <c:scaling>
          <c:orientation val="minMax"/>
        </c:scaling>
        <c:delete val="0"/>
        <c:axPos val="b"/>
        <c:numFmt formatCode="yyyy" sourceLinked="0"/>
        <c:majorTickMark val="out"/>
        <c:minorTickMark val="none"/>
        <c:tickLblPos val="nextTo"/>
        <c:spPr>
          <a:ln w="12700">
            <a:solidFill>
              <a:schemeClr val="bg1">
                <a:lumMod val="50000"/>
              </a:schemeClr>
            </a:solidFill>
          </a:ln>
        </c:spPr>
        <c:crossAx val="733411056"/>
        <c:crosses val="autoZero"/>
        <c:auto val="0"/>
        <c:lblOffset val="100"/>
        <c:baseTimeUnit val="years"/>
        <c:majorUnit val="3"/>
        <c:majorTimeUnit val="years"/>
        <c:minorUnit val="3"/>
        <c:minorTimeUnit val="years"/>
      </c:dateAx>
      <c:valAx>
        <c:axId val="733411056"/>
        <c:scaling>
          <c:orientation val="minMax"/>
          <c:max val="80"/>
          <c:min val="10"/>
        </c:scaling>
        <c:delete val="0"/>
        <c:axPos val="l"/>
        <c:numFmt formatCode="0&quot;%&quot;" sourceLinked="0"/>
        <c:majorTickMark val="out"/>
        <c:minorTickMark val="none"/>
        <c:tickLblPos val="nextTo"/>
        <c:spPr>
          <a:ln w="12700">
            <a:solidFill>
              <a:schemeClr val="bg1">
                <a:lumMod val="50000"/>
              </a:schemeClr>
            </a:solidFill>
          </a:ln>
        </c:spPr>
        <c:crossAx val="733410664"/>
        <c:crosses val="autoZero"/>
        <c:crossBetween val="midCat"/>
        <c:majorUnit val="10"/>
      </c:valAx>
      <c:spPr>
        <a:ln>
          <a:noFill/>
        </a:ln>
      </c:spPr>
    </c:plotArea>
    <c:plotVisOnly val="1"/>
    <c:dispBlanksAs val="gap"/>
    <c:showDLblsOverMax val="0"/>
  </c:chart>
  <c:txPr>
    <a:bodyPr/>
    <a:lstStyle/>
    <a:p>
      <a:pPr>
        <a:defRPr sz="900" b="1">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53514144065404E-2"/>
          <c:y val="9.4585676790401266E-2"/>
          <c:w val="0.92735175464178365"/>
          <c:h val="0.80316339987923202"/>
        </c:manualLayout>
      </c:layout>
      <c:barChart>
        <c:barDir val="col"/>
        <c:grouping val="clustered"/>
        <c:varyColors val="0"/>
        <c:ser>
          <c:idx val="0"/>
          <c:order val="0"/>
          <c:tx>
            <c:strRef>
              <c:f>'Column Basic'!$C$1</c:f>
              <c:strCache>
                <c:ptCount val="1"/>
                <c:pt idx="0">
                  <c:v>Defined Contribution Plans</c:v>
                </c:pt>
              </c:strCache>
            </c:strRef>
          </c:tx>
          <c:spPr>
            <a:solidFill>
              <a:schemeClr val="tx2"/>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'Column Basic'!$A$2:$A$4</c:f>
              <c:strCache>
                <c:ptCount val="3"/>
                <c:pt idx="0">
                  <c:v>2015</c:v>
                </c:pt>
                <c:pt idx="1">
                  <c:v>2016</c:v>
                </c:pt>
                <c:pt idx="2">
                  <c:v>2017 Q3</c:v>
                </c:pt>
              </c:strCache>
            </c:strRef>
          </c:cat>
          <c:val>
            <c:numRef>
              <c:f>'Column Basic'!$C$2:$C$4</c:f>
              <c:numCache>
                <c:formatCode>0.0</c:formatCode>
                <c:ptCount val="3"/>
                <c:pt idx="0">
                  <c:v>6043</c:v>
                </c:pt>
                <c:pt idx="1">
                  <c:v>6473.7</c:v>
                </c:pt>
                <c:pt idx="2">
                  <c:v>7103.2</c:v>
                </c:pt>
              </c:numCache>
            </c:numRef>
          </c:val>
          <c:extLst>
            <c:ext xmlns:c16="http://schemas.microsoft.com/office/drawing/2014/chart" uri="{C3380CC4-5D6E-409C-BE32-E72D297353CC}">
              <c16:uniqueId val="{00000000-96DE-444E-B81E-9817119E0764}"/>
            </c:ext>
          </c:extLst>
        </c:ser>
        <c:dLbls>
          <c:showLegendKey val="0"/>
          <c:showVal val="0"/>
          <c:showCatName val="0"/>
          <c:showSerName val="0"/>
          <c:showPercent val="0"/>
          <c:showBubbleSize val="0"/>
        </c:dLbls>
        <c:gapWidth val="50"/>
        <c:axId val="627130600"/>
        <c:axId val="627130992"/>
      </c:barChart>
      <c:catAx>
        <c:axId val="627130600"/>
        <c:scaling>
          <c:orientation val="minMax"/>
        </c:scaling>
        <c:delete val="0"/>
        <c:axPos val="b"/>
        <c:numFmt formatCode="General" sourceLinked="0"/>
        <c:majorTickMark val="out"/>
        <c:minorTickMark val="none"/>
        <c:tickLblPos val="nextTo"/>
        <c:spPr>
          <a:ln w="12700">
            <a:solidFill>
              <a:schemeClr val="bg1">
                <a:lumMod val="50000"/>
              </a:schemeClr>
            </a:solidFill>
          </a:ln>
        </c:spPr>
        <c:crossAx val="627130992"/>
        <c:crosses val="autoZero"/>
        <c:auto val="1"/>
        <c:lblAlgn val="ctr"/>
        <c:lblOffset val="100"/>
        <c:noMultiLvlLbl val="0"/>
      </c:catAx>
      <c:valAx>
        <c:axId val="627130992"/>
        <c:scaling>
          <c:orientation val="minMax"/>
          <c:min val="0"/>
        </c:scaling>
        <c:delete val="0"/>
        <c:axPos val="l"/>
        <c:numFmt formatCode="[=14000]&quot;$&quot;#,##0;General" sourceLinked="0"/>
        <c:majorTickMark val="out"/>
        <c:minorTickMark val="none"/>
        <c:tickLblPos val="nextTo"/>
        <c:spPr>
          <a:ln w="12700">
            <a:solidFill>
              <a:schemeClr val="bg1">
                <a:lumMod val="50000"/>
              </a:schemeClr>
            </a:solidFill>
          </a:ln>
        </c:spPr>
        <c:crossAx val="627130600"/>
        <c:crosses val="autoZero"/>
        <c:crossBetween val="between"/>
      </c:valAx>
    </c:plotArea>
    <c:plotVisOnly val="1"/>
    <c:dispBlanksAs val="gap"/>
    <c:showDLblsOverMax val="0"/>
  </c:chart>
  <c:txPr>
    <a:bodyPr/>
    <a:lstStyle/>
    <a:p>
      <a:pPr>
        <a:defRPr sz="900" b="1">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85183544180081"/>
          <c:y val="0.13626178059303484"/>
          <c:w val="0.90202582700010847"/>
          <c:h val="0.66959696675784797"/>
        </c:manualLayout>
      </c:layout>
      <c:barChart>
        <c:barDir val="col"/>
        <c:grouping val="clustered"/>
        <c:varyColors val="0"/>
        <c:ser>
          <c:idx val="0"/>
          <c:order val="0"/>
          <c:tx>
            <c:strRef>
              <c:f>Line!$B$1</c:f>
              <c:strCache>
                <c:ptCount val="1"/>
                <c:pt idx="0">
                  <c:v>Any balances in default fund</c:v>
                </c:pt>
              </c:strCache>
            </c:strRef>
          </c:tx>
          <c:spPr>
            <a:ln w="28575">
              <a:noFill/>
            </a:ln>
          </c:spPr>
          <c:invertIfNegative val="0"/>
          <c:dPt>
            <c:idx val="0"/>
            <c:invertIfNegative val="0"/>
            <c:bubble3D val="0"/>
            <c:spPr>
              <a:solidFill>
                <a:schemeClr val="accent5"/>
              </a:solidFill>
              <a:ln w="28575">
                <a:noFill/>
              </a:ln>
            </c:spPr>
            <c:extLst>
              <c:ext xmlns:c16="http://schemas.microsoft.com/office/drawing/2014/chart" uri="{C3380CC4-5D6E-409C-BE32-E72D297353CC}">
                <c16:uniqueId val="{00000000-E0C5-4FCD-98A3-1013EC6DD13A}"/>
              </c:ext>
            </c:extLst>
          </c:dPt>
          <c:dLbls>
            <c:numFmt formatCode="0.0_)&quot;%&quot;;\(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Line!$A$2</c:f>
              <c:strCache>
                <c:ptCount val="1"/>
                <c:pt idx="0">
                  <c:v>% Change in asset allocation between 3% &amp; 6% default contribution rate</c:v>
                </c:pt>
              </c:strCache>
            </c:strRef>
          </c:cat>
          <c:val>
            <c:numRef>
              <c:f>Line!$B$2</c:f>
              <c:numCache>
                <c:formatCode>General</c:formatCode>
                <c:ptCount val="1"/>
                <c:pt idx="0">
                  <c:v>12.700000000000003</c:v>
                </c:pt>
              </c:numCache>
            </c:numRef>
          </c:val>
          <c:extLst>
            <c:ext xmlns:c16="http://schemas.microsoft.com/office/drawing/2014/chart" uri="{C3380CC4-5D6E-409C-BE32-E72D297353CC}">
              <c16:uniqueId val="{00000000-E547-40CC-BE7C-FD8BEBF003F4}"/>
            </c:ext>
          </c:extLst>
        </c:ser>
        <c:ser>
          <c:idx val="1"/>
          <c:order val="1"/>
          <c:tx>
            <c:strRef>
              <c:f>Line!$C$1</c:f>
              <c:strCache>
                <c:ptCount val="1"/>
                <c:pt idx="0">
                  <c:v>All balances in default fu nd</c:v>
                </c:pt>
              </c:strCache>
            </c:strRef>
          </c:tx>
          <c:spPr>
            <a:ln w="25400">
              <a:noFill/>
              <a:prstDash val="sysDash"/>
            </a:ln>
          </c:spPr>
          <c:invertIfNegative val="0"/>
          <c:dLbls>
            <c:numFmt formatCode="0.0_)&quot;%&quot;;\(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Line!$A$2</c:f>
              <c:strCache>
                <c:ptCount val="1"/>
                <c:pt idx="0">
                  <c:v>% Change in asset allocation between 3% &amp; 6% default contribution rate</c:v>
                </c:pt>
              </c:strCache>
            </c:strRef>
          </c:cat>
          <c:val>
            <c:numRef>
              <c:f>Line!$C$2</c:f>
              <c:numCache>
                <c:formatCode>General</c:formatCode>
                <c:ptCount val="1"/>
                <c:pt idx="0">
                  <c:v>13.899999999999999</c:v>
                </c:pt>
              </c:numCache>
            </c:numRef>
          </c:val>
          <c:extLst>
            <c:ext xmlns:c16="http://schemas.microsoft.com/office/drawing/2014/chart" uri="{C3380CC4-5D6E-409C-BE32-E72D297353CC}">
              <c16:uniqueId val="{00000001-E547-40CC-BE7C-FD8BEBF003F4}"/>
            </c:ext>
          </c:extLst>
        </c:ser>
        <c:ser>
          <c:idx val="2"/>
          <c:order val="2"/>
          <c:tx>
            <c:strRef>
              <c:f>Line!$D$1</c:f>
              <c:strCache>
                <c:ptCount val="1"/>
                <c:pt idx="0">
                  <c:v>100% default fund + default contribution rate</c:v>
                </c:pt>
              </c:strCache>
            </c:strRef>
          </c:tx>
          <c:invertIfNegative val="0"/>
          <c:dLbls>
            <c:dLbl>
              <c:idx val="0"/>
              <c:numFmt formatCode="0.0_)&quot;%&quot;;\(0.0\)" sourceLinked="0"/>
              <c:spPr>
                <a:noFill/>
                <a:ln>
                  <a:no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F15-4AEA-B4E8-A845248689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Line!$A$2</c:f>
              <c:strCache>
                <c:ptCount val="1"/>
                <c:pt idx="0">
                  <c:v>% Change in asset allocation between 3% &amp; 6% default contribution rate</c:v>
                </c:pt>
              </c:strCache>
            </c:strRef>
          </c:cat>
          <c:val>
            <c:numRef>
              <c:f>Line!$D$2</c:f>
              <c:numCache>
                <c:formatCode>General</c:formatCode>
                <c:ptCount val="1"/>
                <c:pt idx="0">
                  <c:v>14.5</c:v>
                </c:pt>
              </c:numCache>
            </c:numRef>
          </c:val>
          <c:extLst>
            <c:ext xmlns:c16="http://schemas.microsoft.com/office/drawing/2014/chart" uri="{C3380CC4-5D6E-409C-BE32-E72D297353CC}">
              <c16:uniqueId val="{00000004-E547-40CC-BE7C-FD8BEBF003F4}"/>
            </c:ext>
          </c:extLst>
        </c:ser>
        <c:dLbls>
          <c:showLegendKey val="0"/>
          <c:showVal val="0"/>
          <c:showCatName val="0"/>
          <c:showSerName val="0"/>
          <c:showPercent val="0"/>
          <c:showBubbleSize val="0"/>
        </c:dLbls>
        <c:gapWidth val="101"/>
        <c:overlap val="-60"/>
        <c:axId val="733410664"/>
        <c:axId val="733411056"/>
      </c:barChart>
      <c:catAx>
        <c:axId val="733410664"/>
        <c:scaling>
          <c:orientation val="minMax"/>
        </c:scaling>
        <c:delete val="0"/>
        <c:axPos val="b"/>
        <c:numFmt formatCode="General" sourceLinked="0"/>
        <c:majorTickMark val="out"/>
        <c:minorTickMark val="none"/>
        <c:tickLblPos val="nextTo"/>
        <c:spPr>
          <a:ln w="12700">
            <a:solidFill>
              <a:schemeClr val="bg1">
                <a:lumMod val="50000"/>
              </a:schemeClr>
            </a:solidFill>
          </a:ln>
        </c:spPr>
        <c:crossAx val="733411056"/>
        <c:crosses val="autoZero"/>
        <c:auto val="1"/>
        <c:lblAlgn val="ctr"/>
        <c:lblOffset val="100"/>
        <c:noMultiLvlLbl val="0"/>
      </c:catAx>
      <c:valAx>
        <c:axId val="733411056"/>
        <c:scaling>
          <c:orientation val="minMax"/>
        </c:scaling>
        <c:delete val="0"/>
        <c:axPos val="l"/>
        <c:numFmt formatCode="#,##0" sourceLinked="0"/>
        <c:majorTickMark val="out"/>
        <c:minorTickMark val="none"/>
        <c:tickLblPos val="nextTo"/>
        <c:spPr>
          <a:ln w="12700">
            <a:solidFill>
              <a:schemeClr val="bg1">
                <a:lumMod val="50000"/>
              </a:schemeClr>
            </a:solidFill>
          </a:ln>
        </c:spPr>
        <c:crossAx val="733410664"/>
        <c:crosses val="autoZero"/>
        <c:crossBetween val="between"/>
        <c:majorUnit val="1.5"/>
      </c:valAx>
      <c:spPr>
        <a:ln>
          <a:noFill/>
        </a:ln>
      </c:spPr>
    </c:plotArea>
    <c:plotVisOnly val="1"/>
    <c:dispBlanksAs val="gap"/>
    <c:showDLblsOverMax val="0"/>
  </c:chart>
  <c:txPr>
    <a:bodyPr/>
    <a:lstStyle/>
    <a:p>
      <a:pPr>
        <a:defRPr sz="900" b="1">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03867937560442E-2"/>
          <c:y val="8.9965316835395562E-2"/>
          <c:w val="0.90202582700010847"/>
          <c:h val="0.60663614964796064"/>
        </c:manualLayout>
      </c:layout>
      <c:barChart>
        <c:barDir val="col"/>
        <c:grouping val="clustered"/>
        <c:varyColors val="0"/>
        <c:ser>
          <c:idx val="0"/>
          <c:order val="0"/>
          <c:tx>
            <c:strRef>
              <c:f>Line!$B$1</c:f>
              <c:strCache>
                <c:ptCount val="1"/>
                <c:pt idx="0">
                  <c:v>Column2</c:v>
                </c:pt>
              </c:strCache>
            </c:strRef>
          </c:tx>
          <c:spPr>
            <a:solidFill>
              <a:schemeClr val="accent4"/>
            </a:solidFill>
            <a:ln w="28575">
              <a:noFill/>
            </a:ln>
          </c:spPr>
          <c:invertIfNegative val="0"/>
          <c:dLbls>
            <c:numFmt formatCode="0.0_)&quot;%&quot;;\(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Line!$A$2:$A$9</c:f>
              <c:strCache>
                <c:ptCount val="8"/>
                <c:pt idx="0">
                  <c:v>All</c:v>
                </c:pt>
                <c:pt idx="1">
                  <c:v>Agriculture, 
mining and 
construction</c:v>
                </c:pt>
                <c:pt idx="2">
                  <c:v>Manu-
facturing</c:v>
                </c:pt>
                <c:pt idx="3">
                  <c:v>Transportation 
and 
public utilities</c:v>
                </c:pt>
                <c:pt idx="4">
                  <c:v>Wholesale 
trade</c:v>
                </c:pt>
                <c:pt idx="5">
                  <c:v>Retail 
trade</c:v>
                </c:pt>
                <c:pt idx="6">
                  <c:v>Financial 
services, 
insurance 
and 
real estate</c:v>
                </c:pt>
                <c:pt idx="7">
                  <c:v>Other 
services</c:v>
                </c:pt>
              </c:strCache>
            </c:strRef>
          </c:cat>
          <c:val>
            <c:numRef>
              <c:f>Line!$B$2:$B$9</c:f>
              <c:numCache>
                <c:formatCode>0</c:formatCode>
                <c:ptCount val="8"/>
                <c:pt idx="0" formatCode="General">
                  <c:v>14.5</c:v>
                </c:pt>
                <c:pt idx="1">
                  <c:v>24.7</c:v>
                </c:pt>
                <c:pt idx="2">
                  <c:v>16.600000000000001</c:v>
                </c:pt>
                <c:pt idx="3">
                  <c:v>16.899999999999999</c:v>
                </c:pt>
                <c:pt idx="4">
                  <c:v>23.5</c:v>
                </c:pt>
                <c:pt idx="5">
                  <c:v>3.6</c:v>
                </c:pt>
                <c:pt idx="6">
                  <c:v>19.7</c:v>
                </c:pt>
                <c:pt idx="7">
                  <c:v>11.8</c:v>
                </c:pt>
              </c:numCache>
            </c:numRef>
          </c:val>
          <c:extLst>
            <c:ext xmlns:c16="http://schemas.microsoft.com/office/drawing/2014/chart" uri="{C3380CC4-5D6E-409C-BE32-E72D297353CC}">
              <c16:uniqueId val="{00000000-E547-40CC-BE7C-FD8BEBF003F4}"/>
            </c:ext>
          </c:extLst>
        </c:ser>
        <c:dLbls>
          <c:showLegendKey val="0"/>
          <c:showVal val="0"/>
          <c:showCatName val="0"/>
          <c:showSerName val="0"/>
          <c:showPercent val="0"/>
          <c:showBubbleSize val="0"/>
        </c:dLbls>
        <c:gapWidth val="100"/>
        <c:axId val="733410664"/>
        <c:axId val="733411056"/>
      </c:barChart>
      <c:catAx>
        <c:axId val="733410664"/>
        <c:scaling>
          <c:orientation val="minMax"/>
        </c:scaling>
        <c:delete val="0"/>
        <c:axPos val="b"/>
        <c:numFmt formatCode="General" sourceLinked="0"/>
        <c:majorTickMark val="out"/>
        <c:minorTickMark val="none"/>
        <c:tickLblPos val="nextTo"/>
        <c:spPr>
          <a:ln w="12700">
            <a:solidFill>
              <a:schemeClr val="bg1">
                <a:lumMod val="50000"/>
              </a:schemeClr>
            </a:solidFill>
          </a:ln>
        </c:spPr>
        <c:txPr>
          <a:bodyPr rot="0" vert="horz"/>
          <a:lstStyle/>
          <a:p>
            <a:pPr>
              <a:defRPr/>
            </a:pPr>
            <a:endParaRPr lang="en-US"/>
          </a:p>
        </c:txPr>
        <c:crossAx val="733411056"/>
        <c:crosses val="autoZero"/>
        <c:auto val="1"/>
        <c:lblAlgn val="ctr"/>
        <c:lblOffset val="100"/>
        <c:tickLblSkip val="1"/>
        <c:noMultiLvlLbl val="0"/>
      </c:catAx>
      <c:valAx>
        <c:axId val="733411056"/>
        <c:scaling>
          <c:orientation val="minMax"/>
        </c:scaling>
        <c:delete val="0"/>
        <c:axPos val="l"/>
        <c:numFmt formatCode="#,##0" sourceLinked="0"/>
        <c:majorTickMark val="out"/>
        <c:minorTickMark val="none"/>
        <c:tickLblPos val="nextTo"/>
        <c:spPr>
          <a:ln w="12700">
            <a:solidFill>
              <a:schemeClr val="bg1">
                <a:lumMod val="50000"/>
              </a:schemeClr>
            </a:solidFill>
          </a:ln>
        </c:spPr>
        <c:crossAx val="733410664"/>
        <c:crosses val="autoZero"/>
        <c:crossBetween val="between"/>
      </c:valAx>
      <c:spPr>
        <a:ln>
          <a:noFill/>
        </a:ln>
      </c:spPr>
    </c:plotArea>
    <c:plotVisOnly val="1"/>
    <c:dispBlanksAs val="gap"/>
    <c:showDLblsOverMax val="0"/>
  </c:chart>
  <c:txPr>
    <a:bodyPr/>
    <a:lstStyle/>
    <a:p>
      <a:pPr>
        <a:defRPr sz="800" b="1">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03867937560442E-2"/>
          <c:y val="8.9965316835395562E-2"/>
          <c:w val="0.90202582700010847"/>
          <c:h val="0.50279841997605823"/>
        </c:manualLayout>
      </c:layout>
      <c:barChart>
        <c:barDir val="col"/>
        <c:grouping val="clustered"/>
        <c:varyColors val="0"/>
        <c:ser>
          <c:idx val="0"/>
          <c:order val="0"/>
          <c:tx>
            <c:strRef>
              <c:f>Line!$B$1</c:f>
              <c:strCache>
                <c:ptCount val="1"/>
                <c:pt idx="0">
                  <c:v>Without autoenrollment</c:v>
                </c:pt>
              </c:strCache>
            </c:strRef>
          </c:tx>
          <c:spPr>
            <a:solidFill>
              <a:schemeClr val="accent4"/>
            </a:solidFill>
            <a:ln w="28575">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Line!$A$2:$A$8</c:f>
              <c:strCache>
                <c:ptCount val="7"/>
                <c:pt idx="0">
                  <c:v>Agriculture,
mining, and
construction</c:v>
                </c:pt>
                <c:pt idx="1">
                  <c:v>Manu-
facturing</c:v>
                </c:pt>
                <c:pt idx="2">
                  <c:v>Transportation 
and 
public utilities</c:v>
                </c:pt>
                <c:pt idx="3">
                  <c:v>Wholesale 
trade</c:v>
                </c:pt>
                <c:pt idx="4">
                  <c:v>Retail 
trade</c:v>
                </c:pt>
                <c:pt idx="5">
                  <c:v>Financial 
services, 
insurance 
and 
real estate</c:v>
                </c:pt>
                <c:pt idx="6">
                  <c:v>Other 
services</c:v>
                </c:pt>
              </c:strCache>
            </c:strRef>
          </c:cat>
          <c:val>
            <c:numRef>
              <c:f>Line!$B$2:$B$8</c:f>
              <c:numCache>
                <c:formatCode>0</c:formatCode>
                <c:ptCount val="7"/>
                <c:pt idx="0" formatCode="General">
                  <c:v>3</c:v>
                </c:pt>
                <c:pt idx="1">
                  <c:v>3.6</c:v>
                </c:pt>
                <c:pt idx="2">
                  <c:v>3.9</c:v>
                </c:pt>
                <c:pt idx="3">
                  <c:v>3.4</c:v>
                </c:pt>
                <c:pt idx="4">
                  <c:v>4</c:v>
                </c:pt>
                <c:pt idx="5">
                  <c:v>4.5</c:v>
                </c:pt>
                <c:pt idx="6">
                  <c:v>3.1</c:v>
                </c:pt>
              </c:numCache>
            </c:numRef>
          </c:val>
          <c:extLst>
            <c:ext xmlns:c16="http://schemas.microsoft.com/office/drawing/2014/chart" uri="{C3380CC4-5D6E-409C-BE32-E72D297353CC}">
              <c16:uniqueId val="{00000000-E547-40CC-BE7C-FD8BEBF003F4}"/>
            </c:ext>
          </c:extLst>
        </c:ser>
        <c:ser>
          <c:idx val="1"/>
          <c:order val="1"/>
          <c:tx>
            <c:strRef>
              <c:f>Line!$C$1</c:f>
              <c:strCache>
                <c:ptCount val="1"/>
                <c:pt idx="0">
                  <c:v>With autoenrollment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Line!$A$2:$A$8</c:f>
              <c:strCache>
                <c:ptCount val="7"/>
                <c:pt idx="0">
                  <c:v>Agriculture,
mining, and
construction</c:v>
                </c:pt>
                <c:pt idx="1">
                  <c:v>Manu-
facturing</c:v>
                </c:pt>
                <c:pt idx="2">
                  <c:v>Transportation 
and 
public utilities</c:v>
                </c:pt>
                <c:pt idx="3">
                  <c:v>Wholesale 
trade</c:v>
                </c:pt>
                <c:pt idx="4">
                  <c:v>Retail 
trade</c:v>
                </c:pt>
                <c:pt idx="5">
                  <c:v>Financial 
services, 
insurance 
and 
real estate</c:v>
                </c:pt>
                <c:pt idx="6">
                  <c:v>Other 
services</c:v>
                </c:pt>
              </c:strCache>
            </c:strRef>
          </c:cat>
          <c:val>
            <c:numRef>
              <c:f>Line!$C$2:$C$8</c:f>
              <c:numCache>
                <c:formatCode>General</c:formatCode>
                <c:ptCount val="7"/>
                <c:pt idx="0">
                  <c:v>2.2999999999999998</c:v>
                </c:pt>
                <c:pt idx="1">
                  <c:v>2.7</c:v>
                </c:pt>
                <c:pt idx="2">
                  <c:v>2.7</c:v>
                </c:pt>
                <c:pt idx="3">
                  <c:v>2.8</c:v>
                </c:pt>
                <c:pt idx="4">
                  <c:v>2.9</c:v>
                </c:pt>
                <c:pt idx="5">
                  <c:v>3.8</c:v>
                </c:pt>
                <c:pt idx="6">
                  <c:v>3.4</c:v>
                </c:pt>
              </c:numCache>
            </c:numRef>
          </c:val>
          <c:extLst>
            <c:ext xmlns:c16="http://schemas.microsoft.com/office/drawing/2014/chart" uri="{C3380CC4-5D6E-409C-BE32-E72D297353CC}">
              <c16:uniqueId val="{00000000-A3E1-4899-B42D-9EC5F7EBFA64}"/>
            </c:ext>
          </c:extLst>
        </c:ser>
        <c:dLbls>
          <c:showLegendKey val="0"/>
          <c:showVal val="0"/>
          <c:showCatName val="0"/>
          <c:showSerName val="0"/>
          <c:showPercent val="0"/>
          <c:showBubbleSize val="0"/>
        </c:dLbls>
        <c:gapWidth val="100"/>
        <c:axId val="733410664"/>
        <c:axId val="733411056"/>
      </c:barChart>
      <c:catAx>
        <c:axId val="733410664"/>
        <c:scaling>
          <c:orientation val="minMax"/>
        </c:scaling>
        <c:delete val="0"/>
        <c:axPos val="b"/>
        <c:numFmt formatCode="General" sourceLinked="0"/>
        <c:majorTickMark val="out"/>
        <c:minorTickMark val="none"/>
        <c:tickLblPos val="nextTo"/>
        <c:spPr>
          <a:ln w="12700">
            <a:solidFill>
              <a:schemeClr val="bg1">
                <a:lumMod val="50000"/>
              </a:schemeClr>
            </a:solidFill>
          </a:ln>
        </c:spPr>
        <c:txPr>
          <a:bodyPr rot="0" vert="horz"/>
          <a:lstStyle/>
          <a:p>
            <a:pPr>
              <a:defRPr/>
            </a:pPr>
            <a:endParaRPr lang="en-US"/>
          </a:p>
        </c:txPr>
        <c:crossAx val="733411056"/>
        <c:crosses val="autoZero"/>
        <c:auto val="1"/>
        <c:lblAlgn val="ctr"/>
        <c:lblOffset val="100"/>
        <c:tickLblSkip val="1"/>
        <c:noMultiLvlLbl val="0"/>
      </c:catAx>
      <c:valAx>
        <c:axId val="733411056"/>
        <c:scaling>
          <c:orientation val="minMax"/>
        </c:scaling>
        <c:delete val="0"/>
        <c:axPos val="l"/>
        <c:numFmt formatCode="#,##0" sourceLinked="0"/>
        <c:majorTickMark val="out"/>
        <c:minorTickMark val="none"/>
        <c:tickLblPos val="nextTo"/>
        <c:spPr>
          <a:ln w="12700">
            <a:solidFill>
              <a:schemeClr val="bg1">
                <a:lumMod val="50000"/>
              </a:schemeClr>
            </a:solidFill>
          </a:ln>
        </c:spPr>
        <c:crossAx val="733410664"/>
        <c:crosses val="autoZero"/>
        <c:crossBetween val="between"/>
        <c:majorUnit val="1"/>
      </c:valAx>
      <c:spPr>
        <a:ln>
          <a:noFill/>
        </a:ln>
      </c:spPr>
    </c:plotArea>
    <c:plotVisOnly val="1"/>
    <c:dispBlanksAs val="gap"/>
    <c:showDLblsOverMax val="0"/>
  </c:chart>
  <c:txPr>
    <a:bodyPr/>
    <a:lstStyle/>
    <a:p>
      <a:pPr>
        <a:defRPr sz="900" b="1">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03867937560442E-2"/>
          <c:y val="0.11677975996784257"/>
          <c:w val="0.90202582700010847"/>
          <c:h val="0.56326684914725422"/>
        </c:manualLayout>
      </c:layout>
      <c:barChart>
        <c:barDir val="col"/>
        <c:grouping val="clustered"/>
        <c:varyColors val="0"/>
        <c:ser>
          <c:idx val="0"/>
          <c:order val="0"/>
          <c:tx>
            <c:strRef>
              <c:f>Line!$B$1</c:f>
              <c:strCache>
                <c:ptCount val="1"/>
                <c:pt idx="0">
                  <c:v>Column2</c:v>
                </c:pt>
              </c:strCache>
            </c:strRef>
          </c:tx>
          <c:spPr>
            <a:solidFill>
              <a:schemeClr val="accent6"/>
            </a:solidFill>
            <a:ln w="28575">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Line!$A$2:$A$6</c:f>
              <c:strCache>
                <c:ptCount val="5"/>
                <c:pt idx="0">
                  <c:v>Employee
Contributions </c:v>
                </c:pt>
                <c:pt idx="1">
                  <c:v>Total
Contributions</c:v>
                </c:pt>
                <c:pt idx="2">
                  <c:v>Personal 
Debt 
(Excluding 
Auto/Mortgage)</c:v>
                </c:pt>
                <c:pt idx="3">
                  <c:v>First 
Mortgage </c:v>
                </c:pt>
                <c:pt idx="4">
                  <c:v>Auto 
Debt </c:v>
                </c:pt>
              </c:strCache>
            </c:strRef>
          </c:cat>
          <c:val>
            <c:numRef>
              <c:f>Line!$B$2:$B$6</c:f>
              <c:numCache>
                <c:formatCode>General</c:formatCode>
                <c:ptCount val="5"/>
                <c:pt idx="0">
                  <c:v>2.6</c:v>
                </c:pt>
                <c:pt idx="1">
                  <c:v>6</c:v>
                </c:pt>
                <c:pt idx="2">
                  <c:v>0.3</c:v>
                </c:pt>
                <c:pt idx="3">
                  <c:v>9.5</c:v>
                </c:pt>
                <c:pt idx="4">
                  <c:v>1.7000000000000002</c:v>
                </c:pt>
              </c:numCache>
            </c:numRef>
          </c:val>
          <c:extLst>
            <c:ext xmlns:c16="http://schemas.microsoft.com/office/drawing/2014/chart" uri="{C3380CC4-5D6E-409C-BE32-E72D297353CC}">
              <c16:uniqueId val="{00000000-E547-40CC-BE7C-FD8BEBF003F4}"/>
            </c:ext>
          </c:extLst>
        </c:ser>
        <c:dLbls>
          <c:showLegendKey val="0"/>
          <c:showVal val="0"/>
          <c:showCatName val="0"/>
          <c:showSerName val="0"/>
          <c:showPercent val="0"/>
          <c:showBubbleSize val="0"/>
        </c:dLbls>
        <c:gapWidth val="100"/>
        <c:axId val="733410664"/>
        <c:axId val="733411056"/>
      </c:barChart>
      <c:catAx>
        <c:axId val="733410664"/>
        <c:scaling>
          <c:orientation val="minMax"/>
        </c:scaling>
        <c:delete val="0"/>
        <c:axPos val="b"/>
        <c:numFmt formatCode="General" sourceLinked="0"/>
        <c:majorTickMark val="out"/>
        <c:minorTickMark val="none"/>
        <c:tickLblPos val="nextTo"/>
        <c:spPr>
          <a:ln w="12700">
            <a:solidFill>
              <a:schemeClr val="bg1">
                <a:lumMod val="50000"/>
              </a:schemeClr>
            </a:solidFill>
          </a:ln>
        </c:spPr>
        <c:txPr>
          <a:bodyPr rot="0" vert="horz"/>
          <a:lstStyle/>
          <a:p>
            <a:pPr>
              <a:defRPr/>
            </a:pPr>
            <a:endParaRPr lang="en-US"/>
          </a:p>
        </c:txPr>
        <c:crossAx val="733411056"/>
        <c:crosses val="autoZero"/>
        <c:auto val="1"/>
        <c:lblAlgn val="ctr"/>
        <c:lblOffset val="100"/>
        <c:tickLblSkip val="1"/>
        <c:noMultiLvlLbl val="0"/>
      </c:catAx>
      <c:valAx>
        <c:axId val="733411056"/>
        <c:scaling>
          <c:orientation val="minMax"/>
          <c:max val="15"/>
          <c:min val="0"/>
        </c:scaling>
        <c:delete val="0"/>
        <c:axPos val="l"/>
        <c:numFmt formatCode="#,##0" sourceLinked="0"/>
        <c:majorTickMark val="out"/>
        <c:minorTickMark val="none"/>
        <c:tickLblPos val="nextTo"/>
        <c:spPr>
          <a:ln w="12700">
            <a:solidFill>
              <a:schemeClr val="bg1">
                <a:lumMod val="50000"/>
              </a:schemeClr>
            </a:solidFill>
          </a:ln>
        </c:spPr>
        <c:crossAx val="733410664"/>
        <c:crosses val="autoZero"/>
        <c:crossBetween val="between"/>
        <c:majorUnit val="3"/>
      </c:valAx>
      <c:spPr>
        <a:ln>
          <a:noFill/>
        </a:ln>
      </c:spPr>
    </c:plotArea>
    <c:plotVisOnly val="1"/>
    <c:dispBlanksAs val="gap"/>
    <c:showDLblsOverMax val="0"/>
  </c:chart>
  <c:txPr>
    <a:bodyPr/>
    <a:lstStyle/>
    <a:p>
      <a:pPr>
        <a:defRPr sz="900" b="1">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27537182852142E-2"/>
          <c:y val="0.1745354795709898"/>
          <c:w val="0.90874198760869163"/>
          <c:h val="0.65952744944051578"/>
        </c:manualLayout>
      </c:layout>
      <c:barChart>
        <c:barDir val="col"/>
        <c:grouping val="clustered"/>
        <c:varyColors val="0"/>
        <c:ser>
          <c:idx val="1"/>
          <c:order val="0"/>
          <c:tx>
            <c:strRef>
              <c:f>Sheet1!$C$1</c:f>
              <c:strCache>
                <c:ptCount val="1"/>
                <c:pt idx="0">
                  <c:v>Column2</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Amount Left
in Account</c:v>
                </c:pt>
                <c:pt idx="1">
                  <c:v>IRA
Rollover</c:v>
                </c:pt>
                <c:pt idx="2">
                  <c:v>Annuitization</c:v>
                </c:pt>
                <c:pt idx="3">
                  <c:v>With-
drawal</c:v>
                </c:pt>
                <c:pt idx="4">
                  <c:v>Other</c:v>
                </c:pt>
              </c:strCache>
            </c:strRef>
          </c:cat>
          <c:val>
            <c:numRef>
              <c:f>Sheet1!$C$2:$C$6</c:f>
              <c:numCache>
                <c:formatCode>0.000</c:formatCode>
                <c:ptCount val="5"/>
                <c:pt idx="0">
                  <c:v>0.38800000000000001</c:v>
                </c:pt>
                <c:pt idx="1">
                  <c:v>0.30299999999999999</c:v>
                </c:pt>
                <c:pt idx="2">
                  <c:v>6.0999999999999999E-2</c:v>
                </c:pt>
                <c:pt idx="3">
                  <c:v>0.158</c:v>
                </c:pt>
                <c:pt idx="4">
                  <c:v>8.9999999999999969E-2</c:v>
                </c:pt>
              </c:numCache>
            </c:numRef>
          </c:val>
          <c:extLst>
            <c:ext xmlns:c16="http://schemas.microsoft.com/office/drawing/2014/chart" uri="{C3380CC4-5D6E-409C-BE32-E72D297353CC}">
              <c16:uniqueId val="{00000000-EECB-4E70-A6FF-733498C501ED}"/>
            </c:ext>
          </c:extLst>
        </c:ser>
        <c:dLbls>
          <c:showLegendKey val="0"/>
          <c:showVal val="0"/>
          <c:showCatName val="0"/>
          <c:showSerName val="0"/>
          <c:showPercent val="0"/>
          <c:showBubbleSize val="0"/>
        </c:dLbls>
        <c:gapWidth val="65"/>
        <c:axId val="390539600"/>
        <c:axId val="390540256"/>
      </c:barChart>
      <c:catAx>
        <c:axId val="39053960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90540256"/>
        <c:crosses val="autoZero"/>
        <c:auto val="0"/>
        <c:lblAlgn val="ctr"/>
        <c:lblOffset val="100"/>
        <c:tickLblSkip val="1"/>
        <c:noMultiLvlLbl val="0"/>
      </c:catAx>
      <c:valAx>
        <c:axId val="390540256"/>
        <c:scaling>
          <c:orientation val="minMax"/>
        </c:scaling>
        <c:delete val="0"/>
        <c:axPos val="l"/>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9053960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27537182852142E-2"/>
          <c:y val="0.1745354795709898"/>
          <c:w val="0.90874198760869163"/>
          <c:h val="0.58641731388033513"/>
        </c:manualLayout>
      </c:layout>
      <c:barChart>
        <c:barDir val="col"/>
        <c:grouping val="clustered"/>
        <c:varyColors val="0"/>
        <c:ser>
          <c:idx val="1"/>
          <c:order val="0"/>
          <c:tx>
            <c:strRef>
              <c:f>Sheet1!$C$1</c:f>
              <c:strCache>
                <c:ptCount val="1"/>
                <c:pt idx="0">
                  <c:v>General Population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Sheet1!$B$2:$B$4</c:f>
              <c:numCache>
                <c:formatCode>0</c:formatCode>
                <c:ptCount val="3"/>
                <c:pt idx="0">
                  <c:v>55</c:v>
                </c:pt>
                <c:pt idx="1">
                  <c:v>65</c:v>
                </c:pt>
                <c:pt idx="2">
                  <c:v>75</c:v>
                </c:pt>
              </c:numCache>
            </c:numRef>
          </c:cat>
          <c:val>
            <c:numRef>
              <c:f>Sheet1!$C$2:$C$4</c:f>
              <c:numCache>
                <c:formatCode>0.000</c:formatCode>
                <c:ptCount val="3"/>
                <c:pt idx="0">
                  <c:v>0.85199999999999998</c:v>
                </c:pt>
                <c:pt idx="1">
                  <c:v>0.81399999999999995</c:v>
                </c:pt>
                <c:pt idx="2">
                  <c:v>0.78300000000000003</c:v>
                </c:pt>
              </c:numCache>
            </c:numRef>
          </c:val>
          <c:extLst>
            <c:ext xmlns:c16="http://schemas.microsoft.com/office/drawing/2014/chart" uri="{C3380CC4-5D6E-409C-BE32-E72D297353CC}">
              <c16:uniqueId val="{00000000-D382-4CDB-8CF4-A5B3F3B8A63A}"/>
            </c:ext>
          </c:extLst>
        </c:ser>
        <c:ser>
          <c:idx val="0"/>
          <c:order val="1"/>
          <c:tx>
            <c:strRef>
              <c:f>Sheet1!$D$1</c:f>
              <c:strCache>
                <c:ptCount val="1"/>
                <c:pt idx="0">
                  <c:v>Annuitant Population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Sheet1!$B$2:$B$4</c:f>
              <c:numCache>
                <c:formatCode>0</c:formatCode>
                <c:ptCount val="3"/>
                <c:pt idx="0">
                  <c:v>55</c:v>
                </c:pt>
                <c:pt idx="1">
                  <c:v>65</c:v>
                </c:pt>
                <c:pt idx="2">
                  <c:v>75</c:v>
                </c:pt>
              </c:numCache>
            </c:numRef>
          </c:cat>
          <c:val>
            <c:numRef>
              <c:f>Sheet1!$D$2:$D$4</c:f>
              <c:numCache>
                <c:formatCode>0.000</c:formatCode>
                <c:ptCount val="3"/>
                <c:pt idx="0">
                  <c:v>0.93400000000000005</c:v>
                </c:pt>
                <c:pt idx="1">
                  <c:v>0.92700000000000005</c:v>
                </c:pt>
                <c:pt idx="2">
                  <c:v>0.91300000000000003</c:v>
                </c:pt>
              </c:numCache>
            </c:numRef>
          </c:val>
          <c:extLst>
            <c:ext xmlns:c16="http://schemas.microsoft.com/office/drawing/2014/chart" uri="{C3380CC4-5D6E-409C-BE32-E72D297353CC}">
              <c16:uniqueId val="{00000001-D382-4CDB-8CF4-A5B3F3B8A63A}"/>
            </c:ext>
          </c:extLst>
        </c:ser>
        <c:dLbls>
          <c:showLegendKey val="0"/>
          <c:showVal val="0"/>
          <c:showCatName val="0"/>
          <c:showSerName val="0"/>
          <c:showPercent val="0"/>
          <c:showBubbleSize val="0"/>
        </c:dLbls>
        <c:gapWidth val="65"/>
        <c:axId val="390539600"/>
        <c:axId val="390540256"/>
      </c:barChart>
      <c:catAx>
        <c:axId val="390539600"/>
        <c:scaling>
          <c:orientation val="minMax"/>
        </c:scaling>
        <c:delete val="0"/>
        <c:axPos val="b"/>
        <c:numFmt formatCode="0"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90540256"/>
        <c:crosses val="autoZero"/>
        <c:auto val="0"/>
        <c:lblAlgn val="ctr"/>
        <c:lblOffset val="100"/>
        <c:tickLblSkip val="1"/>
        <c:noMultiLvlLbl val="0"/>
      </c:catAx>
      <c:valAx>
        <c:axId val="390540256"/>
        <c:scaling>
          <c:orientation val="minMax"/>
        </c:scaling>
        <c:delete val="0"/>
        <c:axPos val="l"/>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90539600"/>
        <c:crosses val="autoZero"/>
        <c:crossBetween val="between"/>
      </c:valAx>
      <c:spPr>
        <a:noFill/>
        <a:ln>
          <a:noFill/>
        </a:ln>
        <a:effectLst/>
      </c:spPr>
    </c:plotArea>
    <c:legend>
      <c:legendPos val="b"/>
      <c:layout>
        <c:manualLayout>
          <c:xMode val="edge"/>
          <c:yMode val="edge"/>
          <c:x val="0"/>
          <c:y val="0.87258577560787731"/>
          <c:w val="1"/>
          <c:h val="3.8190979071177335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4830125400992"/>
          <c:y val="0.21487105778444365"/>
          <c:w val="0.47705708661417323"/>
          <c:h val="0.68151012373453324"/>
        </c:manualLayout>
      </c:layout>
      <c:pieChart>
        <c:varyColors val="1"/>
        <c:ser>
          <c:idx val="0"/>
          <c:order val="0"/>
          <c:tx>
            <c:strRef>
              <c:f>'Pie (Primary)'!$B$1</c:f>
              <c:strCache>
                <c:ptCount val="1"/>
                <c:pt idx="0">
                  <c:v>Value</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CAD2-47EB-B638-7B2CAAFF8A6A}"/>
              </c:ext>
            </c:extLst>
          </c:dPt>
          <c:dPt>
            <c:idx val="1"/>
            <c:bubble3D val="0"/>
            <c:spPr>
              <a:solidFill>
                <a:schemeClr val="accent4">
                  <a:lumMod val="60000"/>
                  <a:lumOff val="40000"/>
                </a:schemeClr>
              </a:solidFill>
              <a:ln>
                <a:noFill/>
              </a:ln>
            </c:spPr>
            <c:extLst>
              <c:ext xmlns:c16="http://schemas.microsoft.com/office/drawing/2014/chart" uri="{C3380CC4-5D6E-409C-BE32-E72D297353CC}">
                <c16:uniqueId val="{00000003-CAD2-47EB-B638-7B2CAAFF8A6A}"/>
              </c:ext>
            </c:extLst>
          </c:dPt>
          <c:dPt>
            <c:idx val="2"/>
            <c:bubble3D val="0"/>
            <c:spPr>
              <a:solidFill>
                <a:schemeClr val="accent4">
                  <a:lumMod val="40000"/>
                  <a:lumOff val="60000"/>
                </a:schemeClr>
              </a:solidFill>
              <a:ln>
                <a:noFill/>
              </a:ln>
            </c:spPr>
            <c:extLst>
              <c:ext xmlns:c16="http://schemas.microsoft.com/office/drawing/2014/chart" uri="{C3380CC4-5D6E-409C-BE32-E72D297353CC}">
                <c16:uniqueId val="{00000005-CAD2-47EB-B638-7B2CAAFF8A6A}"/>
              </c:ext>
            </c:extLst>
          </c:dPt>
          <c:dPt>
            <c:idx val="3"/>
            <c:bubble3D val="0"/>
            <c:spPr>
              <a:solidFill>
                <a:schemeClr val="accent5"/>
              </a:solidFill>
              <a:ln>
                <a:noFill/>
              </a:ln>
            </c:spPr>
            <c:extLst>
              <c:ext xmlns:c16="http://schemas.microsoft.com/office/drawing/2014/chart" uri="{C3380CC4-5D6E-409C-BE32-E72D297353CC}">
                <c16:uniqueId val="{00000007-CAD2-47EB-B638-7B2CAAFF8A6A}"/>
              </c:ext>
            </c:extLst>
          </c:dPt>
          <c:dPt>
            <c:idx val="4"/>
            <c:bubble3D val="0"/>
            <c:spPr>
              <a:solidFill>
                <a:schemeClr val="accent5">
                  <a:lumMod val="60000"/>
                  <a:lumOff val="40000"/>
                </a:schemeClr>
              </a:solidFill>
              <a:ln>
                <a:noFill/>
              </a:ln>
            </c:spPr>
            <c:extLst>
              <c:ext xmlns:c16="http://schemas.microsoft.com/office/drawing/2014/chart" uri="{C3380CC4-5D6E-409C-BE32-E72D297353CC}">
                <c16:uniqueId val="{00000009-CAD2-47EB-B638-7B2CAAFF8A6A}"/>
              </c:ext>
            </c:extLst>
          </c:dPt>
          <c:dPt>
            <c:idx val="5"/>
            <c:bubble3D val="0"/>
            <c:spPr>
              <a:solidFill>
                <a:schemeClr val="accent5">
                  <a:lumMod val="40000"/>
                  <a:lumOff val="60000"/>
                </a:schemeClr>
              </a:solidFill>
              <a:ln>
                <a:noFill/>
              </a:ln>
            </c:spPr>
            <c:extLst>
              <c:ext xmlns:c16="http://schemas.microsoft.com/office/drawing/2014/chart" uri="{C3380CC4-5D6E-409C-BE32-E72D297353CC}">
                <c16:uniqueId val="{0000000B-CAD2-47EB-B638-7B2CAAFF8A6A}"/>
              </c:ext>
            </c:extLst>
          </c:dPt>
          <c:dPt>
            <c:idx val="6"/>
            <c:bubble3D val="0"/>
            <c:spPr>
              <a:solidFill>
                <a:schemeClr val="accent2"/>
              </a:solidFill>
              <a:ln>
                <a:noFill/>
              </a:ln>
            </c:spPr>
            <c:extLst>
              <c:ext xmlns:c16="http://schemas.microsoft.com/office/drawing/2014/chart" uri="{C3380CC4-5D6E-409C-BE32-E72D297353CC}">
                <c16:uniqueId val="{0000000D-CAD2-47EB-B638-7B2CAAFF8A6A}"/>
              </c:ext>
            </c:extLst>
          </c:dPt>
          <c:dPt>
            <c:idx val="7"/>
            <c:bubble3D val="0"/>
            <c:spPr>
              <a:solidFill>
                <a:schemeClr val="accent2">
                  <a:lumMod val="60000"/>
                  <a:lumOff val="40000"/>
                </a:schemeClr>
              </a:solidFill>
              <a:ln>
                <a:noFill/>
              </a:ln>
            </c:spPr>
            <c:extLst>
              <c:ext xmlns:c16="http://schemas.microsoft.com/office/drawing/2014/chart" uri="{C3380CC4-5D6E-409C-BE32-E72D297353CC}">
                <c16:uniqueId val="{0000000F-CAD2-47EB-B638-7B2CAAFF8A6A}"/>
              </c:ext>
            </c:extLst>
          </c:dPt>
          <c:dPt>
            <c:idx val="8"/>
            <c:bubble3D val="0"/>
            <c:spPr>
              <a:solidFill>
                <a:schemeClr val="accent1"/>
              </a:solidFill>
              <a:ln>
                <a:noFill/>
              </a:ln>
            </c:spPr>
            <c:extLst>
              <c:ext xmlns:c16="http://schemas.microsoft.com/office/drawing/2014/chart" uri="{C3380CC4-5D6E-409C-BE32-E72D297353CC}">
                <c16:uniqueId val="{00000011-CAD2-47EB-B638-7B2CAAFF8A6A}"/>
              </c:ext>
            </c:extLst>
          </c:dPt>
          <c:dLbls>
            <c:dLbl>
              <c:idx val="0"/>
              <c:layout>
                <c:manualLayout>
                  <c:x val="-6.9444444444444441E-3"/>
                  <c:y val="1.7548994974585036E-2"/>
                </c:manualLayout>
              </c:layout>
              <c:tx>
                <c:rich>
                  <a:bodyPr/>
                  <a:lstStyle/>
                  <a:p>
                    <a:fld id="{C62D1813-09B7-4467-9E0F-931F0EEFCF18}" type="CELLREF">
                      <a:rPr lang="en-US" smtClean="0"/>
                      <a:pPr/>
                      <a:t>[CELLREF]</a:t>
                    </a:fld>
                    <a:endParaRPr lang="en-US"/>
                  </a:p>
                </c:rich>
              </c:tx>
              <c:dLblPos val="bestFit"/>
              <c:showLegendKey val="0"/>
              <c:showVal val="0"/>
              <c:showCatName val="0"/>
              <c:showSerName val="0"/>
              <c:showPercent val="1"/>
              <c:showBubbleSize val="0"/>
              <c:extLst>
                <c:ext xmlns:c15="http://schemas.microsoft.com/office/drawing/2012/chart" uri="{CE6537A1-D6FC-4f65-9D91-7224C49458BB}">
                  <c15:layout/>
                  <c15:dlblFieldTable>
                    <c15:dlblFTEntry>
                      <c15:txfldGUID>{C62D1813-09B7-4467-9E0F-931F0EEFCF18}</c15:txfldGUID>
                      <c15:f>'Pie (Primary)'!$B$2</c15:f>
                      <c15:dlblFieldTableCache>
                        <c:ptCount val="1"/>
                        <c:pt idx="0">
                          <c:v>79.7</c:v>
                        </c:pt>
                      </c15:dlblFieldTableCache>
                    </c15:dlblFTEntry>
                  </c15:dlblFieldTable>
                  <c15:showDataLabelsRange val="0"/>
                </c:ext>
                <c:ext xmlns:c16="http://schemas.microsoft.com/office/drawing/2014/chart" uri="{C3380CC4-5D6E-409C-BE32-E72D297353CC}">
                  <c16:uniqueId val="{00000001-CAD2-47EB-B638-7B2CAAFF8A6A}"/>
                </c:ext>
              </c:extLst>
            </c:dLbl>
            <c:dLbl>
              <c:idx val="1"/>
              <c:layout/>
              <c:tx>
                <c:rich>
                  <a:bodyPr/>
                  <a:lstStyle/>
                  <a:p>
                    <a:fld id="{DFB35BF6-1F7D-4236-8962-87A08F808AA3}" type="CELLREF">
                      <a:rPr lang="en-US" smtClean="0"/>
                      <a:pPr/>
                      <a:t>[CELLREF]</a:t>
                    </a:fld>
                    <a:endParaRPr lang="en-US"/>
                  </a:p>
                </c:rich>
              </c:tx>
              <c:dLblPos val="outEnd"/>
              <c:showLegendKey val="0"/>
              <c:showVal val="0"/>
              <c:showCatName val="0"/>
              <c:showSerName val="0"/>
              <c:showPercent val="1"/>
              <c:showBubbleSize val="0"/>
              <c:extLst>
                <c:ext xmlns:c15="http://schemas.microsoft.com/office/drawing/2012/chart" uri="{CE6537A1-D6FC-4f65-9D91-7224C49458BB}">
                  <c15:layout/>
                  <c15:dlblFieldTable>
                    <c15:dlblFTEntry>
                      <c15:txfldGUID>{DFB35BF6-1F7D-4236-8962-87A08F808AA3}</c15:txfldGUID>
                      <c15:f>'Pie (Primary)'!$B$3</c15:f>
                      <c15:dlblFieldTableCache>
                        <c:ptCount val="1"/>
                        <c:pt idx="0">
                          <c:v>17.8</c:v>
                        </c:pt>
                      </c15:dlblFieldTableCache>
                    </c15:dlblFTEntry>
                  </c15:dlblFieldTable>
                  <c15:showDataLabelsRange val="0"/>
                </c:ext>
                <c:ext xmlns:c16="http://schemas.microsoft.com/office/drawing/2014/chart" uri="{C3380CC4-5D6E-409C-BE32-E72D297353CC}">
                  <c16:uniqueId val="{00000003-CAD2-47EB-B638-7B2CAAFF8A6A}"/>
                </c:ext>
              </c:extLst>
            </c:dLbl>
            <c:dLbl>
              <c:idx val="2"/>
              <c:layout/>
              <c:tx>
                <c:rich>
                  <a:bodyPr/>
                  <a:lstStyle/>
                  <a:p>
                    <a:fld id="{A0C9688C-FAF5-4BA8-9435-A04E6CFAAB62}" type="CELLREF">
                      <a:rPr lang="en-US" smtClean="0"/>
                      <a:pPr/>
                      <a:t>[CELLREF]</a:t>
                    </a:fld>
                    <a:endParaRPr lang="en-US"/>
                  </a:p>
                </c:rich>
              </c:tx>
              <c:dLblPos val="outEnd"/>
              <c:showLegendKey val="0"/>
              <c:showVal val="0"/>
              <c:showCatName val="0"/>
              <c:showSerName val="0"/>
              <c:showPercent val="1"/>
              <c:showBubbleSize val="0"/>
              <c:extLst>
                <c:ext xmlns:c15="http://schemas.microsoft.com/office/drawing/2012/chart" uri="{CE6537A1-D6FC-4f65-9D91-7224C49458BB}">
                  <c15:layout/>
                  <c15:dlblFieldTable>
                    <c15:dlblFTEntry>
                      <c15:txfldGUID>{A0C9688C-FAF5-4BA8-9435-A04E6CFAAB62}</c15:txfldGUID>
                      <c15:f>'Pie (Primary)'!$B$4</c15:f>
                      <c15:dlblFieldTableCache>
                        <c:ptCount val="1"/>
                        <c:pt idx="0">
                          <c:v>2.5</c:v>
                        </c:pt>
                      </c15:dlblFieldTableCache>
                    </c15:dlblFTEntry>
                  </c15:dlblFieldTable>
                  <c15:showDataLabelsRange val="0"/>
                </c:ext>
                <c:ext xmlns:c16="http://schemas.microsoft.com/office/drawing/2014/chart" uri="{C3380CC4-5D6E-409C-BE32-E72D297353CC}">
                  <c16:uniqueId val="{00000005-CAD2-47EB-B638-7B2CAAFF8A6A}"/>
                </c:ext>
              </c:extLst>
            </c:dLbl>
            <c:dLbl>
              <c:idx val="7"/>
              <c:layout>
                <c:manualLayout>
                  <c:x val="0"/>
                  <c:y val="1.16993299830566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AD2-47EB-B638-7B2CAAFF8A6A}"/>
                </c:ext>
              </c:extLst>
            </c:dLbl>
            <c:dLbl>
              <c:idx val="8"/>
              <c:layout>
                <c:manualLayout>
                  <c:x val="1.2500000000000001E-2"/>
                  <c:y val="8.77449748729251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AD2-47EB-B638-7B2CAAFF8A6A}"/>
                </c:ext>
              </c:extLst>
            </c:dLbl>
            <c:numFmt formatCode="#,##0.0" sourceLinked="0"/>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'Pie (Primary)'!$A$2:$A$4</c:f>
              <c:strCache>
                <c:ptCount val="3"/>
                <c:pt idx="0">
                  <c:v>0 to 64</c:v>
                </c:pt>
                <c:pt idx="1">
                  <c:v>65 to 84</c:v>
                </c:pt>
                <c:pt idx="2">
                  <c:v>85 and over</c:v>
                </c:pt>
              </c:strCache>
            </c:strRef>
          </c:cat>
          <c:val>
            <c:numRef>
              <c:f>'Pie (Primary)'!$B$2:$B$4</c:f>
              <c:numCache>
                <c:formatCode>0.0</c:formatCode>
                <c:ptCount val="3"/>
                <c:pt idx="0">
                  <c:v>79.7</c:v>
                </c:pt>
                <c:pt idx="1">
                  <c:v>17.8</c:v>
                </c:pt>
                <c:pt idx="2">
                  <c:v>2.5</c:v>
                </c:pt>
              </c:numCache>
            </c:numRef>
          </c:val>
          <c:extLst>
            <c:ext xmlns:c16="http://schemas.microsoft.com/office/drawing/2014/chart" uri="{C3380CC4-5D6E-409C-BE32-E72D297353CC}">
              <c16:uniqueId val="{00000012-CAD2-47EB-B638-7B2CAAFF8A6A}"/>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050" b="1">
          <a:solidFill>
            <a:schemeClr val="accent2">
              <a:lumMod val="5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53514144065598E-2"/>
          <c:y val="0.13060807131133281"/>
          <c:w val="0.92735175464178365"/>
          <c:h val="0.73448384754441831"/>
        </c:manualLayout>
      </c:layout>
      <c:lineChart>
        <c:grouping val="standard"/>
        <c:varyColors val="0"/>
        <c:ser>
          <c:idx val="0"/>
          <c:order val="0"/>
          <c:tx>
            <c:strRef>
              <c:f>'Column Basic'!$B$1</c:f>
              <c:strCache>
                <c:ptCount val="1"/>
                <c:pt idx="0">
                  <c:v>Owns Group Life</c:v>
                </c:pt>
              </c:strCache>
            </c:strRef>
          </c:tx>
          <c:spPr>
            <a:ln>
              <a:solidFill>
                <a:schemeClr val="accent6"/>
              </a:solidFill>
            </a:ln>
          </c:spPr>
          <c:marker>
            <c:symbol val="square"/>
            <c:size val="7"/>
            <c:spPr>
              <a:solidFill>
                <a:schemeClr val="accent6"/>
              </a:solidFill>
              <a:ln>
                <a:noFill/>
              </a:ln>
            </c:spPr>
          </c:marker>
          <c:dLbls>
            <c:dLbl>
              <c:idx val="4"/>
              <c:layout>
                <c:manualLayout>
                  <c:x val="-2.3451443569553906E-2"/>
                  <c:y val="-6.55534040799038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BC3-45D4-87ED-2AEE90F4ACDC}"/>
                </c:ext>
              </c:extLst>
            </c:dLbl>
            <c:dLbl>
              <c:idx val="5"/>
              <c:layout>
                <c:manualLayout>
                  <c:x val="-2.3451443569553906E-2"/>
                  <c:y val="-3.553464590156505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BC3-45D4-87ED-2AEE90F4ACDC}"/>
                </c:ext>
              </c:extLst>
            </c:dLbl>
            <c:dLbl>
              <c:idx val="6"/>
              <c:layout>
                <c:manualLayout>
                  <c:x val="-2.3451443569553806E-2"/>
                  <c:y val="-3.85365217193988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BC3-45D4-87ED-2AEE90F4ACDC}"/>
                </c:ext>
              </c:extLst>
            </c:dLbl>
            <c:dLbl>
              <c:idx val="7"/>
              <c:layout>
                <c:manualLayout>
                  <c:x val="-3.3173665791775928E-2"/>
                  <c:y val="-4.15383975372326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BC3-45D4-87ED-2AEE90F4ACDC}"/>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'Column Basic'!$A$2:$A$9</c:f>
              <c:numCache>
                <c:formatCode>General</c:formatCode>
                <c:ptCount val="8"/>
                <c:pt idx="0">
                  <c:v>1960</c:v>
                </c:pt>
                <c:pt idx="1">
                  <c:v>1976</c:v>
                </c:pt>
                <c:pt idx="2">
                  <c:v>1984</c:v>
                </c:pt>
                <c:pt idx="3">
                  <c:v>1992</c:v>
                </c:pt>
                <c:pt idx="4">
                  <c:v>1998</c:v>
                </c:pt>
                <c:pt idx="5">
                  <c:v>2004</c:v>
                </c:pt>
                <c:pt idx="6">
                  <c:v>2010</c:v>
                </c:pt>
                <c:pt idx="7">
                  <c:v>2016</c:v>
                </c:pt>
              </c:numCache>
            </c:numRef>
          </c:cat>
          <c:val>
            <c:numRef>
              <c:f>'Column Basic'!$B$2:$B$9</c:f>
              <c:numCache>
                <c:formatCode>0%</c:formatCode>
                <c:ptCount val="8"/>
                <c:pt idx="1">
                  <c:v>0.46</c:v>
                </c:pt>
                <c:pt idx="2">
                  <c:v>0.54</c:v>
                </c:pt>
                <c:pt idx="3">
                  <c:v>0.53</c:v>
                </c:pt>
                <c:pt idx="4">
                  <c:v>0.52</c:v>
                </c:pt>
                <c:pt idx="5">
                  <c:v>0.52</c:v>
                </c:pt>
                <c:pt idx="6">
                  <c:v>0.49</c:v>
                </c:pt>
                <c:pt idx="7">
                  <c:v>0.46</c:v>
                </c:pt>
              </c:numCache>
            </c:numRef>
          </c:val>
          <c:smooth val="0"/>
          <c:extLst>
            <c:ext xmlns:c16="http://schemas.microsoft.com/office/drawing/2014/chart" uri="{C3380CC4-5D6E-409C-BE32-E72D297353CC}">
              <c16:uniqueId val="{00000000-0BC3-45D4-87ED-2AEE90F4ACDC}"/>
            </c:ext>
          </c:extLst>
        </c:ser>
        <c:ser>
          <c:idx val="1"/>
          <c:order val="1"/>
          <c:tx>
            <c:strRef>
              <c:f>'Column Basic'!$C$1</c:f>
              <c:strCache>
                <c:ptCount val="1"/>
                <c:pt idx="0">
                  <c:v>Owns Individual Life</c:v>
                </c:pt>
              </c:strCache>
            </c:strRef>
          </c:tx>
          <c:spPr>
            <a:ln>
              <a:solidFill>
                <a:schemeClr val="accent4"/>
              </a:solidFill>
            </a:ln>
          </c:spPr>
          <c:marker>
            <c:symbol val="square"/>
            <c:size val="7"/>
            <c:spPr>
              <a:solidFill>
                <a:schemeClr val="accent4"/>
              </a:solidFill>
              <a:ln>
                <a:noFill/>
              </a:ln>
            </c:spPr>
          </c:marker>
          <c:dLbls>
            <c:dLbl>
              <c:idx val="4"/>
              <c:layout>
                <c:manualLayout>
                  <c:x val="-2.2062554680664918E-2"/>
                  <c:y val="2.953089426589717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BC3-45D4-87ED-2AEE90F4ACDC}"/>
                </c:ext>
              </c:extLst>
            </c:dLbl>
            <c:dLbl>
              <c:idx val="5"/>
              <c:layout>
                <c:manualLayout>
                  <c:x val="-2.2062554680664918E-2"/>
                  <c:y val="4.45402733550665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BC3-45D4-87ED-2AEE90F4ACDC}"/>
                </c:ext>
              </c:extLst>
            </c:dLbl>
            <c:dLbl>
              <c:idx val="6"/>
              <c:layout>
                <c:manualLayout>
                  <c:x val="-2.2062554680664918E-2"/>
                  <c:y val="2.352714263022941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BC3-45D4-87ED-2AEE90F4ACDC}"/>
                </c:ext>
              </c:extLst>
            </c:dLbl>
            <c:dLbl>
              <c:idx val="7"/>
              <c:layout>
                <c:manualLayout>
                  <c:x val="-1.9284776902887241E-2"/>
                  <c:y val="2.652901844806318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BC3-45D4-87ED-2AEE90F4ACD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'Column Basic'!$A$2:$A$9</c:f>
              <c:numCache>
                <c:formatCode>General</c:formatCode>
                <c:ptCount val="8"/>
                <c:pt idx="0">
                  <c:v>1960</c:v>
                </c:pt>
                <c:pt idx="1">
                  <c:v>1976</c:v>
                </c:pt>
                <c:pt idx="2">
                  <c:v>1984</c:v>
                </c:pt>
                <c:pt idx="3">
                  <c:v>1992</c:v>
                </c:pt>
                <c:pt idx="4">
                  <c:v>1998</c:v>
                </c:pt>
                <c:pt idx="5">
                  <c:v>2004</c:v>
                </c:pt>
                <c:pt idx="6">
                  <c:v>2010</c:v>
                </c:pt>
                <c:pt idx="7">
                  <c:v>2016</c:v>
                </c:pt>
              </c:numCache>
            </c:numRef>
          </c:cat>
          <c:val>
            <c:numRef>
              <c:f>'Column Basic'!$C$2:$C$9</c:f>
              <c:numCache>
                <c:formatCode>0%</c:formatCode>
                <c:ptCount val="8"/>
                <c:pt idx="0">
                  <c:v>0.72</c:v>
                </c:pt>
                <c:pt idx="1">
                  <c:v>0.65</c:v>
                </c:pt>
                <c:pt idx="2">
                  <c:v>0.62</c:v>
                </c:pt>
                <c:pt idx="3">
                  <c:v>0.55000000000000004</c:v>
                </c:pt>
                <c:pt idx="4">
                  <c:v>0.5</c:v>
                </c:pt>
                <c:pt idx="5">
                  <c:v>0.5</c:v>
                </c:pt>
                <c:pt idx="6">
                  <c:v>0.44</c:v>
                </c:pt>
                <c:pt idx="7">
                  <c:v>0.44</c:v>
                </c:pt>
              </c:numCache>
            </c:numRef>
          </c:val>
          <c:smooth val="0"/>
          <c:extLst>
            <c:ext xmlns:c16="http://schemas.microsoft.com/office/drawing/2014/chart" uri="{C3380CC4-5D6E-409C-BE32-E72D297353CC}">
              <c16:uniqueId val="{00000001-0BC3-45D4-87ED-2AEE90F4ACDC}"/>
            </c:ext>
          </c:extLst>
        </c:ser>
        <c:ser>
          <c:idx val="2"/>
          <c:order val="2"/>
          <c:tx>
            <c:strRef>
              <c:f>'Column Basic'!$D$1</c:f>
              <c:strCache>
                <c:ptCount val="1"/>
                <c:pt idx="0">
                  <c:v>Owns Any Life</c:v>
                </c:pt>
              </c:strCache>
            </c:strRef>
          </c:tx>
          <c:spPr>
            <a:ln>
              <a:solidFill>
                <a:schemeClr val="accent5"/>
              </a:solidFill>
            </a:ln>
          </c:spPr>
          <c:marker>
            <c:symbol val="square"/>
            <c:size val="7"/>
            <c:spPr>
              <a:solidFill>
                <a:schemeClr val="accent5"/>
              </a:solidFill>
              <a:ln>
                <a:no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'Column Basic'!$A$2:$A$9</c:f>
              <c:numCache>
                <c:formatCode>General</c:formatCode>
                <c:ptCount val="8"/>
                <c:pt idx="0">
                  <c:v>1960</c:v>
                </c:pt>
                <c:pt idx="1">
                  <c:v>1976</c:v>
                </c:pt>
                <c:pt idx="2">
                  <c:v>1984</c:v>
                </c:pt>
                <c:pt idx="3">
                  <c:v>1992</c:v>
                </c:pt>
                <c:pt idx="4">
                  <c:v>1998</c:v>
                </c:pt>
                <c:pt idx="5">
                  <c:v>2004</c:v>
                </c:pt>
                <c:pt idx="6">
                  <c:v>2010</c:v>
                </c:pt>
                <c:pt idx="7">
                  <c:v>2016</c:v>
                </c:pt>
              </c:numCache>
            </c:numRef>
          </c:cat>
          <c:val>
            <c:numRef>
              <c:f>'Column Basic'!$D$2:$D$9</c:f>
              <c:numCache>
                <c:formatCode>0%</c:formatCode>
                <c:ptCount val="8"/>
                <c:pt idx="0">
                  <c:v>0.83</c:v>
                </c:pt>
                <c:pt idx="1">
                  <c:v>0.83</c:v>
                </c:pt>
                <c:pt idx="2">
                  <c:v>0.81</c:v>
                </c:pt>
                <c:pt idx="3">
                  <c:v>0.78</c:v>
                </c:pt>
                <c:pt idx="4">
                  <c:v>0.76</c:v>
                </c:pt>
                <c:pt idx="5">
                  <c:v>0.78</c:v>
                </c:pt>
                <c:pt idx="6">
                  <c:v>0.7</c:v>
                </c:pt>
                <c:pt idx="7">
                  <c:v>0.7</c:v>
                </c:pt>
              </c:numCache>
            </c:numRef>
          </c:val>
          <c:smooth val="0"/>
          <c:extLst>
            <c:ext xmlns:c16="http://schemas.microsoft.com/office/drawing/2014/chart" uri="{C3380CC4-5D6E-409C-BE32-E72D297353CC}">
              <c16:uniqueId val="{00000002-0BC3-45D4-87ED-2AEE90F4ACDC}"/>
            </c:ext>
          </c:extLst>
        </c:ser>
        <c:dLbls>
          <c:showLegendKey val="0"/>
          <c:showVal val="0"/>
          <c:showCatName val="0"/>
          <c:showSerName val="0"/>
          <c:showPercent val="0"/>
          <c:showBubbleSize val="0"/>
        </c:dLbls>
        <c:marker val="1"/>
        <c:smooth val="0"/>
        <c:axId val="287495680"/>
        <c:axId val="287497216"/>
      </c:lineChart>
      <c:catAx>
        <c:axId val="287495680"/>
        <c:scaling>
          <c:orientation val="minMax"/>
        </c:scaling>
        <c:delete val="0"/>
        <c:axPos val="b"/>
        <c:numFmt formatCode="General" sourceLinked="0"/>
        <c:majorTickMark val="out"/>
        <c:minorTickMark val="none"/>
        <c:tickLblPos val="nextTo"/>
        <c:spPr>
          <a:ln w="12700">
            <a:solidFill>
              <a:schemeClr val="bg1">
                <a:lumMod val="50000"/>
              </a:schemeClr>
            </a:solidFill>
          </a:ln>
        </c:spPr>
        <c:crossAx val="287497216"/>
        <c:crosses val="autoZero"/>
        <c:auto val="1"/>
        <c:lblAlgn val="ctr"/>
        <c:lblOffset val="100"/>
        <c:noMultiLvlLbl val="0"/>
      </c:catAx>
      <c:valAx>
        <c:axId val="287497216"/>
        <c:scaling>
          <c:orientation val="minMax"/>
          <c:min val="0.4"/>
        </c:scaling>
        <c:delete val="0"/>
        <c:axPos val="l"/>
        <c:title>
          <c:tx>
            <c:rich>
              <a:bodyPr rot="0" vert="horz"/>
              <a:lstStyle/>
              <a:p>
                <a:pPr>
                  <a:defRPr/>
                </a:pPr>
                <a:r>
                  <a:rPr lang="en-US" dirty="0"/>
                  <a:t>% </a:t>
                </a:r>
                <a:r>
                  <a:rPr lang="en-US" dirty="0" smtClean="0"/>
                  <a:t>U.S. Households Owning </a:t>
                </a:r>
                <a:endParaRPr lang="en-US" dirty="0"/>
              </a:p>
              <a:p>
                <a:pPr>
                  <a:defRPr/>
                </a:pPr>
                <a:r>
                  <a:rPr lang="en-US" dirty="0"/>
                  <a:t>Life Insurance</a:t>
                </a:r>
              </a:p>
            </c:rich>
          </c:tx>
          <c:layout>
            <c:manualLayout>
              <c:xMode val="edge"/>
              <c:yMode val="edge"/>
              <c:x val="1.0802493438320212E-2"/>
              <c:y val="2.1479962946916186E-2"/>
            </c:manualLayout>
          </c:layout>
          <c:overlay val="0"/>
          <c:spPr>
            <a:ln w="9525">
              <a:solidFill>
                <a:schemeClr val="bg1">
                  <a:lumMod val="50000"/>
                </a:schemeClr>
              </a:solidFill>
            </a:ln>
          </c:spPr>
        </c:title>
        <c:numFmt formatCode="0%" sourceLinked="1"/>
        <c:majorTickMark val="out"/>
        <c:minorTickMark val="none"/>
        <c:tickLblPos val="nextTo"/>
        <c:spPr>
          <a:ln w="12700">
            <a:solidFill>
              <a:schemeClr val="bg1">
                <a:lumMod val="50000"/>
              </a:schemeClr>
            </a:solidFill>
          </a:ln>
        </c:spPr>
        <c:crossAx val="287495680"/>
        <c:crosses val="autoZero"/>
        <c:crossBetween val="between"/>
        <c:majorUnit val="0.1"/>
      </c:valAx>
    </c:plotArea>
    <c:legend>
      <c:legendPos val="b"/>
      <c:layout/>
      <c:overlay val="0"/>
    </c:legend>
    <c:plotVisOnly val="1"/>
    <c:dispBlanksAs val="gap"/>
    <c:showDLblsOverMax val="0"/>
  </c:chart>
  <c:txPr>
    <a:bodyPr/>
    <a:lstStyle/>
    <a:p>
      <a:pPr>
        <a:defRPr sz="1200" b="1">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53477690288712E-2"/>
          <c:y val="1.699820856117092E-2"/>
          <c:w val="0.92735175464178365"/>
          <c:h val="0.8413949555259107"/>
        </c:manualLayout>
      </c:layout>
      <c:barChart>
        <c:barDir val="col"/>
        <c:grouping val="clustered"/>
        <c:varyColors val="0"/>
        <c:ser>
          <c:idx val="0"/>
          <c:order val="0"/>
          <c:tx>
            <c:v>1989</c:v>
          </c:tx>
          <c:spPr>
            <a:solidFill>
              <a:schemeClr val="tx2"/>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'Column Basic'!$B$1:$E$1</c:f>
              <c:strCache>
                <c:ptCount val="4"/>
                <c:pt idx="0">
                  <c:v>Less Than a High School Diploma</c:v>
                </c:pt>
                <c:pt idx="1">
                  <c:v>High School Diploma</c:v>
                </c:pt>
                <c:pt idx="2">
                  <c:v>Some College</c:v>
                </c:pt>
                <c:pt idx="3">
                  <c:v>College Degree</c:v>
                </c:pt>
              </c:strCache>
            </c:strRef>
          </c:cat>
          <c:val>
            <c:numRef>
              <c:f>'Column Basic'!$B$2:$E$2</c:f>
              <c:numCache>
                <c:formatCode>0.0000</c:formatCode>
                <c:ptCount val="4"/>
                <c:pt idx="0">
                  <c:v>0.64400000000000002</c:v>
                </c:pt>
                <c:pt idx="1">
                  <c:v>0.76</c:v>
                </c:pt>
                <c:pt idx="2">
                  <c:v>0.77700000000000002</c:v>
                </c:pt>
                <c:pt idx="3">
                  <c:v>0.88300000000000001</c:v>
                </c:pt>
              </c:numCache>
            </c:numRef>
          </c:val>
          <c:extLst>
            <c:ext xmlns:c16="http://schemas.microsoft.com/office/drawing/2014/chart" uri="{C3380CC4-5D6E-409C-BE32-E72D297353CC}">
              <c16:uniqueId val="{00000000-23EB-4EB1-ADF6-D21BB0FC3B19}"/>
            </c:ext>
          </c:extLst>
        </c:ser>
        <c:ser>
          <c:idx val="1"/>
          <c:order val="1"/>
          <c:tx>
            <c:v>2013</c:v>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'Column Basic'!$B$1:$E$1</c:f>
              <c:strCache>
                <c:ptCount val="4"/>
                <c:pt idx="0">
                  <c:v>Less Than a High School Diploma</c:v>
                </c:pt>
                <c:pt idx="1">
                  <c:v>High School Diploma</c:v>
                </c:pt>
                <c:pt idx="2">
                  <c:v>Some College</c:v>
                </c:pt>
                <c:pt idx="3">
                  <c:v>College Degree</c:v>
                </c:pt>
              </c:strCache>
            </c:strRef>
          </c:cat>
          <c:val>
            <c:numRef>
              <c:f>'Column Basic'!$B$3:$E$3</c:f>
              <c:numCache>
                <c:formatCode>0.0000</c:formatCode>
                <c:ptCount val="4"/>
                <c:pt idx="0">
                  <c:v>0.34699999999999998</c:v>
                </c:pt>
                <c:pt idx="1">
                  <c:v>0.55000000000000004</c:v>
                </c:pt>
                <c:pt idx="2">
                  <c:v>0.59599999999999997</c:v>
                </c:pt>
                <c:pt idx="3">
                  <c:v>0.73</c:v>
                </c:pt>
              </c:numCache>
            </c:numRef>
          </c:val>
          <c:extLst>
            <c:ext xmlns:c16="http://schemas.microsoft.com/office/drawing/2014/chart" uri="{C3380CC4-5D6E-409C-BE32-E72D297353CC}">
              <c16:uniqueId val="{00000001-23EB-4EB1-ADF6-D21BB0FC3B19}"/>
            </c:ext>
          </c:extLst>
        </c:ser>
        <c:dLbls>
          <c:showLegendKey val="0"/>
          <c:showVal val="0"/>
          <c:showCatName val="0"/>
          <c:showSerName val="0"/>
          <c:showPercent val="0"/>
          <c:showBubbleSize val="0"/>
        </c:dLbls>
        <c:gapWidth val="50"/>
        <c:axId val="627130600"/>
        <c:axId val="627130992"/>
      </c:barChart>
      <c:catAx>
        <c:axId val="627130600"/>
        <c:scaling>
          <c:orientation val="minMax"/>
        </c:scaling>
        <c:delete val="0"/>
        <c:axPos val="b"/>
        <c:numFmt formatCode="General" sourceLinked="0"/>
        <c:majorTickMark val="out"/>
        <c:minorTickMark val="none"/>
        <c:tickLblPos val="low"/>
        <c:spPr>
          <a:ln w="12700">
            <a:solidFill>
              <a:schemeClr val="bg1">
                <a:lumMod val="50000"/>
              </a:schemeClr>
            </a:solidFill>
          </a:ln>
        </c:spPr>
        <c:crossAx val="627130992"/>
        <c:crosses val="autoZero"/>
        <c:auto val="1"/>
        <c:lblAlgn val="ctr"/>
        <c:lblOffset val="100"/>
        <c:noMultiLvlLbl val="0"/>
      </c:catAx>
      <c:valAx>
        <c:axId val="627130992"/>
        <c:scaling>
          <c:orientation val="minMax"/>
        </c:scaling>
        <c:delete val="0"/>
        <c:axPos val="l"/>
        <c:numFmt formatCode="0%" sourceLinked="0"/>
        <c:majorTickMark val="out"/>
        <c:minorTickMark val="none"/>
        <c:tickLblPos val="nextTo"/>
        <c:spPr>
          <a:ln w="12700">
            <a:solidFill>
              <a:schemeClr val="bg1">
                <a:lumMod val="50000"/>
              </a:schemeClr>
            </a:solidFill>
          </a:ln>
        </c:spPr>
        <c:crossAx val="627130600"/>
        <c:crosses val="autoZero"/>
        <c:crossBetween val="between"/>
      </c:valAx>
    </c:plotArea>
    <c:legend>
      <c:legendPos val="b"/>
      <c:layout>
        <c:manualLayout>
          <c:xMode val="edge"/>
          <c:yMode val="edge"/>
          <c:x val="0.30612817147856525"/>
          <c:y val="0.93369420167942674"/>
          <c:w val="0.45009164479440072"/>
          <c:h val="6.6305779652335431E-2"/>
        </c:manualLayout>
      </c:layout>
      <c:overlay val="0"/>
    </c:legend>
    <c:plotVisOnly val="1"/>
    <c:dispBlanksAs val="gap"/>
    <c:showDLblsOverMax val="0"/>
  </c:chart>
  <c:spPr>
    <a:noFill/>
  </c:spPr>
  <c:txPr>
    <a:bodyPr/>
    <a:lstStyle/>
    <a:p>
      <a:pPr>
        <a:defRPr sz="1050" b="1">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92745698454362"/>
          <c:y val="0.18841603132941714"/>
          <c:w val="0.48168671624380288"/>
          <c:h val="0.68812388034828975"/>
        </c:manualLayout>
      </c:layout>
      <c:pieChart>
        <c:varyColors val="1"/>
        <c:ser>
          <c:idx val="0"/>
          <c:order val="0"/>
          <c:tx>
            <c:strRef>
              <c:f>'Pie (Primary)'!$B$1</c:f>
              <c:strCache>
                <c:ptCount val="1"/>
                <c:pt idx="0">
                  <c:v>Value</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CAD2-47EB-B638-7B2CAAFF8A6A}"/>
              </c:ext>
            </c:extLst>
          </c:dPt>
          <c:dPt>
            <c:idx val="1"/>
            <c:bubble3D val="0"/>
            <c:spPr>
              <a:solidFill>
                <a:schemeClr val="accent4">
                  <a:lumMod val="60000"/>
                  <a:lumOff val="40000"/>
                </a:schemeClr>
              </a:solidFill>
              <a:ln>
                <a:noFill/>
              </a:ln>
            </c:spPr>
            <c:extLst>
              <c:ext xmlns:c16="http://schemas.microsoft.com/office/drawing/2014/chart" uri="{C3380CC4-5D6E-409C-BE32-E72D297353CC}">
                <c16:uniqueId val="{00000003-CAD2-47EB-B638-7B2CAAFF8A6A}"/>
              </c:ext>
            </c:extLst>
          </c:dPt>
          <c:dPt>
            <c:idx val="2"/>
            <c:bubble3D val="0"/>
            <c:spPr>
              <a:solidFill>
                <a:schemeClr val="accent4">
                  <a:lumMod val="40000"/>
                  <a:lumOff val="60000"/>
                </a:schemeClr>
              </a:solidFill>
              <a:ln>
                <a:noFill/>
              </a:ln>
            </c:spPr>
            <c:extLst>
              <c:ext xmlns:c16="http://schemas.microsoft.com/office/drawing/2014/chart" uri="{C3380CC4-5D6E-409C-BE32-E72D297353CC}">
                <c16:uniqueId val="{00000005-CAD2-47EB-B638-7B2CAAFF8A6A}"/>
              </c:ext>
            </c:extLst>
          </c:dPt>
          <c:dPt>
            <c:idx val="3"/>
            <c:bubble3D val="0"/>
            <c:spPr>
              <a:solidFill>
                <a:schemeClr val="accent5"/>
              </a:solidFill>
              <a:ln>
                <a:noFill/>
              </a:ln>
            </c:spPr>
            <c:extLst>
              <c:ext xmlns:c16="http://schemas.microsoft.com/office/drawing/2014/chart" uri="{C3380CC4-5D6E-409C-BE32-E72D297353CC}">
                <c16:uniqueId val="{00000007-CAD2-47EB-B638-7B2CAAFF8A6A}"/>
              </c:ext>
            </c:extLst>
          </c:dPt>
          <c:dPt>
            <c:idx val="4"/>
            <c:bubble3D val="0"/>
            <c:spPr>
              <a:solidFill>
                <a:schemeClr val="accent5">
                  <a:lumMod val="60000"/>
                  <a:lumOff val="40000"/>
                </a:schemeClr>
              </a:solidFill>
              <a:ln>
                <a:noFill/>
              </a:ln>
            </c:spPr>
            <c:extLst>
              <c:ext xmlns:c16="http://schemas.microsoft.com/office/drawing/2014/chart" uri="{C3380CC4-5D6E-409C-BE32-E72D297353CC}">
                <c16:uniqueId val="{00000009-CAD2-47EB-B638-7B2CAAFF8A6A}"/>
              </c:ext>
            </c:extLst>
          </c:dPt>
          <c:dPt>
            <c:idx val="5"/>
            <c:bubble3D val="0"/>
            <c:spPr>
              <a:solidFill>
                <a:schemeClr val="accent5">
                  <a:lumMod val="40000"/>
                  <a:lumOff val="60000"/>
                </a:schemeClr>
              </a:solidFill>
              <a:ln>
                <a:noFill/>
              </a:ln>
            </c:spPr>
            <c:extLst>
              <c:ext xmlns:c16="http://schemas.microsoft.com/office/drawing/2014/chart" uri="{C3380CC4-5D6E-409C-BE32-E72D297353CC}">
                <c16:uniqueId val="{0000000B-CAD2-47EB-B638-7B2CAAFF8A6A}"/>
              </c:ext>
            </c:extLst>
          </c:dPt>
          <c:dPt>
            <c:idx val="6"/>
            <c:bubble3D val="0"/>
            <c:spPr>
              <a:solidFill>
                <a:schemeClr val="accent2"/>
              </a:solidFill>
              <a:ln>
                <a:noFill/>
              </a:ln>
            </c:spPr>
            <c:extLst>
              <c:ext xmlns:c16="http://schemas.microsoft.com/office/drawing/2014/chart" uri="{C3380CC4-5D6E-409C-BE32-E72D297353CC}">
                <c16:uniqueId val="{0000000D-CAD2-47EB-B638-7B2CAAFF8A6A}"/>
              </c:ext>
            </c:extLst>
          </c:dPt>
          <c:dPt>
            <c:idx val="7"/>
            <c:bubble3D val="0"/>
            <c:spPr>
              <a:solidFill>
                <a:schemeClr val="accent2">
                  <a:lumMod val="60000"/>
                  <a:lumOff val="40000"/>
                </a:schemeClr>
              </a:solidFill>
              <a:ln>
                <a:noFill/>
              </a:ln>
            </c:spPr>
            <c:extLst>
              <c:ext xmlns:c16="http://schemas.microsoft.com/office/drawing/2014/chart" uri="{C3380CC4-5D6E-409C-BE32-E72D297353CC}">
                <c16:uniqueId val="{0000000F-CAD2-47EB-B638-7B2CAAFF8A6A}"/>
              </c:ext>
            </c:extLst>
          </c:dPt>
          <c:dPt>
            <c:idx val="8"/>
            <c:bubble3D val="0"/>
            <c:spPr>
              <a:solidFill>
                <a:schemeClr val="accent1"/>
              </a:solidFill>
              <a:ln>
                <a:noFill/>
              </a:ln>
            </c:spPr>
            <c:extLst>
              <c:ext xmlns:c16="http://schemas.microsoft.com/office/drawing/2014/chart" uri="{C3380CC4-5D6E-409C-BE32-E72D297353CC}">
                <c16:uniqueId val="{00000011-CAD2-47EB-B638-7B2CAAFF8A6A}"/>
              </c:ext>
            </c:extLst>
          </c:dPt>
          <c:dLbls>
            <c:dLbl>
              <c:idx val="0"/>
              <c:layout>
                <c:manualLayout>
                  <c:x val="-6.9444444444444441E-3"/>
                  <c:y val="1.7548994974585036E-2"/>
                </c:manualLayout>
              </c:layout>
              <c:tx>
                <c:rich>
                  <a:bodyPr/>
                  <a:lstStyle/>
                  <a:p>
                    <a:fld id="{C62D1813-09B7-4467-9E0F-931F0EEFCF18}" type="CELLREF">
                      <a:rPr lang="en-US" smtClean="0"/>
                      <a:pPr/>
                      <a:t>[CELLREF]</a:t>
                    </a:fld>
                    <a:endParaRPr lang="en-US"/>
                  </a:p>
                </c:rich>
              </c:tx>
              <c:dLblPos val="bestFit"/>
              <c:showLegendKey val="0"/>
              <c:showVal val="0"/>
              <c:showCatName val="0"/>
              <c:showSerName val="0"/>
              <c:showPercent val="1"/>
              <c:showBubbleSize val="0"/>
              <c:extLst>
                <c:ext xmlns:c15="http://schemas.microsoft.com/office/drawing/2012/chart" uri="{CE6537A1-D6FC-4f65-9D91-7224C49458BB}">
                  <c15:layout/>
                  <c15:dlblFieldTable>
                    <c15:dlblFTEntry>
                      <c15:txfldGUID>{C62D1813-09B7-4467-9E0F-931F0EEFCF18}</c15:txfldGUID>
                      <c15:f>'Pie (Primary)'!$B$2</c15:f>
                      <c15:dlblFieldTableCache>
                        <c:ptCount val="1"/>
                        <c:pt idx="0">
                          <c:v>79.1</c:v>
                        </c:pt>
                      </c15:dlblFieldTableCache>
                    </c15:dlblFTEntry>
                  </c15:dlblFieldTable>
                  <c15:showDataLabelsRange val="0"/>
                </c:ext>
                <c:ext xmlns:c16="http://schemas.microsoft.com/office/drawing/2014/chart" uri="{C3380CC4-5D6E-409C-BE32-E72D297353CC}">
                  <c16:uniqueId val="{00000001-CAD2-47EB-B638-7B2CAAFF8A6A}"/>
                </c:ext>
              </c:extLst>
            </c:dLbl>
            <c:dLbl>
              <c:idx val="1"/>
              <c:layout/>
              <c:tx>
                <c:rich>
                  <a:bodyPr/>
                  <a:lstStyle/>
                  <a:p>
                    <a:fld id="{DFB35BF6-1F7D-4236-8962-87A08F808AA3}" type="CELLREF">
                      <a:rPr lang="en-US" smtClean="0"/>
                      <a:pPr/>
                      <a:t>[CELLREF]</a:t>
                    </a:fld>
                    <a:endParaRPr lang="en-US"/>
                  </a:p>
                </c:rich>
              </c:tx>
              <c:dLblPos val="outEnd"/>
              <c:showLegendKey val="0"/>
              <c:showVal val="0"/>
              <c:showCatName val="0"/>
              <c:showSerName val="0"/>
              <c:showPercent val="1"/>
              <c:showBubbleSize val="0"/>
              <c:extLst>
                <c:ext xmlns:c15="http://schemas.microsoft.com/office/drawing/2012/chart" uri="{CE6537A1-D6FC-4f65-9D91-7224C49458BB}">
                  <c15:layout/>
                  <c15:dlblFieldTable>
                    <c15:dlblFTEntry>
                      <c15:txfldGUID>{DFB35BF6-1F7D-4236-8962-87A08F808AA3}</c15:txfldGUID>
                      <c15:f>'Pie (Primary)'!$B$3</c15:f>
                      <c15:dlblFieldTableCache>
                        <c:ptCount val="1"/>
                        <c:pt idx="0">
                          <c:v>16.4</c:v>
                        </c:pt>
                      </c15:dlblFieldTableCache>
                    </c15:dlblFTEntry>
                  </c15:dlblFieldTable>
                  <c15:showDataLabelsRange val="0"/>
                </c:ext>
                <c:ext xmlns:c16="http://schemas.microsoft.com/office/drawing/2014/chart" uri="{C3380CC4-5D6E-409C-BE32-E72D297353CC}">
                  <c16:uniqueId val="{00000003-CAD2-47EB-B638-7B2CAAFF8A6A}"/>
                </c:ext>
              </c:extLst>
            </c:dLbl>
            <c:dLbl>
              <c:idx val="2"/>
              <c:layout/>
              <c:tx>
                <c:rich>
                  <a:bodyPr/>
                  <a:lstStyle/>
                  <a:p>
                    <a:fld id="{A0C9688C-FAF5-4BA8-9435-A04E6CFAAB62}" type="CELLREF">
                      <a:rPr lang="en-US" smtClean="0"/>
                      <a:pPr/>
                      <a:t>[CELLREF]</a:t>
                    </a:fld>
                    <a:endParaRPr lang="en-US"/>
                  </a:p>
                </c:rich>
              </c:tx>
              <c:dLblPos val="outEnd"/>
              <c:showLegendKey val="0"/>
              <c:showVal val="0"/>
              <c:showCatName val="0"/>
              <c:showSerName val="0"/>
              <c:showPercent val="1"/>
              <c:showBubbleSize val="0"/>
              <c:extLst>
                <c:ext xmlns:c15="http://schemas.microsoft.com/office/drawing/2012/chart" uri="{CE6537A1-D6FC-4f65-9D91-7224C49458BB}">
                  <c15:layout/>
                  <c15:dlblFieldTable>
                    <c15:dlblFTEntry>
                      <c15:txfldGUID>{A0C9688C-FAF5-4BA8-9435-A04E6CFAAB62}</c15:txfldGUID>
                      <c15:f>'Pie (Primary)'!$B$4</c15:f>
                      <c15:dlblFieldTableCache>
                        <c:ptCount val="1"/>
                        <c:pt idx="0">
                          <c:v>4.5</c:v>
                        </c:pt>
                      </c15:dlblFieldTableCache>
                    </c15:dlblFTEntry>
                  </c15:dlblFieldTable>
                  <c15:showDataLabelsRange val="0"/>
                </c:ext>
                <c:ext xmlns:c16="http://schemas.microsoft.com/office/drawing/2014/chart" uri="{C3380CC4-5D6E-409C-BE32-E72D297353CC}">
                  <c16:uniqueId val="{00000005-CAD2-47EB-B638-7B2CAAFF8A6A}"/>
                </c:ext>
              </c:extLst>
            </c:dLbl>
            <c:dLbl>
              <c:idx val="7"/>
              <c:layout>
                <c:manualLayout>
                  <c:x val="0"/>
                  <c:y val="1.16993299830566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AD2-47EB-B638-7B2CAAFF8A6A}"/>
                </c:ext>
              </c:extLst>
            </c:dLbl>
            <c:dLbl>
              <c:idx val="8"/>
              <c:layout>
                <c:manualLayout>
                  <c:x val="1.2500000000000001E-2"/>
                  <c:y val="8.77449748729251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AD2-47EB-B638-7B2CAAFF8A6A}"/>
                </c:ext>
              </c:extLst>
            </c:dLbl>
            <c:numFmt formatCode="#,##0.0" sourceLinked="0"/>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'Pie (Primary)'!$A$2:$A$4</c:f>
              <c:strCache>
                <c:ptCount val="3"/>
                <c:pt idx="0">
                  <c:v>0 to 64</c:v>
                </c:pt>
                <c:pt idx="1">
                  <c:v>65 to 84</c:v>
                </c:pt>
                <c:pt idx="2">
                  <c:v>85 and over</c:v>
                </c:pt>
              </c:strCache>
            </c:strRef>
          </c:cat>
          <c:val>
            <c:numRef>
              <c:f>'Pie (Primary)'!$B$2:$B$4</c:f>
              <c:numCache>
                <c:formatCode>0.0</c:formatCode>
                <c:ptCount val="3"/>
                <c:pt idx="0">
                  <c:v>79.099999999999994</c:v>
                </c:pt>
                <c:pt idx="1">
                  <c:v>16.399999999999999</c:v>
                </c:pt>
                <c:pt idx="2">
                  <c:v>4.5</c:v>
                </c:pt>
              </c:numCache>
            </c:numRef>
          </c:val>
          <c:extLst>
            <c:ext xmlns:c16="http://schemas.microsoft.com/office/drawing/2014/chart" uri="{C3380CC4-5D6E-409C-BE32-E72D297353CC}">
              <c16:uniqueId val="{00000012-CAD2-47EB-B638-7B2CAAFF8A6A}"/>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050" b="1">
          <a:solidFill>
            <a:schemeClr val="accent2">
              <a:lumMod val="5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53514144065404E-2"/>
          <c:y val="0.14396860114707888"/>
          <c:w val="0.92735175464178365"/>
          <c:h val="0.59963662486349256"/>
        </c:manualLayout>
      </c:layout>
      <c:barChart>
        <c:barDir val="col"/>
        <c:grouping val="clustered"/>
        <c:varyColors val="0"/>
        <c:ser>
          <c:idx val="0"/>
          <c:order val="0"/>
          <c:tx>
            <c:strRef>
              <c:f>'Column Basic'!$B$1</c:f>
              <c:strCache>
                <c:ptCount val="1"/>
                <c:pt idx="0">
                  <c:v>1992</c:v>
                </c:pt>
              </c:strCache>
            </c:strRef>
          </c:tx>
          <c:spPr>
            <a:solidFill>
              <a:schemeClr val="accent4"/>
            </a:solidFill>
          </c:spPr>
          <c:invertIfNegative val="0"/>
          <c:cat>
            <c:strRef>
              <c:f>'Column Basic'!$A$2:$A$8</c:f>
              <c:strCache>
                <c:ptCount val="7"/>
                <c:pt idx="0">
                  <c:v>Total, 16 Years and Over</c:v>
                </c:pt>
                <c:pt idx="1">
                  <c:v>16 to 19 Years</c:v>
                </c:pt>
                <c:pt idx="2">
                  <c:v>20 to 24 Years</c:v>
                </c:pt>
                <c:pt idx="3">
                  <c:v>25 to 54 Years</c:v>
                </c:pt>
                <c:pt idx="4">
                  <c:v>55 to 64 Years</c:v>
                </c:pt>
                <c:pt idx="5">
                  <c:v>65 to 74 Years</c:v>
                </c:pt>
                <c:pt idx="6">
                  <c:v>75 Years and Over</c:v>
                </c:pt>
              </c:strCache>
            </c:strRef>
          </c:cat>
          <c:val>
            <c:numRef>
              <c:f>'Column Basic'!$B$2:$B$8</c:f>
              <c:numCache>
                <c:formatCode>0</c:formatCode>
                <c:ptCount val="7"/>
                <c:pt idx="0">
                  <c:v>65</c:v>
                </c:pt>
                <c:pt idx="1">
                  <c:v>51</c:v>
                </c:pt>
                <c:pt idx="2">
                  <c:v>77</c:v>
                </c:pt>
                <c:pt idx="3">
                  <c:v>83</c:v>
                </c:pt>
                <c:pt idx="4">
                  <c:v>56</c:v>
                </c:pt>
                <c:pt idx="5">
                  <c:v>17</c:v>
                </c:pt>
                <c:pt idx="6">
                  <c:v>4</c:v>
                </c:pt>
              </c:numCache>
            </c:numRef>
          </c:val>
          <c:extLst>
            <c:ext xmlns:c16="http://schemas.microsoft.com/office/drawing/2014/chart" uri="{C3380CC4-5D6E-409C-BE32-E72D297353CC}">
              <c16:uniqueId val="{00000000-D395-4D59-A24A-958FC5EEF347}"/>
            </c:ext>
          </c:extLst>
        </c:ser>
        <c:ser>
          <c:idx val="1"/>
          <c:order val="1"/>
          <c:tx>
            <c:strRef>
              <c:f>'Column Basic'!$C$1</c:f>
              <c:strCache>
                <c:ptCount val="1"/>
                <c:pt idx="0">
                  <c:v>2002</c:v>
                </c:pt>
              </c:strCache>
            </c:strRef>
          </c:tx>
          <c:spPr>
            <a:solidFill>
              <a:schemeClr val="accent5"/>
            </a:solidFill>
          </c:spPr>
          <c:invertIfNegative val="0"/>
          <c:cat>
            <c:strRef>
              <c:f>'Column Basic'!$A$2:$A$8</c:f>
              <c:strCache>
                <c:ptCount val="7"/>
                <c:pt idx="0">
                  <c:v>Total, 16 Years and Over</c:v>
                </c:pt>
                <c:pt idx="1">
                  <c:v>16 to 19 Years</c:v>
                </c:pt>
                <c:pt idx="2">
                  <c:v>20 to 24 Years</c:v>
                </c:pt>
                <c:pt idx="3">
                  <c:v>25 to 54 Years</c:v>
                </c:pt>
                <c:pt idx="4">
                  <c:v>55 to 64 Years</c:v>
                </c:pt>
                <c:pt idx="5">
                  <c:v>65 to 74 Years</c:v>
                </c:pt>
                <c:pt idx="6">
                  <c:v>75 Years and Over</c:v>
                </c:pt>
              </c:strCache>
            </c:strRef>
          </c:cat>
          <c:val>
            <c:numRef>
              <c:f>'Column Basic'!$C$2:$C$8</c:f>
              <c:numCache>
                <c:formatCode>0</c:formatCode>
                <c:ptCount val="7"/>
                <c:pt idx="0">
                  <c:v>66</c:v>
                </c:pt>
                <c:pt idx="1">
                  <c:v>47</c:v>
                </c:pt>
                <c:pt idx="2">
                  <c:v>76</c:v>
                </c:pt>
                <c:pt idx="3">
                  <c:v>82</c:v>
                </c:pt>
                <c:pt idx="4">
                  <c:v>62</c:v>
                </c:pt>
                <c:pt idx="5">
                  <c:v>20</c:v>
                </c:pt>
                <c:pt idx="6">
                  <c:v>5</c:v>
                </c:pt>
              </c:numCache>
            </c:numRef>
          </c:val>
          <c:extLst>
            <c:ext xmlns:c16="http://schemas.microsoft.com/office/drawing/2014/chart" uri="{C3380CC4-5D6E-409C-BE32-E72D297353CC}">
              <c16:uniqueId val="{00000001-D395-4D59-A24A-958FC5EEF347}"/>
            </c:ext>
          </c:extLst>
        </c:ser>
        <c:ser>
          <c:idx val="2"/>
          <c:order val="2"/>
          <c:tx>
            <c:strRef>
              <c:f>'Column Basic'!$D$1</c:f>
              <c:strCache>
                <c:ptCount val="1"/>
                <c:pt idx="0">
                  <c:v>2012</c:v>
                </c:pt>
              </c:strCache>
            </c:strRef>
          </c:tx>
          <c:invertIfNegative val="0"/>
          <c:cat>
            <c:strRef>
              <c:f>'Column Basic'!$A$2:$A$8</c:f>
              <c:strCache>
                <c:ptCount val="7"/>
                <c:pt idx="0">
                  <c:v>Total, 16 Years and Over</c:v>
                </c:pt>
                <c:pt idx="1">
                  <c:v>16 to 19 Years</c:v>
                </c:pt>
                <c:pt idx="2">
                  <c:v>20 to 24 Years</c:v>
                </c:pt>
                <c:pt idx="3">
                  <c:v>25 to 54 Years</c:v>
                </c:pt>
                <c:pt idx="4">
                  <c:v>55 to 64 Years</c:v>
                </c:pt>
                <c:pt idx="5">
                  <c:v>65 to 74 Years</c:v>
                </c:pt>
                <c:pt idx="6">
                  <c:v>75 Years and Over</c:v>
                </c:pt>
              </c:strCache>
            </c:strRef>
          </c:cat>
          <c:val>
            <c:numRef>
              <c:f>'Column Basic'!$D$2:$D$8</c:f>
              <c:numCache>
                <c:formatCode>General</c:formatCode>
                <c:ptCount val="7"/>
                <c:pt idx="0">
                  <c:v>62</c:v>
                </c:pt>
                <c:pt idx="1">
                  <c:v>34</c:v>
                </c:pt>
                <c:pt idx="2">
                  <c:v>71</c:v>
                </c:pt>
                <c:pt idx="3">
                  <c:v>81</c:v>
                </c:pt>
                <c:pt idx="4">
                  <c:v>63</c:v>
                </c:pt>
                <c:pt idx="5">
                  <c:v>27</c:v>
                </c:pt>
                <c:pt idx="6">
                  <c:v>8</c:v>
                </c:pt>
              </c:numCache>
            </c:numRef>
          </c:val>
          <c:extLst>
            <c:ext xmlns:c16="http://schemas.microsoft.com/office/drawing/2014/chart" uri="{C3380CC4-5D6E-409C-BE32-E72D297353CC}">
              <c16:uniqueId val="{00000002-D395-4D59-A24A-958FC5EEF347}"/>
            </c:ext>
          </c:extLst>
        </c:ser>
        <c:ser>
          <c:idx val="3"/>
          <c:order val="3"/>
          <c:tx>
            <c:strRef>
              <c:f>'Column Basic'!$E$1</c:f>
              <c:strCache>
                <c:ptCount val="1"/>
                <c:pt idx="0">
                  <c:v>Projected 2022</c:v>
                </c:pt>
              </c:strCache>
            </c:strRef>
          </c:tx>
          <c:spPr>
            <a:solidFill>
              <a:schemeClr val="accent6"/>
            </a:solidFill>
          </c:spPr>
          <c:invertIfNegative val="0"/>
          <c:cat>
            <c:strRef>
              <c:f>'Column Basic'!$A$2:$A$8</c:f>
              <c:strCache>
                <c:ptCount val="7"/>
                <c:pt idx="0">
                  <c:v>Total, 16 Years and Over</c:v>
                </c:pt>
                <c:pt idx="1">
                  <c:v>16 to 19 Years</c:v>
                </c:pt>
                <c:pt idx="2">
                  <c:v>20 to 24 Years</c:v>
                </c:pt>
                <c:pt idx="3">
                  <c:v>25 to 54 Years</c:v>
                </c:pt>
                <c:pt idx="4">
                  <c:v>55 to 64 Years</c:v>
                </c:pt>
                <c:pt idx="5">
                  <c:v>65 to 74 Years</c:v>
                </c:pt>
                <c:pt idx="6">
                  <c:v>75 Years and Over</c:v>
                </c:pt>
              </c:strCache>
            </c:strRef>
          </c:cat>
          <c:val>
            <c:numRef>
              <c:f>'Column Basic'!$E$2:$E$8</c:f>
              <c:numCache>
                <c:formatCode>General</c:formatCode>
                <c:ptCount val="7"/>
                <c:pt idx="0">
                  <c:v>61</c:v>
                </c:pt>
                <c:pt idx="1">
                  <c:v>28</c:v>
                </c:pt>
                <c:pt idx="2">
                  <c:v>68</c:v>
                </c:pt>
                <c:pt idx="3">
                  <c:v>80</c:v>
                </c:pt>
                <c:pt idx="4">
                  <c:v>66</c:v>
                </c:pt>
                <c:pt idx="5">
                  <c:v>32</c:v>
                </c:pt>
                <c:pt idx="6">
                  <c:v>10</c:v>
                </c:pt>
              </c:numCache>
            </c:numRef>
          </c:val>
          <c:extLst>
            <c:ext xmlns:c16="http://schemas.microsoft.com/office/drawing/2014/chart" uri="{C3380CC4-5D6E-409C-BE32-E72D297353CC}">
              <c16:uniqueId val="{00000003-D395-4D59-A24A-958FC5EEF347}"/>
            </c:ext>
          </c:extLst>
        </c:ser>
        <c:dLbls>
          <c:showLegendKey val="0"/>
          <c:showVal val="0"/>
          <c:showCatName val="0"/>
          <c:showSerName val="0"/>
          <c:showPercent val="0"/>
          <c:showBubbleSize val="0"/>
        </c:dLbls>
        <c:gapWidth val="50"/>
        <c:axId val="627130600"/>
        <c:axId val="627130992"/>
      </c:barChart>
      <c:catAx>
        <c:axId val="627130600"/>
        <c:scaling>
          <c:orientation val="minMax"/>
        </c:scaling>
        <c:delete val="0"/>
        <c:axPos val="b"/>
        <c:numFmt formatCode="General" sourceLinked="0"/>
        <c:majorTickMark val="out"/>
        <c:minorTickMark val="none"/>
        <c:tickLblPos val="nextTo"/>
        <c:spPr>
          <a:ln w="12700">
            <a:solidFill>
              <a:schemeClr val="bg1">
                <a:lumMod val="50000"/>
              </a:schemeClr>
            </a:solidFill>
          </a:ln>
        </c:spPr>
        <c:txPr>
          <a:bodyPr/>
          <a:lstStyle/>
          <a:p>
            <a:pPr>
              <a:defRPr sz="1050" b="1"/>
            </a:pPr>
            <a:endParaRPr lang="en-US"/>
          </a:p>
        </c:txPr>
        <c:crossAx val="627130992"/>
        <c:crosses val="autoZero"/>
        <c:auto val="1"/>
        <c:lblAlgn val="ctr"/>
        <c:lblOffset val="100"/>
        <c:noMultiLvlLbl val="0"/>
      </c:catAx>
      <c:valAx>
        <c:axId val="627130992"/>
        <c:scaling>
          <c:orientation val="minMax"/>
          <c:max val="100"/>
          <c:min val="0"/>
        </c:scaling>
        <c:delete val="0"/>
        <c:axPos val="l"/>
        <c:title>
          <c:tx>
            <c:rich>
              <a:bodyPr rot="0" vert="horz"/>
              <a:lstStyle/>
              <a:p>
                <a:pPr>
                  <a:defRPr>
                    <a:solidFill>
                      <a:schemeClr val="tx1">
                        <a:lumMod val="65000"/>
                        <a:lumOff val="35000"/>
                      </a:schemeClr>
                    </a:solidFill>
                  </a:defRPr>
                </a:pPr>
                <a:r>
                  <a:rPr lang="en-US" dirty="0" smtClean="0"/>
                  <a:t>Percent</a:t>
                </a:r>
                <a:endParaRPr lang="en-US" dirty="0"/>
              </a:p>
            </c:rich>
          </c:tx>
          <c:layout>
            <c:manualLayout>
              <c:xMode val="edge"/>
              <c:yMode val="edge"/>
              <c:x val="1.064818460192476E-2"/>
              <c:y val="2.1479962946916186E-2"/>
            </c:manualLayout>
          </c:layout>
          <c:overlay val="0"/>
          <c:spPr>
            <a:ln w="9525">
              <a:solidFill>
                <a:schemeClr val="bg1">
                  <a:lumMod val="50000"/>
                </a:schemeClr>
              </a:solidFill>
            </a:ln>
          </c:spPr>
        </c:title>
        <c:numFmt formatCode="0" sourceLinked="1"/>
        <c:majorTickMark val="out"/>
        <c:minorTickMark val="none"/>
        <c:tickLblPos val="nextTo"/>
        <c:spPr>
          <a:ln w="12700">
            <a:solidFill>
              <a:schemeClr val="bg1">
                <a:lumMod val="50000"/>
              </a:schemeClr>
            </a:solidFill>
          </a:ln>
        </c:spPr>
        <c:crossAx val="627130600"/>
        <c:crosses val="autoZero"/>
        <c:crossBetween val="between"/>
        <c:majorUnit val="20"/>
      </c:valAx>
    </c:plotArea>
    <c:legend>
      <c:legendPos val="b"/>
      <c:layout>
        <c:manualLayout>
          <c:xMode val="edge"/>
          <c:yMode val="edge"/>
          <c:x val="0.41393298131613704"/>
          <c:y val="0.90069067755419463"/>
          <c:w val="0.22688387044850739"/>
          <c:h val="9.9309322445805384E-2"/>
        </c:manualLayout>
      </c:layout>
      <c:overlay val="0"/>
      <c:txPr>
        <a:bodyPr/>
        <a:lstStyle/>
        <a:p>
          <a:pPr>
            <a:defRPr sz="1050" b="1"/>
          </a:pPr>
          <a:endParaRPr lang="en-US"/>
        </a:p>
      </c:txPr>
    </c:legend>
    <c:plotVisOnly val="1"/>
    <c:dispBlanksAs val="gap"/>
    <c:showDLblsOverMax val="0"/>
  </c:chart>
  <c:txPr>
    <a:bodyPr/>
    <a:lstStyle/>
    <a:p>
      <a:pPr>
        <a:defRPr sz="900">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27537182852142E-2"/>
          <c:y val="6.9043160129785064E-2"/>
          <c:w val="0.90307305336832888"/>
          <c:h val="0.85899689577602878"/>
        </c:manualLayout>
      </c:layout>
      <c:lineChart>
        <c:grouping val="standard"/>
        <c:varyColors val="0"/>
        <c:ser>
          <c:idx val="1"/>
          <c:order val="0"/>
          <c:tx>
            <c:strRef>
              <c:f>Sheet1!$B$1</c:f>
              <c:strCache>
                <c:ptCount val="1"/>
                <c:pt idx="0">
                  <c:v>At birth life expectancy in years</c:v>
                </c:pt>
              </c:strCache>
            </c:strRef>
          </c:tx>
          <c:spPr>
            <a:ln w="28575" cap="rnd">
              <a:solidFill>
                <a:schemeClr val="accent2"/>
              </a:solidFill>
              <a:round/>
            </a:ln>
            <a:effectLst/>
          </c:spPr>
          <c:marker>
            <c:symbol val="none"/>
          </c:marker>
          <c:cat>
            <c:numRef>
              <c:f>Sheet1!$A$2:$A$20</c:f>
              <c:numCache>
                <c:formatCode>0</c:formatCode>
                <c:ptCount val="19"/>
                <c:pt idx="0">
                  <c:v>1980</c:v>
                </c:pt>
                <c:pt idx="1">
                  <c:v>1990</c:v>
                </c:pt>
                <c:pt idx="2">
                  <c:v>1995</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Sheet1!$B$2:$B$20</c:f>
              <c:numCache>
                <c:formatCode>0.0</c:formatCode>
                <c:ptCount val="19"/>
                <c:pt idx="0">
                  <c:v>73.7</c:v>
                </c:pt>
                <c:pt idx="1">
                  <c:v>75.400000000000006</c:v>
                </c:pt>
                <c:pt idx="2">
                  <c:v>75.8</c:v>
                </c:pt>
                <c:pt idx="3">
                  <c:v>76.8</c:v>
                </c:pt>
                <c:pt idx="4">
                  <c:v>77</c:v>
                </c:pt>
                <c:pt idx="5">
                  <c:v>77</c:v>
                </c:pt>
                <c:pt idx="6">
                  <c:v>77.2</c:v>
                </c:pt>
                <c:pt idx="7">
                  <c:v>77.599999999999994</c:v>
                </c:pt>
                <c:pt idx="8">
                  <c:v>77.599999999999994</c:v>
                </c:pt>
                <c:pt idx="9">
                  <c:v>77.8</c:v>
                </c:pt>
                <c:pt idx="10">
                  <c:v>78.099999999999994</c:v>
                </c:pt>
                <c:pt idx="11">
                  <c:v>78.2</c:v>
                </c:pt>
                <c:pt idx="12">
                  <c:v>78.5</c:v>
                </c:pt>
                <c:pt idx="13">
                  <c:v>78.7</c:v>
                </c:pt>
                <c:pt idx="14">
                  <c:v>78.7</c:v>
                </c:pt>
                <c:pt idx="15">
                  <c:v>78.8</c:v>
                </c:pt>
                <c:pt idx="16">
                  <c:v>78.8</c:v>
                </c:pt>
                <c:pt idx="17">
                  <c:v>78.900000000000006</c:v>
                </c:pt>
                <c:pt idx="18">
                  <c:v>78.8</c:v>
                </c:pt>
              </c:numCache>
            </c:numRef>
          </c:val>
          <c:smooth val="0"/>
          <c:extLst>
            <c:ext xmlns:c16="http://schemas.microsoft.com/office/drawing/2014/chart" uri="{C3380CC4-5D6E-409C-BE32-E72D297353CC}">
              <c16:uniqueId val="{00000000-203E-4183-B456-C868B5EB7A89}"/>
            </c:ext>
          </c:extLst>
        </c:ser>
        <c:dLbls>
          <c:showLegendKey val="0"/>
          <c:showVal val="0"/>
          <c:showCatName val="0"/>
          <c:showSerName val="0"/>
          <c:showPercent val="0"/>
          <c:showBubbleSize val="0"/>
        </c:dLbls>
        <c:smooth val="0"/>
        <c:axId val="390539600"/>
        <c:axId val="390540256"/>
      </c:lineChart>
      <c:dateAx>
        <c:axId val="390539600"/>
        <c:scaling>
          <c:orientation val="minMax"/>
        </c:scaling>
        <c:delete val="0"/>
        <c:axPos val="b"/>
        <c:numFmt formatCode="0"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90540256"/>
        <c:crosses val="autoZero"/>
        <c:auto val="0"/>
        <c:lblOffset val="100"/>
        <c:baseTimeUnit val="days"/>
        <c:majorUnit val="5"/>
        <c:majorTimeUnit val="days"/>
      </c:dateAx>
      <c:valAx>
        <c:axId val="390540256"/>
        <c:scaling>
          <c:orientation val="minMax"/>
        </c:scaling>
        <c:delete val="0"/>
        <c:axPos val="l"/>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90539600"/>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27537182852142E-2"/>
          <c:y val="6.9043160129785064E-2"/>
          <c:w val="0.90874198760869163"/>
          <c:h val="0.80231031719994539"/>
        </c:manualLayout>
      </c:layout>
      <c:barChart>
        <c:barDir val="col"/>
        <c:grouping val="clustered"/>
        <c:varyColors val="0"/>
        <c:ser>
          <c:idx val="1"/>
          <c:order val="0"/>
          <c:tx>
            <c:strRef>
              <c:f>Sheet1!$B$1</c:f>
              <c:strCache>
                <c:ptCount val="1"/>
                <c:pt idx="0">
                  <c:v>1980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0</c:formatCode>
                <c:ptCount val="8"/>
                <c:pt idx="0">
                  <c:v>50</c:v>
                </c:pt>
                <c:pt idx="1">
                  <c:v>55</c:v>
                </c:pt>
                <c:pt idx="2">
                  <c:v>60</c:v>
                </c:pt>
                <c:pt idx="3">
                  <c:v>65</c:v>
                </c:pt>
                <c:pt idx="4">
                  <c:v>70</c:v>
                </c:pt>
                <c:pt idx="5">
                  <c:v>75</c:v>
                </c:pt>
                <c:pt idx="6">
                  <c:v>80</c:v>
                </c:pt>
                <c:pt idx="7">
                  <c:v>85</c:v>
                </c:pt>
              </c:numCache>
            </c:numRef>
          </c:cat>
          <c:val>
            <c:numRef>
              <c:f>Sheet1!$B$2:$B$9</c:f>
              <c:numCache>
                <c:formatCode>0.0</c:formatCode>
                <c:ptCount val="8"/>
                <c:pt idx="0">
                  <c:v>27.8</c:v>
                </c:pt>
                <c:pt idx="1">
                  <c:v>23.7</c:v>
                </c:pt>
                <c:pt idx="2">
                  <c:v>19.899999999999999</c:v>
                </c:pt>
                <c:pt idx="3">
                  <c:v>16.399999999999999</c:v>
                </c:pt>
                <c:pt idx="4">
                  <c:v>13.2</c:v>
                </c:pt>
                <c:pt idx="5">
                  <c:v>10.4</c:v>
                </c:pt>
                <c:pt idx="6">
                  <c:v>7.9</c:v>
                </c:pt>
                <c:pt idx="7">
                  <c:v>5.9</c:v>
                </c:pt>
              </c:numCache>
            </c:numRef>
          </c:val>
          <c:extLst>
            <c:ext xmlns:c16="http://schemas.microsoft.com/office/drawing/2014/chart" uri="{C3380CC4-5D6E-409C-BE32-E72D297353CC}">
              <c16:uniqueId val="{00000000-B0A6-449E-AA4A-F8E9257C431D}"/>
            </c:ext>
          </c:extLst>
        </c:ser>
        <c:ser>
          <c:idx val="0"/>
          <c:order val="1"/>
          <c:tx>
            <c:strRef>
              <c:f>Sheet1!$C$1</c:f>
              <c:strCache>
                <c:ptCount val="1"/>
                <c:pt idx="0">
                  <c:v>2012</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0</c:formatCode>
                <c:ptCount val="8"/>
                <c:pt idx="0">
                  <c:v>50</c:v>
                </c:pt>
                <c:pt idx="1">
                  <c:v>55</c:v>
                </c:pt>
                <c:pt idx="2">
                  <c:v>60</c:v>
                </c:pt>
                <c:pt idx="3">
                  <c:v>65</c:v>
                </c:pt>
                <c:pt idx="4">
                  <c:v>70</c:v>
                </c:pt>
                <c:pt idx="5">
                  <c:v>75</c:v>
                </c:pt>
                <c:pt idx="6">
                  <c:v>80</c:v>
                </c:pt>
                <c:pt idx="7">
                  <c:v>85</c:v>
                </c:pt>
              </c:numCache>
            </c:numRef>
          </c:cat>
          <c:val>
            <c:numRef>
              <c:f>Sheet1!$C$2:$C$9</c:f>
              <c:numCache>
                <c:formatCode>0.0</c:formatCode>
                <c:ptCount val="8"/>
                <c:pt idx="0">
                  <c:v>31.6</c:v>
                </c:pt>
                <c:pt idx="1">
                  <c:v>27.3</c:v>
                </c:pt>
                <c:pt idx="2">
                  <c:v>23.2</c:v>
                </c:pt>
                <c:pt idx="3">
                  <c:v>19.3</c:v>
                </c:pt>
                <c:pt idx="4">
                  <c:v>15.6</c:v>
                </c:pt>
                <c:pt idx="5">
                  <c:v>12.2</c:v>
                </c:pt>
                <c:pt idx="6">
                  <c:v>9.1</c:v>
                </c:pt>
                <c:pt idx="7">
                  <c:v>6.6</c:v>
                </c:pt>
              </c:numCache>
            </c:numRef>
          </c:val>
          <c:extLst>
            <c:ext xmlns:c16="http://schemas.microsoft.com/office/drawing/2014/chart" uri="{C3380CC4-5D6E-409C-BE32-E72D297353CC}">
              <c16:uniqueId val="{00000001-B0A6-449E-AA4A-F8E9257C431D}"/>
            </c:ext>
          </c:extLst>
        </c:ser>
        <c:dLbls>
          <c:showLegendKey val="0"/>
          <c:showVal val="0"/>
          <c:showCatName val="0"/>
          <c:showSerName val="0"/>
          <c:showPercent val="0"/>
          <c:showBubbleSize val="0"/>
        </c:dLbls>
        <c:gapWidth val="100"/>
        <c:axId val="390539600"/>
        <c:axId val="390540256"/>
      </c:barChart>
      <c:catAx>
        <c:axId val="390539600"/>
        <c:scaling>
          <c:orientation val="minMax"/>
        </c:scaling>
        <c:delete val="0"/>
        <c:axPos val="b"/>
        <c:numFmt formatCode="0"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90540256"/>
        <c:crosses val="autoZero"/>
        <c:auto val="0"/>
        <c:lblAlgn val="ctr"/>
        <c:lblOffset val="100"/>
        <c:tickLblSkip val="1"/>
        <c:noMultiLvlLbl val="0"/>
      </c:catAx>
      <c:valAx>
        <c:axId val="390540256"/>
        <c:scaling>
          <c:orientation val="minMax"/>
        </c:scaling>
        <c:delete val="0"/>
        <c:axPos val="l"/>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90539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003867937560442E-2"/>
          <c:y val="0.13626161313169188"/>
          <c:w val="0.92976560221640114"/>
          <c:h val="0.64892773819939176"/>
        </c:manualLayout>
      </c:layout>
      <c:barChart>
        <c:barDir val="col"/>
        <c:grouping val="clustered"/>
        <c:varyColors val="0"/>
        <c:ser>
          <c:idx val="0"/>
          <c:order val="0"/>
          <c:tx>
            <c:strRef>
              <c:f>Line!$B$1</c:f>
              <c:strCache>
                <c:ptCount val="1"/>
                <c:pt idx="0">
                  <c:v>U.S.</c:v>
                </c:pt>
              </c:strCache>
            </c:strRef>
          </c:tx>
          <c:spPr>
            <a:solidFill>
              <a:schemeClr val="accent3"/>
            </a:solidFill>
            <a:ln w="28575">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Line!$A$2:$A$6</c:f>
              <c:strCache>
                <c:ptCount val="5"/>
                <c:pt idx="0">
                  <c:v>1 Poorest</c:v>
                </c:pt>
                <c:pt idx="1">
                  <c:v>2 Second</c:v>
                </c:pt>
                <c:pt idx="2">
                  <c:v>3 Middle</c:v>
                </c:pt>
                <c:pt idx="3">
                  <c:v>4 Fourth</c:v>
                </c:pt>
                <c:pt idx="4">
                  <c:v>5 Richest</c:v>
                </c:pt>
              </c:strCache>
            </c:strRef>
          </c:cat>
          <c:val>
            <c:numRef>
              <c:f>Line!$B$2:$B$6</c:f>
              <c:numCache>
                <c:formatCode>General</c:formatCode>
                <c:ptCount val="5"/>
                <c:pt idx="0">
                  <c:v>0.48</c:v>
                </c:pt>
                <c:pt idx="1">
                  <c:v>0.46</c:v>
                </c:pt>
                <c:pt idx="2">
                  <c:v>0.43</c:v>
                </c:pt>
                <c:pt idx="3">
                  <c:v>0.5</c:v>
                </c:pt>
                <c:pt idx="4">
                  <c:v>0.42</c:v>
                </c:pt>
              </c:numCache>
            </c:numRef>
          </c:val>
          <c:extLst>
            <c:ext xmlns:c16="http://schemas.microsoft.com/office/drawing/2014/chart" uri="{C3380CC4-5D6E-409C-BE32-E72D297353CC}">
              <c16:uniqueId val="{00000000-AAA9-4216-AC16-E423403A267C}"/>
            </c:ext>
          </c:extLst>
        </c:ser>
        <c:ser>
          <c:idx val="1"/>
          <c:order val="1"/>
          <c:tx>
            <c:strRef>
              <c:f>Line!#REF!</c:f>
              <c:strCache>
                <c:ptCount val="1"/>
                <c:pt idx="0">
                  <c:v>#REF!</c:v>
                </c:pt>
              </c:strCache>
            </c:strRef>
          </c:tx>
          <c:spPr>
            <a:ln w="25400">
              <a:noFill/>
              <a:prstDash val="sysDash"/>
            </a:ln>
          </c:spPr>
          <c:invertIfNegative val="0"/>
          <c:dLbls>
            <c:dLbl>
              <c:idx val="4"/>
              <c:layout>
                <c:manualLayout>
                  <c:x val="0"/>
                  <c:y val="2.64550264550265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923-4B40-AB08-0331945554FF}"/>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Line!$A$2:$A$6</c:f>
              <c:strCache>
                <c:ptCount val="5"/>
                <c:pt idx="0">
                  <c:v>1 Poorest</c:v>
                </c:pt>
                <c:pt idx="1">
                  <c:v>2 Second</c:v>
                </c:pt>
                <c:pt idx="2">
                  <c:v>3 Middle</c:v>
                </c:pt>
                <c:pt idx="3">
                  <c:v>4 Fourth</c:v>
                </c:pt>
                <c:pt idx="4">
                  <c:v>5 Richest</c:v>
                </c:pt>
              </c:strCache>
            </c:strRef>
          </c:cat>
          <c:val>
            <c:numRef>
              <c:f>Line!$C$2:$C$6</c:f>
              <c:numCache>
                <c:formatCode>General</c:formatCode>
                <c:ptCount val="5"/>
                <c:pt idx="0">
                  <c:v>0.33500000000000002</c:v>
                </c:pt>
                <c:pt idx="1">
                  <c:v>0.33500000000000002</c:v>
                </c:pt>
                <c:pt idx="2">
                  <c:v>0.32</c:v>
                </c:pt>
                <c:pt idx="3">
                  <c:v>0.32</c:v>
                </c:pt>
                <c:pt idx="4">
                  <c:v>0.3</c:v>
                </c:pt>
              </c:numCache>
            </c:numRef>
          </c:val>
          <c:extLst>
            <c:ext xmlns:c16="http://schemas.microsoft.com/office/drawing/2014/chart" uri="{C3380CC4-5D6E-409C-BE32-E72D297353CC}">
              <c16:uniqueId val="{00000001-AAA9-4216-AC16-E423403A267C}"/>
            </c:ext>
          </c:extLst>
        </c:ser>
        <c:dLbls>
          <c:showLegendKey val="0"/>
          <c:showVal val="0"/>
          <c:showCatName val="0"/>
          <c:showSerName val="0"/>
          <c:showPercent val="0"/>
          <c:showBubbleSize val="0"/>
        </c:dLbls>
        <c:gapWidth val="150"/>
        <c:axId val="733410664"/>
        <c:axId val="733411056"/>
      </c:barChart>
      <c:catAx>
        <c:axId val="733410664"/>
        <c:scaling>
          <c:orientation val="minMax"/>
        </c:scaling>
        <c:delete val="0"/>
        <c:axPos val="b"/>
        <c:title>
          <c:tx>
            <c:rich>
              <a:bodyPr/>
              <a:lstStyle/>
              <a:p>
                <a:pPr>
                  <a:defRPr/>
                </a:pPr>
                <a:r>
                  <a:rPr lang="en-US" dirty="0" smtClean="0"/>
                  <a:t>Within-Country </a:t>
                </a:r>
                <a:r>
                  <a:rPr lang="en-US" dirty="0"/>
                  <a:t>Household Income Quintile</a:t>
                </a:r>
              </a:p>
            </c:rich>
          </c:tx>
          <c:layout>
            <c:manualLayout>
              <c:xMode val="edge"/>
              <c:yMode val="edge"/>
              <c:x val="0.5409639913431874"/>
              <c:y val="0.90569199683372914"/>
            </c:manualLayout>
          </c:layout>
          <c:overlay val="0"/>
          <c:spPr>
            <a:ln>
              <a:solidFill>
                <a:schemeClr val="bg1">
                  <a:lumMod val="50000"/>
                </a:schemeClr>
              </a:solidFill>
            </a:ln>
          </c:spPr>
        </c:title>
        <c:numFmt formatCode="General" sourceLinked="0"/>
        <c:majorTickMark val="out"/>
        <c:minorTickMark val="none"/>
        <c:tickLblPos val="nextTo"/>
        <c:spPr>
          <a:ln w="12700">
            <a:solidFill>
              <a:schemeClr val="bg1">
                <a:lumMod val="50000"/>
              </a:schemeClr>
            </a:solidFill>
          </a:ln>
        </c:spPr>
        <c:crossAx val="733411056"/>
        <c:crosses val="autoZero"/>
        <c:auto val="1"/>
        <c:lblAlgn val="ctr"/>
        <c:lblOffset val="100"/>
        <c:noMultiLvlLbl val="0"/>
      </c:catAx>
      <c:valAx>
        <c:axId val="733411056"/>
        <c:scaling>
          <c:orientation val="minMax"/>
          <c:max val="0.5"/>
          <c:min val="0.2"/>
        </c:scaling>
        <c:delete val="0"/>
        <c:axPos val="l"/>
        <c:numFmt formatCode="0%" sourceLinked="0"/>
        <c:majorTickMark val="out"/>
        <c:minorTickMark val="none"/>
        <c:tickLblPos val="nextTo"/>
        <c:spPr>
          <a:ln w="12700">
            <a:solidFill>
              <a:schemeClr val="bg1">
                <a:lumMod val="50000"/>
              </a:schemeClr>
            </a:solidFill>
          </a:ln>
        </c:spPr>
        <c:crossAx val="733410664"/>
        <c:crosses val="autoZero"/>
        <c:crossBetween val="between"/>
        <c:majorUnit val="5.000000000000001E-2"/>
      </c:valAx>
      <c:spPr>
        <a:ln>
          <a:noFill/>
        </a:ln>
      </c:spPr>
    </c:plotArea>
    <c:plotVisOnly val="1"/>
    <c:dispBlanksAs val="gap"/>
    <c:showDLblsOverMax val="0"/>
  </c:chart>
  <c:txPr>
    <a:bodyPr/>
    <a:lstStyle/>
    <a:p>
      <a:pPr>
        <a:defRPr sz="900" b="1">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4852880232076"/>
          <c:y val="1.984126984126984E-2"/>
          <c:w val="0.89658063575386349"/>
          <c:h val="0.65095319354788606"/>
        </c:manualLayout>
      </c:layout>
      <c:barChart>
        <c:barDir val="bar"/>
        <c:grouping val="stacked"/>
        <c:varyColors val="0"/>
        <c:ser>
          <c:idx val="0"/>
          <c:order val="0"/>
          <c:tx>
            <c:strRef>
              <c:f>'Bar Stacked'!$B$1</c:f>
              <c:strCache>
                <c:ptCount val="1"/>
                <c:pt idx="0">
                  <c:v>Base </c:v>
                </c:pt>
              </c:strCache>
            </c:strRef>
          </c:tx>
          <c:spPr>
            <a:solidFill>
              <a:schemeClr val="accent4"/>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'Bar Stacked'!$A$2:$A$10</c:f>
              <c:strCache>
                <c:ptCount val="3"/>
                <c:pt idx="0">
                  <c:v>Education</c:v>
                </c:pt>
                <c:pt idx="1">
                  <c:v>Income</c:v>
                </c:pt>
                <c:pt idx="2">
                  <c:v>Stress</c:v>
                </c:pt>
              </c:strCache>
            </c:strRef>
          </c:cat>
          <c:val>
            <c:numRef>
              <c:f>'Bar Stacked'!$B$2:$B$4</c:f>
              <c:numCache>
                <c:formatCode>0.00</c:formatCode>
                <c:ptCount val="3"/>
                <c:pt idx="0">
                  <c:v>0.124</c:v>
                </c:pt>
                <c:pt idx="1">
                  <c:v>0.27800000000000002</c:v>
                </c:pt>
                <c:pt idx="2">
                  <c:v>-0.86</c:v>
                </c:pt>
              </c:numCache>
            </c:numRef>
          </c:val>
          <c:extLst>
            <c:ext xmlns:c16="http://schemas.microsoft.com/office/drawing/2014/chart" uri="{C3380CC4-5D6E-409C-BE32-E72D297353CC}">
              <c16:uniqueId val="{00000000-0651-4960-AB30-103D83879B10}"/>
            </c:ext>
          </c:extLst>
        </c:ser>
        <c:ser>
          <c:idx val="1"/>
          <c:order val="1"/>
          <c:tx>
            <c:strRef>
              <c:f>'Bar Stacked'!$C$1</c:f>
              <c:strCache>
                <c:ptCount val="1"/>
                <c:pt idx="0">
                  <c:v>Incremental</c:v>
                </c:pt>
              </c:strCache>
            </c:strRef>
          </c:tx>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0651-4960-AB30-103D83879B10}"/>
                </c:ext>
              </c:extLst>
            </c:dLbl>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'Bar Stacked'!$A$2:$A$10</c:f>
              <c:strCache>
                <c:ptCount val="3"/>
                <c:pt idx="0">
                  <c:v>Education</c:v>
                </c:pt>
                <c:pt idx="1">
                  <c:v>Income</c:v>
                </c:pt>
                <c:pt idx="2">
                  <c:v>Stress</c:v>
                </c:pt>
              </c:strCache>
            </c:strRef>
          </c:cat>
          <c:val>
            <c:numRef>
              <c:f>'Bar Stacked'!$C$2:$C$4</c:f>
              <c:numCache>
                <c:formatCode>General</c:formatCode>
                <c:ptCount val="3"/>
                <c:pt idx="0">
                  <c:v>9.5000000000000001E-2</c:v>
                </c:pt>
                <c:pt idx="1">
                  <c:v>0.13200000000000001</c:v>
                </c:pt>
                <c:pt idx="2">
                  <c:v>0</c:v>
                </c:pt>
              </c:numCache>
            </c:numRef>
          </c:val>
          <c:extLst>
            <c:ext xmlns:c16="http://schemas.microsoft.com/office/drawing/2014/chart" uri="{C3380CC4-5D6E-409C-BE32-E72D297353CC}">
              <c16:uniqueId val="{00000002-0651-4960-AB30-103D83879B10}"/>
            </c:ext>
          </c:extLst>
        </c:ser>
        <c:ser>
          <c:idx val="2"/>
          <c:order val="2"/>
          <c:tx>
            <c:strRef>
              <c:f>'Bar Stacked'!$D$1</c:f>
              <c:strCache>
                <c:ptCount val="1"/>
                <c:pt idx="0">
                  <c:v>Total</c:v>
                </c:pt>
              </c:strCache>
            </c:strRef>
          </c:tx>
          <c:spPr>
            <a:noFill/>
            <a:ln>
              <a:noFill/>
            </a:ln>
          </c:spPr>
          <c:invertIfNegative val="0"/>
          <c:dLbls>
            <c:dLbl>
              <c:idx val="0"/>
              <c:layout>
                <c:manualLayout>
                  <c:x val="-4.6491228070175443E-3"/>
                  <c:y val="-6.612715077281975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651-4960-AB30-103D83879B10}"/>
                </c:ext>
              </c:extLst>
            </c:dLbl>
            <c:dLbl>
              <c:idx val="2"/>
              <c:delete val="1"/>
              <c:extLst>
                <c:ext xmlns:c15="http://schemas.microsoft.com/office/drawing/2012/chart" uri="{CE6537A1-D6FC-4f65-9D91-7224C49458BB}"/>
                <c:ext xmlns:c16="http://schemas.microsoft.com/office/drawing/2014/chart" uri="{C3380CC4-5D6E-409C-BE32-E72D297353CC}">
                  <c16:uniqueId val="{00000004-0651-4960-AB30-103D83879B10}"/>
                </c:ext>
              </c:extLst>
            </c:dLbl>
            <c:numFmt formatCode="#,##0.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'Bar Stacked'!$A$2:$A$10</c:f>
              <c:strCache>
                <c:ptCount val="3"/>
                <c:pt idx="0">
                  <c:v>Education</c:v>
                </c:pt>
                <c:pt idx="1">
                  <c:v>Income</c:v>
                </c:pt>
                <c:pt idx="2">
                  <c:v>Stress</c:v>
                </c:pt>
              </c:strCache>
            </c:strRef>
          </c:cat>
          <c:val>
            <c:numRef>
              <c:f>'Bar Stacked'!$D$2:$D$4</c:f>
              <c:numCache>
                <c:formatCode>General</c:formatCode>
                <c:ptCount val="3"/>
                <c:pt idx="0">
                  <c:v>0.219</c:v>
                </c:pt>
                <c:pt idx="1">
                  <c:v>0.41000000000000003</c:v>
                </c:pt>
                <c:pt idx="2">
                  <c:v>-0.86</c:v>
                </c:pt>
              </c:numCache>
            </c:numRef>
          </c:val>
          <c:extLst>
            <c:ext xmlns:c16="http://schemas.microsoft.com/office/drawing/2014/chart" uri="{C3380CC4-5D6E-409C-BE32-E72D297353CC}">
              <c16:uniqueId val="{00000005-0651-4960-AB30-103D83879B10}"/>
            </c:ext>
          </c:extLst>
        </c:ser>
        <c:dLbls>
          <c:showLegendKey val="0"/>
          <c:showVal val="0"/>
          <c:showCatName val="0"/>
          <c:showSerName val="0"/>
          <c:showPercent val="0"/>
          <c:showBubbleSize val="0"/>
        </c:dLbls>
        <c:gapWidth val="50"/>
        <c:overlap val="100"/>
        <c:axId val="629154408"/>
        <c:axId val="629154800"/>
      </c:barChart>
      <c:catAx>
        <c:axId val="629154408"/>
        <c:scaling>
          <c:orientation val="maxMin"/>
        </c:scaling>
        <c:delete val="0"/>
        <c:axPos val="l"/>
        <c:numFmt formatCode="General" sourceLinked="0"/>
        <c:majorTickMark val="out"/>
        <c:minorTickMark val="none"/>
        <c:tickLblPos val="low"/>
        <c:spPr>
          <a:ln w="12700">
            <a:solidFill>
              <a:schemeClr val="bg1">
                <a:lumMod val="50000"/>
              </a:schemeClr>
            </a:solidFill>
          </a:ln>
        </c:spPr>
        <c:crossAx val="629154800"/>
        <c:crosses val="autoZero"/>
        <c:auto val="1"/>
        <c:lblAlgn val="ctr"/>
        <c:lblOffset val="100"/>
        <c:noMultiLvlLbl val="0"/>
      </c:catAx>
      <c:valAx>
        <c:axId val="629154800"/>
        <c:scaling>
          <c:orientation val="minMax"/>
          <c:max val="0.60000000000000009"/>
          <c:min val="-1"/>
        </c:scaling>
        <c:delete val="0"/>
        <c:axPos val="b"/>
        <c:numFmt formatCode="0.0_);\(0.0\)" sourceLinked="0"/>
        <c:majorTickMark val="out"/>
        <c:minorTickMark val="none"/>
        <c:tickLblPos val="nextTo"/>
        <c:spPr>
          <a:ln w="12700">
            <a:solidFill>
              <a:schemeClr val="bg1">
                <a:lumMod val="50000"/>
              </a:schemeClr>
            </a:solidFill>
          </a:ln>
        </c:spPr>
        <c:crossAx val="629154408"/>
        <c:crosses val="max"/>
        <c:crossBetween val="between"/>
        <c:majorUnit val="0.2"/>
      </c:valAx>
    </c:plotArea>
    <c:legend>
      <c:legendPos val="b"/>
      <c:legendEntry>
        <c:idx val="2"/>
        <c:delete val="1"/>
      </c:legendEntry>
      <c:layout>
        <c:manualLayout>
          <c:xMode val="edge"/>
          <c:yMode val="edge"/>
          <c:x val="0.30336464520882256"/>
          <c:y val="0.80349245411556358"/>
          <c:w val="0.45743564949118204"/>
          <c:h val="7.8405824271966004E-2"/>
        </c:manualLayout>
      </c:layout>
      <c:overlay val="0"/>
    </c:legend>
    <c:plotVisOnly val="1"/>
    <c:dispBlanksAs val="gap"/>
    <c:showDLblsOverMax val="0"/>
  </c:chart>
  <c:txPr>
    <a:bodyPr/>
    <a:lstStyle/>
    <a:p>
      <a:pPr>
        <a:defRPr sz="900" b="1">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53514144065598E-2"/>
          <c:y val="8.858622018899906E-2"/>
          <c:w val="0.92735175464178365"/>
          <c:h val="0.77650583228932235"/>
        </c:manualLayout>
      </c:layout>
      <c:barChart>
        <c:barDir val="col"/>
        <c:grouping val="clustered"/>
        <c:varyColors val="0"/>
        <c:ser>
          <c:idx val="0"/>
          <c:order val="0"/>
          <c:tx>
            <c:strRef>
              <c:f>'Column Basic'!$B$1</c:f>
              <c:strCache>
                <c:ptCount val="1"/>
                <c:pt idx="0">
                  <c:v>Relative Odds</c:v>
                </c:pt>
              </c:strCache>
            </c:strRef>
          </c:tx>
          <c:spPr>
            <a:solidFill>
              <a:schemeClr val="accent4"/>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'Column Basic'!$A$2:$A$4</c:f>
              <c:strCache>
                <c:ptCount val="3"/>
                <c:pt idx="0">
                  <c:v>Poor Black Relative
to Poor White</c:v>
                </c:pt>
                <c:pt idx="1">
                  <c:v>Poor Black Relative
to Middle-Income White</c:v>
                </c:pt>
                <c:pt idx="2">
                  <c:v>Poor Black Relative
to Rich White</c:v>
                </c:pt>
              </c:strCache>
            </c:strRef>
          </c:cat>
          <c:val>
            <c:numRef>
              <c:f>'Column Basic'!$B$2:$B$4</c:f>
              <c:numCache>
                <c:formatCode>0.00</c:formatCode>
                <c:ptCount val="3"/>
                <c:pt idx="0">
                  <c:v>2.8094816496136876</c:v>
                </c:pt>
                <c:pt idx="1">
                  <c:v>2.4500000000000002</c:v>
                </c:pt>
                <c:pt idx="2">
                  <c:v>1.8682459574322225</c:v>
                </c:pt>
              </c:numCache>
            </c:numRef>
          </c:val>
          <c:extLst>
            <c:ext xmlns:c16="http://schemas.microsoft.com/office/drawing/2014/chart" uri="{C3380CC4-5D6E-409C-BE32-E72D297353CC}">
              <c16:uniqueId val="{00000000-F837-4E50-BDBF-202C4A2B5173}"/>
            </c:ext>
          </c:extLst>
        </c:ser>
        <c:dLbls>
          <c:showLegendKey val="0"/>
          <c:showVal val="0"/>
          <c:showCatName val="0"/>
          <c:showSerName val="0"/>
          <c:showPercent val="0"/>
          <c:showBubbleSize val="0"/>
        </c:dLbls>
        <c:gapWidth val="50"/>
        <c:axId val="630938840"/>
        <c:axId val="630940408"/>
      </c:barChart>
      <c:catAx>
        <c:axId val="630938840"/>
        <c:scaling>
          <c:orientation val="minMax"/>
        </c:scaling>
        <c:delete val="0"/>
        <c:axPos val="b"/>
        <c:numFmt formatCode="General" sourceLinked="0"/>
        <c:majorTickMark val="out"/>
        <c:minorTickMark val="none"/>
        <c:tickLblPos val="nextTo"/>
        <c:spPr>
          <a:ln w="12700">
            <a:solidFill>
              <a:schemeClr val="bg1">
                <a:lumMod val="50000"/>
              </a:schemeClr>
            </a:solidFill>
          </a:ln>
        </c:spPr>
        <c:crossAx val="630940408"/>
        <c:crosses val="autoZero"/>
        <c:auto val="1"/>
        <c:lblAlgn val="ctr"/>
        <c:lblOffset val="100"/>
        <c:noMultiLvlLbl val="0"/>
      </c:catAx>
      <c:valAx>
        <c:axId val="630940408"/>
        <c:scaling>
          <c:orientation val="minMax"/>
          <c:min val="0"/>
        </c:scaling>
        <c:delete val="0"/>
        <c:axPos val="l"/>
        <c:numFmt formatCode="0.0" sourceLinked="0"/>
        <c:majorTickMark val="out"/>
        <c:minorTickMark val="none"/>
        <c:tickLblPos val="nextTo"/>
        <c:spPr>
          <a:ln w="12700">
            <a:solidFill>
              <a:schemeClr val="bg1">
                <a:lumMod val="50000"/>
              </a:schemeClr>
            </a:solidFill>
          </a:ln>
        </c:spPr>
        <c:crossAx val="630938840"/>
        <c:crosses val="autoZero"/>
        <c:crossBetween val="between"/>
      </c:valAx>
    </c:plotArea>
    <c:plotVisOnly val="1"/>
    <c:dispBlanksAs val="gap"/>
    <c:showDLblsOverMax val="0"/>
  </c:chart>
  <c:txPr>
    <a:bodyPr/>
    <a:lstStyle/>
    <a:p>
      <a:pPr>
        <a:defRPr sz="900" b="1">
          <a:solidFill>
            <a:schemeClr val="tx1">
              <a:lumMod val="65000"/>
              <a:lumOff val="35000"/>
            </a:schemeClr>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628" cy="464184"/>
          </a:xfrm>
          <a:prstGeom prst="rect">
            <a:avLst/>
          </a:prstGeom>
        </p:spPr>
        <p:txBody>
          <a:bodyPr vert="horz" lIns="91550" tIns="45776" rIns="91550" bIns="45776" rtlCol="0"/>
          <a:lstStyle>
            <a:lvl1pPr algn="l">
              <a:defRPr sz="1200"/>
            </a:lvl1pPr>
          </a:lstStyle>
          <a:p>
            <a:endParaRPr lang="en-US"/>
          </a:p>
        </p:txBody>
      </p:sp>
      <p:sp>
        <p:nvSpPr>
          <p:cNvPr id="3" name="Date Placeholder 2"/>
          <p:cNvSpPr>
            <a:spLocks noGrp="1"/>
          </p:cNvSpPr>
          <p:nvPr>
            <p:ph type="dt" sz="quarter" idx="1"/>
          </p:nvPr>
        </p:nvSpPr>
        <p:spPr>
          <a:xfrm>
            <a:off x="3971183" y="0"/>
            <a:ext cx="3037628" cy="464184"/>
          </a:xfrm>
          <a:prstGeom prst="rect">
            <a:avLst/>
          </a:prstGeom>
        </p:spPr>
        <p:txBody>
          <a:bodyPr vert="horz" lIns="91550" tIns="45776" rIns="91550" bIns="45776" rtlCol="0"/>
          <a:lstStyle>
            <a:lvl1pPr algn="r">
              <a:defRPr sz="1200"/>
            </a:lvl1pPr>
          </a:lstStyle>
          <a:p>
            <a:fld id="{799064DF-AEA8-452A-9AEB-79760D3744FB}" type="datetimeFigureOut">
              <a:rPr lang="en-US" smtClean="0"/>
              <a:t>2/26/2018</a:t>
            </a:fld>
            <a:endParaRPr lang="en-US"/>
          </a:p>
        </p:txBody>
      </p:sp>
      <p:sp>
        <p:nvSpPr>
          <p:cNvPr id="4" name="Footer Placeholder 3"/>
          <p:cNvSpPr>
            <a:spLocks noGrp="1"/>
          </p:cNvSpPr>
          <p:nvPr>
            <p:ph type="ftr" sz="quarter" idx="2"/>
          </p:nvPr>
        </p:nvSpPr>
        <p:spPr>
          <a:xfrm>
            <a:off x="2" y="8830629"/>
            <a:ext cx="3037628" cy="464184"/>
          </a:xfrm>
          <a:prstGeom prst="rect">
            <a:avLst/>
          </a:prstGeom>
        </p:spPr>
        <p:txBody>
          <a:bodyPr vert="horz" lIns="91550" tIns="45776" rIns="91550" bIns="45776" rtlCol="0" anchor="b"/>
          <a:lstStyle>
            <a:lvl1pPr algn="l">
              <a:defRPr sz="1200"/>
            </a:lvl1pPr>
          </a:lstStyle>
          <a:p>
            <a:endParaRPr lang="en-US"/>
          </a:p>
        </p:txBody>
      </p:sp>
      <p:sp>
        <p:nvSpPr>
          <p:cNvPr id="5" name="Slide Number Placeholder 4"/>
          <p:cNvSpPr>
            <a:spLocks noGrp="1"/>
          </p:cNvSpPr>
          <p:nvPr>
            <p:ph type="sldNum" sz="quarter" idx="3"/>
          </p:nvPr>
        </p:nvSpPr>
        <p:spPr>
          <a:xfrm>
            <a:off x="3971183" y="8830629"/>
            <a:ext cx="3037628" cy="464184"/>
          </a:xfrm>
          <a:prstGeom prst="rect">
            <a:avLst/>
          </a:prstGeom>
        </p:spPr>
        <p:txBody>
          <a:bodyPr vert="horz" lIns="91550" tIns="45776" rIns="91550" bIns="45776" rtlCol="0" anchor="b"/>
          <a:lstStyle>
            <a:lvl1pPr algn="r">
              <a:defRPr sz="1200"/>
            </a:lvl1pPr>
          </a:lstStyle>
          <a:p>
            <a:fld id="{EC5C5FDE-2F58-4D40-8176-132AEFC34FAC}" type="slidenum">
              <a:rPr lang="en-US" smtClean="0"/>
              <a:t>‹#›</a:t>
            </a:fld>
            <a:endParaRPr lang="en-US"/>
          </a:p>
        </p:txBody>
      </p:sp>
    </p:spTree>
    <p:extLst>
      <p:ext uri="{BB962C8B-B14F-4D97-AF65-F5344CB8AC3E}">
        <p14:creationId xmlns:p14="http://schemas.microsoft.com/office/powerpoint/2010/main" val="2717918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1550" tIns="45776" rIns="91550" bIns="45776"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1550" tIns="45776" rIns="91550" bIns="45776" rtlCol="0"/>
          <a:lstStyle>
            <a:lvl1pPr algn="r">
              <a:defRPr sz="1200"/>
            </a:lvl1pPr>
          </a:lstStyle>
          <a:p>
            <a:fld id="{8F0EA9FA-4BA9-4F6E-8993-4FE59C3ABDD1}" type="datetimeFigureOut">
              <a:rPr lang="en-US" smtClean="0"/>
              <a:pPr/>
              <a:t>2/26/2018</a:t>
            </a:fld>
            <a:endParaRPr lang="en-US"/>
          </a:p>
        </p:txBody>
      </p:sp>
      <p:sp>
        <p:nvSpPr>
          <p:cNvPr id="4" name="Slide Image Placeholder 3"/>
          <p:cNvSpPr>
            <a:spLocks noGrp="1" noRot="1" noChangeAspect="1"/>
          </p:cNvSpPr>
          <p:nvPr>
            <p:ph type="sldImg" idx="2"/>
          </p:nvPr>
        </p:nvSpPr>
        <p:spPr>
          <a:xfrm>
            <a:off x="1250950" y="698500"/>
            <a:ext cx="4508500" cy="3486150"/>
          </a:xfrm>
          <a:prstGeom prst="rect">
            <a:avLst/>
          </a:prstGeom>
          <a:noFill/>
          <a:ln w="12700">
            <a:solidFill>
              <a:prstClr val="black"/>
            </a:solidFill>
          </a:ln>
        </p:spPr>
        <p:txBody>
          <a:bodyPr vert="horz" lIns="91550" tIns="45776" rIns="91550" bIns="45776"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550" tIns="45776" rIns="91550" bIns="457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1550" tIns="45776" rIns="91550" bIns="4577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550" tIns="45776" rIns="91550" bIns="45776" rtlCol="0" anchor="b"/>
          <a:lstStyle>
            <a:lvl1pPr algn="r">
              <a:defRPr sz="1200"/>
            </a:lvl1pPr>
          </a:lstStyle>
          <a:p>
            <a:fld id="{330246F7-8D45-4A9B-B3DD-49E8299529B9}" type="slidenum">
              <a:rPr lang="en-US" smtClean="0"/>
              <a:pPr/>
              <a:t>‹#›</a:t>
            </a:fld>
            <a:endParaRPr lang="en-US"/>
          </a:p>
        </p:txBody>
      </p:sp>
    </p:spTree>
    <p:extLst>
      <p:ext uri="{BB962C8B-B14F-4D97-AF65-F5344CB8AC3E}">
        <p14:creationId xmlns:p14="http://schemas.microsoft.com/office/powerpoint/2010/main" val="2822830725"/>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0246F7-8D45-4A9B-B3DD-49E8299529B9}" type="slidenum">
              <a:rPr lang="en-US" smtClean="0"/>
              <a:pPr/>
              <a:t>1</a:t>
            </a:fld>
            <a:endParaRPr lang="en-US"/>
          </a:p>
        </p:txBody>
      </p:sp>
    </p:spTree>
    <p:extLst>
      <p:ext uri="{BB962C8B-B14F-4D97-AF65-F5344CB8AC3E}">
        <p14:creationId xmlns:p14="http://schemas.microsoft.com/office/powerpoint/2010/main" val="216428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8FD4BA-E30E-48DB-AED4-47753D75D499}" type="slidenum">
              <a:rPr lang="en-US" smtClean="0"/>
              <a:pPr>
                <a:defRPr/>
              </a:pPr>
              <a:t>13</a:t>
            </a:fld>
            <a:endParaRPr lang="en-US"/>
          </a:p>
        </p:txBody>
      </p:sp>
    </p:spTree>
    <p:extLst>
      <p:ext uri="{BB962C8B-B14F-4D97-AF65-F5344CB8AC3E}">
        <p14:creationId xmlns:p14="http://schemas.microsoft.com/office/powerpoint/2010/main" val="223861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0246F7-8D45-4A9B-B3DD-49E8299529B9}" type="slidenum">
              <a:rPr lang="en-US" smtClean="0"/>
              <a:pPr/>
              <a:t>14</a:t>
            </a:fld>
            <a:endParaRPr lang="en-US"/>
          </a:p>
        </p:txBody>
      </p:sp>
    </p:spTree>
    <p:extLst>
      <p:ext uri="{BB962C8B-B14F-4D97-AF65-F5344CB8AC3E}">
        <p14:creationId xmlns:p14="http://schemas.microsoft.com/office/powerpoint/2010/main" val="936714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shp_CoverTitle"/>
          <p:cNvSpPr>
            <a:spLocks noGrp="1"/>
          </p:cNvSpPr>
          <p:nvPr>
            <p:ph type="ctrTitle" hasCustomPrompt="1"/>
          </p:nvPr>
        </p:nvSpPr>
        <p:spPr>
          <a:xfrm>
            <a:off x="457200" y="3886200"/>
            <a:ext cx="9144000" cy="457200"/>
          </a:xfrm>
          <a:noFill/>
        </p:spPr>
        <p:txBody>
          <a:bodyPr vert="horz" lIns="0" tIns="91440" rIns="0" bIns="91435" rtlCol="0" anchor="t" anchorCtr="0">
            <a:spAutoFit/>
          </a:bodyPr>
          <a:lstStyle>
            <a:lvl1pPr algn="ctr">
              <a:defRPr lang="en-US" dirty="0"/>
            </a:lvl1pPr>
          </a:lstStyle>
          <a:p>
            <a:pPr lvl="0" algn="ctr"/>
            <a:r>
              <a:rPr lang="en-US" dirty="0"/>
              <a:t>Client Name/Presentation Title</a:t>
            </a:r>
          </a:p>
        </p:txBody>
      </p:sp>
      <p:sp>
        <p:nvSpPr>
          <p:cNvPr id="3" name="shp_CoverSubject"/>
          <p:cNvSpPr>
            <a:spLocks noGrp="1"/>
          </p:cNvSpPr>
          <p:nvPr>
            <p:ph type="subTitle" idx="1" hasCustomPrompt="1"/>
          </p:nvPr>
        </p:nvSpPr>
        <p:spPr>
          <a:xfrm>
            <a:off x="457200" y="3429002"/>
            <a:ext cx="9144000" cy="457200"/>
          </a:xfrm>
          <a:prstGeom prst="rect">
            <a:avLst/>
          </a:prstGeom>
          <a:solidFill>
            <a:schemeClr val="accent1"/>
          </a:solidFill>
        </p:spPr>
        <p:txBody>
          <a:bodyPr vert="horz" lIns="0" tIns="91440" rIns="0" bIns="91435" rtlCol="0" anchor="ctr" anchorCtr="0">
            <a:noAutofit/>
          </a:bodyPr>
          <a:lstStyle>
            <a:lvl1pPr algn="ctr">
              <a:defRPr lang="en-US" b="0" cap="all" spc="200" dirty="0">
                <a:solidFill>
                  <a:schemeClr val="bg1"/>
                </a:solidFill>
                <a:latin typeface="Arial Narrow" panose="020B0606020202030204" pitchFamily="34" charset="0"/>
              </a:defRPr>
            </a:lvl1pPr>
          </a:lstStyle>
          <a:p>
            <a:pPr lvl="0" algn="ctr">
              <a:lnSpc>
                <a:spcPct val="90000"/>
              </a:lnSpc>
              <a:spcBef>
                <a:spcPts val="0"/>
              </a:spcBef>
            </a:pPr>
            <a:r>
              <a:rPr lang="en-US" dirty="0"/>
              <a:t>Presentation Subject</a:t>
            </a:r>
          </a:p>
        </p:txBody>
      </p:sp>
      <p:sp>
        <p:nvSpPr>
          <p:cNvPr id="18" name="Date Placeholder 17"/>
          <p:cNvSpPr>
            <a:spLocks noGrp="1"/>
          </p:cNvSpPr>
          <p:nvPr>
            <p:ph type="dt" sz="half" idx="10"/>
          </p:nvPr>
        </p:nvSpPr>
        <p:spPr/>
        <p:txBody>
          <a:bodyPr vert="horz" wrap="none" lIns="45717" tIns="0" rIns="0" bIns="27430" rtlCol="0" anchor="b" anchorCtr="0"/>
          <a:lstStyle>
            <a:lvl1pPr algn="r">
              <a:defRPr lang="en-US" smtClean="0">
                <a:solidFill>
                  <a:srgbClr val="23283C"/>
                </a:solidFill>
              </a:defRPr>
            </a:lvl1pPr>
          </a:lstStyle>
          <a:p>
            <a:r>
              <a:rPr lang="en-US" dirty="0"/>
              <a:t>19 April 2016</a:t>
            </a:r>
          </a:p>
        </p:txBody>
      </p:sp>
      <p:sp>
        <p:nvSpPr>
          <p:cNvPr id="19" name="Slide Number Placeholder 18"/>
          <p:cNvSpPr>
            <a:spLocks noGrp="1"/>
          </p:cNvSpPr>
          <p:nvPr>
            <p:ph type="sldNum" sz="quarter" idx="11"/>
          </p:nvPr>
        </p:nvSpPr>
        <p:spPr/>
        <p:txBody>
          <a:bodyPr/>
          <a:lstStyle/>
          <a:p>
            <a:fld id="{56E40FF2-FFFD-41B2-ABEF-2650AB17DAEF}" type="slidenum">
              <a:rPr lang="en-US" smtClean="0"/>
              <a:pPr/>
              <a:t>‹#›</a:t>
            </a:fld>
            <a:endParaRPr lang="en-US" dirty="0"/>
          </a:p>
        </p:txBody>
      </p:sp>
      <p:sp>
        <p:nvSpPr>
          <p:cNvPr id="20" name="shp_Confidential"/>
          <p:cNvSpPr>
            <a:spLocks noGrp="1"/>
          </p:cNvSpPr>
          <p:nvPr>
            <p:ph type="ftr" sz="quarter" idx="12"/>
          </p:nvPr>
        </p:nvSpPr>
        <p:spPr>
          <a:xfrm>
            <a:off x="457200" y="685800"/>
            <a:ext cx="7680960" cy="182880"/>
          </a:xfrm>
        </p:spPr>
        <p:txBody>
          <a:bodyPr vert="horz" lIns="0" tIns="0" rIns="3291633" bIns="27430" rtlCol="0" anchor="b" anchorCtr="0"/>
          <a:lstStyle>
            <a:lvl1pPr>
              <a:defRPr lang="en-US" smtClean="0">
                <a:solidFill>
                  <a:srgbClr val="23283C"/>
                </a:solidFill>
              </a:defRPr>
            </a:lvl1pPr>
          </a:lstStyle>
          <a:p>
            <a:r>
              <a:rPr lang="en-US" dirty="0"/>
              <a:t>Confidential</a:t>
            </a:r>
          </a:p>
        </p:txBody>
      </p:sp>
      <p:sp>
        <p:nvSpPr>
          <p:cNvPr id="11" name="shp_Draft" hidden="1"/>
          <p:cNvSpPr/>
          <p:nvPr userDrawn="1"/>
        </p:nvSpPr>
        <p:spPr>
          <a:xfrm>
            <a:off x="457200" y="285690"/>
            <a:ext cx="1066800" cy="400110"/>
          </a:xfrm>
          <a:prstGeom prst="rect">
            <a:avLst/>
          </a:prstGeom>
        </p:spPr>
        <p:txBody>
          <a:bodyPr wrap="square" lIns="0" rIns="0" anchor="b" anchorCtr="0">
            <a:spAutoFit/>
          </a:bodyPr>
          <a:lstStyle/>
          <a:p>
            <a:r>
              <a:rPr lang="en-US" sz="2000" b="1" kern="1200" dirty="0">
                <a:solidFill>
                  <a:srgbClr val="BEBEBE"/>
                </a:solidFill>
                <a:latin typeface="+mn-lt"/>
                <a:ea typeface="+mn-ea"/>
                <a:cs typeface="+mn-cs"/>
              </a:rPr>
              <a:t>DRAFT</a:t>
            </a:r>
            <a:endParaRPr lang="en-US" dirty="0">
              <a:solidFill>
                <a:srgbClr val="BEBEBE"/>
              </a:solidFill>
            </a:endParaRPr>
          </a:p>
        </p:txBody>
      </p:sp>
      <p:sp>
        <p:nvSpPr>
          <p:cNvPr id="13" name="shp_Draft_Center"/>
          <p:cNvSpPr txBox="1">
            <a:spLocks/>
          </p:cNvSpPr>
          <p:nvPr userDrawn="1"/>
        </p:nvSpPr>
        <p:spPr>
          <a:xfrm>
            <a:off x="2257426" y="685800"/>
            <a:ext cx="5543550" cy="182880"/>
          </a:xfrm>
          <a:prstGeom prst="rect">
            <a:avLst/>
          </a:prstGeom>
        </p:spPr>
        <p:txBody>
          <a:bodyPr vert="horz" lIns="0" tIns="0" rIns="0" bIns="27430" rtlCol="0" anchor="b" anchorCtr="0"/>
          <a:lstStyle>
            <a:defPPr>
              <a:defRPr lang="en-US"/>
            </a:defPPr>
            <a:lvl1pPr marL="0" algn="r" defTabSz="1018824" rtl="0" eaLnBrk="1" latinLnBrk="0" hangingPunct="1">
              <a:defRPr sz="800" b="1" i="0" kern="1200" cap="all" spc="200" baseline="0">
                <a:solidFill>
                  <a:schemeClr val="bg1">
                    <a:lumMod val="50000"/>
                  </a:schemeClr>
                </a:solidFill>
                <a:latin typeface="+mj-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endParaRPr lang="en-US" b="0" dirty="0">
              <a:solidFill>
                <a:srgbClr val="FFFFFF">
                  <a:lumMod val="50000"/>
                </a:srgbClr>
              </a:solidFill>
              <a:latin typeface="Arial Narrow" panose="020B0606020202030204" pitchFamily="34" charset="0"/>
            </a:endParaRPr>
          </a:p>
        </p:txBody>
      </p:sp>
      <p:pic>
        <p:nvPicPr>
          <p:cNvPr id="8" name="MainLogo"/>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7193515"/>
            <a:ext cx="803783" cy="1524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to-a-Page – White on Ink">
    <p:spTree>
      <p:nvGrpSpPr>
        <p:cNvPr id="1" name=""/>
        <p:cNvGrpSpPr/>
        <p:nvPr/>
      </p:nvGrpSpPr>
      <p:grpSpPr>
        <a:xfrm>
          <a:off x="0" y="0"/>
          <a:ext cx="0" cy="0"/>
          <a:chOff x="0" y="0"/>
          <a:chExt cx="0" cy="0"/>
        </a:xfrm>
      </p:grpSpPr>
      <p:sp>
        <p:nvSpPr>
          <p:cNvPr id="14" name="Content Placeholder 13"/>
          <p:cNvSpPr>
            <a:spLocks noGrp="1"/>
          </p:cNvSpPr>
          <p:nvPr>
            <p:ph sz="quarter" idx="15" hasCustomPrompt="1"/>
          </p:nvPr>
        </p:nvSpPr>
        <p:spPr>
          <a:xfrm>
            <a:off x="457200" y="2469304"/>
            <a:ext cx="4343400" cy="4230053"/>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8" name="Content Placeholder 13"/>
          <p:cNvSpPr>
            <a:spLocks noGrp="1"/>
          </p:cNvSpPr>
          <p:nvPr>
            <p:ph sz="quarter" idx="20" hasCustomPrompt="1"/>
          </p:nvPr>
        </p:nvSpPr>
        <p:spPr>
          <a:xfrm>
            <a:off x="5257007" y="2469304"/>
            <a:ext cx="4344193" cy="4230053"/>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5" name="Content Placeholder 13"/>
          <p:cNvSpPr>
            <a:spLocks noGrp="1"/>
          </p:cNvSpPr>
          <p:nvPr>
            <p:ph sz="quarter" idx="17" hasCustomPrompt="1"/>
          </p:nvPr>
        </p:nvSpPr>
        <p:spPr>
          <a:xfrm>
            <a:off x="457200" y="1615440"/>
            <a:ext cx="9144000" cy="276999"/>
          </a:xfrm>
          <a:prstGeom prst="rect">
            <a:avLst/>
          </a:prstGeom>
        </p:spPr>
        <p:txBody>
          <a:bodyPr/>
          <a:lstStyle>
            <a:lvl1pPr>
              <a:defRPr/>
            </a:lvl1pPr>
            <a:lvl2pPr marL="230400" indent="-228600">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p:txBody>
      </p:sp>
      <p:sp>
        <p:nvSpPr>
          <p:cNvPr id="2" name="Title 1"/>
          <p:cNvSpPr>
            <a:spLocks noGrp="1"/>
          </p:cNvSpPr>
          <p:nvPr>
            <p:ph type="title"/>
          </p:nvPr>
        </p:nvSpPr>
        <p:spPr>
          <a:xfrm>
            <a:off x="457200" y="1232456"/>
            <a:ext cx="9144000" cy="369332"/>
          </a:xfrm>
        </p:spPr>
        <p:txBody>
          <a:bodyPr/>
          <a:lstStyle>
            <a:lvl1pPr>
              <a:lnSpc>
                <a:spcPct val="90000"/>
              </a:lnSpc>
              <a:defRPr/>
            </a:lvl1pPr>
          </a:lstStyle>
          <a:p>
            <a:r>
              <a:rPr lang="en-US"/>
              <a:t>Click to edit Master title style</a:t>
            </a:r>
            <a:endParaRPr lang="en-US" dirty="0"/>
          </a:p>
        </p:txBody>
      </p:sp>
      <p:sp>
        <p:nvSpPr>
          <p:cNvPr id="7" name="shp_SDPTitle"/>
          <p:cNvSpPr>
            <a:spLocks noGrp="1"/>
          </p:cNvSpPr>
          <p:nvPr>
            <p:ph type="dt" sz="half" idx="10"/>
          </p:nvPr>
        </p:nvSpPr>
        <p:spPr/>
        <p:txBody>
          <a:bodyPr/>
          <a:lstStyle/>
          <a:p>
            <a:r>
              <a:rPr lang="en-US" dirty="0"/>
              <a:t>19 April 2016</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3" name="Text Placeholder 2"/>
          <p:cNvSpPr>
            <a:spLocks noGrp="1"/>
          </p:cNvSpPr>
          <p:nvPr>
            <p:ph type="body" idx="1"/>
          </p:nvPr>
        </p:nvSpPr>
        <p:spPr>
          <a:xfrm>
            <a:off x="457199" y="2256939"/>
            <a:ext cx="4343400" cy="212366"/>
          </a:xfrm>
          <a:prstGeom prst="rect">
            <a:avLst/>
          </a:prstGeom>
          <a:solidFill>
            <a:schemeClr val="accent1"/>
          </a:solidFill>
        </p:spPr>
        <p:txBody>
          <a:bodyPr vert="horz" wrap="square" lIns="73152" tIns="36576" rIns="73152" bIns="36576" rtlCol="0" anchor="b">
            <a:spAutoFit/>
          </a:bodyPr>
          <a:lstStyle>
            <a:lvl1pPr algn="l">
              <a:tabLst>
                <a:tab pos="43434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
        <p:nvSpPr>
          <p:cNvPr id="29" name="Text Placeholder 2"/>
          <p:cNvSpPr>
            <a:spLocks noGrp="1"/>
          </p:cNvSpPr>
          <p:nvPr>
            <p:ph type="body" idx="21"/>
          </p:nvPr>
        </p:nvSpPr>
        <p:spPr>
          <a:xfrm>
            <a:off x="5257007" y="2256939"/>
            <a:ext cx="4344193" cy="212366"/>
          </a:xfrm>
          <a:prstGeom prst="rect">
            <a:avLst/>
          </a:prstGeom>
          <a:solidFill>
            <a:schemeClr val="accent1"/>
          </a:solidFill>
        </p:spPr>
        <p:txBody>
          <a:bodyPr vert="horz" wrap="square" lIns="73152" tIns="36576" rIns="73152" bIns="36576" rtlCol="0" anchor="b">
            <a:spAutoFit/>
          </a:bodyPr>
          <a:lstStyle>
            <a:lvl1pPr algn="l">
              <a:tabLst>
                <a:tab pos="43434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Tree>
    <p:extLst>
      <p:ext uri="{BB962C8B-B14F-4D97-AF65-F5344CB8AC3E}">
        <p14:creationId xmlns:p14="http://schemas.microsoft.com/office/powerpoint/2010/main" val="334607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to-a-Page – Underline">
    <p:spTree>
      <p:nvGrpSpPr>
        <p:cNvPr id="1" name=""/>
        <p:cNvGrpSpPr/>
        <p:nvPr/>
      </p:nvGrpSpPr>
      <p:grpSpPr>
        <a:xfrm>
          <a:off x="0" y="0"/>
          <a:ext cx="0" cy="0"/>
          <a:chOff x="0" y="0"/>
          <a:chExt cx="0" cy="0"/>
        </a:xfrm>
      </p:grpSpPr>
      <p:sp>
        <p:nvSpPr>
          <p:cNvPr id="14" name="Content Placeholder 13"/>
          <p:cNvSpPr>
            <a:spLocks noGrp="1"/>
          </p:cNvSpPr>
          <p:nvPr>
            <p:ph sz="quarter" idx="15" hasCustomPrompt="1"/>
          </p:nvPr>
        </p:nvSpPr>
        <p:spPr>
          <a:xfrm>
            <a:off x="457200" y="2469305"/>
            <a:ext cx="4344193"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8" name="Content Placeholder 13"/>
          <p:cNvSpPr>
            <a:spLocks noGrp="1"/>
          </p:cNvSpPr>
          <p:nvPr>
            <p:ph sz="quarter" idx="20" hasCustomPrompt="1"/>
          </p:nvPr>
        </p:nvSpPr>
        <p:spPr>
          <a:xfrm>
            <a:off x="5257007" y="2469305"/>
            <a:ext cx="4344193"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1" name="Content Placeholder 13"/>
          <p:cNvSpPr>
            <a:spLocks noGrp="1"/>
          </p:cNvSpPr>
          <p:nvPr>
            <p:ph sz="quarter" idx="22" hasCustomPrompt="1"/>
          </p:nvPr>
        </p:nvSpPr>
        <p:spPr>
          <a:xfrm>
            <a:off x="457200" y="4779118"/>
            <a:ext cx="91440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5" name="Content Placeholder 13"/>
          <p:cNvSpPr>
            <a:spLocks noGrp="1"/>
          </p:cNvSpPr>
          <p:nvPr>
            <p:ph sz="quarter" idx="17" hasCustomPrompt="1"/>
          </p:nvPr>
        </p:nvSpPr>
        <p:spPr>
          <a:xfrm>
            <a:off x="457200" y="1615440"/>
            <a:ext cx="9144000" cy="276999"/>
          </a:xfrm>
          <a:prstGeom prst="rect">
            <a:avLst/>
          </a:prstGeom>
        </p:spPr>
        <p:txBody>
          <a:bodyPr/>
          <a:lstStyle>
            <a:lvl1pPr>
              <a:defRPr/>
            </a:lvl1pPr>
            <a:lvl2pPr marL="230400" indent="-228600">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p:txBody>
      </p:sp>
      <p:sp>
        <p:nvSpPr>
          <p:cNvPr id="2" name="Title 1"/>
          <p:cNvSpPr>
            <a:spLocks noGrp="1"/>
          </p:cNvSpPr>
          <p:nvPr>
            <p:ph type="title"/>
          </p:nvPr>
        </p:nvSpPr>
        <p:spPr>
          <a:xfrm>
            <a:off x="457200" y="1232456"/>
            <a:ext cx="9144000" cy="369332"/>
          </a:xfrm>
        </p:spPr>
        <p:txBody>
          <a:bodyPr/>
          <a:lstStyle>
            <a:lvl1pPr>
              <a:lnSpc>
                <a:spcPct val="90000"/>
              </a:lnSpc>
              <a:defRPr/>
            </a:lvl1pPr>
          </a:lstStyle>
          <a:p>
            <a:r>
              <a:rPr lang="en-US"/>
              <a:t>Click to edit Master title style</a:t>
            </a:r>
            <a:endParaRPr lang="en-US" dirty="0"/>
          </a:p>
        </p:txBody>
      </p:sp>
      <p:sp>
        <p:nvSpPr>
          <p:cNvPr id="7" name="shp_SDPTitle"/>
          <p:cNvSpPr>
            <a:spLocks noGrp="1"/>
          </p:cNvSpPr>
          <p:nvPr>
            <p:ph type="dt" sz="half" idx="10"/>
          </p:nvPr>
        </p:nvSpPr>
        <p:spPr/>
        <p:txBody>
          <a:bodyPr/>
          <a:lstStyle/>
          <a:p>
            <a:r>
              <a:rPr lang="en-US" dirty="0"/>
              <a:t>19 April 2016</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3" name="Text Placeholder 2"/>
          <p:cNvSpPr>
            <a:spLocks noGrp="1"/>
          </p:cNvSpPr>
          <p:nvPr>
            <p:ph type="body" idx="1"/>
          </p:nvPr>
        </p:nvSpPr>
        <p:spPr>
          <a:xfrm>
            <a:off x="457201" y="2256939"/>
            <a:ext cx="4344193"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29" name="Text Placeholder 2"/>
          <p:cNvSpPr>
            <a:spLocks noGrp="1"/>
          </p:cNvSpPr>
          <p:nvPr>
            <p:ph type="body" idx="21"/>
          </p:nvPr>
        </p:nvSpPr>
        <p:spPr>
          <a:xfrm>
            <a:off x="5257007" y="2256939"/>
            <a:ext cx="4344193"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12" name="Text Placeholder 2"/>
          <p:cNvSpPr>
            <a:spLocks noGrp="1"/>
          </p:cNvSpPr>
          <p:nvPr>
            <p:ph type="body" idx="23"/>
          </p:nvPr>
        </p:nvSpPr>
        <p:spPr>
          <a:xfrm>
            <a:off x="457200" y="4566752"/>
            <a:ext cx="9144000"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Tree>
    <p:extLst>
      <p:ext uri="{BB962C8B-B14F-4D97-AF65-F5344CB8AC3E}">
        <p14:creationId xmlns:p14="http://schemas.microsoft.com/office/powerpoint/2010/main" val="333523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to-a-Page – White on Ink">
    <p:spTree>
      <p:nvGrpSpPr>
        <p:cNvPr id="1" name=""/>
        <p:cNvGrpSpPr/>
        <p:nvPr/>
      </p:nvGrpSpPr>
      <p:grpSpPr>
        <a:xfrm>
          <a:off x="0" y="0"/>
          <a:ext cx="0" cy="0"/>
          <a:chOff x="0" y="0"/>
          <a:chExt cx="0" cy="0"/>
        </a:xfrm>
      </p:grpSpPr>
      <p:sp>
        <p:nvSpPr>
          <p:cNvPr id="14" name="Content Placeholder 13"/>
          <p:cNvSpPr>
            <a:spLocks noGrp="1"/>
          </p:cNvSpPr>
          <p:nvPr>
            <p:ph sz="quarter" idx="15" hasCustomPrompt="1"/>
          </p:nvPr>
        </p:nvSpPr>
        <p:spPr>
          <a:xfrm>
            <a:off x="457200" y="2469305"/>
            <a:ext cx="43434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8" name="Content Placeholder 13"/>
          <p:cNvSpPr>
            <a:spLocks noGrp="1"/>
          </p:cNvSpPr>
          <p:nvPr>
            <p:ph sz="quarter" idx="20" hasCustomPrompt="1"/>
          </p:nvPr>
        </p:nvSpPr>
        <p:spPr>
          <a:xfrm>
            <a:off x="5257007" y="2469305"/>
            <a:ext cx="4344193"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1" name="Content Placeholder 13"/>
          <p:cNvSpPr>
            <a:spLocks noGrp="1"/>
          </p:cNvSpPr>
          <p:nvPr>
            <p:ph sz="quarter" idx="22" hasCustomPrompt="1"/>
          </p:nvPr>
        </p:nvSpPr>
        <p:spPr>
          <a:xfrm>
            <a:off x="457200" y="4779118"/>
            <a:ext cx="91440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5" name="Content Placeholder 13"/>
          <p:cNvSpPr>
            <a:spLocks noGrp="1"/>
          </p:cNvSpPr>
          <p:nvPr>
            <p:ph sz="quarter" idx="17" hasCustomPrompt="1"/>
          </p:nvPr>
        </p:nvSpPr>
        <p:spPr>
          <a:xfrm>
            <a:off x="457200" y="1615440"/>
            <a:ext cx="9144000" cy="276999"/>
          </a:xfrm>
          <a:prstGeom prst="rect">
            <a:avLst/>
          </a:prstGeom>
        </p:spPr>
        <p:txBody>
          <a:bodyPr/>
          <a:lstStyle>
            <a:lvl1pPr>
              <a:defRPr/>
            </a:lvl1pPr>
            <a:lvl2pPr marL="230400" indent="-228600">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p:txBody>
      </p:sp>
      <p:sp>
        <p:nvSpPr>
          <p:cNvPr id="2" name="Title 1"/>
          <p:cNvSpPr>
            <a:spLocks noGrp="1"/>
          </p:cNvSpPr>
          <p:nvPr>
            <p:ph type="title"/>
          </p:nvPr>
        </p:nvSpPr>
        <p:spPr>
          <a:xfrm>
            <a:off x="457200" y="1232456"/>
            <a:ext cx="9144000" cy="369332"/>
          </a:xfrm>
        </p:spPr>
        <p:txBody>
          <a:bodyPr/>
          <a:lstStyle>
            <a:lvl1pPr>
              <a:lnSpc>
                <a:spcPct val="90000"/>
              </a:lnSpc>
              <a:defRPr/>
            </a:lvl1pPr>
          </a:lstStyle>
          <a:p>
            <a:r>
              <a:rPr lang="en-US"/>
              <a:t>Click to edit Master title style</a:t>
            </a:r>
            <a:endParaRPr lang="en-US" dirty="0"/>
          </a:p>
        </p:txBody>
      </p:sp>
      <p:sp>
        <p:nvSpPr>
          <p:cNvPr id="7" name="shp_SDPTitle"/>
          <p:cNvSpPr>
            <a:spLocks noGrp="1"/>
          </p:cNvSpPr>
          <p:nvPr>
            <p:ph type="dt" sz="half" idx="10"/>
          </p:nvPr>
        </p:nvSpPr>
        <p:spPr/>
        <p:txBody>
          <a:bodyPr/>
          <a:lstStyle/>
          <a:p>
            <a:r>
              <a:rPr lang="en-US" dirty="0"/>
              <a:t>19 April 2016</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3" name="Text Placeholder 2"/>
          <p:cNvSpPr>
            <a:spLocks noGrp="1"/>
          </p:cNvSpPr>
          <p:nvPr>
            <p:ph type="body" idx="1"/>
          </p:nvPr>
        </p:nvSpPr>
        <p:spPr>
          <a:xfrm>
            <a:off x="457199" y="2256939"/>
            <a:ext cx="4343400" cy="212366"/>
          </a:xfrm>
          <a:prstGeom prst="rect">
            <a:avLst/>
          </a:prstGeom>
          <a:solidFill>
            <a:schemeClr val="accent1"/>
          </a:solidFill>
        </p:spPr>
        <p:txBody>
          <a:bodyPr vert="horz" wrap="square" lIns="73152" tIns="36576" rIns="73152" bIns="36576" rtlCol="0" anchor="b">
            <a:spAutoFit/>
          </a:bodyPr>
          <a:lstStyle>
            <a:lvl1pPr algn="l">
              <a:tabLst>
                <a:tab pos="43434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
        <p:nvSpPr>
          <p:cNvPr id="29" name="Text Placeholder 2"/>
          <p:cNvSpPr>
            <a:spLocks noGrp="1"/>
          </p:cNvSpPr>
          <p:nvPr>
            <p:ph type="body" idx="21"/>
          </p:nvPr>
        </p:nvSpPr>
        <p:spPr>
          <a:xfrm>
            <a:off x="5257007" y="2256939"/>
            <a:ext cx="4344193" cy="212366"/>
          </a:xfrm>
          <a:prstGeom prst="rect">
            <a:avLst/>
          </a:prstGeom>
          <a:solidFill>
            <a:schemeClr val="accent1"/>
          </a:solidFill>
        </p:spPr>
        <p:txBody>
          <a:bodyPr vert="horz" wrap="square" lIns="73152" tIns="36576" rIns="73152" bIns="36576" rtlCol="0" anchor="b">
            <a:spAutoFit/>
          </a:bodyPr>
          <a:lstStyle>
            <a:lvl1pPr algn="l">
              <a:tabLst>
                <a:tab pos="43434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
        <p:nvSpPr>
          <p:cNvPr id="12" name="Text Placeholder 2"/>
          <p:cNvSpPr>
            <a:spLocks noGrp="1"/>
          </p:cNvSpPr>
          <p:nvPr>
            <p:ph type="body" idx="23"/>
          </p:nvPr>
        </p:nvSpPr>
        <p:spPr>
          <a:xfrm>
            <a:off x="457200" y="4566752"/>
            <a:ext cx="9144000" cy="212366"/>
          </a:xfrm>
          <a:prstGeom prst="rect">
            <a:avLst/>
          </a:prstGeom>
          <a:solidFill>
            <a:schemeClr val="accent1"/>
          </a:solidFill>
        </p:spPr>
        <p:txBody>
          <a:bodyPr vert="horz" wrap="square" lIns="73152" tIns="36576" rIns="73152" bIns="36576" rtlCol="0" anchor="b">
            <a:spAutoFit/>
          </a:bodyPr>
          <a:lstStyle>
            <a:lvl1pPr algn="l">
              <a:tabLst>
                <a:tab pos="91440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Tree>
    <p:extLst>
      <p:ext uri="{BB962C8B-B14F-4D97-AF65-F5344CB8AC3E}">
        <p14:creationId xmlns:p14="http://schemas.microsoft.com/office/powerpoint/2010/main" val="324444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to-a-Page – Underline">
    <p:spTree>
      <p:nvGrpSpPr>
        <p:cNvPr id="1" name=""/>
        <p:cNvGrpSpPr/>
        <p:nvPr/>
      </p:nvGrpSpPr>
      <p:grpSpPr>
        <a:xfrm>
          <a:off x="0" y="0"/>
          <a:ext cx="0" cy="0"/>
          <a:chOff x="0" y="0"/>
          <a:chExt cx="0" cy="0"/>
        </a:xfrm>
      </p:grpSpPr>
      <p:sp>
        <p:nvSpPr>
          <p:cNvPr id="14" name="Content Placeholder 13"/>
          <p:cNvSpPr>
            <a:spLocks noGrp="1"/>
          </p:cNvSpPr>
          <p:nvPr>
            <p:ph sz="quarter" idx="15" hasCustomPrompt="1"/>
          </p:nvPr>
        </p:nvSpPr>
        <p:spPr>
          <a:xfrm>
            <a:off x="457200" y="2469305"/>
            <a:ext cx="4344193"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8" name="Content Placeholder 13"/>
          <p:cNvSpPr>
            <a:spLocks noGrp="1"/>
          </p:cNvSpPr>
          <p:nvPr>
            <p:ph sz="quarter" idx="20" hasCustomPrompt="1"/>
          </p:nvPr>
        </p:nvSpPr>
        <p:spPr>
          <a:xfrm>
            <a:off x="5257007" y="2469305"/>
            <a:ext cx="4344193"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1" name="Content Placeholder 13"/>
          <p:cNvSpPr>
            <a:spLocks noGrp="1"/>
          </p:cNvSpPr>
          <p:nvPr>
            <p:ph sz="quarter" idx="22" hasCustomPrompt="1"/>
          </p:nvPr>
        </p:nvSpPr>
        <p:spPr>
          <a:xfrm>
            <a:off x="457200" y="4779118"/>
            <a:ext cx="43434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5" name="Content Placeholder 13"/>
          <p:cNvSpPr>
            <a:spLocks noGrp="1"/>
          </p:cNvSpPr>
          <p:nvPr>
            <p:ph sz="quarter" idx="24" hasCustomPrompt="1"/>
          </p:nvPr>
        </p:nvSpPr>
        <p:spPr>
          <a:xfrm>
            <a:off x="5257007" y="4779118"/>
            <a:ext cx="4344193"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5" name="Content Placeholder 13"/>
          <p:cNvSpPr>
            <a:spLocks noGrp="1"/>
          </p:cNvSpPr>
          <p:nvPr>
            <p:ph sz="quarter" idx="17" hasCustomPrompt="1"/>
          </p:nvPr>
        </p:nvSpPr>
        <p:spPr>
          <a:xfrm>
            <a:off x="457200" y="1615440"/>
            <a:ext cx="9144000" cy="276999"/>
          </a:xfrm>
          <a:prstGeom prst="rect">
            <a:avLst/>
          </a:prstGeom>
        </p:spPr>
        <p:txBody>
          <a:bodyPr/>
          <a:lstStyle>
            <a:lvl1pPr>
              <a:defRPr/>
            </a:lvl1pPr>
            <a:lvl2pPr marL="230400" indent="-228600">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p:txBody>
      </p:sp>
      <p:sp>
        <p:nvSpPr>
          <p:cNvPr id="2" name="Title 1"/>
          <p:cNvSpPr>
            <a:spLocks noGrp="1"/>
          </p:cNvSpPr>
          <p:nvPr>
            <p:ph type="title"/>
          </p:nvPr>
        </p:nvSpPr>
        <p:spPr>
          <a:xfrm>
            <a:off x="457200" y="1232456"/>
            <a:ext cx="9144000" cy="369332"/>
          </a:xfrm>
        </p:spPr>
        <p:txBody>
          <a:bodyPr/>
          <a:lstStyle>
            <a:lvl1pPr>
              <a:lnSpc>
                <a:spcPct val="90000"/>
              </a:lnSpc>
              <a:defRPr/>
            </a:lvl1pPr>
          </a:lstStyle>
          <a:p>
            <a:r>
              <a:rPr lang="en-US"/>
              <a:t>Click to edit Master title style</a:t>
            </a:r>
            <a:endParaRPr lang="en-US" dirty="0"/>
          </a:p>
        </p:txBody>
      </p:sp>
      <p:sp>
        <p:nvSpPr>
          <p:cNvPr id="7" name="shp_SDPTitle"/>
          <p:cNvSpPr>
            <a:spLocks noGrp="1"/>
          </p:cNvSpPr>
          <p:nvPr>
            <p:ph type="dt" sz="half" idx="10"/>
          </p:nvPr>
        </p:nvSpPr>
        <p:spPr/>
        <p:txBody>
          <a:bodyPr/>
          <a:lstStyle/>
          <a:p>
            <a:r>
              <a:rPr lang="en-US" dirty="0"/>
              <a:t>19 April 2016</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3" name="Text Placeholder 2"/>
          <p:cNvSpPr>
            <a:spLocks noGrp="1"/>
          </p:cNvSpPr>
          <p:nvPr>
            <p:ph type="body" idx="1"/>
          </p:nvPr>
        </p:nvSpPr>
        <p:spPr>
          <a:xfrm>
            <a:off x="457201" y="2256939"/>
            <a:ext cx="4344193"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29" name="Text Placeholder 2"/>
          <p:cNvSpPr>
            <a:spLocks noGrp="1"/>
          </p:cNvSpPr>
          <p:nvPr>
            <p:ph type="body" idx="21"/>
          </p:nvPr>
        </p:nvSpPr>
        <p:spPr>
          <a:xfrm>
            <a:off x="5257007" y="2256939"/>
            <a:ext cx="4344193"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12" name="Text Placeholder 2"/>
          <p:cNvSpPr>
            <a:spLocks noGrp="1"/>
          </p:cNvSpPr>
          <p:nvPr>
            <p:ph type="body" idx="23"/>
          </p:nvPr>
        </p:nvSpPr>
        <p:spPr>
          <a:xfrm>
            <a:off x="457201" y="4566752"/>
            <a:ext cx="4344193"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16" name="Text Placeholder 2"/>
          <p:cNvSpPr>
            <a:spLocks noGrp="1"/>
          </p:cNvSpPr>
          <p:nvPr>
            <p:ph type="body" idx="25"/>
          </p:nvPr>
        </p:nvSpPr>
        <p:spPr>
          <a:xfrm>
            <a:off x="5257007" y="4566752"/>
            <a:ext cx="4344193"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Tree>
    <p:extLst>
      <p:ext uri="{BB962C8B-B14F-4D97-AF65-F5344CB8AC3E}">
        <p14:creationId xmlns:p14="http://schemas.microsoft.com/office/powerpoint/2010/main" val="187200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to-a-Page – White on Ink">
    <p:spTree>
      <p:nvGrpSpPr>
        <p:cNvPr id="1" name=""/>
        <p:cNvGrpSpPr/>
        <p:nvPr/>
      </p:nvGrpSpPr>
      <p:grpSpPr>
        <a:xfrm>
          <a:off x="0" y="0"/>
          <a:ext cx="0" cy="0"/>
          <a:chOff x="0" y="0"/>
          <a:chExt cx="0" cy="0"/>
        </a:xfrm>
      </p:grpSpPr>
      <p:sp>
        <p:nvSpPr>
          <p:cNvPr id="14" name="Content Placeholder 13"/>
          <p:cNvSpPr>
            <a:spLocks noGrp="1"/>
          </p:cNvSpPr>
          <p:nvPr>
            <p:ph sz="quarter" idx="15" hasCustomPrompt="1"/>
          </p:nvPr>
        </p:nvSpPr>
        <p:spPr>
          <a:xfrm>
            <a:off x="457200" y="2469305"/>
            <a:ext cx="4342607"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8" name="Content Placeholder 13"/>
          <p:cNvSpPr>
            <a:spLocks noGrp="1"/>
          </p:cNvSpPr>
          <p:nvPr>
            <p:ph sz="quarter" idx="20" hasCustomPrompt="1"/>
          </p:nvPr>
        </p:nvSpPr>
        <p:spPr>
          <a:xfrm>
            <a:off x="5257007" y="2469305"/>
            <a:ext cx="4344193"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1" name="Content Placeholder 13"/>
          <p:cNvSpPr>
            <a:spLocks noGrp="1"/>
          </p:cNvSpPr>
          <p:nvPr>
            <p:ph sz="quarter" idx="22" hasCustomPrompt="1"/>
          </p:nvPr>
        </p:nvSpPr>
        <p:spPr>
          <a:xfrm>
            <a:off x="457200" y="4779118"/>
            <a:ext cx="43434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3" name="Content Placeholder 13"/>
          <p:cNvSpPr>
            <a:spLocks noGrp="1"/>
          </p:cNvSpPr>
          <p:nvPr>
            <p:ph sz="quarter" idx="24" hasCustomPrompt="1"/>
          </p:nvPr>
        </p:nvSpPr>
        <p:spPr>
          <a:xfrm>
            <a:off x="5258593" y="4779118"/>
            <a:ext cx="4342607"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5" name="Content Placeholder 13"/>
          <p:cNvSpPr>
            <a:spLocks noGrp="1"/>
          </p:cNvSpPr>
          <p:nvPr>
            <p:ph sz="quarter" idx="17" hasCustomPrompt="1"/>
          </p:nvPr>
        </p:nvSpPr>
        <p:spPr>
          <a:xfrm>
            <a:off x="457200" y="1615440"/>
            <a:ext cx="9144000" cy="276999"/>
          </a:xfrm>
          <a:prstGeom prst="rect">
            <a:avLst/>
          </a:prstGeom>
        </p:spPr>
        <p:txBody>
          <a:bodyPr/>
          <a:lstStyle>
            <a:lvl1pPr>
              <a:defRPr/>
            </a:lvl1pPr>
            <a:lvl2pPr marL="230400" indent="-228600">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p:txBody>
      </p:sp>
      <p:sp>
        <p:nvSpPr>
          <p:cNvPr id="2" name="Title 1"/>
          <p:cNvSpPr>
            <a:spLocks noGrp="1"/>
          </p:cNvSpPr>
          <p:nvPr>
            <p:ph type="title"/>
          </p:nvPr>
        </p:nvSpPr>
        <p:spPr>
          <a:xfrm>
            <a:off x="457200" y="1232456"/>
            <a:ext cx="9144000" cy="369332"/>
          </a:xfrm>
        </p:spPr>
        <p:txBody>
          <a:bodyPr/>
          <a:lstStyle>
            <a:lvl1pPr>
              <a:lnSpc>
                <a:spcPct val="90000"/>
              </a:lnSpc>
              <a:defRPr/>
            </a:lvl1pPr>
          </a:lstStyle>
          <a:p>
            <a:r>
              <a:rPr lang="en-US"/>
              <a:t>Click to edit Master title style</a:t>
            </a:r>
            <a:endParaRPr lang="en-US" dirty="0"/>
          </a:p>
        </p:txBody>
      </p:sp>
      <p:sp>
        <p:nvSpPr>
          <p:cNvPr id="7" name="shp_SDPTitle"/>
          <p:cNvSpPr>
            <a:spLocks noGrp="1"/>
          </p:cNvSpPr>
          <p:nvPr>
            <p:ph type="dt" sz="half" idx="10"/>
          </p:nvPr>
        </p:nvSpPr>
        <p:spPr/>
        <p:txBody>
          <a:bodyPr/>
          <a:lstStyle/>
          <a:p>
            <a:r>
              <a:rPr lang="en-US" dirty="0"/>
              <a:t>19 April 2016</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3" name="Text Placeholder 2"/>
          <p:cNvSpPr>
            <a:spLocks noGrp="1"/>
          </p:cNvSpPr>
          <p:nvPr>
            <p:ph type="body" idx="1"/>
          </p:nvPr>
        </p:nvSpPr>
        <p:spPr>
          <a:xfrm>
            <a:off x="457200" y="2256939"/>
            <a:ext cx="4342607" cy="212366"/>
          </a:xfrm>
          <a:prstGeom prst="rect">
            <a:avLst/>
          </a:prstGeom>
          <a:solidFill>
            <a:schemeClr val="accent1"/>
          </a:solidFill>
        </p:spPr>
        <p:txBody>
          <a:bodyPr vert="horz" wrap="square" lIns="73152" tIns="36576" rIns="73152" bIns="36576" rtlCol="0" anchor="b">
            <a:spAutoFit/>
          </a:bodyPr>
          <a:lstStyle>
            <a:lvl1pPr algn="l">
              <a:tabLst>
                <a:tab pos="43434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
        <p:nvSpPr>
          <p:cNvPr id="29" name="Text Placeholder 2"/>
          <p:cNvSpPr>
            <a:spLocks noGrp="1"/>
          </p:cNvSpPr>
          <p:nvPr>
            <p:ph type="body" idx="21"/>
          </p:nvPr>
        </p:nvSpPr>
        <p:spPr>
          <a:xfrm>
            <a:off x="5257007" y="2256939"/>
            <a:ext cx="4344193" cy="212366"/>
          </a:xfrm>
          <a:prstGeom prst="rect">
            <a:avLst/>
          </a:prstGeom>
          <a:solidFill>
            <a:schemeClr val="accent1"/>
          </a:solidFill>
        </p:spPr>
        <p:txBody>
          <a:bodyPr vert="horz" wrap="square" lIns="73152" tIns="36576" rIns="73152" bIns="36576" rtlCol="0" anchor="b">
            <a:spAutoFit/>
          </a:bodyPr>
          <a:lstStyle>
            <a:lvl1pPr algn="l">
              <a:tabLst>
                <a:tab pos="43434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
        <p:nvSpPr>
          <p:cNvPr id="12" name="Text Placeholder 2"/>
          <p:cNvSpPr>
            <a:spLocks noGrp="1"/>
          </p:cNvSpPr>
          <p:nvPr>
            <p:ph type="body" idx="23"/>
          </p:nvPr>
        </p:nvSpPr>
        <p:spPr>
          <a:xfrm>
            <a:off x="457199" y="4566752"/>
            <a:ext cx="4343400" cy="212366"/>
          </a:xfrm>
          <a:prstGeom prst="rect">
            <a:avLst/>
          </a:prstGeom>
          <a:solidFill>
            <a:schemeClr val="accent1"/>
          </a:solidFill>
        </p:spPr>
        <p:txBody>
          <a:bodyPr vert="horz" wrap="square" lIns="73152" tIns="36576" rIns="73152" bIns="36576" rtlCol="0" anchor="b">
            <a:spAutoFit/>
          </a:bodyPr>
          <a:lstStyle>
            <a:lvl1pPr algn="l">
              <a:tabLst>
                <a:tab pos="43434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
        <p:nvSpPr>
          <p:cNvPr id="15" name="Text Placeholder 2"/>
          <p:cNvSpPr>
            <a:spLocks noGrp="1"/>
          </p:cNvSpPr>
          <p:nvPr>
            <p:ph type="body" idx="25"/>
          </p:nvPr>
        </p:nvSpPr>
        <p:spPr>
          <a:xfrm>
            <a:off x="5258593" y="4566752"/>
            <a:ext cx="4342607" cy="212366"/>
          </a:xfrm>
          <a:prstGeom prst="rect">
            <a:avLst/>
          </a:prstGeom>
          <a:solidFill>
            <a:schemeClr val="accent1"/>
          </a:solidFill>
        </p:spPr>
        <p:txBody>
          <a:bodyPr vert="horz" wrap="square" lIns="73152" tIns="36576" rIns="73152" bIns="36576" rtlCol="0" anchor="b">
            <a:spAutoFit/>
          </a:bodyPr>
          <a:lstStyle>
            <a:lvl1pPr algn="l">
              <a:tabLst>
                <a:tab pos="43434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Tree>
    <p:extLst>
      <p:ext uri="{BB962C8B-B14F-4D97-AF65-F5344CB8AC3E}">
        <p14:creationId xmlns:p14="http://schemas.microsoft.com/office/powerpoint/2010/main" val="1689851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to-a-Page – Underline">
    <p:spTree>
      <p:nvGrpSpPr>
        <p:cNvPr id="1" name=""/>
        <p:cNvGrpSpPr/>
        <p:nvPr/>
      </p:nvGrpSpPr>
      <p:grpSpPr>
        <a:xfrm>
          <a:off x="0" y="0"/>
          <a:ext cx="0" cy="0"/>
          <a:chOff x="0" y="0"/>
          <a:chExt cx="0" cy="0"/>
        </a:xfrm>
      </p:grpSpPr>
      <p:sp>
        <p:nvSpPr>
          <p:cNvPr id="14" name="Content Placeholder 13"/>
          <p:cNvSpPr>
            <a:spLocks noGrp="1"/>
          </p:cNvSpPr>
          <p:nvPr>
            <p:ph sz="quarter" idx="15" hasCustomPrompt="1"/>
          </p:nvPr>
        </p:nvSpPr>
        <p:spPr>
          <a:xfrm>
            <a:off x="457200" y="2469305"/>
            <a:ext cx="27432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6" name="Content Placeholder 13"/>
          <p:cNvSpPr>
            <a:spLocks noGrp="1"/>
          </p:cNvSpPr>
          <p:nvPr>
            <p:ph sz="quarter" idx="18" hasCustomPrompt="1"/>
          </p:nvPr>
        </p:nvSpPr>
        <p:spPr>
          <a:xfrm>
            <a:off x="3657600" y="2469305"/>
            <a:ext cx="27432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8" name="Content Placeholder 13"/>
          <p:cNvSpPr>
            <a:spLocks noGrp="1"/>
          </p:cNvSpPr>
          <p:nvPr>
            <p:ph sz="quarter" idx="20" hasCustomPrompt="1"/>
          </p:nvPr>
        </p:nvSpPr>
        <p:spPr>
          <a:xfrm>
            <a:off x="6858000" y="2469305"/>
            <a:ext cx="27432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5" name="Content Placeholder 13"/>
          <p:cNvSpPr>
            <a:spLocks noGrp="1"/>
          </p:cNvSpPr>
          <p:nvPr>
            <p:ph sz="quarter" idx="24" hasCustomPrompt="1"/>
          </p:nvPr>
        </p:nvSpPr>
        <p:spPr>
          <a:xfrm>
            <a:off x="457200" y="4779118"/>
            <a:ext cx="27432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7" name="Content Placeholder 13"/>
          <p:cNvSpPr>
            <a:spLocks noGrp="1"/>
          </p:cNvSpPr>
          <p:nvPr>
            <p:ph sz="quarter" idx="26" hasCustomPrompt="1"/>
          </p:nvPr>
        </p:nvSpPr>
        <p:spPr>
          <a:xfrm>
            <a:off x="3657600" y="4779118"/>
            <a:ext cx="27432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9" name="Content Placeholder 13"/>
          <p:cNvSpPr>
            <a:spLocks noGrp="1"/>
          </p:cNvSpPr>
          <p:nvPr>
            <p:ph sz="quarter" idx="28" hasCustomPrompt="1"/>
          </p:nvPr>
        </p:nvSpPr>
        <p:spPr>
          <a:xfrm>
            <a:off x="6858000" y="4779118"/>
            <a:ext cx="27432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5" name="Content Placeholder 13"/>
          <p:cNvSpPr>
            <a:spLocks noGrp="1"/>
          </p:cNvSpPr>
          <p:nvPr>
            <p:ph sz="quarter" idx="17" hasCustomPrompt="1"/>
          </p:nvPr>
        </p:nvSpPr>
        <p:spPr>
          <a:xfrm>
            <a:off x="457200" y="1615440"/>
            <a:ext cx="9144000" cy="276999"/>
          </a:xfrm>
          <a:prstGeom prst="rect">
            <a:avLst/>
          </a:prstGeom>
        </p:spPr>
        <p:txBody>
          <a:bodyPr/>
          <a:lstStyle>
            <a:lvl1pPr>
              <a:defRPr/>
            </a:lvl1pPr>
            <a:lvl2pPr marL="230400" indent="-228600">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p:txBody>
      </p:sp>
      <p:sp>
        <p:nvSpPr>
          <p:cNvPr id="2" name="Title 1"/>
          <p:cNvSpPr>
            <a:spLocks noGrp="1"/>
          </p:cNvSpPr>
          <p:nvPr>
            <p:ph type="title"/>
          </p:nvPr>
        </p:nvSpPr>
        <p:spPr>
          <a:xfrm>
            <a:off x="457200" y="1232456"/>
            <a:ext cx="9144000" cy="369332"/>
          </a:xfrm>
        </p:spPr>
        <p:txBody>
          <a:bodyPr/>
          <a:lstStyle>
            <a:lvl1pPr>
              <a:lnSpc>
                <a:spcPct val="90000"/>
              </a:lnSpc>
              <a:defRPr/>
            </a:lvl1pPr>
          </a:lstStyle>
          <a:p>
            <a:r>
              <a:rPr lang="en-US"/>
              <a:t>Click to edit Master title style</a:t>
            </a:r>
          </a:p>
        </p:txBody>
      </p:sp>
      <p:sp>
        <p:nvSpPr>
          <p:cNvPr id="3" name="Text Placeholder 2"/>
          <p:cNvSpPr>
            <a:spLocks noGrp="1"/>
          </p:cNvSpPr>
          <p:nvPr>
            <p:ph type="body" idx="1"/>
          </p:nvPr>
        </p:nvSpPr>
        <p:spPr>
          <a:xfrm>
            <a:off x="457200" y="2256939"/>
            <a:ext cx="2743200"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7" name="shp_SDPTitle"/>
          <p:cNvSpPr>
            <a:spLocks noGrp="1"/>
          </p:cNvSpPr>
          <p:nvPr>
            <p:ph type="dt" sz="half" idx="10"/>
          </p:nvPr>
        </p:nvSpPr>
        <p:spPr/>
        <p:txBody>
          <a:bodyPr/>
          <a:lstStyle/>
          <a:p>
            <a:r>
              <a:rPr lang="en-US" dirty="0"/>
              <a:t>19 April 2016</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27" name="Text Placeholder 2"/>
          <p:cNvSpPr>
            <a:spLocks noGrp="1"/>
          </p:cNvSpPr>
          <p:nvPr>
            <p:ph type="body" idx="19"/>
          </p:nvPr>
        </p:nvSpPr>
        <p:spPr>
          <a:xfrm>
            <a:off x="3657600" y="2256939"/>
            <a:ext cx="2743200"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29" name="Text Placeholder 2"/>
          <p:cNvSpPr>
            <a:spLocks noGrp="1"/>
          </p:cNvSpPr>
          <p:nvPr>
            <p:ph type="body" idx="21"/>
          </p:nvPr>
        </p:nvSpPr>
        <p:spPr>
          <a:xfrm>
            <a:off x="6858000" y="2256939"/>
            <a:ext cx="2743200"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16" name="Text Placeholder 2"/>
          <p:cNvSpPr>
            <a:spLocks noGrp="1"/>
          </p:cNvSpPr>
          <p:nvPr>
            <p:ph type="body" idx="25"/>
          </p:nvPr>
        </p:nvSpPr>
        <p:spPr>
          <a:xfrm>
            <a:off x="457200" y="4566752"/>
            <a:ext cx="2743200"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18" name="Text Placeholder 2"/>
          <p:cNvSpPr>
            <a:spLocks noGrp="1"/>
          </p:cNvSpPr>
          <p:nvPr>
            <p:ph type="body" idx="27"/>
          </p:nvPr>
        </p:nvSpPr>
        <p:spPr>
          <a:xfrm>
            <a:off x="3657600" y="4566752"/>
            <a:ext cx="2743200"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20" name="Text Placeholder 2"/>
          <p:cNvSpPr>
            <a:spLocks noGrp="1"/>
          </p:cNvSpPr>
          <p:nvPr>
            <p:ph type="body" idx="29"/>
          </p:nvPr>
        </p:nvSpPr>
        <p:spPr>
          <a:xfrm>
            <a:off x="6858000" y="4566752"/>
            <a:ext cx="2743200"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Tree>
    <p:extLst>
      <p:ext uri="{BB962C8B-B14F-4D97-AF65-F5344CB8AC3E}">
        <p14:creationId xmlns:p14="http://schemas.microsoft.com/office/powerpoint/2010/main" val="1283411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to-a-Page – White on Ink">
    <p:spTree>
      <p:nvGrpSpPr>
        <p:cNvPr id="1" name=""/>
        <p:cNvGrpSpPr/>
        <p:nvPr/>
      </p:nvGrpSpPr>
      <p:grpSpPr>
        <a:xfrm>
          <a:off x="0" y="0"/>
          <a:ext cx="0" cy="0"/>
          <a:chOff x="0" y="0"/>
          <a:chExt cx="0" cy="0"/>
        </a:xfrm>
      </p:grpSpPr>
      <p:sp>
        <p:nvSpPr>
          <p:cNvPr id="14" name="Content Placeholder 13"/>
          <p:cNvSpPr>
            <a:spLocks noGrp="1"/>
          </p:cNvSpPr>
          <p:nvPr>
            <p:ph sz="quarter" idx="15" hasCustomPrompt="1"/>
          </p:nvPr>
        </p:nvSpPr>
        <p:spPr>
          <a:xfrm>
            <a:off x="457200" y="2469305"/>
            <a:ext cx="27432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6" name="Content Placeholder 13"/>
          <p:cNvSpPr>
            <a:spLocks noGrp="1"/>
          </p:cNvSpPr>
          <p:nvPr>
            <p:ph sz="quarter" idx="18" hasCustomPrompt="1"/>
          </p:nvPr>
        </p:nvSpPr>
        <p:spPr>
          <a:xfrm>
            <a:off x="3657600" y="2469305"/>
            <a:ext cx="27432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8" name="Content Placeholder 13"/>
          <p:cNvSpPr>
            <a:spLocks noGrp="1"/>
          </p:cNvSpPr>
          <p:nvPr>
            <p:ph sz="quarter" idx="20" hasCustomPrompt="1"/>
          </p:nvPr>
        </p:nvSpPr>
        <p:spPr>
          <a:xfrm>
            <a:off x="6858000" y="2469305"/>
            <a:ext cx="27432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5" name="Content Placeholder 13"/>
          <p:cNvSpPr>
            <a:spLocks noGrp="1"/>
          </p:cNvSpPr>
          <p:nvPr>
            <p:ph sz="quarter" idx="24" hasCustomPrompt="1"/>
          </p:nvPr>
        </p:nvSpPr>
        <p:spPr>
          <a:xfrm>
            <a:off x="457200" y="4779118"/>
            <a:ext cx="27432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7" name="Content Placeholder 13"/>
          <p:cNvSpPr>
            <a:spLocks noGrp="1"/>
          </p:cNvSpPr>
          <p:nvPr>
            <p:ph sz="quarter" idx="26" hasCustomPrompt="1"/>
          </p:nvPr>
        </p:nvSpPr>
        <p:spPr>
          <a:xfrm>
            <a:off x="3657600" y="4779118"/>
            <a:ext cx="27432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9" name="Content Placeholder 13"/>
          <p:cNvSpPr>
            <a:spLocks noGrp="1"/>
          </p:cNvSpPr>
          <p:nvPr>
            <p:ph sz="quarter" idx="28" hasCustomPrompt="1"/>
          </p:nvPr>
        </p:nvSpPr>
        <p:spPr>
          <a:xfrm>
            <a:off x="6858000" y="4779118"/>
            <a:ext cx="2743200" cy="1920240"/>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5" name="Content Placeholder 13"/>
          <p:cNvSpPr>
            <a:spLocks noGrp="1"/>
          </p:cNvSpPr>
          <p:nvPr>
            <p:ph sz="quarter" idx="17" hasCustomPrompt="1"/>
          </p:nvPr>
        </p:nvSpPr>
        <p:spPr>
          <a:xfrm>
            <a:off x="457200" y="1615440"/>
            <a:ext cx="9144000" cy="276999"/>
          </a:xfrm>
          <a:prstGeom prst="rect">
            <a:avLst/>
          </a:prstGeom>
        </p:spPr>
        <p:txBody>
          <a:bodyPr/>
          <a:lstStyle>
            <a:lvl1pPr>
              <a:defRPr/>
            </a:lvl1pPr>
            <a:lvl2pPr marL="230400" indent="-228600">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p:txBody>
      </p:sp>
      <p:sp>
        <p:nvSpPr>
          <p:cNvPr id="2" name="Title 1"/>
          <p:cNvSpPr>
            <a:spLocks noGrp="1"/>
          </p:cNvSpPr>
          <p:nvPr>
            <p:ph type="title"/>
          </p:nvPr>
        </p:nvSpPr>
        <p:spPr>
          <a:xfrm>
            <a:off x="457200" y="1232456"/>
            <a:ext cx="9144000" cy="369332"/>
          </a:xfrm>
        </p:spPr>
        <p:txBody>
          <a:bodyPr/>
          <a:lstStyle>
            <a:lvl1pPr>
              <a:lnSpc>
                <a:spcPct val="90000"/>
              </a:lnSpc>
              <a:defRPr/>
            </a:lvl1pPr>
          </a:lstStyle>
          <a:p>
            <a:r>
              <a:rPr lang="en-US"/>
              <a:t>Click to edit Master title style</a:t>
            </a:r>
          </a:p>
        </p:txBody>
      </p:sp>
      <p:sp>
        <p:nvSpPr>
          <p:cNvPr id="3" name="Text Placeholder 2"/>
          <p:cNvSpPr>
            <a:spLocks noGrp="1"/>
          </p:cNvSpPr>
          <p:nvPr>
            <p:ph type="body" idx="1"/>
          </p:nvPr>
        </p:nvSpPr>
        <p:spPr>
          <a:xfrm>
            <a:off x="457200" y="2256939"/>
            <a:ext cx="2743200" cy="212366"/>
          </a:xfrm>
          <a:prstGeom prst="rect">
            <a:avLst/>
          </a:prstGeom>
          <a:solidFill>
            <a:schemeClr val="accent1"/>
          </a:solidFill>
        </p:spPr>
        <p:txBody>
          <a:bodyPr vert="horz" wrap="square" lIns="73152" tIns="36576" rIns="73152" bIns="36576" rtlCol="0" anchor="b">
            <a:spAutoFit/>
          </a:bodyPr>
          <a:lstStyle>
            <a:lvl1pPr algn="l">
              <a:tabLst>
                <a:tab pos="27432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
        <p:nvSpPr>
          <p:cNvPr id="7" name="shp_SDPTitle"/>
          <p:cNvSpPr>
            <a:spLocks noGrp="1"/>
          </p:cNvSpPr>
          <p:nvPr>
            <p:ph type="dt" sz="half" idx="10"/>
          </p:nvPr>
        </p:nvSpPr>
        <p:spPr/>
        <p:txBody>
          <a:bodyPr/>
          <a:lstStyle/>
          <a:p>
            <a:r>
              <a:rPr lang="en-US" dirty="0"/>
              <a:t>19 April 2016</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27" name="Text Placeholder 2"/>
          <p:cNvSpPr>
            <a:spLocks noGrp="1"/>
          </p:cNvSpPr>
          <p:nvPr>
            <p:ph type="body" idx="19"/>
          </p:nvPr>
        </p:nvSpPr>
        <p:spPr>
          <a:xfrm>
            <a:off x="3657600" y="2256939"/>
            <a:ext cx="2743200" cy="212366"/>
          </a:xfrm>
          <a:prstGeom prst="rect">
            <a:avLst/>
          </a:prstGeom>
          <a:solidFill>
            <a:schemeClr val="accent1"/>
          </a:solidFill>
        </p:spPr>
        <p:txBody>
          <a:bodyPr vert="horz" wrap="square" lIns="73152" tIns="36576" rIns="73152" bIns="36576" rtlCol="0" anchor="b">
            <a:spAutoFit/>
          </a:bodyPr>
          <a:lstStyle>
            <a:lvl1pPr algn="l">
              <a:tabLst>
                <a:tab pos="27432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
        <p:nvSpPr>
          <p:cNvPr id="29" name="Text Placeholder 2"/>
          <p:cNvSpPr>
            <a:spLocks noGrp="1"/>
          </p:cNvSpPr>
          <p:nvPr>
            <p:ph type="body" idx="21"/>
          </p:nvPr>
        </p:nvSpPr>
        <p:spPr>
          <a:xfrm>
            <a:off x="6858000" y="2256939"/>
            <a:ext cx="2743200" cy="212366"/>
          </a:xfrm>
          <a:prstGeom prst="rect">
            <a:avLst/>
          </a:prstGeom>
          <a:solidFill>
            <a:schemeClr val="accent1"/>
          </a:solidFill>
        </p:spPr>
        <p:txBody>
          <a:bodyPr vert="horz" wrap="square" lIns="73152" tIns="36576" rIns="73152" bIns="36576" rtlCol="0" anchor="b">
            <a:spAutoFit/>
          </a:bodyPr>
          <a:lstStyle>
            <a:lvl1pPr algn="l">
              <a:tabLst>
                <a:tab pos="27432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
        <p:nvSpPr>
          <p:cNvPr id="16" name="Text Placeholder 2"/>
          <p:cNvSpPr>
            <a:spLocks noGrp="1"/>
          </p:cNvSpPr>
          <p:nvPr>
            <p:ph type="body" idx="25"/>
          </p:nvPr>
        </p:nvSpPr>
        <p:spPr>
          <a:xfrm>
            <a:off x="457200" y="4566752"/>
            <a:ext cx="2743200" cy="212366"/>
          </a:xfrm>
          <a:prstGeom prst="rect">
            <a:avLst/>
          </a:prstGeom>
          <a:solidFill>
            <a:schemeClr val="accent1"/>
          </a:solidFill>
        </p:spPr>
        <p:txBody>
          <a:bodyPr vert="horz" wrap="square" lIns="73152" tIns="36576" rIns="73152" bIns="36576" rtlCol="0" anchor="b">
            <a:spAutoFit/>
          </a:bodyPr>
          <a:lstStyle>
            <a:lvl1pPr algn="l">
              <a:tabLst>
                <a:tab pos="27432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
        <p:nvSpPr>
          <p:cNvPr id="18" name="Text Placeholder 2"/>
          <p:cNvSpPr>
            <a:spLocks noGrp="1"/>
          </p:cNvSpPr>
          <p:nvPr>
            <p:ph type="body" idx="27"/>
          </p:nvPr>
        </p:nvSpPr>
        <p:spPr>
          <a:xfrm>
            <a:off x="3657600" y="4566752"/>
            <a:ext cx="2743200" cy="212366"/>
          </a:xfrm>
          <a:prstGeom prst="rect">
            <a:avLst/>
          </a:prstGeom>
          <a:solidFill>
            <a:schemeClr val="accent1"/>
          </a:solidFill>
        </p:spPr>
        <p:txBody>
          <a:bodyPr vert="horz" wrap="square" lIns="73152" tIns="36576" rIns="73152" bIns="36576" rtlCol="0" anchor="b">
            <a:spAutoFit/>
          </a:bodyPr>
          <a:lstStyle>
            <a:lvl1pPr algn="l">
              <a:tabLst>
                <a:tab pos="27432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
        <p:nvSpPr>
          <p:cNvPr id="20" name="Text Placeholder 2"/>
          <p:cNvSpPr>
            <a:spLocks noGrp="1"/>
          </p:cNvSpPr>
          <p:nvPr>
            <p:ph type="body" idx="29"/>
          </p:nvPr>
        </p:nvSpPr>
        <p:spPr>
          <a:xfrm>
            <a:off x="6858000" y="4566752"/>
            <a:ext cx="2743200" cy="212366"/>
          </a:xfrm>
          <a:prstGeom prst="rect">
            <a:avLst/>
          </a:prstGeom>
          <a:solidFill>
            <a:schemeClr val="accent1"/>
          </a:solidFill>
        </p:spPr>
        <p:txBody>
          <a:bodyPr vert="horz" wrap="square" lIns="73152" tIns="36576" rIns="73152" bIns="36576" rtlCol="0" anchor="b">
            <a:spAutoFit/>
          </a:bodyPr>
          <a:lstStyle>
            <a:lvl1pPr algn="l">
              <a:tabLst>
                <a:tab pos="2743200" algn="r"/>
              </a:tabLst>
              <a:defRPr kumimoji="0" lang="en-US" sz="900" b="1" i="0" u="none" strike="noStrike" kern="1200" cap="none" normalizeH="0" baseline="0" dirty="0" smtClean="0">
                <a:ln>
                  <a:noFill/>
                </a:ln>
                <a:solidFill>
                  <a:schemeClr val="bg1"/>
                </a:solidFill>
                <a:effectLst/>
                <a:latin typeface="+mn-lt"/>
                <a:ea typeface="+mn-ea"/>
                <a:cs typeface="+mn-cs"/>
              </a:defRPr>
            </a:lvl1pPr>
          </a:lstStyle>
          <a:p>
            <a:pPr marL="0" marR="0" lvl="0" indent="0" algn="l" defTabSz="958850" rtl="0" eaLnBrk="0" fontAlgn="base" latinLnBrk="0" hangingPunct="0">
              <a:lnSpc>
                <a:spcPct val="100000"/>
              </a:lnSpc>
              <a:spcBef>
                <a:spcPct val="0"/>
              </a:spcBef>
              <a:spcAft>
                <a:spcPct val="0"/>
              </a:spcAft>
              <a:buClr>
                <a:srgbClr val="335A8F"/>
              </a:buClr>
              <a:buSzPct val="75000"/>
              <a:buFont typeface="Wingdings" pitchFamily="2" charset="2"/>
              <a:buNone/>
              <a:tabLst>
                <a:tab pos="4200525" algn="r"/>
              </a:tabLst>
            </a:pPr>
            <a:r>
              <a:rPr lang="en-US"/>
              <a:t>Edit Master text styles</a:t>
            </a:r>
          </a:p>
        </p:txBody>
      </p:sp>
    </p:spTree>
    <p:extLst>
      <p:ext uri="{BB962C8B-B14F-4D97-AF65-F5344CB8AC3E}">
        <p14:creationId xmlns:p14="http://schemas.microsoft.com/office/powerpoint/2010/main" val="3435176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file A – Underline">
    <p:spTree>
      <p:nvGrpSpPr>
        <p:cNvPr id="1" name=""/>
        <p:cNvGrpSpPr/>
        <p:nvPr/>
      </p:nvGrpSpPr>
      <p:grpSpPr>
        <a:xfrm>
          <a:off x="0" y="0"/>
          <a:ext cx="0" cy="0"/>
          <a:chOff x="0" y="0"/>
          <a:chExt cx="0" cy="0"/>
        </a:xfrm>
      </p:grpSpPr>
      <p:sp>
        <p:nvSpPr>
          <p:cNvPr id="37" name="Content Placeholder 13"/>
          <p:cNvSpPr>
            <a:spLocks noGrp="1"/>
          </p:cNvSpPr>
          <p:nvPr>
            <p:ph sz="quarter" idx="32" hasCustomPrompt="1"/>
          </p:nvPr>
        </p:nvSpPr>
        <p:spPr>
          <a:xfrm>
            <a:off x="4800600" y="3610175"/>
            <a:ext cx="3017520" cy="1641914"/>
          </a:xfrm>
          <a:prstGeom prst="rect">
            <a:avLst/>
          </a:prstGeom>
        </p:spPr>
        <p:txBody>
          <a:bodyPr lIns="73152" tIns="36576" rIns="73152">
            <a:noAutofit/>
          </a:bodyPr>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39" name="Content Placeholder 13"/>
          <p:cNvSpPr>
            <a:spLocks noGrp="1"/>
          </p:cNvSpPr>
          <p:nvPr>
            <p:ph sz="quarter" idx="34" hasCustomPrompt="1"/>
          </p:nvPr>
        </p:nvSpPr>
        <p:spPr>
          <a:xfrm>
            <a:off x="7040880" y="3610175"/>
            <a:ext cx="3017520" cy="1641914"/>
          </a:xfrm>
          <a:prstGeom prst="rect">
            <a:avLst/>
          </a:prstGeom>
        </p:spPr>
        <p:txBody>
          <a:bodyPr lIns="73152" tIns="36576" rIns="73152">
            <a:noAutofit/>
          </a:bodyPr>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5" name="Content Placeholder 13"/>
          <p:cNvSpPr>
            <a:spLocks noGrp="1"/>
          </p:cNvSpPr>
          <p:nvPr>
            <p:ph sz="quarter" idx="17" hasCustomPrompt="1"/>
          </p:nvPr>
        </p:nvSpPr>
        <p:spPr>
          <a:xfrm>
            <a:off x="457200" y="1615440"/>
            <a:ext cx="9144000" cy="276999"/>
          </a:xfrm>
          <a:prstGeom prst="rect">
            <a:avLst/>
          </a:prstGeom>
        </p:spPr>
        <p:txBody>
          <a:bodyPr/>
          <a:lstStyle>
            <a:lvl1pPr>
              <a:defRPr/>
            </a:lvl1pPr>
            <a:lvl2pPr marL="230400" indent="-228600">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p:txBody>
      </p:sp>
      <p:sp>
        <p:nvSpPr>
          <p:cNvPr id="14" name="Content Placeholder 13"/>
          <p:cNvSpPr>
            <a:spLocks noGrp="1"/>
          </p:cNvSpPr>
          <p:nvPr>
            <p:ph sz="quarter" idx="15" hasCustomPrompt="1"/>
          </p:nvPr>
        </p:nvSpPr>
        <p:spPr>
          <a:xfrm>
            <a:off x="457200" y="2134366"/>
            <a:ext cx="4343400" cy="1188720"/>
          </a:xfrm>
          <a:prstGeom prst="rect">
            <a:avLst/>
          </a:prstGeom>
        </p:spPr>
        <p:txBody>
          <a:bodyPr lIns="73152" tIns="36576" rIns="73152">
            <a:noAutofit/>
          </a:bodyPr>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 name="Title 1"/>
          <p:cNvSpPr>
            <a:spLocks noGrp="1"/>
          </p:cNvSpPr>
          <p:nvPr>
            <p:ph type="title"/>
          </p:nvPr>
        </p:nvSpPr>
        <p:spPr>
          <a:xfrm>
            <a:off x="457200" y="1232456"/>
            <a:ext cx="9144000" cy="369332"/>
          </a:xfrm>
        </p:spPr>
        <p:txBody>
          <a:bodyPr/>
          <a:lstStyle>
            <a:lvl1pPr>
              <a:lnSpc>
                <a:spcPct val="90000"/>
              </a:lnSpc>
              <a:defRPr/>
            </a:lvl1pPr>
          </a:lstStyle>
          <a:p>
            <a:r>
              <a:rPr lang="en-US"/>
              <a:t>Click to edit Master title style</a:t>
            </a:r>
          </a:p>
        </p:txBody>
      </p:sp>
      <p:sp>
        <p:nvSpPr>
          <p:cNvPr id="3" name="Text Placeholder 2"/>
          <p:cNvSpPr>
            <a:spLocks noGrp="1"/>
          </p:cNvSpPr>
          <p:nvPr>
            <p:ph type="body" idx="1"/>
          </p:nvPr>
        </p:nvSpPr>
        <p:spPr>
          <a:xfrm>
            <a:off x="457200" y="1940052"/>
            <a:ext cx="4343400" cy="196977"/>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8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7" name="shp_SDPTitle"/>
          <p:cNvSpPr>
            <a:spLocks noGrp="1"/>
          </p:cNvSpPr>
          <p:nvPr>
            <p:ph type="dt" sz="half" idx="10"/>
          </p:nvPr>
        </p:nvSpPr>
        <p:spPr/>
        <p:txBody>
          <a:bodyPr/>
          <a:lstStyle/>
          <a:p>
            <a:r>
              <a:rPr lang="en-US"/>
              <a:t>30 September 2009</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26" name="Content Placeholder 13"/>
          <p:cNvSpPr>
            <a:spLocks noGrp="1"/>
          </p:cNvSpPr>
          <p:nvPr>
            <p:ph sz="quarter" idx="18" hasCustomPrompt="1"/>
          </p:nvPr>
        </p:nvSpPr>
        <p:spPr>
          <a:xfrm>
            <a:off x="5257800" y="2134367"/>
            <a:ext cx="4343400" cy="1188720"/>
          </a:xfrm>
          <a:prstGeom prst="rect">
            <a:avLst/>
          </a:prstGeom>
        </p:spPr>
        <p:txBody>
          <a:bodyPr lIns="73152" tIns="36576" rIns="73152">
            <a:noAutofit/>
          </a:bodyPr>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7" name="Text Placeholder 2"/>
          <p:cNvSpPr>
            <a:spLocks noGrp="1"/>
          </p:cNvSpPr>
          <p:nvPr>
            <p:ph type="body" idx="19"/>
          </p:nvPr>
        </p:nvSpPr>
        <p:spPr>
          <a:xfrm>
            <a:off x="5257800" y="1940052"/>
            <a:ext cx="4343400" cy="196977"/>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8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15" name="Content Placeholder 13"/>
          <p:cNvSpPr>
            <a:spLocks noGrp="1"/>
          </p:cNvSpPr>
          <p:nvPr>
            <p:ph sz="quarter" idx="24" hasCustomPrompt="1"/>
          </p:nvPr>
        </p:nvSpPr>
        <p:spPr>
          <a:xfrm>
            <a:off x="457200" y="5022611"/>
            <a:ext cx="4343400" cy="1935549"/>
          </a:xfrm>
          <a:prstGeom prst="rect">
            <a:avLst/>
          </a:prstGeom>
        </p:spPr>
        <p:txBody>
          <a:bodyPr lIns="73152" tIns="36576" rIns="73152">
            <a:noAutofit/>
          </a:bodyPr>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6" name="Text Placeholder 2"/>
          <p:cNvSpPr>
            <a:spLocks noGrp="1"/>
          </p:cNvSpPr>
          <p:nvPr>
            <p:ph type="body" idx="25"/>
          </p:nvPr>
        </p:nvSpPr>
        <p:spPr>
          <a:xfrm>
            <a:off x="457200" y="4828296"/>
            <a:ext cx="4343400" cy="196977"/>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8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35" name="Content Placeholder 13"/>
          <p:cNvSpPr>
            <a:spLocks noGrp="1"/>
          </p:cNvSpPr>
          <p:nvPr>
            <p:ph sz="quarter" idx="30" hasCustomPrompt="1"/>
          </p:nvPr>
        </p:nvSpPr>
        <p:spPr>
          <a:xfrm>
            <a:off x="457200" y="3610175"/>
            <a:ext cx="4343400" cy="1143000"/>
          </a:xfrm>
          <a:prstGeom prst="rect">
            <a:avLst/>
          </a:prstGeom>
        </p:spPr>
        <p:txBody>
          <a:bodyPr lIns="73152" tIns="36576" rIns="73152">
            <a:noAutofit/>
          </a:bodyPr>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36" name="Text Placeholder 2"/>
          <p:cNvSpPr>
            <a:spLocks noGrp="1"/>
          </p:cNvSpPr>
          <p:nvPr>
            <p:ph type="body" idx="31"/>
          </p:nvPr>
        </p:nvSpPr>
        <p:spPr>
          <a:xfrm>
            <a:off x="457200" y="3415861"/>
            <a:ext cx="4343400" cy="196977"/>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8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38" name="Text Placeholder 2"/>
          <p:cNvSpPr>
            <a:spLocks noGrp="1"/>
          </p:cNvSpPr>
          <p:nvPr>
            <p:ph type="body" idx="33"/>
          </p:nvPr>
        </p:nvSpPr>
        <p:spPr>
          <a:xfrm>
            <a:off x="5257800" y="3415861"/>
            <a:ext cx="2084832" cy="196977"/>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8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40" name="Text Placeholder 2"/>
          <p:cNvSpPr>
            <a:spLocks noGrp="1"/>
          </p:cNvSpPr>
          <p:nvPr>
            <p:ph type="body" idx="35"/>
          </p:nvPr>
        </p:nvSpPr>
        <p:spPr>
          <a:xfrm>
            <a:off x="7516368" y="3415861"/>
            <a:ext cx="2084832" cy="196977"/>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8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Tree>
    <p:extLst>
      <p:ext uri="{BB962C8B-B14F-4D97-AF65-F5344CB8AC3E}">
        <p14:creationId xmlns:p14="http://schemas.microsoft.com/office/powerpoint/2010/main" val="108947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file A – White on Ink">
    <p:spTree>
      <p:nvGrpSpPr>
        <p:cNvPr id="1" name=""/>
        <p:cNvGrpSpPr/>
        <p:nvPr/>
      </p:nvGrpSpPr>
      <p:grpSpPr>
        <a:xfrm>
          <a:off x="0" y="0"/>
          <a:ext cx="0" cy="0"/>
          <a:chOff x="0" y="0"/>
          <a:chExt cx="0" cy="0"/>
        </a:xfrm>
      </p:grpSpPr>
      <p:sp>
        <p:nvSpPr>
          <p:cNvPr id="37" name="Content Placeholder 13"/>
          <p:cNvSpPr>
            <a:spLocks noGrp="1"/>
          </p:cNvSpPr>
          <p:nvPr>
            <p:ph sz="quarter" idx="32" hasCustomPrompt="1"/>
          </p:nvPr>
        </p:nvSpPr>
        <p:spPr>
          <a:xfrm>
            <a:off x="4800600" y="3610175"/>
            <a:ext cx="3017520" cy="1641914"/>
          </a:xfrm>
          <a:prstGeom prst="rect">
            <a:avLst/>
          </a:prstGeom>
        </p:spPr>
        <p:txBody>
          <a:bodyPr lIns="73152" tIns="36576" rIns="73152">
            <a:noAutofit/>
          </a:bodyPr>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39" name="Content Placeholder 13"/>
          <p:cNvSpPr>
            <a:spLocks noGrp="1"/>
          </p:cNvSpPr>
          <p:nvPr>
            <p:ph sz="quarter" idx="34" hasCustomPrompt="1"/>
          </p:nvPr>
        </p:nvSpPr>
        <p:spPr>
          <a:xfrm>
            <a:off x="7040880" y="3610175"/>
            <a:ext cx="3017520" cy="1641914"/>
          </a:xfrm>
          <a:prstGeom prst="rect">
            <a:avLst/>
          </a:prstGeom>
        </p:spPr>
        <p:txBody>
          <a:bodyPr lIns="73152" tIns="36576" rIns="73152">
            <a:noAutofit/>
          </a:bodyPr>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5" name="Content Placeholder 13"/>
          <p:cNvSpPr>
            <a:spLocks noGrp="1"/>
          </p:cNvSpPr>
          <p:nvPr>
            <p:ph sz="quarter" idx="17" hasCustomPrompt="1"/>
          </p:nvPr>
        </p:nvSpPr>
        <p:spPr>
          <a:xfrm>
            <a:off x="457200" y="1615440"/>
            <a:ext cx="9144000" cy="276999"/>
          </a:xfrm>
          <a:prstGeom prst="rect">
            <a:avLst/>
          </a:prstGeom>
        </p:spPr>
        <p:txBody>
          <a:bodyPr/>
          <a:lstStyle>
            <a:lvl1pPr>
              <a:defRPr/>
            </a:lvl1pPr>
            <a:lvl2pPr marL="230400" indent="-228600">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p:txBody>
      </p:sp>
      <p:sp>
        <p:nvSpPr>
          <p:cNvPr id="14" name="Content Placeholder 13"/>
          <p:cNvSpPr>
            <a:spLocks noGrp="1"/>
          </p:cNvSpPr>
          <p:nvPr>
            <p:ph sz="quarter" idx="15" hasCustomPrompt="1"/>
          </p:nvPr>
        </p:nvSpPr>
        <p:spPr>
          <a:xfrm>
            <a:off x="457200" y="2134366"/>
            <a:ext cx="4343400" cy="1188720"/>
          </a:xfrm>
          <a:prstGeom prst="rect">
            <a:avLst/>
          </a:prstGeom>
        </p:spPr>
        <p:txBody>
          <a:bodyPr lIns="73152" tIns="36576" rIns="73152">
            <a:noAutofit/>
          </a:bodyPr>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 name="Title 1"/>
          <p:cNvSpPr>
            <a:spLocks noGrp="1"/>
          </p:cNvSpPr>
          <p:nvPr>
            <p:ph type="title"/>
          </p:nvPr>
        </p:nvSpPr>
        <p:spPr>
          <a:xfrm>
            <a:off x="457200" y="1232456"/>
            <a:ext cx="9144000" cy="369332"/>
          </a:xfrm>
        </p:spPr>
        <p:txBody>
          <a:bodyPr/>
          <a:lstStyle>
            <a:lvl1pPr>
              <a:lnSpc>
                <a:spcPct val="90000"/>
              </a:lnSpc>
              <a:defRPr/>
            </a:lvl1pPr>
          </a:lstStyle>
          <a:p>
            <a:r>
              <a:rPr lang="en-US"/>
              <a:t>Click to edit Master title style</a:t>
            </a:r>
          </a:p>
        </p:txBody>
      </p:sp>
      <p:sp>
        <p:nvSpPr>
          <p:cNvPr id="7" name="shp_SDPTitle"/>
          <p:cNvSpPr>
            <a:spLocks noGrp="1"/>
          </p:cNvSpPr>
          <p:nvPr>
            <p:ph type="dt" sz="half" idx="10"/>
          </p:nvPr>
        </p:nvSpPr>
        <p:spPr/>
        <p:txBody>
          <a:bodyPr/>
          <a:lstStyle/>
          <a:p>
            <a:r>
              <a:rPr lang="en-US"/>
              <a:t>30 September 2009</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26" name="Content Placeholder 13"/>
          <p:cNvSpPr>
            <a:spLocks noGrp="1"/>
          </p:cNvSpPr>
          <p:nvPr>
            <p:ph sz="quarter" idx="18" hasCustomPrompt="1"/>
          </p:nvPr>
        </p:nvSpPr>
        <p:spPr>
          <a:xfrm>
            <a:off x="5257800" y="2134367"/>
            <a:ext cx="4343400" cy="1188720"/>
          </a:xfrm>
          <a:prstGeom prst="rect">
            <a:avLst/>
          </a:prstGeom>
        </p:spPr>
        <p:txBody>
          <a:bodyPr lIns="73152" tIns="36576" rIns="73152">
            <a:noAutofit/>
          </a:bodyPr>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5" name="Content Placeholder 13"/>
          <p:cNvSpPr>
            <a:spLocks noGrp="1"/>
          </p:cNvSpPr>
          <p:nvPr>
            <p:ph sz="quarter" idx="24" hasCustomPrompt="1"/>
          </p:nvPr>
        </p:nvSpPr>
        <p:spPr>
          <a:xfrm>
            <a:off x="457200" y="5022611"/>
            <a:ext cx="4343400" cy="1935549"/>
          </a:xfrm>
          <a:prstGeom prst="rect">
            <a:avLst/>
          </a:prstGeom>
        </p:spPr>
        <p:txBody>
          <a:bodyPr lIns="73152" tIns="36576" rIns="73152">
            <a:noAutofit/>
          </a:bodyPr>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35" name="Content Placeholder 13"/>
          <p:cNvSpPr>
            <a:spLocks noGrp="1"/>
          </p:cNvSpPr>
          <p:nvPr>
            <p:ph sz="quarter" idx="30" hasCustomPrompt="1"/>
          </p:nvPr>
        </p:nvSpPr>
        <p:spPr>
          <a:xfrm>
            <a:off x="457200" y="3610175"/>
            <a:ext cx="4343400" cy="1143000"/>
          </a:xfrm>
          <a:prstGeom prst="rect">
            <a:avLst/>
          </a:prstGeom>
        </p:spPr>
        <p:txBody>
          <a:bodyPr lIns="73152" tIns="36576" rIns="73152">
            <a:noAutofit/>
          </a:bodyPr>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3" name="Text Placeholder 2"/>
          <p:cNvSpPr>
            <a:spLocks noGrp="1"/>
          </p:cNvSpPr>
          <p:nvPr>
            <p:ph type="body" idx="1"/>
          </p:nvPr>
        </p:nvSpPr>
        <p:spPr>
          <a:xfrm>
            <a:off x="457200" y="1940052"/>
            <a:ext cx="4343400" cy="196977"/>
          </a:xfrm>
          <a:prstGeom prst="rect">
            <a:avLst/>
          </a:prstGeom>
          <a:solidFill>
            <a:schemeClr val="accent1"/>
          </a:solidFill>
          <a:effectLst/>
        </p:spPr>
        <p:txBody>
          <a:bodyPr vert="horz" wrap="square" lIns="73152" tIns="36576" rIns="73152" bIns="36576" rtlCol="0" anchor="b">
            <a:spAutoFit/>
          </a:bodyPr>
          <a:lstStyle>
            <a:lvl1pPr>
              <a:defRPr kumimoji="0" lang="en-US" sz="800" u="none" strike="noStrike" cap="none" normalizeH="0" dirty="0" smtClean="0">
                <a:ln>
                  <a:noFill/>
                </a:ln>
                <a:solidFill>
                  <a:schemeClr val="bg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27" name="Text Placeholder 2"/>
          <p:cNvSpPr>
            <a:spLocks noGrp="1"/>
          </p:cNvSpPr>
          <p:nvPr>
            <p:ph type="body" idx="19"/>
          </p:nvPr>
        </p:nvSpPr>
        <p:spPr>
          <a:xfrm>
            <a:off x="5257800" y="1940052"/>
            <a:ext cx="4343400" cy="196977"/>
          </a:xfrm>
          <a:prstGeom prst="rect">
            <a:avLst/>
          </a:prstGeom>
          <a:solidFill>
            <a:schemeClr val="accent1"/>
          </a:solidFill>
          <a:effectLst/>
        </p:spPr>
        <p:txBody>
          <a:bodyPr vert="horz" wrap="square" lIns="73152" tIns="36576" rIns="73152" bIns="36576" rtlCol="0" anchor="b">
            <a:spAutoFit/>
          </a:bodyPr>
          <a:lstStyle>
            <a:lvl1pPr>
              <a:defRPr kumimoji="0" lang="en-US" sz="800" u="none" strike="noStrike" cap="none" normalizeH="0" dirty="0" smtClean="0">
                <a:ln>
                  <a:noFill/>
                </a:ln>
                <a:solidFill>
                  <a:schemeClr val="bg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16" name="Text Placeholder 2"/>
          <p:cNvSpPr>
            <a:spLocks noGrp="1"/>
          </p:cNvSpPr>
          <p:nvPr>
            <p:ph type="body" idx="25"/>
          </p:nvPr>
        </p:nvSpPr>
        <p:spPr>
          <a:xfrm>
            <a:off x="457200" y="4828296"/>
            <a:ext cx="4343400" cy="196977"/>
          </a:xfrm>
          <a:prstGeom prst="rect">
            <a:avLst/>
          </a:prstGeom>
          <a:solidFill>
            <a:schemeClr val="accent1"/>
          </a:solidFill>
          <a:effectLst/>
        </p:spPr>
        <p:txBody>
          <a:bodyPr vert="horz" wrap="square" lIns="73152" tIns="36576" rIns="73152" bIns="36576" rtlCol="0" anchor="b">
            <a:spAutoFit/>
          </a:bodyPr>
          <a:lstStyle>
            <a:lvl1pPr>
              <a:defRPr kumimoji="0" lang="en-US" sz="800" u="none" strike="noStrike" cap="none" normalizeH="0" dirty="0" smtClean="0">
                <a:ln>
                  <a:noFill/>
                </a:ln>
                <a:solidFill>
                  <a:schemeClr val="bg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36" name="Text Placeholder 2"/>
          <p:cNvSpPr>
            <a:spLocks noGrp="1"/>
          </p:cNvSpPr>
          <p:nvPr>
            <p:ph type="body" idx="31"/>
          </p:nvPr>
        </p:nvSpPr>
        <p:spPr>
          <a:xfrm>
            <a:off x="457200" y="3415861"/>
            <a:ext cx="4343400" cy="196977"/>
          </a:xfrm>
          <a:prstGeom prst="rect">
            <a:avLst/>
          </a:prstGeom>
          <a:solidFill>
            <a:schemeClr val="accent1"/>
          </a:solidFill>
          <a:effectLst/>
        </p:spPr>
        <p:txBody>
          <a:bodyPr vert="horz" wrap="square" lIns="73152" tIns="36576" rIns="73152" bIns="36576" rtlCol="0" anchor="b">
            <a:spAutoFit/>
          </a:bodyPr>
          <a:lstStyle>
            <a:lvl1pPr>
              <a:defRPr kumimoji="0" lang="en-US" sz="800" u="none" strike="noStrike" cap="none" normalizeH="0" dirty="0" smtClean="0">
                <a:ln>
                  <a:noFill/>
                </a:ln>
                <a:solidFill>
                  <a:schemeClr val="bg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38" name="Text Placeholder 2"/>
          <p:cNvSpPr>
            <a:spLocks noGrp="1"/>
          </p:cNvSpPr>
          <p:nvPr>
            <p:ph type="body" idx="33"/>
          </p:nvPr>
        </p:nvSpPr>
        <p:spPr>
          <a:xfrm>
            <a:off x="5257800" y="3415861"/>
            <a:ext cx="2084832" cy="196977"/>
          </a:xfrm>
          <a:prstGeom prst="rect">
            <a:avLst/>
          </a:prstGeom>
          <a:solidFill>
            <a:schemeClr val="accent1"/>
          </a:solidFill>
          <a:effectLst/>
        </p:spPr>
        <p:txBody>
          <a:bodyPr vert="horz" wrap="square" lIns="73152" tIns="36576" rIns="73152" bIns="36576" rtlCol="0" anchor="b">
            <a:spAutoFit/>
          </a:bodyPr>
          <a:lstStyle>
            <a:lvl1pPr>
              <a:defRPr kumimoji="0" lang="en-US" sz="800" u="none" strike="noStrike" cap="none" normalizeH="0" dirty="0" smtClean="0">
                <a:ln>
                  <a:noFill/>
                </a:ln>
                <a:solidFill>
                  <a:schemeClr val="bg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40" name="Text Placeholder 2"/>
          <p:cNvSpPr>
            <a:spLocks noGrp="1"/>
          </p:cNvSpPr>
          <p:nvPr>
            <p:ph type="body" idx="35"/>
          </p:nvPr>
        </p:nvSpPr>
        <p:spPr>
          <a:xfrm>
            <a:off x="7516368" y="3415861"/>
            <a:ext cx="2084832" cy="196977"/>
          </a:xfrm>
          <a:prstGeom prst="rect">
            <a:avLst/>
          </a:prstGeom>
          <a:solidFill>
            <a:schemeClr val="accent1"/>
          </a:solidFill>
          <a:effectLst/>
        </p:spPr>
        <p:txBody>
          <a:bodyPr vert="horz" wrap="square" lIns="73152" tIns="36576" rIns="73152" bIns="36576" rtlCol="0" anchor="b">
            <a:spAutoFit/>
          </a:bodyPr>
          <a:lstStyle>
            <a:lvl1pPr>
              <a:defRPr kumimoji="0" lang="en-US" sz="800" u="none" strike="noStrike" cap="none" normalizeH="0" dirty="0" smtClean="0">
                <a:ln>
                  <a:noFill/>
                </a:ln>
                <a:solidFill>
                  <a:schemeClr val="bg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Tree>
    <p:extLst>
      <p:ext uri="{BB962C8B-B14F-4D97-AF65-F5344CB8AC3E}">
        <p14:creationId xmlns:p14="http://schemas.microsoft.com/office/powerpoint/2010/main" val="57390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mentary – Underline">
    <p:spTree>
      <p:nvGrpSpPr>
        <p:cNvPr id="1" name=""/>
        <p:cNvGrpSpPr/>
        <p:nvPr/>
      </p:nvGrpSpPr>
      <p:grpSpPr>
        <a:xfrm>
          <a:off x="0" y="0"/>
          <a:ext cx="0" cy="0"/>
          <a:chOff x="0" y="0"/>
          <a:chExt cx="0" cy="0"/>
        </a:xfrm>
      </p:grpSpPr>
      <p:sp>
        <p:nvSpPr>
          <p:cNvPr id="22" name="Rectangle 21"/>
          <p:cNvSpPr/>
          <p:nvPr userDrawn="1"/>
        </p:nvSpPr>
        <p:spPr>
          <a:xfrm>
            <a:off x="6779941" y="1175069"/>
            <a:ext cx="2821259" cy="5738688"/>
          </a:xfrm>
          <a:prstGeom prst="rect">
            <a:avLst/>
          </a:prstGeom>
          <a:solidFill>
            <a:schemeClr val="accent2">
              <a:lumMod val="40000"/>
              <a:lumOff val="60000"/>
            </a:schemeClr>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1100" dirty="0">
              <a:solidFill>
                <a:schemeClr val="tx2"/>
              </a:solidFill>
              <a:latin typeface="Arial Narrow" panose="020B0606020202030204" pitchFamily="34" charset="0"/>
            </a:endParaRPr>
          </a:p>
        </p:txBody>
      </p:sp>
      <p:sp>
        <p:nvSpPr>
          <p:cNvPr id="25" name="Content Placeholder 13"/>
          <p:cNvSpPr>
            <a:spLocks noGrp="1"/>
          </p:cNvSpPr>
          <p:nvPr>
            <p:ph sz="quarter" idx="17" hasCustomPrompt="1"/>
          </p:nvPr>
        </p:nvSpPr>
        <p:spPr>
          <a:xfrm>
            <a:off x="457200" y="1615440"/>
            <a:ext cx="5865541" cy="276999"/>
          </a:xfrm>
          <a:prstGeom prst="rect">
            <a:avLst/>
          </a:prstGeom>
        </p:spPr>
        <p:txBody>
          <a:bodyPr/>
          <a:lstStyle>
            <a:lvl1pPr>
              <a:defRPr/>
            </a:lvl1pPr>
            <a:lvl2pPr marL="230400" indent="-228600">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p:txBody>
      </p:sp>
      <p:sp>
        <p:nvSpPr>
          <p:cNvPr id="14" name="Content Placeholder 13"/>
          <p:cNvSpPr>
            <a:spLocks noGrp="1"/>
          </p:cNvSpPr>
          <p:nvPr>
            <p:ph sz="quarter" idx="15" hasCustomPrompt="1"/>
          </p:nvPr>
        </p:nvSpPr>
        <p:spPr>
          <a:xfrm>
            <a:off x="457201" y="2469305"/>
            <a:ext cx="5865540" cy="4084658"/>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 name="Title 1"/>
          <p:cNvSpPr>
            <a:spLocks noGrp="1"/>
          </p:cNvSpPr>
          <p:nvPr>
            <p:ph type="title"/>
          </p:nvPr>
        </p:nvSpPr>
        <p:spPr>
          <a:xfrm>
            <a:off x="457200" y="1232456"/>
            <a:ext cx="5865541" cy="369332"/>
          </a:xfrm>
        </p:spPr>
        <p:txBody>
          <a:bodyPr/>
          <a:lstStyle>
            <a:lvl1pPr>
              <a:lnSpc>
                <a:spcPct val="90000"/>
              </a:lnSpc>
              <a:defRPr/>
            </a:lvl1pPr>
          </a:lstStyle>
          <a:p>
            <a:r>
              <a:rPr lang="en-US"/>
              <a:t>Click to edit Master title style</a:t>
            </a:r>
            <a:endParaRPr lang="en-US" dirty="0"/>
          </a:p>
        </p:txBody>
      </p:sp>
      <p:sp>
        <p:nvSpPr>
          <p:cNvPr id="7" name="shp_SDPTitle"/>
          <p:cNvSpPr>
            <a:spLocks noGrp="1"/>
          </p:cNvSpPr>
          <p:nvPr>
            <p:ph type="dt" sz="half" idx="10"/>
          </p:nvPr>
        </p:nvSpPr>
        <p:spPr/>
        <p:txBody>
          <a:bodyPr/>
          <a:lstStyle/>
          <a:p>
            <a:r>
              <a:rPr lang="en-US"/>
              <a:t>30 September 2009</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3" name="Text Placeholder 2"/>
          <p:cNvSpPr>
            <a:spLocks noGrp="1"/>
          </p:cNvSpPr>
          <p:nvPr>
            <p:ph type="body" idx="1"/>
          </p:nvPr>
        </p:nvSpPr>
        <p:spPr>
          <a:xfrm>
            <a:off x="457201" y="2256939"/>
            <a:ext cx="5865540"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29" name="Text Placeholder 2"/>
          <p:cNvSpPr>
            <a:spLocks noGrp="1"/>
          </p:cNvSpPr>
          <p:nvPr>
            <p:ph type="body" idx="21"/>
          </p:nvPr>
        </p:nvSpPr>
        <p:spPr>
          <a:xfrm>
            <a:off x="6865673" y="1274986"/>
            <a:ext cx="2649794" cy="196977"/>
          </a:xfrm>
          <a:prstGeom prst="rect">
            <a:avLst/>
          </a:prstGeom>
          <a:noFill/>
          <a:effectLst/>
        </p:spPr>
        <p:txBody>
          <a:bodyPr vert="horz" wrap="square" lIns="73152" tIns="36576" rIns="73152" bIns="36576" rtlCol="0" anchor="b">
            <a:spAutoFit/>
          </a:bodyPr>
          <a:lstStyle>
            <a:lvl1pPr algn="l">
              <a:tabLst>
                <a:tab pos="4343400" algn="r"/>
              </a:tabLst>
              <a:defRPr kumimoji="0" lang="en-US" sz="8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28" name="Content Placeholder 13"/>
          <p:cNvSpPr>
            <a:spLocks noGrp="1"/>
          </p:cNvSpPr>
          <p:nvPr>
            <p:ph sz="quarter" idx="20" hasCustomPrompt="1"/>
          </p:nvPr>
        </p:nvSpPr>
        <p:spPr>
          <a:xfrm>
            <a:off x="6865673" y="1477237"/>
            <a:ext cx="2649794" cy="975652"/>
          </a:xfrm>
          <a:prstGeom prst="rect">
            <a:avLst/>
          </a:prstGeom>
        </p:spPr>
        <p:txBody>
          <a:bodyPr lIns="73152" tIns="36576" rIns="73152"/>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Tree>
    <p:extLst>
      <p:ext uri="{BB962C8B-B14F-4D97-AF65-F5344CB8AC3E}">
        <p14:creationId xmlns:p14="http://schemas.microsoft.com/office/powerpoint/2010/main" val="107549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nSpc>
                <a:spcPct val="90000"/>
              </a:lnSpc>
              <a:defRPr/>
            </a:lvl1pPr>
          </a:lstStyle>
          <a:p>
            <a:r>
              <a:rPr lang="en-US"/>
              <a:t>Click to edit Master title style</a:t>
            </a:r>
            <a:endParaRPr lang="en-US" dirty="0"/>
          </a:p>
        </p:txBody>
      </p:sp>
      <p:sp>
        <p:nvSpPr>
          <p:cNvPr id="4" name="shp_SDPTitle"/>
          <p:cNvSpPr>
            <a:spLocks noGrp="1"/>
          </p:cNvSpPr>
          <p:nvPr>
            <p:ph type="dt" sz="half" idx="10"/>
          </p:nvPr>
        </p:nvSpPr>
        <p:spPr/>
        <p:txBody>
          <a:bodyPr/>
          <a:lstStyle>
            <a:lvl1pPr marL="228600" indent="-228600">
              <a:defRPr/>
            </a:lvl1pPr>
          </a:lstStyle>
          <a:p>
            <a:pPr marL="0" indent="0"/>
            <a:r>
              <a:rPr lang="en-US" dirty="0"/>
              <a:t>19 April 2016</a:t>
            </a:r>
          </a:p>
        </p:txBody>
      </p:sp>
      <p:sp>
        <p:nvSpPr>
          <p:cNvPr id="5" name="shp_PresTitle"/>
          <p:cNvSpPr>
            <a:spLocks noGrp="1"/>
          </p:cNvSpPr>
          <p:nvPr>
            <p:ph type="ftr" sz="quarter" idx="11"/>
          </p:nvPr>
        </p:nvSpPr>
        <p:spPr/>
        <p:txBody>
          <a:bodyPr/>
          <a:lstStyle/>
          <a:p>
            <a:r>
              <a:rPr lang="en-US" dirty="0"/>
              <a:t>Confidential</a:t>
            </a:r>
          </a:p>
        </p:txBody>
      </p:sp>
      <p:sp>
        <p:nvSpPr>
          <p:cNvPr id="6"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11" name="Text Placeholder 10"/>
          <p:cNvSpPr>
            <a:spLocks noGrp="1"/>
          </p:cNvSpPr>
          <p:nvPr>
            <p:ph type="body" sz="quarter" idx="13" hasCustomPrompt="1"/>
          </p:nvPr>
        </p:nvSpPr>
        <p:spPr>
          <a:xfrm>
            <a:off x="457200" y="1615440"/>
            <a:ext cx="9144000" cy="2007729"/>
          </a:xfrm>
        </p:spPr>
        <p:txBody>
          <a:bodyPr/>
          <a:lstStyle/>
          <a:p>
            <a:pPr lvl="0"/>
            <a:r>
              <a:rPr lang="en-US" noProof="0" dirty="0"/>
              <a:t>Message Text</a:t>
            </a:r>
          </a:p>
          <a:p>
            <a:pPr lvl="1"/>
            <a:r>
              <a:rPr lang="en-US" noProof="0" dirty="0"/>
              <a:t>Bullet 1</a:t>
            </a:r>
          </a:p>
          <a:p>
            <a:pPr lvl="2"/>
            <a:r>
              <a:rPr lang="en-US" noProof="0" dirty="0"/>
              <a:t>Bullet 2</a:t>
            </a:r>
          </a:p>
          <a:p>
            <a:pPr lvl="3"/>
            <a:r>
              <a:rPr lang="en-US" noProof="0" dirty="0"/>
              <a:t>Bullet 3</a:t>
            </a:r>
          </a:p>
          <a:p>
            <a:pPr lvl="4"/>
            <a:r>
              <a:rPr lang="en-US" noProof="0" dirty="0"/>
              <a:t>Bullet 4</a:t>
            </a:r>
          </a:p>
          <a:p>
            <a:pPr lvl="5"/>
            <a:r>
              <a:rPr lang="en-US" noProof="0" dirty="0"/>
              <a:t>Bullet 5</a:t>
            </a:r>
          </a:p>
          <a:p>
            <a:pPr lvl="6"/>
            <a:r>
              <a:rPr lang="en-US" noProof="0" dirty="0"/>
              <a:t>Normal Text</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mentary – White on Ink">
    <p:spTree>
      <p:nvGrpSpPr>
        <p:cNvPr id="1" name=""/>
        <p:cNvGrpSpPr/>
        <p:nvPr/>
      </p:nvGrpSpPr>
      <p:grpSpPr>
        <a:xfrm>
          <a:off x="0" y="0"/>
          <a:ext cx="0" cy="0"/>
          <a:chOff x="0" y="0"/>
          <a:chExt cx="0" cy="0"/>
        </a:xfrm>
      </p:grpSpPr>
      <p:sp>
        <p:nvSpPr>
          <p:cNvPr id="22" name="Rectangle 21"/>
          <p:cNvSpPr/>
          <p:nvPr userDrawn="1"/>
        </p:nvSpPr>
        <p:spPr>
          <a:xfrm>
            <a:off x="6779941" y="1175069"/>
            <a:ext cx="2821259" cy="5738688"/>
          </a:xfrm>
          <a:prstGeom prst="rect">
            <a:avLst/>
          </a:prstGeom>
          <a:solidFill>
            <a:schemeClr val="accent2">
              <a:lumMod val="40000"/>
              <a:lumOff val="60000"/>
            </a:schemeClr>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1100" dirty="0">
              <a:solidFill>
                <a:schemeClr val="tx2"/>
              </a:solidFill>
              <a:latin typeface="Arial Narrow" panose="020B0606020202030204" pitchFamily="34" charset="0"/>
            </a:endParaRPr>
          </a:p>
        </p:txBody>
      </p:sp>
      <p:sp>
        <p:nvSpPr>
          <p:cNvPr id="25" name="Content Placeholder 13"/>
          <p:cNvSpPr>
            <a:spLocks noGrp="1"/>
          </p:cNvSpPr>
          <p:nvPr>
            <p:ph sz="quarter" idx="17" hasCustomPrompt="1"/>
          </p:nvPr>
        </p:nvSpPr>
        <p:spPr>
          <a:xfrm>
            <a:off x="457200" y="1615440"/>
            <a:ext cx="5865541" cy="276999"/>
          </a:xfrm>
          <a:prstGeom prst="rect">
            <a:avLst/>
          </a:prstGeom>
        </p:spPr>
        <p:txBody>
          <a:bodyPr/>
          <a:lstStyle>
            <a:lvl1pPr>
              <a:defRPr/>
            </a:lvl1pPr>
            <a:lvl2pPr marL="230400" indent="-228600">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p:txBody>
      </p:sp>
      <p:sp>
        <p:nvSpPr>
          <p:cNvPr id="14" name="Content Placeholder 13"/>
          <p:cNvSpPr>
            <a:spLocks noGrp="1"/>
          </p:cNvSpPr>
          <p:nvPr>
            <p:ph sz="quarter" idx="15" hasCustomPrompt="1"/>
          </p:nvPr>
        </p:nvSpPr>
        <p:spPr>
          <a:xfrm>
            <a:off x="457201" y="2469305"/>
            <a:ext cx="5865540" cy="4084658"/>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 name="Title 1"/>
          <p:cNvSpPr>
            <a:spLocks noGrp="1"/>
          </p:cNvSpPr>
          <p:nvPr>
            <p:ph type="title"/>
          </p:nvPr>
        </p:nvSpPr>
        <p:spPr>
          <a:xfrm>
            <a:off x="457200" y="1232456"/>
            <a:ext cx="5865541" cy="369332"/>
          </a:xfrm>
        </p:spPr>
        <p:txBody>
          <a:bodyPr/>
          <a:lstStyle>
            <a:lvl1pPr>
              <a:lnSpc>
                <a:spcPct val="90000"/>
              </a:lnSpc>
              <a:defRPr/>
            </a:lvl1pPr>
          </a:lstStyle>
          <a:p>
            <a:r>
              <a:rPr lang="en-US"/>
              <a:t>Click to edit Master title style</a:t>
            </a:r>
            <a:endParaRPr lang="en-US" dirty="0"/>
          </a:p>
        </p:txBody>
      </p:sp>
      <p:sp>
        <p:nvSpPr>
          <p:cNvPr id="7" name="shp_SDPTitle"/>
          <p:cNvSpPr>
            <a:spLocks noGrp="1"/>
          </p:cNvSpPr>
          <p:nvPr>
            <p:ph type="dt" sz="half" idx="10"/>
          </p:nvPr>
        </p:nvSpPr>
        <p:spPr/>
        <p:txBody>
          <a:bodyPr/>
          <a:lstStyle/>
          <a:p>
            <a:r>
              <a:rPr lang="en-US"/>
              <a:t>30 September 2009</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3" name="Text Placeholder 2"/>
          <p:cNvSpPr>
            <a:spLocks noGrp="1"/>
          </p:cNvSpPr>
          <p:nvPr>
            <p:ph type="body" idx="1"/>
          </p:nvPr>
        </p:nvSpPr>
        <p:spPr>
          <a:xfrm>
            <a:off x="457201" y="2256939"/>
            <a:ext cx="5865540" cy="212366"/>
          </a:xfrm>
          <a:prstGeom prst="rect">
            <a:avLst/>
          </a:prstGeom>
          <a:solidFill>
            <a:schemeClr val="accent1"/>
          </a:solidFill>
        </p:spPr>
        <p:txBody>
          <a:bodyPr vert="horz" wrap="square" lIns="73152" tIns="36576" rIns="73152" bIns="36576" rtlCol="0" anchor="b">
            <a:spAutoFit/>
          </a:bodyPr>
          <a:lstStyle>
            <a:lvl1pPr>
              <a:defRPr kumimoji="0" lang="en-US" sz="900" u="none" strike="noStrike" cap="none" normalizeH="0" dirty="0" smtClean="0">
                <a:ln>
                  <a:noFill/>
                </a:ln>
                <a:solidFill>
                  <a:schemeClr val="bg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29" name="Text Placeholder 2"/>
          <p:cNvSpPr>
            <a:spLocks noGrp="1"/>
          </p:cNvSpPr>
          <p:nvPr>
            <p:ph type="body" idx="21"/>
          </p:nvPr>
        </p:nvSpPr>
        <p:spPr>
          <a:xfrm>
            <a:off x="6865673" y="1274986"/>
            <a:ext cx="2649794" cy="196977"/>
          </a:xfrm>
          <a:prstGeom prst="rect">
            <a:avLst/>
          </a:prstGeom>
          <a:noFill/>
          <a:effectLst/>
        </p:spPr>
        <p:txBody>
          <a:bodyPr vert="horz" wrap="square" lIns="73152" tIns="36576" rIns="73152" bIns="36576" rtlCol="0" anchor="b">
            <a:spAutoFit/>
          </a:bodyPr>
          <a:lstStyle>
            <a:lvl1pPr algn="l">
              <a:tabLst>
                <a:tab pos="4343400" algn="r"/>
              </a:tabLst>
              <a:defRPr kumimoji="0" lang="en-US" sz="8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28" name="Content Placeholder 13"/>
          <p:cNvSpPr>
            <a:spLocks noGrp="1"/>
          </p:cNvSpPr>
          <p:nvPr>
            <p:ph sz="quarter" idx="20" hasCustomPrompt="1"/>
          </p:nvPr>
        </p:nvSpPr>
        <p:spPr>
          <a:xfrm>
            <a:off x="6865673" y="1477237"/>
            <a:ext cx="2649794" cy="975652"/>
          </a:xfrm>
          <a:prstGeom prst="rect">
            <a:avLst/>
          </a:prstGeom>
        </p:spPr>
        <p:txBody>
          <a:bodyPr lIns="73152" tIns="36576" rIns="73152"/>
          <a:lstStyle>
            <a:lvl1pPr>
              <a:lnSpc>
                <a:spcPct val="100000"/>
              </a:lnSpc>
              <a:spcBef>
                <a:spcPts val="100"/>
              </a:spcBef>
              <a:defRPr sz="800">
                <a:latin typeface="+mn-lt"/>
              </a:defRPr>
            </a:lvl1pPr>
            <a:lvl2pPr marL="182880" indent="-182880">
              <a:lnSpc>
                <a:spcPct val="100000"/>
              </a:lnSpc>
              <a:spcBef>
                <a:spcPts val="100"/>
              </a:spcBef>
              <a:buFont typeface="Symbol" panose="05050102010706020507" pitchFamily="18" charset="2"/>
              <a:buChar char=""/>
              <a:defRPr sz="800"/>
            </a:lvl2pPr>
            <a:lvl3pPr marL="365760" indent="-182880">
              <a:lnSpc>
                <a:spcPct val="100000"/>
              </a:lnSpc>
              <a:spcBef>
                <a:spcPts val="100"/>
              </a:spcBef>
              <a:defRPr sz="800"/>
            </a:lvl3pPr>
            <a:lvl4pPr marL="548640" indent="-182880">
              <a:lnSpc>
                <a:spcPct val="100000"/>
              </a:lnSpc>
              <a:spcBef>
                <a:spcPts val="100"/>
              </a:spcBef>
              <a:defRPr sz="800"/>
            </a:lvl4pPr>
            <a:lvl5pPr marL="731520" indent="-182880">
              <a:lnSpc>
                <a:spcPct val="100000"/>
              </a:lnSpc>
              <a:spcBef>
                <a:spcPts val="100"/>
              </a:spcBef>
              <a:defRPr sz="800"/>
            </a:lvl5pPr>
            <a:lvl6pPr marL="914400" indent="-182880">
              <a:lnSpc>
                <a:spcPct val="100000"/>
              </a:lnSpc>
              <a:spcBef>
                <a:spcPts val="100"/>
              </a:spcBef>
              <a:defRPr sz="800"/>
            </a:lvl6pPr>
            <a:lvl7pPr>
              <a:lnSpc>
                <a:spcPct val="100000"/>
              </a:lnSpc>
              <a:spcBef>
                <a:spcPts val="100"/>
              </a:spcBef>
              <a:defRPr sz="8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Tree>
    <p:extLst>
      <p:ext uri="{BB962C8B-B14F-4D97-AF65-F5344CB8AC3E}">
        <p14:creationId xmlns:p14="http://schemas.microsoft.com/office/powerpoint/2010/main" val="2790708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graphy-Photo-1">
    <p:spTree>
      <p:nvGrpSpPr>
        <p:cNvPr id="1" name=""/>
        <p:cNvGrpSpPr/>
        <p:nvPr/>
      </p:nvGrpSpPr>
      <p:grpSpPr>
        <a:xfrm>
          <a:off x="0" y="0"/>
          <a:ext cx="0" cy="0"/>
          <a:chOff x="0" y="0"/>
          <a:chExt cx="0" cy="0"/>
        </a:xfrm>
      </p:grpSpPr>
      <p:sp>
        <p:nvSpPr>
          <p:cNvPr id="11" name="Text Placeholder 10"/>
          <p:cNvSpPr>
            <a:spLocks noGrp="1"/>
          </p:cNvSpPr>
          <p:nvPr>
            <p:ph type="body" sz="quarter" idx="69"/>
          </p:nvPr>
        </p:nvSpPr>
        <p:spPr>
          <a:xfrm>
            <a:off x="2109600" y="2131176"/>
            <a:ext cx="7491600" cy="4841124"/>
          </a:xfrm>
          <a:prstGeom prst="rect">
            <a:avLst/>
          </a:prstGeom>
          <a:noFill/>
        </p:spPr>
        <p:txBody>
          <a:bodyPr tIns="0">
            <a:noAutofit/>
          </a:bodyPr>
          <a:lstStyle>
            <a:lvl1pPr algn="just">
              <a:lnSpc>
                <a:spcPts val="1400"/>
              </a:lnSpc>
              <a:spcBef>
                <a:spcPts val="800"/>
              </a:spcBef>
              <a:defRPr sz="900" b="0">
                <a:solidFill>
                  <a:schemeClr val="accent1"/>
                </a:solidFill>
                <a:latin typeface="+mn-lt"/>
              </a:defRPr>
            </a:lvl1pPr>
            <a:lvl2pPr marL="228600" indent="-228600" algn="just">
              <a:lnSpc>
                <a:spcPts val="1400"/>
              </a:lnSpc>
              <a:buFont typeface="Arial" panose="020B0604020202020204" pitchFamily="34" charset="0"/>
              <a:buChar char="•"/>
              <a:defRPr sz="900" b="0">
                <a:solidFill>
                  <a:schemeClr val="accent1"/>
                </a:solidFill>
              </a:defRPr>
            </a:lvl2pPr>
            <a:lvl3pPr algn="just">
              <a:lnSpc>
                <a:spcPts val="1400"/>
              </a:lnSpc>
              <a:defRPr sz="900">
                <a:solidFill>
                  <a:schemeClr val="accent1"/>
                </a:solidFill>
              </a:defRPr>
            </a:lvl3pPr>
            <a:lvl4pPr algn="just">
              <a:lnSpc>
                <a:spcPts val="1400"/>
              </a:lnSpc>
              <a:defRPr sz="900">
                <a:solidFill>
                  <a:schemeClr val="accent1"/>
                </a:solidFill>
              </a:defRPr>
            </a:lvl4pPr>
            <a:lvl5pPr algn="just">
              <a:lnSpc>
                <a:spcPts val="1400"/>
              </a:lnSpc>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nSpc>
                <a:spcPct val="90000"/>
              </a:lnSpc>
              <a:defRPr/>
            </a:lvl1pPr>
          </a:lstStyle>
          <a:p>
            <a:r>
              <a:rPr lang="en-US"/>
              <a:t>Click to edit Master title style</a:t>
            </a:r>
            <a:endParaRPr lang="en-US" dirty="0"/>
          </a:p>
        </p:txBody>
      </p:sp>
      <p:sp>
        <p:nvSpPr>
          <p:cNvPr id="9" name="Espace réservé du texte 8"/>
          <p:cNvSpPr>
            <a:spLocks noGrp="1"/>
          </p:cNvSpPr>
          <p:nvPr>
            <p:ph type="body" sz="quarter" idx="13" hasCustomPrompt="1"/>
          </p:nvPr>
        </p:nvSpPr>
        <p:spPr>
          <a:xfrm>
            <a:off x="457200" y="1615440"/>
            <a:ext cx="9144000" cy="276999"/>
          </a:xfrm>
          <a:prstGeom prst="rect">
            <a:avLst/>
          </a:prstGeom>
          <a:noFill/>
        </p:spPr>
        <p:txBody>
          <a:bodyPr/>
          <a:lstStyle>
            <a:lvl1pPr>
              <a:defRPr/>
            </a:lvl1pPr>
            <a:lvl2pPr indent="-230400">
              <a:buClr>
                <a:schemeClr val="tx2"/>
              </a:buClr>
              <a:buFont typeface="Symbol" panose="05050102010706020507" pitchFamily="18" charset="2"/>
              <a:buChar char="·"/>
              <a:defRPr baseline="0"/>
            </a:lvl2pPr>
            <a:lvl3pPr>
              <a:defRPr/>
            </a:lvl3pPr>
            <a:lvl4pPr>
              <a:defRPr/>
            </a:lvl4pPr>
            <a:lvl5pPr>
              <a:defRPr/>
            </a:lvl5pPr>
            <a:lvl6pPr marL="1143000" indent="-228600">
              <a:buFont typeface="Symbol" panose="05050102010706020507" pitchFamily="18" charset="2"/>
              <a:buChar char="·"/>
              <a:defRPr lang="en-US" sz="1100" kern="1200" baseline="0" noProof="0" dirty="0" smtClean="0">
                <a:solidFill>
                  <a:schemeClr val="tx1"/>
                </a:solidFill>
                <a:latin typeface="+mn-lt"/>
                <a:ea typeface="+mn-ea"/>
                <a:cs typeface="+mn-cs"/>
              </a:defRPr>
            </a:lvl6pPr>
            <a:lvl7pPr>
              <a:defRPr/>
            </a:lvl7pPr>
          </a:lstStyle>
          <a:p>
            <a:pPr lvl="0"/>
            <a:r>
              <a:rPr lang="en-US" noProof="0" dirty="0"/>
              <a:t>Message Text</a:t>
            </a:r>
          </a:p>
        </p:txBody>
      </p:sp>
      <p:sp>
        <p:nvSpPr>
          <p:cNvPr id="4" name="shp_SDPTitle"/>
          <p:cNvSpPr>
            <a:spLocks noGrp="1"/>
          </p:cNvSpPr>
          <p:nvPr>
            <p:ph type="dt" sz="half" idx="10"/>
          </p:nvPr>
        </p:nvSpPr>
        <p:spPr/>
        <p:txBody>
          <a:bodyPr/>
          <a:lstStyle/>
          <a:p>
            <a:r>
              <a:rPr lang="en-US" dirty="0"/>
              <a:t>30 September 2009</a:t>
            </a:r>
          </a:p>
        </p:txBody>
      </p:sp>
      <p:sp>
        <p:nvSpPr>
          <p:cNvPr id="5" name="shp_PresTitle"/>
          <p:cNvSpPr>
            <a:spLocks noGrp="1"/>
          </p:cNvSpPr>
          <p:nvPr>
            <p:ph type="ftr" sz="quarter" idx="11"/>
          </p:nvPr>
        </p:nvSpPr>
        <p:spPr/>
        <p:txBody>
          <a:bodyPr/>
          <a:lstStyle/>
          <a:p>
            <a:r>
              <a:rPr lang="en-US" dirty="0"/>
              <a:t>Confidential</a:t>
            </a:r>
          </a:p>
        </p:txBody>
      </p:sp>
      <p:sp>
        <p:nvSpPr>
          <p:cNvPr id="6"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8" name="Picture Placeholder 7"/>
          <p:cNvSpPr>
            <a:spLocks noGrp="1"/>
          </p:cNvSpPr>
          <p:nvPr>
            <p:ph type="pic" sz="quarter" idx="14"/>
          </p:nvPr>
        </p:nvSpPr>
        <p:spPr>
          <a:xfrm>
            <a:off x="457200" y="2131176"/>
            <a:ext cx="1463040" cy="1463040"/>
          </a:xfrm>
          <a:prstGeom prst="rect">
            <a:avLst/>
          </a:prstGeom>
        </p:spPr>
        <p:txBody>
          <a:bodyPr anchor="ctr">
            <a:noAutofit/>
          </a:bodyPr>
          <a:lstStyle>
            <a:lvl1pPr algn="ctr">
              <a:defRPr sz="1050"/>
            </a:lvl1pPr>
          </a:lstStyle>
          <a:p>
            <a:r>
              <a:rPr lang="en-US"/>
              <a:t>Click icon to add picture</a:t>
            </a:r>
          </a:p>
        </p:txBody>
      </p:sp>
      <p:sp>
        <p:nvSpPr>
          <p:cNvPr id="65" name="Text Placeholder 64"/>
          <p:cNvSpPr>
            <a:spLocks noGrp="1"/>
          </p:cNvSpPr>
          <p:nvPr>
            <p:ph type="body" sz="quarter" idx="67"/>
          </p:nvPr>
        </p:nvSpPr>
        <p:spPr>
          <a:xfrm>
            <a:off x="457200" y="3594216"/>
            <a:ext cx="1463040" cy="914400"/>
          </a:xfrm>
          <a:prstGeom prst="rect">
            <a:avLst/>
          </a:prstGeom>
        </p:spPr>
        <p:txBody>
          <a:bodyPr rIns="45720"/>
          <a:lstStyle>
            <a:lvl1pPr>
              <a:spcBef>
                <a:spcPts val="0"/>
              </a:spcBef>
              <a:defRPr sz="1000" b="0">
                <a:solidFill>
                  <a:schemeClr val="accent1"/>
                </a:solidFill>
                <a:latin typeface="+mn-lt"/>
              </a:defRPr>
            </a:lvl1pPr>
            <a:lvl2pPr marL="0" indent="0">
              <a:lnSpc>
                <a:spcPct val="90000"/>
              </a:lnSpc>
              <a:spcBef>
                <a:spcPts val="200"/>
              </a:spcBef>
              <a:defRPr sz="800" b="0">
                <a:solidFill>
                  <a:schemeClr val="accent4">
                    <a:lumMod val="75000"/>
                  </a:schemeClr>
                </a:solidFill>
                <a:latin typeface="Arial Narrow" panose="020B0606020202030204" pitchFamily="34" charset="0"/>
              </a:defRPr>
            </a:lvl2pPr>
            <a:lvl3pPr marL="0" indent="0">
              <a:lnSpc>
                <a:spcPct val="90000"/>
              </a:lnSpc>
              <a:spcBef>
                <a:spcPts val="100"/>
              </a:spcBef>
              <a:spcAft>
                <a:spcPts val="300"/>
              </a:spcAft>
              <a:buNone/>
              <a:defRPr sz="700" cap="all" baseline="0">
                <a:solidFill>
                  <a:schemeClr val="accent4">
                    <a:lumMod val="75000"/>
                  </a:schemeClr>
                </a:solidFill>
                <a:latin typeface="+mn-lt"/>
              </a:defRPr>
            </a:lvl3pPr>
            <a:lvl4pPr marL="0" indent="0">
              <a:lnSpc>
                <a:spcPct val="100000"/>
              </a:lnSpc>
              <a:spcBef>
                <a:spcPts val="0"/>
              </a:spcBef>
              <a:buNone/>
              <a:tabLst>
                <a:tab pos="228600" algn="l"/>
                <a:tab pos="1130300" algn="r"/>
              </a:tabLst>
              <a:defRPr sz="600">
                <a:solidFill>
                  <a:schemeClr val="bg1">
                    <a:lumMod val="50000"/>
                  </a:schemeClr>
                </a:solidFill>
              </a:defRPr>
            </a:lvl4pPr>
            <a:lvl5pPr marL="0" indent="0">
              <a:lnSpc>
                <a:spcPct val="100000"/>
              </a:lnSpc>
              <a:spcBef>
                <a:spcPts val="0"/>
              </a:spcBef>
              <a:buNone/>
              <a:tabLst>
                <a:tab pos="228600" algn="l"/>
                <a:tab pos="1130300" algn="r"/>
              </a:tabLst>
              <a:defRPr sz="600">
                <a:solidFill>
                  <a:schemeClr val="bg1">
                    <a:lumMod val="50000"/>
                  </a:schemeClr>
                </a:solidFill>
              </a:defRPr>
            </a:lvl5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Tree>
    <p:extLst>
      <p:ext uri="{BB962C8B-B14F-4D97-AF65-F5344CB8AC3E}">
        <p14:creationId xmlns:p14="http://schemas.microsoft.com/office/powerpoint/2010/main" val="642766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ography-Text-2">
    <p:spTree>
      <p:nvGrpSpPr>
        <p:cNvPr id="1" name=""/>
        <p:cNvGrpSpPr/>
        <p:nvPr/>
      </p:nvGrpSpPr>
      <p:grpSpPr>
        <a:xfrm>
          <a:off x="0" y="0"/>
          <a:ext cx="0" cy="0"/>
          <a:chOff x="0" y="0"/>
          <a:chExt cx="0" cy="0"/>
        </a:xfrm>
      </p:grpSpPr>
      <p:sp>
        <p:nvSpPr>
          <p:cNvPr id="11" name="Text Placeholder 10"/>
          <p:cNvSpPr>
            <a:spLocks noGrp="1"/>
          </p:cNvSpPr>
          <p:nvPr>
            <p:ph type="body" sz="quarter" idx="69"/>
          </p:nvPr>
        </p:nvSpPr>
        <p:spPr>
          <a:xfrm>
            <a:off x="2109600" y="2131176"/>
            <a:ext cx="7491600" cy="4841124"/>
          </a:xfrm>
          <a:prstGeom prst="rect">
            <a:avLst/>
          </a:prstGeom>
          <a:noFill/>
        </p:spPr>
        <p:txBody>
          <a:bodyPr tIns="0">
            <a:noAutofit/>
          </a:bodyPr>
          <a:lstStyle>
            <a:lvl1pPr algn="just">
              <a:lnSpc>
                <a:spcPts val="1400"/>
              </a:lnSpc>
              <a:defRPr sz="900" b="0">
                <a:solidFill>
                  <a:schemeClr val="accent1"/>
                </a:solidFill>
                <a:latin typeface="+mn-lt"/>
              </a:defRPr>
            </a:lvl1pPr>
            <a:lvl2pPr marL="228600" indent="-228600" algn="just">
              <a:lnSpc>
                <a:spcPts val="1400"/>
              </a:lnSpc>
              <a:buFont typeface="Arial" panose="020B0604020202020204" pitchFamily="34" charset="0"/>
              <a:buChar char="•"/>
              <a:defRPr sz="900" b="0">
                <a:solidFill>
                  <a:schemeClr val="accent1"/>
                </a:solidFill>
              </a:defRPr>
            </a:lvl2pPr>
            <a:lvl3pPr algn="just">
              <a:lnSpc>
                <a:spcPts val="1400"/>
              </a:lnSpc>
              <a:defRPr sz="900">
                <a:solidFill>
                  <a:schemeClr val="accent1"/>
                </a:solidFill>
              </a:defRPr>
            </a:lvl3pPr>
            <a:lvl4pPr algn="just">
              <a:lnSpc>
                <a:spcPts val="1400"/>
              </a:lnSpc>
              <a:defRPr sz="900">
                <a:solidFill>
                  <a:schemeClr val="accent1"/>
                </a:solidFill>
              </a:defRPr>
            </a:lvl4pPr>
            <a:lvl5pPr algn="just">
              <a:lnSpc>
                <a:spcPts val="1400"/>
              </a:lnSpc>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nSpc>
                <a:spcPct val="90000"/>
              </a:lnSpc>
              <a:defRPr/>
            </a:lvl1pPr>
          </a:lstStyle>
          <a:p>
            <a:r>
              <a:rPr lang="en-US"/>
              <a:t>Click to edit Master title style</a:t>
            </a:r>
            <a:endParaRPr lang="en-US" dirty="0"/>
          </a:p>
        </p:txBody>
      </p:sp>
      <p:sp>
        <p:nvSpPr>
          <p:cNvPr id="9" name="Espace réservé du texte 8"/>
          <p:cNvSpPr>
            <a:spLocks noGrp="1"/>
          </p:cNvSpPr>
          <p:nvPr>
            <p:ph type="body" sz="quarter" idx="13" hasCustomPrompt="1"/>
          </p:nvPr>
        </p:nvSpPr>
        <p:spPr>
          <a:xfrm>
            <a:off x="457200" y="1615440"/>
            <a:ext cx="9144000" cy="276999"/>
          </a:xfrm>
          <a:prstGeom prst="rect">
            <a:avLst/>
          </a:prstGeom>
          <a:noFill/>
        </p:spPr>
        <p:txBody>
          <a:bodyPr/>
          <a:lstStyle>
            <a:lvl1pPr>
              <a:defRPr/>
            </a:lvl1pPr>
            <a:lvl2pPr indent="-230400">
              <a:buClr>
                <a:schemeClr val="tx2"/>
              </a:buClr>
              <a:buFont typeface="Symbol" panose="05050102010706020507" pitchFamily="18" charset="2"/>
              <a:buChar char="·"/>
              <a:defRPr baseline="0"/>
            </a:lvl2pPr>
            <a:lvl3pPr>
              <a:defRPr/>
            </a:lvl3pPr>
            <a:lvl4pPr>
              <a:defRPr/>
            </a:lvl4pPr>
            <a:lvl5pPr>
              <a:defRPr/>
            </a:lvl5pPr>
            <a:lvl6pPr marL="1143000" indent="-228600">
              <a:buFont typeface="Symbol" panose="05050102010706020507" pitchFamily="18" charset="2"/>
              <a:buChar char="·"/>
              <a:defRPr lang="en-US" sz="1100" kern="1200" baseline="0" noProof="0" dirty="0" smtClean="0">
                <a:solidFill>
                  <a:schemeClr val="tx1"/>
                </a:solidFill>
                <a:latin typeface="+mn-lt"/>
                <a:ea typeface="+mn-ea"/>
                <a:cs typeface="+mn-cs"/>
              </a:defRPr>
            </a:lvl6pPr>
            <a:lvl7pPr>
              <a:defRPr/>
            </a:lvl7pPr>
          </a:lstStyle>
          <a:p>
            <a:pPr lvl="0"/>
            <a:r>
              <a:rPr lang="en-US" noProof="0" dirty="0"/>
              <a:t>Message Text</a:t>
            </a:r>
          </a:p>
        </p:txBody>
      </p:sp>
      <p:sp>
        <p:nvSpPr>
          <p:cNvPr id="4" name="shp_SDPTitle"/>
          <p:cNvSpPr>
            <a:spLocks noGrp="1"/>
          </p:cNvSpPr>
          <p:nvPr>
            <p:ph type="dt" sz="half" idx="10"/>
          </p:nvPr>
        </p:nvSpPr>
        <p:spPr/>
        <p:txBody>
          <a:bodyPr/>
          <a:lstStyle/>
          <a:p>
            <a:r>
              <a:rPr lang="en-US" dirty="0"/>
              <a:t>30 September 2009</a:t>
            </a:r>
          </a:p>
        </p:txBody>
      </p:sp>
      <p:sp>
        <p:nvSpPr>
          <p:cNvPr id="5" name="shp_PresTitle"/>
          <p:cNvSpPr>
            <a:spLocks noGrp="1"/>
          </p:cNvSpPr>
          <p:nvPr>
            <p:ph type="ftr" sz="quarter" idx="11"/>
          </p:nvPr>
        </p:nvSpPr>
        <p:spPr/>
        <p:txBody>
          <a:bodyPr/>
          <a:lstStyle/>
          <a:p>
            <a:r>
              <a:rPr lang="en-US" dirty="0"/>
              <a:t>Confidential</a:t>
            </a:r>
          </a:p>
        </p:txBody>
      </p:sp>
      <p:sp>
        <p:nvSpPr>
          <p:cNvPr id="6"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65" name="Text Placeholder 64"/>
          <p:cNvSpPr>
            <a:spLocks noGrp="1"/>
          </p:cNvSpPr>
          <p:nvPr>
            <p:ph type="body" sz="quarter" idx="67"/>
          </p:nvPr>
        </p:nvSpPr>
        <p:spPr>
          <a:xfrm>
            <a:off x="457199" y="2131176"/>
            <a:ext cx="1463040" cy="1463040"/>
          </a:xfrm>
          <a:prstGeom prst="rect">
            <a:avLst/>
          </a:prstGeom>
          <a:solidFill>
            <a:schemeClr val="accent1"/>
          </a:solidFill>
        </p:spPr>
        <p:txBody>
          <a:bodyPr lIns="91440" tIns="91440" rIns="91440" bIns="91440">
            <a:noAutofit/>
          </a:bodyPr>
          <a:lstStyle>
            <a:lvl1pPr>
              <a:spcBef>
                <a:spcPts val="0"/>
              </a:spcBef>
              <a:defRPr sz="1000" b="0">
                <a:solidFill>
                  <a:schemeClr val="bg1"/>
                </a:solidFill>
                <a:latin typeface="+mn-lt"/>
              </a:defRPr>
            </a:lvl1pPr>
            <a:lvl2pPr marL="0" indent="0">
              <a:lnSpc>
                <a:spcPct val="90000"/>
              </a:lnSpc>
              <a:spcBef>
                <a:spcPts val="200"/>
              </a:spcBef>
              <a:defRPr sz="800" b="0">
                <a:solidFill>
                  <a:schemeClr val="bg1"/>
                </a:solidFill>
                <a:latin typeface="Arial Narrow" panose="020B0606020202030204" pitchFamily="34" charset="0"/>
              </a:defRPr>
            </a:lvl2pPr>
            <a:lvl3pPr marL="0" indent="0">
              <a:lnSpc>
                <a:spcPct val="90000"/>
              </a:lnSpc>
              <a:spcBef>
                <a:spcPts val="100"/>
              </a:spcBef>
              <a:spcAft>
                <a:spcPts val="300"/>
              </a:spcAft>
              <a:buNone/>
              <a:defRPr sz="700" cap="all" baseline="0">
                <a:solidFill>
                  <a:schemeClr val="bg1"/>
                </a:solidFill>
                <a:latin typeface="+mn-lt"/>
              </a:defRPr>
            </a:lvl3pPr>
            <a:lvl4pPr marL="0" indent="0">
              <a:lnSpc>
                <a:spcPct val="100000"/>
              </a:lnSpc>
              <a:spcBef>
                <a:spcPts val="0"/>
              </a:spcBef>
              <a:buNone/>
              <a:tabLst>
                <a:tab pos="228600" algn="l"/>
                <a:tab pos="1130300" algn="r"/>
              </a:tabLst>
              <a:defRPr sz="600">
                <a:solidFill>
                  <a:schemeClr val="bg1">
                    <a:lumMod val="50000"/>
                  </a:schemeClr>
                </a:solidFill>
              </a:defRPr>
            </a:lvl4pPr>
            <a:lvl5pPr marL="0" indent="0">
              <a:lnSpc>
                <a:spcPct val="100000"/>
              </a:lnSpc>
              <a:spcBef>
                <a:spcPts val="0"/>
              </a:spcBef>
              <a:buNone/>
              <a:tabLst>
                <a:tab pos="228600" algn="l"/>
                <a:tab pos="1130300" algn="r"/>
              </a:tabLst>
              <a:defRPr sz="600">
                <a:solidFill>
                  <a:schemeClr val="bg1">
                    <a:lumMod val="50000"/>
                  </a:schemeClr>
                </a:solidFill>
              </a:defRPr>
            </a:lvl5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Tree>
    <p:extLst>
      <p:ext uri="{BB962C8B-B14F-4D97-AF65-F5344CB8AC3E}">
        <p14:creationId xmlns:p14="http://schemas.microsoft.com/office/powerpoint/2010/main" val="14925867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a:t>Click to edit Master title style</a:t>
            </a:r>
            <a:endParaRPr lang="en-US" dirty="0"/>
          </a:p>
        </p:txBody>
      </p:sp>
      <p:sp>
        <p:nvSpPr>
          <p:cNvPr id="3" name="shp_SDPTitle"/>
          <p:cNvSpPr>
            <a:spLocks noGrp="1"/>
          </p:cNvSpPr>
          <p:nvPr>
            <p:ph type="dt" sz="half" idx="10"/>
          </p:nvPr>
        </p:nvSpPr>
        <p:spPr/>
        <p:txBody>
          <a:bodyPr vert="horz" wrap="none" lIns="45720" tIns="0" rIns="0" bIns="27432" rtlCol="0" anchor="b" anchorCtr="0"/>
          <a:lstStyle>
            <a:lvl1pPr algn="r">
              <a:defRPr lang="en-US" smtClean="0"/>
            </a:lvl1pPr>
          </a:lstStyle>
          <a:p>
            <a:r>
              <a:rPr lang="en-US" dirty="0"/>
              <a:t>19 April 2016</a:t>
            </a:r>
          </a:p>
        </p:txBody>
      </p:sp>
      <p:sp>
        <p:nvSpPr>
          <p:cNvPr id="4" name="shp_PresTitle"/>
          <p:cNvSpPr>
            <a:spLocks noGrp="1"/>
          </p:cNvSpPr>
          <p:nvPr>
            <p:ph type="ftr" sz="quarter" idx="11"/>
          </p:nvPr>
        </p:nvSpPr>
        <p:spPr>
          <a:xfrm>
            <a:off x="457200" y="685800"/>
            <a:ext cx="7680960" cy="182880"/>
          </a:xfrm>
        </p:spPr>
        <p:txBody>
          <a:bodyPr vert="horz" lIns="0" tIns="0" rIns="3291840" bIns="27432" rtlCol="0" anchor="b" anchorCtr="0"/>
          <a:lstStyle>
            <a:lvl1pPr>
              <a:defRPr lang="en-US" smtClean="0"/>
            </a:lvl1pPr>
          </a:lstStyle>
          <a:p>
            <a:r>
              <a:rPr lang="en-US"/>
              <a:t>Confidential</a:t>
            </a:r>
            <a:endParaRPr lang="en-US" dirty="0"/>
          </a:p>
        </p:txBody>
      </p:sp>
      <p:sp>
        <p:nvSpPr>
          <p:cNvPr id="5"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9" name="shp_Draft" hidden="1"/>
          <p:cNvSpPr/>
          <p:nvPr userDrawn="1"/>
        </p:nvSpPr>
        <p:spPr>
          <a:xfrm>
            <a:off x="457200" y="285690"/>
            <a:ext cx="1066800" cy="400110"/>
          </a:xfrm>
          <a:prstGeom prst="rect">
            <a:avLst/>
          </a:prstGeom>
        </p:spPr>
        <p:txBody>
          <a:bodyPr wrap="square" lIns="0" rIns="0" anchor="b" anchorCtr="0">
            <a:spAutoFit/>
          </a:bodyPr>
          <a:lstStyle/>
          <a:p>
            <a:r>
              <a:rPr lang="en-US" sz="2000" b="1" kern="1200" dirty="0">
                <a:solidFill>
                  <a:srgbClr val="BEBEBE"/>
                </a:solidFill>
                <a:latin typeface="+mn-lt"/>
                <a:ea typeface="+mn-ea"/>
                <a:cs typeface="+mn-cs"/>
              </a:rPr>
              <a:t>DRAFT</a:t>
            </a:r>
            <a:endParaRPr lang="en-US" dirty="0">
              <a:solidFill>
                <a:srgbClr val="BEBEBE"/>
              </a:solidFill>
            </a:endParaRPr>
          </a:p>
        </p:txBody>
      </p:sp>
      <p:cxnSp>
        <p:nvCxnSpPr>
          <p:cNvPr id="11" name="Straight Connector 10"/>
          <p:cNvCxnSpPr/>
          <p:nvPr userDrawn="1"/>
        </p:nvCxnSpPr>
        <p:spPr>
          <a:xfrm>
            <a:off x="457200" y="1600200"/>
            <a:ext cx="9144000" cy="1588"/>
          </a:xfrm>
          <a:prstGeom prst="line">
            <a:avLst/>
          </a:prstGeom>
          <a:noFill/>
          <a:ln w="3175">
            <a:noFill/>
            <a:round/>
            <a:headEnd/>
            <a:tailEnd/>
          </a:ln>
        </p:spPr>
      </p:cxnSp>
      <p:sp>
        <p:nvSpPr>
          <p:cNvPr id="14" name="shp_Confidential"/>
          <p:cNvSpPr txBox="1">
            <a:spLocks/>
          </p:cNvSpPr>
          <p:nvPr userDrawn="1"/>
        </p:nvSpPr>
        <p:spPr>
          <a:xfrm>
            <a:off x="2257425" y="685800"/>
            <a:ext cx="5543550" cy="182880"/>
          </a:xfrm>
          <a:prstGeom prst="rect">
            <a:avLst/>
          </a:prstGeom>
        </p:spPr>
        <p:txBody>
          <a:bodyPr vert="horz" lIns="0" tIns="0" rIns="0" bIns="27432" rtlCol="0" anchor="b" anchorCtr="0"/>
          <a:lstStyle>
            <a:defPPr>
              <a:defRPr lang="en-US"/>
            </a:defPPr>
            <a:lvl1pPr marL="0" algn="r" defTabSz="1018824" rtl="0" eaLnBrk="1" latinLnBrk="0" hangingPunct="1">
              <a:defRPr sz="800" b="1" i="0" kern="1200" cap="all" spc="200" baseline="0">
                <a:solidFill>
                  <a:schemeClr val="bg1">
                    <a:lumMod val="50000"/>
                  </a:schemeClr>
                </a:solidFill>
                <a:latin typeface="+mj-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endParaRPr lang="en-US" b="0" dirty="0">
              <a:solidFill>
                <a:srgbClr val="FFFFFF">
                  <a:lumMod val="50000"/>
                </a:srgbClr>
              </a:solidFill>
              <a:latin typeface="Arial Narrow" panose="020B0606020202030204" pitchFamily="34" charset="0"/>
            </a:endParaRPr>
          </a:p>
        </p:txBody>
      </p:sp>
      <p:cxnSp>
        <p:nvCxnSpPr>
          <p:cNvPr id="13" name="Straight Connector 12"/>
          <p:cNvCxnSpPr/>
          <p:nvPr userDrawn="1"/>
        </p:nvCxnSpPr>
        <p:spPr>
          <a:xfrm>
            <a:off x="457200" y="914400"/>
            <a:ext cx="9144000" cy="0"/>
          </a:xfrm>
          <a:prstGeom prst="line">
            <a:avLst/>
          </a:prstGeom>
          <a:noFill/>
          <a:ln w="6350">
            <a:solidFill>
              <a:schemeClr val="bg1">
                <a:lumMod val="75000"/>
              </a:schemeClr>
            </a:solidFill>
            <a:round/>
            <a:headEnd/>
            <a:tailEnd/>
          </a:ln>
        </p:spPr>
      </p:cxnSp>
      <p:pic>
        <p:nvPicPr>
          <p:cNvPr id="8" name="MainLogo"/>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7193515"/>
            <a:ext cx="803783" cy="152400"/>
          </a:xfrm>
          <a:prstGeom prst="rect">
            <a:avLst/>
          </a:prstGeom>
        </p:spPr>
      </p:pic>
      <p:pic>
        <p:nvPicPr>
          <p:cNvPr id="15" name="MainLogo"/>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7193515"/>
            <a:ext cx="803783" cy="152400"/>
          </a:xfrm>
          <a:prstGeom prst="rect">
            <a:avLst/>
          </a:prstGeom>
        </p:spPr>
      </p:pic>
    </p:spTree>
  </p:cSld>
  <p:clrMapOvr>
    <a:masterClrMapping/>
  </p:clrMapOvr>
  <p:timing>
    <p:tnLst>
      <p:par>
        <p:cTn id="1" dur="indefinite" restart="never" nodeType="tmRoot"/>
      </p:par>
    </p:tnLst>
  </p:timing>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hp_SDPTitle"/>
          <p:cNvSpPr>
            <a:spLocks noGrp="1"/>
          </p:cNvSpPr>
          <p:nvPr>
            <p:ph type="dt" sz="half" idx="10"/>
          </p:nvPr>
        </p:nvSpPr>
        <p:spPr/>
        <p:txBody>
          <a:bodyPr/>
          <a:lstStyle/>
          <a:p>
            <a:r>
              <a:rPr lang="en-US" dirty="0"/>
              <a:t>19 April 2016</a:t>
            </a:r>
          </a:p>
        </p:txBody>
      </p:sp>
      <p:sp>
        <p:nvSpPr>
          <p:cNvPr id="3" name="shp_PresTitle"/>
          <p:cNvSpPr>
            <a:spLocks noGrp="1"/>
          </p:cNvSpPr>
          <p:nvPr>
            <p:ph type="ftr" sz="quarter" idx="11"/>
          </p:nvPr>
        </p:nvSpPr>
        <p:spPr/>
        <p:txBody>
          <a:bodyPr/>
          <a:lstStyle/>
          <a:p>
            <a:r>
              <a:rPr lang="en-US" dirty="0"/>
              <a:t>Confidential</a:t>
            </a:r>
          </a:p>
        </p:txBody>
      </p:sp>
      <p:sp>
        <p:nvSpPr>
          <p:cNvPr id="4" name="shp_Folio"/>
          <p:cNvSpPr>
            <a:spLocks noGrp="1"/>
          </p:cNvSpPr>
          <p:nvPr>
            <p:ph type="sldNum" sz="quarter" idx="12"/>
          </p:nvPr>
        </p:nvSpPr>
        <p:spPr/>
        <p:txBody>
          <a:bodyPr/>
          <a:lstStyle/>
          <a:p>
            <a:fld id="{56E40FF2-FFFD-41B2-ABEF-2650AB17DAEF}"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457200" y="1894176"/>
            <a:ext cx="9144000" cy="4738399"/>
          </a:xfrm>
          <a:prstGeom prst="rect">
            <a:avLst/>
          </a:prstGeom>
        </p:spPr>
        <p:txBody>
          <a:bodyPr/>
          <a:lstStyle>
            <a:lvl1pPr>
              <a:defRPr/>
            </a:lvl1pPr>
            <a:lvl2pPr marL="230188" indent="-230188">
              <a:buFont typeface="Symbol" panose="05050102010706020507" pitchFamily="18" charset="2"/>
              <a:buChar char=""/>
              <a:defRPr/>
            </a:lvl2pPr>
            <a:lvl3pPr>
              <a:defRPr/>
            </a:lvl3pPr>
            <a:lvl4pPr>
              <a:defRPr/>
            </a:lvl4pPr>
            <a:lvl5pPr>
              <a:defRPr/>
            </a:lvl5pPr>
            <a:lvl6pPr>
              <a:defRPr/>
            </a:lvl6pPr>
            <a:lvl7pPr>
              <a:defRPr baseline="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 name="Title 1"/>
          <p:cNvSpPr>
            <a:spLocks noGrp="1"/>
          </p:cNvSpPr>
          <p:nvPr>
            <p:ph type="title"/>
          </p:nvPr>
        </p:nvSpPr>
        <p:spPr>
          <a:xfrm>
            <a:off x="457200" y="1232456"/>
            <a:ext cx="9144000" cy="369332"/>
          </a:xfrm>
        </p:spPr>
        <p:txBody>
          <a:bodyPr vert="horz" lIns="0" tIns="0" rIns="0" bIns="91440" rtlCol="0" anchor="b" anchorCtr="0">
            <a:spAutoFit/>
          </a:bodyPr>
          <a:lstStyle>
            <a:lvl1pPr>
              <a:lnSpc>
                <a:spcPct val="90000"/>
              </a:lnSpc>
              <a:defRPr lang="en-US" dirty="0"/>
            </a:lvl1pPr>
          </a:lstStyle>
          <a:p>
            <a:pPr lvl="0"/>
            <a:r>
              <a:rPr lang="en-US"/>
              <a:t>Click to edit Master title style</a:t>
            </a:r>
            <a:endParaRPr lang="en-US" dirty="0"/>
          </a:p>
        </p:txBody>
      </p:sp>
      <p:sp>
        <p:nvSpPr>
          <p:cNvPr id="4" name="Text Placeholder 3"/>
          <p:cNvSpPr>
            <a:spLocks noGrp="1"/>
          </p:cNvSpPr>
          <p:nvPr>
            <p:ph type="body" sz="half" idx="2" hasCustomPrompt="1"/>
          </p:nvPr>
        </p:nvSpPr>
        <p:spPr>
          <a:xfrm>
            <a:off x="457200" y="1617177"/>
            <a:ext cx="9144000" cy="276999"/>
          </a:xfrm>
          <a:prstGeom prst="rect">
            <a:avLst/>
          </a:prstGeom>
        </p:spPr>
        <p:txBody>
          <a:bodyPr vert="horz" lIns="0" tIns="76200" rIns="0" bIns="0" rtlCol="0" anchor="b">
            <a:spAutoFit/>
          </a:bodyPr>
          <a:lstStyle>
            <a:lvl1pPr>
              <a:defRPr lang="en-US" sz="1300" cap="none" dirty="0" smtClean="0">
                <a:solidFill>
                  <a:schemeClr val="accent1"/>
                </a:solidFill>
                <a:latin typeface="+mn-lt"/>
              </a:defRPr>
            </a:lvl1pPr>
          </a:lstStyle>
          <a:p>
            <a:pPr lvl="0" algn="ctr"/>
            <a:r>
              <a:rPr lang="en-US" dirty="0"/>
              <a:t>[To come]</a:t>
            </a:r>
          </a:p>
        </p:txBody>
      </p:sp>
      <p:sp>
        <p:nvSpPr>
          <p:cNvPr id="5" name="shp_SDPTitle"/>
          <p:cNvSpPr>
            <a:spLocks noGrp="1"/>
          </p:cNvSpPr>
          <p:nvPr>
            <p:ph type="dt" sz="half" idx="10"/>
          </p:nvPr>
        </p:nvSpPr>
        <p:spPr/>
        <p:txBody>
          <a:bodyPr/>
          <a:lstStyle/>
          <a:p>
            <a:r>
              <a:rPr lang="en-US" dirty="0"/>
              <a:t>19 April 2016</a:t>
            </a:r>
          </a:p>
        </p:txBody>
      </p:sp>
      <p:sp>
        <p:nvSpPr>
          <p:cNvPr id="6" name="shp_PresTitle"/>
          <p:cNvSpPr>
            <a:spLocks noGrp="1"/>
          </p:cNvSpPr>
          <p:nvPr>
            <p:ph type="ftr" sz="quarter" idx="11"/>
          </p:nvPr>
        </p:nvSpPr>
        <p:spPr/>
        <p:txBody>
          <a:bodyPr/>
          <a:lstStyle/>
          <a:p>
            <a:r>
              <a:rPr lang="en-US"/>
              <a:t>Confidential</a:t>
            </a:r>
            <a:endParaRPr lang="en-US" dirty="0"/>
          </a:p>
        </p:txBody>
      </p:sp>
      <p:sp>
        <p:nvSpPr>
          <p:cNvPr id="7" name="shp_Folio"/>
          <p:cNvSpPr>
            <a:spLocks noGrp="1"/>
          </p:cNvSpPr>
          <p:nvPr>
            <p:ph type="sldNum" sz="quarter" idx="12"/>
          </p:nvPr>
        </p:nvSpPr>
        <p:spPr/>
        <p:txBody>
          <a:bodyPr/>
          <a:lstStyle/>
          <a:p>
            <a:fld id="{56E40FF2-FFFD-41B2-ABEF-2650AB17DAEF}"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32456"/>
            <a:ext cx="9144000" cy="369332"/>
          </a:xfrm>
        </p:spPr>
        <p:txBody>
          <a:bodyPr vert="horz" lIns="0" tIns="0" rIns="0" bIns="91440" rtlCol="0" anchor="b" anchorCtr="0">
            <a:spAutoFit/>
          </a:bodyPr>
          <a:lstStyle>
            <a:lvl1pPr>
              <a:lnSpc>
                <a:spcPct val="90000"/>
              </a:lnSpc>
              <a:defRPr lang="en-US" dirty="0"/>
            </a:lvl1pPr>
          </a:lstStyle>
          <a:p>
            <a:pPr lvl="0"/>
            <a:r>
              <a:rPr lang="en-US"/>
              <a:t>Click to edit Master title style</a:t>
            </a:r>
            <a:endParaRPr lang="en-US" dirty="0"/>
          </a:p>
        </p:txBody>
      </p:sp>
      <p:sp>
        <p:nvSpPr>
          <p:cNvPr id="3" name="Picture Placeholder 2"/>
          <p:cNvSpPr>
            <a:spLocks noGrp="1"/>
          </p:cNvSpPr>
          <p:nvPr>
            <p:ph type="pic" idx="1"/>
          </p:nvPr>
        </p:nvSpPr>
        <p:spPr>
          <a:xfrm>
            <a:off x="457200" y="1894176"/>
            <a:ext cx="9144000" cy="4738399"/>
          </a:xfrm>
          <a:prstGeom prst="rect">
            <a:avLst/>
          </a:prstGeom>
        </p:spPr>
        <p:txBody>
          <a:bodyPr/>
          <a:lstStyle>
            <a:lvl1pPr marL="0" indent="0">
              <a:buNone/>
              <a:defRPr sz="12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hasCustomPrompt="1"/>
          </p:nvPr>
        </p:nvSpPr>
        <p:spPr>
          <a:xfrm>
            <a:off x="457200" y="1617177"/>
            <a:ext cx="9144000" cy="276999"/>
          </a:xfrm>
          <a:prstGeom prst="rect">
            <a:avLst/>
          </a:prstGeom>
        </p:spPr>
        <p:txBody>
          <a:bodyPr vert="horz" lIns="0" tIns="76200" rIns="0" bIns="0" rtlCol="0" anchor="b">
            <a:spAutoFit/>
          </a:bodyPr>
          <a:lstStyle>
            <a:lvl1pPr>
              <a:defRPr lang="en-US" cap="none" dirty="0" smtClean="0">
                <a:solidFill>
                  <a:schemeClr val="accent1"/>
                </a:solidFill>
                <a:latin typeface="+mn-lt"/>
              </a:defRPr>
            </a:lvl1pPr>
          </a:lstStyle>
          <a:p>
            <a:pPr lvl="0" algn="ctr"/>
            <a:r>
              <a:rPr lang="en-US" dirty="0"/>
              <a:t>[To come]</a:t>
            </a:r>
          </a:p>
        </p:txBody>
      </p:sp>
      <p:sp>
        <p:nvSpPr>
          <p:cNvPr id="5" name="shp_SDPTitle"/>
          <p:cNvSpPr>
            <a:spLocks noGrp="1"/>
          </p:cNvSpPr>
          <p:nvPr>
            <p:ph type="dt" sz="half" idx="10"/>
          </p:nvPr>
        </p:nvSpPr>
        <p:spPr/>
        <p:txBody>
          <a:bodyPr/>
          <a:lstStyle/>
          <a:p>
            <a:r>
              <a:rPr lang="en-US" dirty="0"/>
              <a:t>19 April 2016</a:t>
            </a:r>
          </a:p>
        </p:txBody>
      </p:sp>
      <p:sp>
        <p:nvSpPr>
          <p:cNvPr id="6" name="shp_PresTitle"/>
          <p:cNvSpPr>
            <a:spLocks noGrp="1"/>
          </p:cNvSpPr>
          <p:nvPr>
            <p:ph type="ftr" sz="quarter" idx="11"/>
          </p:nvPr>
        </p:nvSpPr>
        <p:spPr/>
        <p:txBody>
          <a:bodyPr/>
          <a:lstStyle/>
          <a:p>
            <a:r>
              <a:rPr lang="en-US"/>
              <a:t>Confidential</a:t>
            </a:r>
            <a:endParaRPr lang="en-US" dirty="0"/>
          </a:p>
        </p:txBody>
      </p:sp>
      <p:sp>
        <p:nvSpPr>
          <p:cNvPr id="7" name="shp_Folio"/>
          <p:cNvSpPr>
            <a:spLocks noGrp="1"/>
          </p:cNvSpPr>
          <p:nvPr>
            <p:ph type="sldNum" sz="quarter" idx="12"/>
          </p:nvPr>
        </p:nvSpPr>
        <p:spPr/>
        <p:txBody>
          <a:bodyPr/>
          <a:lstStyle/>
          <a:p>
            <a:fld id="{56E40FF2-FFFD-41B2-ABEF-2650AB17DAEF}"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 Guidelines">
    <p:spTree>
      <p:nvGrpSpPr>
        <p:cNvPr id="1" name=""/>
        <p:cNvGrpSpPr/>
        <p:nvPr/>
      </p:nvGrpSpPr>
      <p:grpSpPr>
        <a:xfrm>
          <a:off x="0" y="0"/>
          <a:ext cx="0" cy="0"/>
          <a:chOff x="0" y="0"/>
          <a:chExt cx="0" cy="0"/>
        </a:xfrm>
      </p:grpSpPr>
      <p:grpSp>
        <p:nvGrpSpPr>
          <p:cNvPr id="3" name="Group 2"/>
          <p:cNvGrpSpPr/>
          <p:nvPr userDrawn="1"/>
        </p:nvGrpSpPr>
        <p:grpSpPr>
          <a:xfrm>
            <a:off x="457200" y="1728460"/>
            <a:ext cx="9144001" cy="5637216"/>
            <a:chOff x="457200" y="1728460"/>
            <a:chExt cx="9144001" cy="5637216"/>
          </a:xfrm>
        </p:grpSpPr>
        <p:grpSp>
          <p:nvGrpSpPr>
            <p:cNvPr id="33" name="Group 32"/>
            <p:cNvGrpSpPr/>
            <p:nvPr/>
          </p:nvGrpSpPr>
          <p:grpSpPr>
            <a:xfrm>
              <a:off x="457200" y="1956618"/>
              <a:ext cx="9144001" cy="4761028"/>
              <a:chOff x="457200" y="1956618"/>
              <a:chExt cx="9144001" cy="4761028"/>
            </a:xfrm>
          </p:grpSpPr>
          <p:grpSp>
            <p:nvGrpSpPr>
              <p:cNvPr id="43" name="Group 42"/>
              <p:cNvGrpSpPr/>
              <p:nvPr userDrawn="1"/>
            </p:nvGrpSpPr>
            <p:grpSpPr>
              <a:xfrm>
                <a:off x="457200" y="2256939"/>
                <a:ext cx="9144000" cy="4460707"/>
                <a:chOff x="0" y="2256939"/>
                <a:chExt cx="10058400" cy="4460707"/>
              </a:xfrm>
            </p:grpSpPr>
            <p:cxnSp>
              <p:nvCxnSpPr>
                <p:cNvPr id="49" name="Straight Connector 48"/>
                <p:cNvCxnSpPr/>
                <p:nvPr userDrawn="1"/>
              </p:nvCxnSpPr>
              <p:spPr>
                <a:xfrm>
                  <a:off x="0" y="2256939"/>
                  <a:ext cx="10058400" cy="0"/>
                </a:xfrm>
                <a:prstGeom prst="line">
                  <a:avLst/>
                </a:prstGeom>
                <a:noFill/>
                <a:ln w="3175">
                  <a:solidFill>
                    <a:schemeClr val="accent1">
                      <a:lumMod val="60000"/>
                      <a:lumOff val="40000"/>
                    </a:schemeClr>
                  </a:solidFill>
                  <a:prstDash val="lgDash"/>
                  <a:round/>
                  <a:headEnd/>
                  <a:tailEnd/>
                </a:ln>
              </p:spPr>
            </p:cxnSp>
            <p:cxnSp>
              <p:nvCxnSpPr>
                <p:cNvPr id="50" name="Straight Connector 49"/>
                <p:cNvCxnSpPr/>
                <p:nvPr userDrawn="1"/>
              </p:nvCxnSpPr>
              <p:spPr>
                <a:xfrm>
                  <a:off x="0" y="4566752"/>
                  <a:ext cx="10058400" cy="0"/>
                </a:xfrm>
                <a:prstGeom prst="line">
                  <a:avLst/>
                </a:prstGeom>
                <a:noFill/>
                <a:ln w="3175">
                  <a:solidFill>
                    <a:schemeClr val="accent1">
                      <a:lumMod val="60000"/>
                      <a:lumOff val="40000"/>
                    </a:schemeClr>
                  </a:solidFill>
                  <a:prstDash val="lgDash"/>
                  <a:round/>
                  <a:headEnd/>
                  <a:tailEnd/>
                </a:ln>
              </p:spPr>
            </p:cxnSp>
            <p:cxnSp>
              <p:nvCxnSpPr>
                <p:cNvPr id="52" name="Straight Connector 51"/>
                <p:cNvCxnSpPr/>
                <p:nvPr/>
              </p:nvCxnSpPr>
              <p:spPr>
                <a:xfrm>
                  <a:off x="0" y="4409138"/>
                  <a:ext cx="10058400" cy="0"/>
                </a:xfrm>
                <a:prstGeom prst="line">
                  <a:avLst/>
                </a:prstGeom>
                <a:noFill/>
                <a:ln w="3175">
                  <a:solidFill>
                    <a:schemeClr val="accent1">
                      <a:lumMod val="60000"/>
                      <a:lumOff val="40000"/>
                    </a:schemeClr>
                  </a:solidFill>
                  <a:prstDash val="lgDash"/>
                  <a:round/>
                  <a:headEnd/>
                  <a:tailEnd/>
                </a:ln>
              </p:spPr>
            </p:cxnSp>
            <p:cxnSp>
              <p:nvCxnSpPr>
                <p:cNvPr id="53" name="Straight Connector 52"/>
                <p:cNvCxnSpPr/>
                <p:nvPr/>
              </p:nvCxnSpPr>
              <p:spPr>
                <a:xfrm>
                  <a:off x="0" y="6717646"/>
                  <a:ext cx="10058400" cy="0"/>
                </a:xfrm>
                <a:prstGeom prst="line">
                  <a:avLst/>
                </a:prstGeom>
                <a:noFill/>
                <a:ln w="3175">
                  <a:solidFill>
                    <a:schemeClr val="accent1">
                      <a:lumMod val="60000"/>
                      <a:lumOff val="40000"/>
                    </a:schemeClr>
                  </a:solidFill>
                  <a:prstDash val="lgDash"/>
                  <a:round/>
                  <a:headEnd/>
                  <a:tailEnd/>
                </a:ln>
              </p:spPr>
            </p:cxnSp>
          </p:grpSp>
          <p:grpSp>
            <p:nvGrpSpPr>
              <p:cNvPr id="44" name="Group 43"/>
              <p:cNvGrpSpPr/>
              <p:nvPr userDrawn="1"/>
            </p:nvGrpSpPr>
            <p:grpSpPr>
              <a:xfrm>
                <a:off x="457200" y="1956618"/>
                <a:ext cx="9144001" cy="4761028"/>
                <a:chOff x="457200" y="1600199"/>
                <a:chExt cx="9144001" cy="5032375"/>
              </a:xfrm>
            </p:grpSpPr>
            <p:cxnSp>
              <p:nvCxnSpPr>
                <p:cNvPr id="45" name="Straight Connector 44"/>
                <p:cNvCxnSpPr/>
                <p:nvPr userDrawn="1"/>
              </p:nvCxnSpPr>
              <p:spPr>
                <a:xfrm flipV="1">
                  <a:off x="457200" y="1600199"/>
                  <a:ext cx="0" cy="5032375"/>
                </a:xfrm>
                <a:prstGeom prst="line">
                  <a:avLst/>
                </a:prstGeom>
                <a:noFill/>
                <a:ln w="3175">
                  <a:solidFill>
                    <a:schemeClr val="accent1">
                      <a:lumMod val="60000"/>
                      <a:lumOff val="40000"/>
                    </a:schemeClr>
                  </a:solidFill>
                  <a:prstDash val="lgDash"/>
                  <a:round/>
                  <a:headEnd/>
                  <a:tailEnd/>
                </a:ln>
              </p:spPr>
            </p:cxnSp>
            <p:cxnSp>
              <p:nvCxnSpPr>
                <p:cNvPr id="46" name="Straight Connector 45"/>
                <p:cNvCxnSpPr/>
                <p:nvPr userDrawn="1"/>
              </p:nvCxnSpPr>
              <p:spPr>
                <a:xfrm flipV="1">
                  <a:off x="4799807" y="1600199"/>
                  <a:ext cx="0" cy="5032375"/>
                </a:xfrm>
                <a:prstGeom prst="line">
                  <a:avLst/>
                </a:prstGeom>
                <a:noFill/>
                <a:ln w="3175">
                  <a:solidFill>
                    <a:schemeClr val="accent1">
                      <a:lumMod val="60000"/>
                      <a:lumOff val="40000"/>
                    </a:schemeClr>
                  </a:solidFill>
                  <a:prstDash val="lgDash"/>
                  <a:round/>
                  <a:headEnd/>
                  <a:tailEnd/>
                </a:ln>
              </p:spPr>
            </p:cxnSp>
            <p:cxnSp>
              <p:nvCxnSpPr>
                <p:cNvPr id="47" name="Straight Connector 46"/>
                <p:cNvCxnSpPr/>
                <p:nvPr userDrawn="1"/>
              </p:nvCxnSpPr>
              <p:spPr>
                <a:xfrm flipV="1">
                  <a:off x="5257007" y="1600199"/>
                  <a:ext cx="0" cy="5032375"/>
                </a:xfrm>
                <a:prstGeom prst="line">
                  <a:avLst/>
                </a:prstGeom>
                <a:noFill/>
                <a:ln w="3175">
                  <a:solidFill>
                    <a:schemeClr val="accent1">
                      <a:lumMod val="60000"/>
                      <a:lumOff val="40000"/>
                    </a:schemeClr>
                  </a:solidFill>
                  <a:prstDash val="lgDash"/>
                  <a:round/>
                  <a:headEnd/>
                  <a:tailEnd/>
                </a:ln>
              </p:spPr>
            </p:cxnSp>
            <p:cxnSp>
              <p:nvCxnSpPr>
                <p:cNvPr id="48" name="Straight Connector 47"/>
                <p:cNvCxnSpPr/>
                <p:nvPr userDrawn="1"/>
              </p:nvCxnSpPr>
              <p:spPr>
                <a:xfrm flipV="1">
                  <a:off x="9601201" y="1600199"/>
                  <a:ext cx="0" cy="5032375"/>
                </a:xfrm>
                <a:prstGeom prst="line">
                  <a:avLst/>
                </a:prstGeom>
                <a:noFill/>
                <a:ln w="3175">
                  <a:solidFill>
                    <a:schemeClr val="accent1">
                      <a:lumMod val="60000"/>
                      <a:lumOff val="40000"/>
                    </a:schemeClr>
                  </a:solidFill>
                  <a:prstDash val="lgDash"/>
                  <a:round/>
                  <a:headEnd/>
                  <a:tailEnd/>
                </a:ln>
              </p:spPr>
            </p:cxnSp>
          </p:grpSp>
        </p:grpSp>
        <p:grpSp>
          <p:nvGrpSpPr>
            <p:cNvPr id="34" name="Group 33"/>
            <p:cNvGrpSpPr/>
            <p:nvPr userDrawn="1"/>
          </p:nvGrpSpPr>
          <p:grpSpPr>
            <a:xfrm>
              <a:off x="4800600" y="1728460"/>
              <a:ext cx="457200" cy="182880"/>
              <a:chOff x="4800600" y="1628298"/>
              <a:chExt cx="457200" cy="182880"/>
            </a:xfrm>
          </p:grpSpPr>
          <p:sp>
            <p:nvSpPr>
              <p:cNvPr id="41" name="shp"/>
              <p:cNvSpPr txBox="1">
                <a:spLocks/>
              </p:cNvSpPr>
              <p:nvPr/>
            </p:nvSpPr>
            <p:spPr>
              <a:xfrm>
                <a:off x="4800600" y="1628298"/>
                <a:ext cx="457200" cy="182880"/>
              </a:xfrm>
              <a:prstGeom prst="rect">
                <a:avLst/>
              </a:prstGeom>
            </p:spPr>
            <p:txBody>
              <a:bodyPr vert="horz" lIns="45720" tIns="91440" rIns="0" bIns="91440" rtlCol="0" anchor="ctr" anchorCtr="0"/>
              <a:lstStyle>
                <a:defPPr>
                  <a:defRPr lang="en-US"/>
                </a:defPPr>
                <a:lvl1pPr marL="0" algn="l" defTabSz="1018824" rtl="0" eaLnBrk="1" latinLnBrk="0" hangingPunct="1">
                  <a:defRPr sz="800" b="0" i="0" kern="1200" cap="all" spc="200" baseline="0">
                    <a:solidFill>
                      <a:schemeClr val="tx2"/>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pc="100" dirty="0">
                    <a:solidFill>
                      <a:schemeClr val="accent1"/>
                    </a:solidFill>
                  </a:rPr>
                  <a:t>0.5"</a:t>
                </a:r>
              </a:p>
            </p:txBody>
          </p:sp>
          <p:cxnSp>
            <p:nvCxnSpPr>
              <p:cNvPr id="42" name="Straight Connector 41"/>
              <p:cNvCxnSpPr/>
              <p:nvPr/>
            </p:nvCxnSpPr>
            <p:spPr>
              <a:xfrm>
                <a:off x="4800600" y="1811178"/>
                <a:ext cx="457200" cy="0"/>
              </a:xfrm>
              <a:prstGeom prst="line">
                <a:avLst/>
              </a:prstGeom>
              <a:ln w="31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userDrawn="1"/>
          </p:nvGrpSpPr>
          <p:grpSpPr>
            <a:xfrm>
              <a:off x="457200" y="1929851"/>
              <a:ext cx="4343400" cy="182880"/>
              <a:chOff x="4800600" y="2834929"/>
              <a:chExt cx="457200" cy="182880"/>
            </a:xfrm>
          </p:grpSpPr>
          <p:sp>
            <p:nvSpPr>
              <p:cNvPr id="39" name="shp"/>
              <p:cNvSpPr txBox="1">
                <a:spLocks/>
              </p:cNvSpPr>
              <p:nvPr/>
            </p:nvSpPr>
            <p:spPr>
              <a:xfrm>
                <a:off x="4800600" y="2834929"/>
                <a:ext cx="457200" cy="182880"/>
              </a:xfrm>
              <a:prstGeom prst="rect">
                <a:avLst/>
              </a:prstGeom>
            </p:spPr>
            <p:txBody>
              <a:bodyPr vert="horz" lIns="45720" tIns="91440" rIns="0" bIns="91440" rtlCol="0" anchor="ctr" anchorCtr="0"/>
              <a:lstStyle>
                <a:defPPr>
                  <a:defRPr lang="en-US"/>
                </a:defPPr>
                <a:lvl1pPr marL="0" algn="l" defTabSz="1018824" rtl="0" eaLnBrk="1" latinLnBrk="0" hangingPunct="1">
                  <a:defRPr sz="800" b="0" i="0" kern="1200" cap="all" spc="200" baseline="0">
                    <a:solidFill>
                      <a:schemeClr val="tx2"/>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pc="100" dirty="0">
                    <a:solidFill>
                      <a:schemeClr val="accent1"/>
                    </a:solidFill>
                  </a:rPr>
                  <a:t>4.75"</a:t>
                </a:r>
              </a:p>
            </p:txBody>
          </p:sp>
          <p:cxnSp>
            <p:nvCxnSpPr>
              <p:cNvPr id="40" name="Straight Connector 39"/>
              <p:cNvCxnSpPr/>
              <p:nvPr/>
            </p:nvCxnSpPr>
            <p:spPr>
              <a:xfrm>
                <a:off x="4800600" y="3017809"/>
                <a:ext cx="457200" cy="0"/>
              </a:xfrm>
              <a:prstGeom prst="line">
                <a:avLst/>
              </a:prstGeom>
              <a:ln w="31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5257800" y="1929851"/>
              <a:ext cx="4343400" cy="182880"/>
              <a:chOff x="4800600" y="2834929"/>
              <a:chExt cx="457200" cy="182880"/>
            </a:xfrm>
          </p:grpSpPr>
          <p:sp>
            <p:nvSpPr>
              <p:cNvPr id="37" name="shp"/>
              <p:cNvSpPr txBox="1">
                <a:spLocks/>
              </p:cNvSpPr>
              <p:nvPr/>
            </p:nvSpPr>
            <p:spPr>
              <a:xfrm>
                <a:off x="4800600" y="2834929"/>
                <a:ext cx="457200" cy="182880"/>
              </a:xfrm>
              <a:prstGeom prst="rect">
                <a:avLst/>
              </a:prstGeom>
            </p:spPr>
            <p:txBody>
              <a:bodyPr vert="horz" lIns="45720" tIns="91440" rIns="0" bIns="91440" rtlCol="0" anchor="ctr" anchorCtr="0"/>
              <a:lstStyle>
                <a:defPPr>
                  <a:defRPr lang="en-US"/>
                </a:defPPr>
                <a:lvl1pPr marL="0" algn="l" defTabSz="1018824" rtl="0" eaLnBrk="1" latinLnBrk="0" hangingPunct="1">
                  <a:defRPr sz="800" b="0" i="0" kern="1200" cap="all" spc="200" baseline="0">
                    <a:solidFill>
                      <a:schemeClr val="tx2"/>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pc="100" dirty="0">
                    <a:solidFill>
                      <a:schemeClr val="accent1"/>
                    </a:solidFill>
                  </a:rPr>
                  <a:t>4.75"</a:t>
                </a:r>
              </a:p>
            </p:txBody>
          </p:sp>
          <p:cxnSp>
            <p:nvCxnSpPr>
              <p:cNvPr id="38" name="Straight Connector 37"/>
              <p:cNvCxnSpPr/>
              <p:nvPr/>
            </p:nvCxnSpPr>
            <p:spPr>
              <a:xfrm>
                <a:off x="4800600" y="3017809"/>
                <a:ext cx="457200" cy="0"/>
              </a:xfrm>
              <a:prstGeom prst="line">
                <a:avLst/>
              </a:prstGeom>
              <a:ln w="31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userDrawn="1"/>
          </p:nvCxnSpPr>
          <p:spPr>
            <a:xfrm>
              <a:off x="1647037" y="7365676"/>
              <a:ext cx="6818537" cy="0"/>
            </a:xfrm>
            <a:prstGeom prst="line">
              <a:avLst/>
            </a:prstGeom>
            <a:noFill/>
            <a:ln w="3175">
              <a:solidFill>
                <a:schemeClr val="accent1">
                  <a:lumMod val="60000"/>
                  <a:lumOff val="40000"/>
                </a:schemeClr>
              </a:solidFill>
              <a:prstDash val="lgDash"/>
              <a:round/>
              <a:headEnd/>
              <a:tailEnd/>
            </a:ln>
          </p:spPr>
        </p:cxnSp>
        <p:cxnSp>
          <p:nvCxnSpPr>
            <p:cNvPr id="54" name="Straight Connector 53"/>
            <p:cNvCxnSpPr/>
            <p:nvPr userDrawn="1"/>
          </p:nvCxnSpPr>
          <p:spPr>
            <a:xfrm flipV="1">
              <a:off x="1647037" y="7010401"/>
              <a:ext cx="0" cy="355275"/>
            </a:xfrm>
            <a:prstGeom prst="line">
              <a:avLst/>
            </a:prstGeom>
            <a:noFill/>
            <a:ln w="3175">
              <a:solidFill>
                <a:schemeClr val="accent1">
                  <a:lumMod val="60000"/>
                  <a:lumOff val="40000"/>
                </a:schemeClr>
              </a:solidFill>
              <a:prstDash val="lgDash"/>
              <a:round/>
              <a:headEnd/>
              <a:tailEnd/>
            </a:ln>
          </p:spPr>
        </p:cxnSp>
      </p:grpSp>
      <p:sp>
        <p:nvSpPr>
          <p:cNvPr id="8" name="Content Placeholder 7"/>
          <p:cNvSpPr>
            <a:spLocks noGrp="1"/>
          </p:cNvSpPr>
          <p:nvPr>
            <p:ph sz="quarter" idx="13" hasCustomPrompt="1"/>
          </p:nvPr>
        </p:nvSpPr>
        <p:spPr>
          <a:xfrm>
            <a:off x="457200" y="1615440"/>
            <a:ext cx="9144000" cy="2010807"/>
          </a:xfrm>
          <a:prstGeom prst="rect">
            <a:avLst/>
          </a:prstGeom>
        </p:spPr>
        <p:txBody>
          <a:bodyPr/>
          <a:lstStyle>
            <a:lvl1pPr>
              <a:defRPr baseline="0"/>
            </a:lvl1pPr>
            <a:lvl2pPr marL="230188" indent="-230188">
              <a:buClr>
                <a:schemeClr val="accent1"/>
              </a:buClr>
              <a:buFont typeface="Symbol" panose="05050102010706020507" pitchFamily="18" charset="2"/>
              <a:buChar char="·"/>
              <a:defRPr/>
            </a:lvl2pPr>
            <a:lvl3pPr>
              <a:defRPr/>
            </a:lvl3pPr>
            <a:lvl4pPr>
              <a:defRPr baseline="0"/>
            </a:lvl4pPr>
            <a:lvl5pPr>
              <a:defRPr/>
            </a:lvl5pPr>
            <a:lvl6pPr>
              <a:defRPr/>
            </a:lvl6pPr>
            <a:lvl7pPr>
              <a:defRPr/>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 name="Title 1"/>
          <p:cNvSpPr>
            <a:spLocks noGrp="1"/>
          </p:cNvSpPr>
          <p:nvPr>
            <p:ph type="title"/>
          </p:nvPr>
        </p:nvSpPr>
        <p:spPr>
          <a:xfrm>
            <a:off x="457200" y="1232456"/>
            <a:ext cx="9144000" cy="369332"/>
          </a:xfrm>
        </p:spPr>
        <p:txBody>
          <a:bodyPr vert="horz" lIns="0" tIns="0" rIns="0" bIns="91440" rtlCol="0" anchor="b" anchorCtr="0">
            <a:spAutoFit/>
          </a:bodyPr>
          <a:lstStyle>
            <a:lvl1pPr>
              <a:lnSpc>
                <a:spcPct val="90000"/>
              </a:lnSpc>
              <a:defRPr lang="en-US" b="1" dirty="0">
                <a:solidFill>
                  <a:schemeClr val="accent1"/>
                </a:solidFill>
                <a:latin typeface="+mj-lt"/>
              </a:defRPr>
            </a:lvl1pPr>
          </a:lstStyle>
          <a:p>
            <a:pPr lvl="0"/>
            <a:r>
              <a:rPr lang="en-US" noProof="0"/>
              <a:t>Click to edit Master title style</a:t>
            </a:r>
            <a:endParaRPr lang="en-US" noProof="0" dirty="0"/>
          </a:p>
        </p:txBody>
      </p:sp>
      <p:sp>
        <p:nvSpPr>
          <p:cNvPr id="4" name="shp_SDPTitle"/>
          <p:cNvSpPr>
            <a:spLocks noGrp="1"/>
          </p:cNvSpPr>
          <p:nvPr>
            <p:ph type="dt" sz="half" idx="10"/>
          </p:nvPr>
        </p:nvSpPr>
        <p:spPr>
          <a:xfrm>
            <a:off x="5029200" y="685800"/>
            <a:ext cx="4572000" cy="182880"/>
          </a:xfrm>
        </p:spPr>
        <p:txBody>
          <a:bodyPr/>
          <a:lstStyle/>
          <a:p>
            <a:r>
              <a:rPr lang="en-US" noProof="0"/>
              <a:t>Spring 2016</a:t>
            </a:r>
            <a:endParaRPr lang="en-US" noProof="0" dirty="0"/>
          </a:p>
        </p:txBody>
      </p:sp>
      <p:sp>
        <p:nvSpPr>
          <p:cNvPr id="5" name="shp_PresTitle"/>
          <p:cNvSpPr>
            <a:spLocks noGrp="1"/>
          </p:cNvSpPr>
          <p:nvPr>
            <p:ph type="ftr" sz="quarter" idx="11"/>
          </p:nvPr>
        </p:nvSpPr>
        <p:spPr>
          <a:xfrm>
            <a:off x="457200" y="685800"/>
            <a:ext cx="7680960" cy="182880"/>
          </a:xfrm>
        </p:spPr>
        <p:txBody>
          <a:bodyPr/>
          <a:lstStyle/>
          <a:p>
            <a:r>
              <a:rPr lang="en-US" noProof="0"/>
              <a:t>CONFIDENTIAL</a:t>
            </a:r>
            <a:endParaRPr lang="en-US" noProof="0" dirty="0"/>
          </a:p>
        </p:txBody>
      </p:sp>
      <p:sp>
        <p:nvSpPr>
          <p:cNvPr id="6" name="shp_Folio"/>
          <p:cNvSpPr>
            <a:spLocks noGrp="1"/>
          </p:cNvSpPr>
          <p:nvPr>
            <p:ph type="sldNum" sz="quarter" idx="12"/>
          </p:nvPr>
        </p:nvSpPr>
        <p:spPr/>
        <p:txBody>
          <a:bodyPr/>
          <a:lstStyle/>
          <a:p>
            <a:fld id="{56E40FF2-FFFD-41B2-ABEF-2650AB17DAEF}" type="slidenum">
              <a:rPr lang="en-US" noProof="0" smtClean="0"/>
              <a:pPr/>
              <a:t>‹#›</a:t>
            </a:fld>
            <a:endParaRPr lang="en-US" noProof="0" dirty="0"/>
          </a:p>
        </p:txBody>
      </p:sp>
      <p:cxnSp>
        <p:nvCxnSpPr>
          <p:cNvPr id="9" name="Straight Connector 8"/>
          <p:cNvCxnSpPr/>
          <p:nvPr userDrawn="1"/>
        </p:nvCxnSpPr>
        <p:spPr>
          <a:xfrm>
            <a:off x="457200" y="867092"/>
            <a:ext cx="9144000" cy="1588"/>
          </a:xfrm>
          <a:prstGeom prst="line">
            <a:avLst/>
          </a:prstGeom>
        </p:spPr>
      </p:cxnSp>
      <p:sp>
        <p:nvSpPr>
          <p:cNvPr id="10" name="Line 3"/>
          <p:cNvSpPr>
            <a:spLocks noChangeShapeType="1"/>
          </p:cNvSpPr>
          <p:nvPr userDrawn="1"/>
        </p:nvSpPr>
        <p:spPr bwMode="gray">
          <a:xfrm>
            <a:off x="9601200" y="7178040"/>
            <a:ext cx="0" cy="182880"/>
          </a:xfrm>
          <a:prstGeom prst="line">
            <a:avLst/>
          </a:prstGeom>
          <a:noFill/>
          <a:ln w="6350">
            <a:solidFill>
              <a:schemeClr val="bg1">
                <a:lumMod val="75000"/>
              </a:schemeClr>
            </a:solidFill>
            <a:round/>
            <a:headEnd/>
            <a:tailEnd/>
          </a:ln>
        </p:spPr>
        <p:txBody>
          <a:bodyPr/>
          <a:lstStyle/>
          <a:p>
            <a:endParaRPr lang="en-US" noProof="0" dirty="0"/>
          </a:p>
        </p:txBody>
      </p:sp>
    </p:spTree>
    <p:extLst>
      <p:ext uri="{BB962C8B-B14F-4D97-AF65-F5344CB8AC3E}">
        <p14:creationId xmlns:p14="http://schemas.microsoft.com/office/powerpoint/2010/main" val="3541338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Col Guidelines">
    <p:spTree>
      <p:nvGrpSpPr>
        <p:cNvPr id="1" name=""/>
        <p:cNvGrpSpPr/>
        <p:nvPr/>
      </p:nvGrpSpPr>
      <p:grpSpPr>
        <a:xfrm>
          <a:off x="0" y="0"/>
          <a:ext cx="0" cy="0"/>
          <a:chOff x="0" y="0"/>
          <a:chExt cx="0" cy="0"/>
        </a:xfrm>
      </p:grpSpPr>
      <p:grpSp>
        <p:nvGrpSpPr>
          <p:cNvPr id="11" name="Group 10"/>
          <p:cNvGrpSpPr/>
          <p:nvPr userDrawn="1"/>
        </p:nvGrpSpPr>
        <p:grpSpPr>
          <a:xfrm>
            <a:off x="457200" y="1728460"/>
            <a:ext cx="9144000" cy="5637216"/>
            <a:chOff x="457200" y="1728460"/>
            <a:chExt cx="9144000" cy="5637216"/>
          </a:xfrm>
        </p:grpSpPr>
        <p:grpSp>
          <p:nvGrpSpPr>
            <p:cNvPr id="37" name="Group 36"/>
            <p:cNvGrpSpPr/>
            <p:nvPr userDrawn="1"/>
          </p:nvGrpSpPr>
          <p:grpSpPr>
            <a:xfrm>
              <a:off x="457200" y="2257733"/>
              <a:ext cx="9144000" cy="5107943"/>
              <a:chOff x="0" y="2257733"/>
              <a:chExt cx="10058400" cy="5107943"/>
            </a:xfrm>
          </p:grpSpPr>
          <p:cxnSp>
            <p:nvCxnSpPr>
              <p:cNvPr id="67" name="Straight Connector 66"/>
              <p:cNvCxnSpPr/>
              <p:nvPr userDrawn="1"/>
            </p:nvCxnSpPr>
            <p:spPr>
              <a:xfrm>
                <a:off x="0" y="2257733"/>
                <a:ext cx="10058400" cy="0"/>
              </a:xfrm>
              <a:prstGeom prst="line">
                <a:avLst/>
              </a:prstGeom>
              <a:noFill/>
              <a:ln w="3175">
                <a:solidFill>
                  <a:schemeClr val="accent1">
                    <a:lumMod val="60000"/>
                    <a:lumOff val="40000"/>
                  </a:schemeClr>
                </a:solidFill>
                <a:prstDash val="lgDash"/>
                <a:round/>
                <a:headEnd/>
                <a:tailEnd/>
              </a:ln>
            </p:spPr>
          </p:cxnSp>
          <p:cxnSp>
            <p:nvCxnSpPr>
              <p:cNvPr id="68" name="Straight Connector 67"/>
              <p:cNvCxnSpPr/>
              <p:nvPr userDrawn="1"/>
            </p:nvCxnSpPr>
            <p:spPr>
              <a:xfrm>
                <a:off x="0" y="4409138"/>
                <a:ext cx="10058400" cy="0"/>
              </a:xfrm>
              <a:prstGeom prst="line">
                <a:avLst/>
              </a:prstGeom>
              <a:noFill/>
              <a:ln w="3175">
                <a:solidFill>
                  <a:schemeClr val="accent1">
                    <a:lumMod val="60000"/>
                    <a:lumOff val="40000"/>
                  </a:schemeClr>
                </a:solidFill>
                <a:prstDash val="lgDash"/>
                <a:round/>
                <a:headEnd/>
                <a:tailEnd/>
              </a:ln>
            </p:spPr>
          </p:cxnSp>
          <p:cxnSp>
            <p:nvCxnSpPr>
              <p:cNvPr id="69" name="Straight Connector 68"/>
              <p:cNvCxnSpPr/>
              <p:nvPr userDrawn="1"/>
            </p:nvCxnSpPr>
            <p:spPr>
              <a:xfrm>
                <a:off x="0" y="4566752"/>
                <a:ext cx="10058400" cy="0"/>
              </a:xfrm>
              <a:prstGeom prst="line">
                <a:avLst/>
              </a:prstGeom>
              <a:noFill/>
              <a:ln w="3175">
                <a:solidFill>
                  <a:schemeClr val="accent1">
                    <a:lumMod val="60000"/>
                    <a:lumOff val="40000"/>
                  </a:schemeClr>
                </a:solidFill>
                <a:prstDash val="lgDash"/>
                <a:round/>
                <a:headEnd/>
                <a:tailEnd/>
              </a:ln>
            </p:spPr>
          </p:cxnSp>
          <p:cxnSp>
            <p:nvCxnSpPr>
              <p:cNvPr id="70" name="Straight Connector 69"/>
              <p:cNvCxnSpPr/>
              <p:nvPr/>
            </p:nvCxnSpPr>
            <p:spPr>
              <a:xfrm>
                <a:off x="1308821" y="7365676"/>
                <a:ext cx="7500391" cy="0"/>
              </a:xfrm>
              <a:prstGeom prst="line">
                <a:avLst/>
              </a:prstGeom>
              <a:noFill/>
              <a:ln w="3175">
                <a:solidFill>
                  <a:schemeClr val="accent1">
                    <a:lumMod val="60000"/>
                    <a:lumOff val="40000"/>
                  </a:schemeClr>
                </a:solidFill>
                <a:prstDash val="lgDash"/>
                <a:round/>
                <a:headEnd/>
                <a:tailEnd/>
              </a:ln>
            </p:spPr>
          </p:cxnSp>
          <p:cxnSp>
            <p:nvCxnSpPr>
              <p:cNvPr id="71" name="Straight Connector 70"/>
              <p:cNvCxnSpPr/>
              <p:nvPr/>
            </p:nvCxnSpPr>
            <p:spPr>
              <a:xfrm>
                <a:off x="0" y="6717646"/>
                <a:ext cx="10058400" cy="0"/>
              </a:xfrm>
              <a:prstGeom prst="line">
                <a:avLst/>
              </a:prstGeom>
              <a:noFill/>
              <a:ln w="3175">
                <a:solidFill>
                  <a:schemeClr val="accent1">
                    <a:lumMod val="60000"/>
                    <a:lumOff val="40000"/>
                  </a:schemeClr>
                </a:solidFill>
                <a:prstDash val="lgDash"/>
                <a:round/>
                <a:headEnd/>
                <a:tailEnd/>
              </a:ln>
            </p:spPr>
          </p:cxnSp>
        </p:grpSp>
        <p:grpSp>
          <p:nvGrpSpPr>
            <p:cNvPr id="38" name="Group 37"/>
            <p:cNvGrpSpPr/>
            <p:nvPr userDrawn="1"/>
          </p:nvGrpSpPr>
          <p:grpSpPr>
            <a:xfrm>
              <a:off x="457200" y="1956617"/>
              <a:ext cx="9144000" cy="4754880"/>
              <a:chOff x="457200" y="1600199"/>
              <a:chExt cx="9144000" cy="5671985"/>
            </a:xfrm>
          </p:grpSpPr>
          <p:cxnSp>
            <p:nvCxnSpPr>
              <p:cNvPr id="61" name="Straight Connector 60"/>
              <p:cNvCxnSpPr/>
              <p:nvPr userDrawn="1"/>
            </p:nvCxnSpPr>
            <p:spPr>
              <a:xfrm flipV="1">
                <a:off x="457200" y="1600199"/>
                <a:ext cx="0" cy="5671985"/>
              </a:xfrm>
              <a:prstGeom prst="line">
                <a:avLst/>
              </a:prstGeom>
              <a:noFill/>
              <a:ln w="3175">
                <a:solidFill>
                  <a:schemeClr val="accent1">
                    <a:lumMod val="60000"/>
                    <a:lumOff val="40000"/>
                  </a:schemeClr>
                </a:solidFill>
                <a:prstDash val="lgDash"/>
                <a:round/>
                <a:headEnd/>
                <a:tailEnd/>
              </a:ln>
            </p:spPr>
          </p:cxnSp>
          <p:cxnSp>
            <p:nvCxnSpPr>
              <p:cNvPr id="62" name="Straight Connector 61"/>
              <p:cNvCxnSpPr/>
              <p:nvPr userDrawn="1"/>
            </p:nvCxnSpPr>
            <p:spPr>
              <a:xfrm flipV="1">
                <a:off x="3200400" y="1600199"/>
                <a:ext cx="0" cy="5671985"/>
              </a:xfrm>
              <a:prstGeom prst="line">
                <a:avLst/>
              </a:prstGeom>
              <a:noFill/>
              <a:ln w="3175">
                <a:solidFill>
                  <a:schemeClr val="accent1">
                    <a:lumMod val="60000"/>
                    <a:lumOff val="40000"/>
                  </a:schemeClr>
                </a:solidFill>
                <a:prstDash val="lgDash"/>
                <a:round/>
                <a:headEnd/>
                <a:tailEnd/>
              </a:ln>
            </p:spPr>
          </p:cxnSp>
          <p:cxnSp>
            <p:nvCxnSpPr>
              <p:cNvPr id="63" name="Straight Connector 62"/>
              <p:cNvCxnSpPr/>
              <p:nvPr userDrawn="1"/>
            </p:nvCxnSpPr>
            <p:spPr>
              <a:xfrm flipV="1">
                <a:off x="6400800" y="1600199"/>
                <a:ext cx="0" cy="5671985"/>
              </a:xfrm>
              <a:prstGeom prst="line">
                <a:avLst/>
              </a:prstGeom>
              <a:noFill/>
              <a:ln w="3175">
                <a:solidFill>
                  <a:schemeClr val="accent1">
                    <a:lumMod val="60000"/>
                    <a:lumOff val="40000"/>
                  </a:schemeClr>
                </a:solidFill>
                <a:prstDash val="lgDash"/>
                <a:round/>
                <a:headEnd/>
                <a:tailEnd/>
              </a:ln>
            </p:spPr>
          </p:cxnSp>
          <p:cxnSp>
            <p:nvCxnSpPr>
              <p:cNvPr id="64" name="Straight Connector 63"/>
              <p:cNvCxnSpPr/>
              <p:nvPr userDrawn="1"/>
            </p:nvCxnSpPr>
            <p:spPr>
              <a:xfrm flipV="1">
                <a:off x="3657600" y="1600199"/>
                <a:ext cx="0" cy="5671985"/>
              </a:xfrm>
              <a:prstGeom prst="line">
                <a:avLst/>
              </a:prstGeom>
              <a:noFill/>
              <a:ln w="3175">
                <a:solidFill>
                  <a:schemeClr val="accent1">
                    <a:lumMod val="60000"/>
                    <a:lumOff val="40000"/>
                  </a:schemeClr>
                </a:solidFill>
                <a:prstDash val="lgDash"/>
                <a:round/>
                <a:headEnd/>
                <a:tailEnd/>
              </a:ln>
            </p:spPr>
          </p:cxnSp>
          <p:cxnSp>
            <p:nvCxnSpPr>
              <p:cNvPr id="65" name="Straight Connector 64"/>
              <p:cNvCxnSpPr/>
              <p:nvPr userDrawn="1"/>
            </p:nvCxnSpPr>
            <p:spPr>
              <a:xfrm flipV="1">
                <a:off x="6858000" y="1600199"/>
                <a:ext cx="0" cy="5671985"/>
              </a:xfrm>
              <a:prstGeom prst="line">
                <a:avLst/>
              </a:prstGeom>
              <a:noFill/>
              <a:ln w="3175">
                <a:solidFill>
                  <a:schemeClr val="accent1">
                    <a:lumMod val="60000"/>
                    <a:lumOff val="40000"/>
                  </a:schemeClr>
                </a:solidFill>
                <a:prstDash val="lgDash"/>
                <a:round/>
                <a:headEnd/>
                <a:tailEnd/>
              </a:ln>
            </p:spPr>
          </p:cxnSp>
          <p:cxnSp>
            <p:nvCxnSpPr>
              <p:cNvPr id="66" name="Straight Connector 65"/>
              <p:cNvCxnSpPr/>
              <p:nvPr userDrawn="1"/>
            </p:nvCxnSpPr>
            <p:spPr>
              <a:xfrm flipV="1">
                <a:off x="9601200" y="1600199"/>
                <a:ext cx="0" cy="5671985"/>
              </a:xfrm>
              <a:prstGeom prst="line">
                <a:avLst/>
              </a:prstGeom>
              <a:noFill/>
              <a:ln w="3175">
                <a:solidFill>
                  <a:schemeClr val="accent1">
                    <a:lumMod val="60000"/>
                    <a:lumOff val="40000"/>
                  </a:schemeClr>
                </a:solidFill>
                <a:prstDash val="lgDash"/>
                <a:round/>
                <a:headEnd/>
                <a:tailEnd/>
              </a:ln>
            </p:spPr>
          </p:cxnSp>
        </p:grpSp>
        <p:grpSp>
          <p:nvGrpSpPr>
            <p:cNvPr id="39" name="Group 38"/>
            <p:cNvGrpSpPr/>
            <p:nvPr userDrawn="1"/>
          </p:nvGrpSpPr>
          <p:grpSpPr>
            <a:xfrm>
              <a:off x="3200400" y="1728460"/>
              <a:ext cx="457200" cy="182880"/>
              <a:chOff x="4800600" y="1628298"/>
              <a:chExt cx="457200" cy="182880"/>
            </a:xfrm>
          </p:grpSpPr>
          <p:sp>
            <p:nvSpPr>
              <p:cNvPr id="59" name="shp"/>
              <p:cNvSpPr txBox="1">
                <a:spLocks/>
              </p:cNvSpPr>
              <p:nvPr/>
            </p:nvSpPr>
            <p:spPr>
              <a:xfrm>
                <a:off x="4800600" y="1628298"/>
                <a:ext cx="457200" cy="182880"/>
              </a:xfrm>
              <a:prstGeom prst="rect">
                <a:avLst/>
              </a:prstGeom>
            </p:spPr>
            <p:txBody>
              <a:bodyPr vert="horz" lIns="45720" tIns="91440" rIns="0" bIns="91440" rtlCol="0" anchor="ctr" anchorCtr="0"/>
              <a:lstStyle>
                <a:defPPr>
                  <a:defRPr lang="en-US"/>
                </a:defPPr>
                <a:lvl1pPr marL="0" algn="l" defTabSz="1018824" rtl="0" eaLnBrk="1" latinLnBrk="0" hangingPunct="1">
                  <a:defRPr sz="800" b="0" i="0" kern="1200" cap="all" spc="200" baseline="0">
                    <a:solidFill>
                      <a:schemeClr val="tx2"/>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pc="100" dirty="0">
                    <a:solidFill>
                      <a:schemeClr val="accent1"/>
                    </a:solidFill>
                  </a:rPr>
                  <a:t>0.5"</a:t>
                </a:r>
              </a:p>
            </p:txBody>
          </p:sp>
          <p:cxnSp>
            <p:nvCxnSpPr>
              <p:cNvPr id="60" name="Straight Connector 59"/>
              <p:cNvCxnSpPr/>
              <p:nvPr/>
            </p:nvCxnSpPr>
            <p:spPr>
              <a:xfrm>
                <a:off x="4800600" y="1811178"/>
                <a:ext cx="457200" cy="0"/>
              </a:xfrm>
              <a:prstGeom prst="line">
                <a:avLst/>
              </a:prstGeom>
              <a:ln w="31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userDrawn="1"/>
          </p:nvGrpSpPr>
          <p:grpSpPr>
            <a:xfrm>
              <a:off x="457200" y="1929851"/>
              <a:ext cx="2743200" cy="182880"/>
              <a:chOff x="4800600" y="2834929"/>
              <a:chExt cx="457200" cy="182880"/>
            </a:xfrm>
          </p:grpSpPr>
          <p:sp>
            <p:nvSpPr>
              <p:cNvPr id="57" name="shp"/>
              <p:cNvSpPr txBox="1">
                <a:spLocks/>
              </p:cNvSpPr>
              <p:nvPr/>
            </p:nvSpPr>
            <p:spPr>
              <a:xfrm>
                <a:off x="4800600" y="2834929"/>
                <a:ext cx="457200" cy="182880"/>
              </a:xfrm>
              <a:prstGeom prst="rect">
                <a:avLst/>
              </a:prstGeom>
            </p:spPr>
            <p:txBody>
              <a:bodyPr vert="horz" lIns="45720" tIns="91440" rIns="0" bIns="91440" rtlCol="0" anchor="ctr" anchorCtr="0"/>
              <a:lstStyle>
                <a:defPPr>
                  <a:defRPr lang="en-US"/>
                </a:defPPr>
                <a:lvl1pPr marL="0" algn="l" defTabSz="1018824" rtl="0" eaLnBrk="1" latinLnBrk="0" hangingPunct="1">
                  <a:defRPr sz="800" b="0" i="0" kern="1200" cap="all" spc="200" baseline="0">
                    <a:solidFill>
                      <a:schemeClr val="tx2"/>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pc="100" dirty="0">
                    <a:solidFill>
                      <a:schemeClr val="accent1"/>
                    </a:solidFill>
                  </a:rPr>
                  <a:t>3"</a:t>
                </a:r>
              </a:p>
            </p:txBody>
          </p:sp>
          <p:cxnSp>
            <p:nvCxnSpPr>
              <p:cNvPr id="58" name="Straight Connector 57"/>
              <p:cNvCxnSpPr/>
              <p:nvPr/>
            </p:nvCxnSpPr>
            <p:spPr>
              <a:xfrm>
                <a:off x="4800600" y="3017809"/>
                <a:ext cx="457200" cy="0"/>
              </a:xfrm>
              <a:prstGeom prst="line">
                <a:avLst/>
              </a:prstGeom>
              <a:ln w="31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userDrawn="1"/>
          </p:nvGrpSpPr>
          <p:grpSpPr>
            <a:xfrm>
              <a:off x="3657600" y="1929851"/>
              <a:ext cx="2743200" cy="182880"/>
              <a:chOff x="4800600" y="2834929"/>
              <a:chExt cx="457200" cy="182880"/>
            </a:xfrm>
          </p:grpSpPr>
          <p:sp>
            <p:nvSpPr>
              <p:cNvPr id="55" name="shp"/>
              <p:cNvSpPr txBox="1">
                <a:spLocks/>
              </p:cNvSpPr>
              <p:nvPr/>
            </p:nvSpPr>
            <p:spPr>
              <a:xfrm>
                <a:off x="4800600" y="2834929"/>
                <a:ext cx="457200" cy="182880"/>
              </a:xfrm>
              <a:prstGeom prst="rect">
                <a:avLst/>
              </a:prstGeom>
            </p:spPr>
            <p:txBody>
              <a:bodyPr vert="horz" lIns="45720" tIns="91440" rIns="0" bIns="91440" rtlCol="0" anchor="ctr" anchorCtr="0"/>
              <a:lstStyle>
                <a:defPPr>
                  <a:defRPr lang="en-US"/>
                </a:defPPr>
                <a:lvl1pPr marL="0" algn="l" defTabSz="1018824" rtl="0" eaLnBrk="1" latinLnBrk="0" hangingPunct="1">
                  <a:defRPr sz="800" b="0" i="0" kern="1200" cap="all" spc="200" baseline="0">
                    <a:solidFill>
                      <a:schemeClr val="tx2"/>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pc="100" dirty="0">
                    <a:solidFill>
                      <a:schemeClr val="accent1"/>
                    </a:solidFill>
                  </a:rPr>
                  <a:t>3"</a:t>
                </a:r>
              </a:p>
            </p:txBody>
          </p:sp>
          <p:cxnSp>
            <p:nvCxnSpPr>
              <p:cNvPr id="56" name="Straight Connector 55"/>
              <p:cNvCxnSpPr/>
              <p:nvPr/>
            </p:nvCxnSpPr>
            <p:spPr>
              <a:xfrm>
                <a:off x="4800600" y="3017809"/>
                <a:ext cx="457200" cy="0"/>
              </a:xfrm>
              <a:prstGeom prst="line">
                <a:avLst/>
              </a:prstGeom>
              <a:ln w="31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userDrawn="1"/>
          </p:nvGrpSpPr>
          <p:grpSpPr>
            <a:xfrm>
              <a:off x="6858000" y="1929851"/>
              <a:ext cx="2743200" cy="182880"/>
              <a:chOff x="4800600" y="2834929"/>
              <a:chExt cx="457200" cy="182880"/>
            </a:xfrm>
          </p:grpSpPr>
          <p:sp>
            <p:nvSpPr>
              <p:cNvPr id="53" name="shp"/>
              <p:cNvSpPr txBox="1">
                <a:spLocks/>
              </p:cNvSpPr>
              <p:nvPr/>
            </p:nvSpPr>
            <p:spPr>
              <a:xfrm>
                <a:off x="4800600" y="2834929"/>
                <a:ext cx="457200" cy="182880"/>
              </a:xfrm>
              <a:prstGeom prst="rect">
                <a:avLst/>
              </a:prstGeom>
            </p:spPr>
            <p:txBody>
              <a:bodyPr vert="horz" lIns="45720" tIns="91440" rIns="0" bIns="91440" rtlCol="0" anchor="ctr" anchorCtr="0"/>
              <a:lstStyle>
                <a:defPPr>
                  <a:defRPr lang="en-US"/>
                </a:defPPr>
                <a:lvl1pPr marL="0" algn="l" defTabSz="1018824" rtl="0" eaLnBrk="1" latinLnBrk="0" hangingPunct="1">
                  <a:defRPr sz="800" b="0" i="0" kern="1200" cap="all" spc="200" baseline="0">
                    <a:solidFill>
                      <a:schemeClr val="tx2"/>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pc="100" dirty="0">
                    <a:solidFill>
                      <a:schemeClr val="accent1"/>
                    </a:solidFill>
                  </a:rPr>
                  <a:t>3"</a:t>
                </a:r>
              </a:p>
            </p:txBody>
          </p:sp>
          <p:cxnSp>
            <p:nvCxnSpPr>
              <p:cNvPr id="54" name="Straight Connector 53"/>
              <p:cNvCxnSpPr/>
              <p:nvPr/>
            </p:nvCxnSpPr>
            <p:spPr>
              <a:xfrm>
                <a:off x="4800600" y="3017809"/>
                <a:ext cx="457200" cy="0"/>
              </a:xfrm>
              <a:prstGeom prst="line">
                <a:avLst/>
              </a:prstGeom>
              <a:ln w="31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6400800" y="1728460"/>
              <a:ext cx="457200" cy="182880"/>
              <a:chOff x="4800600" y="1628298"/>
              <a:chExt cx="457200" cy="182880"/>
            </a:xfrm>
          </p:grpSpPr>
          <p:sp>
            <p:nvSpPr>
              <p:cNvPr id="51" name="shp"/>
              <p:cNvSpPr txBox="1">
                <a:spLocks/>
              </p:cNvSpPr>
              <p:nvPr/>
            </p:nvSpPr>
            <p:spPr>
              <a:xfrm>
                <a:off x="4800600" y="1628298"/>
                <a:ext cx="457200" cy="182880"/>
              </a:xfrm>
              <a:prstGeom prst="rect">
                <a:avLst/>
              </a:prstGeom>
            </p:spPr>
            <p:txBody>
              <a:bodyPr vert="horz" lIns="45720" tIns="91440" rIns="0" bIns="91440" rtlCol="0" anchor="ctr" anchorCtr="0"/>
              <a:lstStyle>
                <a:defPPr>
                  <a:defRPr lang="en-US"/>
                </a:defPPr>
                <a:lvl1pPr marL="0" algn="l" defTabSz="1018824" rtl="0" eaLnBrk="1" latinLnBrk="0" hangingPunct="1">
                  <a:defRPr sz="800" b="0" i="0" kern="1200" cap="all" spc="200" baseline="0">
                    <a:solidFill>
                      <a:schemeClr val="tx2"/>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pc="100" dirty="0">
                    <a:solidFill>
                      <a:schemeClr val="accent1"/>
                    </a:solidFill>
                  </a:rPr>
                  <a:t>0.5"</a:t>
                </a:r>
              </a:p>
            </p:txBody>
          </p:sp>
          <p:cxnSp>
            <p:nvCxnSpPr>
              <p:cNvPr id="52" name="Straight Connector 51"/>
              <p:cNvCxnSpPr/>
              <p:nvPr/>
            </p:nvCxnSpPr>
            <p:spPr>
              <a:xfrm>
                <a:off x="4800600" y="1811178"/>
                <a:ext cx="457200" cy="0"/>
              </a:xfrm>
              <a:prstGeom prst="line">
                <a:avLst/>
              </a:prstGeom>
              <a:ln w="31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userDrawn="1"/>
          </p:nvCxnSpPr>
          <p:spPr>
            <a:xfrm flipV="1">
              <a:off x="1647037" y="7010401"/>
              <a:ext cx="0" cy="355275"/>
            </a:xfrm>
            <a:prstGeom prst="line">
              <a:avLst/>
            </a:prstGeom>
            <a:noFill/>
            <a:ln w="3175">
              <a:solidFill>
                <a:schemeClr val="accent1">
                  <a:lumMod val="60000"/>
                  <a:lumOff val="40000"/>
                </a:schemeClr>
              </a:solidFill>
              <a:prstDash val="lgDash"/>
              <a:round/>
              <a:headEnd/>
              <a:tailEnd/>
            </a:ln>
          </p:spPr>
        </p:cxnSp>
      </p:grpSp>
      <p:sp>
        <p:nvSpPr>
          <p:cNvPr id="8" name="Content Placeholder 7"/>
          <p:cNvSpPr>
            <a:spLocks noGrp="1"/>
          </p:cNvSpPr>
          <p:nvPr>
            <p:ph sz="quarter" idx="13" hasCustomPrompt="1"/>
          </p:nvPr>
        </p:nvSpPr>
        <p:spPr>
          <a:xfrm>
            <a:off x="457200" y="1615440"/>
            <a:ext cx="9144000" cy="2010807"/>
          </a:xfrm>
          <a:prstGeom prst="rect">
            <a:avLst/>
          </a:prstGeom>
        </p:spPr>
        <p:txBody>
          <a:bodyPr/>
          <a:lstStyle>
            <a:lvl1pPr>
              <a:defRPr/>
            </a:lvl1pPr>
            <a:lvl2pPr marL="230188" indent="-230188">
              <a:buClr>
                <a:schemeClr val="accent1"/>
              </a:buClr>
              <a:buFont typeface="Symbol" panose="05050102010706020507" pitchFamily="18" charset="2"/>
              <a:buChar char=""/>
              <a:defRPr/>
            </a:lvl2pPr>
            <a:lvl3pPr>
              <a:defRPr/>
            </a:lvl3pPr>
            <a:lvl4pPr>
              <a:defRPr/>
            </a:lvl4pPr>
            <a:lvl5pPr>
              <a:defRPr/>
            </a:lvl5pPr>
            <a:lvl6pPr>
              <a:defRPr/>
            </a:lvl6pPr>
            <a:lvl7pPr>
              <a:defRPr baseline="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 name="Title 1"/>
          <p:cNvSpPr>
            <a:spLocks noGrp="1"/>
          </p:cNvSpPr>
          <p:nvPr>
            <p:ph type="title"/>
          </p:nvPr>
        </p:nvSpPr>
        <p:spPr>
          <a:xfrm>
            <a:off x="457200" y="1232456"/>
            <a:ext cx="9144000" cy="369332"/>
          </a:xfrm>
        </p:spPr>
        <p:txBody>
          <a:bodyPr vert="horz" lIns="0" tIns="0" rIns="0" bIns="91440" rtlCol="0" anchor="b" anchorCtr="0">
            <a:spAutoFit/>
          </a:bodyPr>
          <a:lstStyle>
            <a:lvl1pPr>
              <a:lnSpc>
                <a:spcPct val="90000"/>
              </a:lnSpc>
              <a:defRPr lang="en-US" b="1" dirty="0">
                <a:solidFill>
                  <a:schemeClr val="accent1"/>
                </a:solidFill>
                <a:latin typeface="+mj-lt"/>
              </a:defRPr>
            </a:lvl1pPr>
          </a:lstStyle>
          <a:p>
            <a:pPr lvl="0"/>
            <a:r>
              <a:rPr lang="en-US" noProof="0"/>
              <a:t>Click to edit Master title style</a:t>
            </a:r>
            <a:endParaRPr lang="en-US" noProof="0" dirty="0"/>
          </a:p>
        </p:txBody>
      </p:sp>
      <p:sp>
        <p:nvSpPr>
          <p:cNvPr id="4" name="shp_SDPTitle"/>
          <p:cNvSpPr>
            <a:spLocks noGrp="1"/>
          </p:cNvSpPr>
          <p:nvPr>
            <p:ph type="dt" sz="half" idx="10"/>
          </p:nvPr>
        </p:nvSpPr>
        <p:spPr>
          <a:xfrm>
            <a:off x="5029200" y="685800"/>
            <a:ext cx="4572000" cy="182880"/>
          </a:xfrm>
        </p:spPr>
        <p:txBody>
          <a:bodyPr/>
          <a:lstStyle/>
          <a:p>
            <a:r>
              <a:rPr lang="en-US" noProof="0"/>
              <a:t>Spring 2016</a:t>
            </a:r>
            <a:endParaRPr lang="en-US" noProof="0" dirty="0"/>
          </a:p>
        </p:txBody>
      </p:sp>
      <p:sp>
        <p:nvSpPr>
          <p:cNvPr id="5" name="shp_PresTitle"/>
          <p:cNvSpPr>
            <a:spLocks noGrp="1"/>
          </p:cNvSpPr>
          <p:nvPr>
            <p:ph type="ftr" sz="quarter" idx="11"/>
          </p:nvPr>
        </p:nvSpPr>
        <p:spPr>
          <a:xfrm>
            <a:off x="457200" y="685800"/>
            <a:ext cx="7680960" cy="182880"/>
          </a:xfrm>
        </p:spPr>
        <p:txBody>
          <a:bodyPr/>
          <a:lstStyle/>
          <a:p>
            <a:r>
              <a:rPr lang="en-US" noProof="0"/>
              <a:t>CONFIDENTIAL</a:t>
            </a:r>
            <a:endParaRPr lang="en-US" noProof="0" dirty="0"/>
          </a:p>
        </p:txBody>
      </p:sp>
      <p:sp>
        <p:nvSpPr>
          <p:cNvPr id="6" name="shp_Folio"/>
          <p:cNvSpPr>
            <a:spLocks noGrp="1"/>
          </p:cNvSpPr>
          <p:nvPr>
            <p:ph type="sldNum" sz="quarter" idx="12"/>
          </p:nvPr>
        </p:nvSpPr>
        <p:spPr/>
        <p:txBody>
          <a:bodyPr/>
          <a:lstStyle/>
          <a:p>
            <a:fld id="{56E40FF2-FFFD-41B2-ABEF-2650AB17DAEF}" type="slidenum">
              <a:rPr lang="en-US" noProof="0" smtClean="0"/>
              <a:pPr/>
              <a:t>‹#›</a:t>
            </a:fld>
            <a:endParaRPr lang="en-US" noProof="0" dirty="0"/>
          </a:p>
        </p:txBody>
      </p:sp>
      <p:sp>
        <p:nvSpPr>
          <p:cNvPr id="10" name="Line 3"/>
          <p:cNvSpPr>
            <a:spLocks noChangeShapeType="1"/>
          </p:cNvSpPr>
          <p:nvPr userDrawn="1"/>
        </p:nvSpPr>
        <p:spPr bwMode="gray">
          <a:xfrm>
            <a:off x="9601200" y="7178040"/>
            <a:ext cx="0" cy="182880"/>
          </a:xfrm>
          <a:prstGeom prst="line">
            <a:avLst/>
          </a:prstGeom>
          <a:noFill/>
          <a:ln w="6350">
            <a:solidFill>
              <a:schemeClr val="bg1">
                <a:lumMod val="75000"/>
              </a:schemeClr>
            </a:solidFill>
            <a:round/>
            <a:headEnd/>
            <a:tailEnd/>
          </a:ln>
        </p:spPr>
        <p:txBody>
          <a:bodyPr/>
          <a:lstStyle/>
          <a:p>
            <a:endParaRPr lang="en-US" noProof="0" dirty="0"/>
          </a:p>
        </p:txBody>
      </p:sp>
    </p:spTree>
    <p:extLst>
      <p:ext uri="{BB962C8B-B14F-4D97-AF65-F5344CB8AC3E}">
        <p14:creationId xmlns:p14="http://schemas.microsoft.com/office/powerpoint/2010/main" val="592524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83880" y="868680"/>
            <a:ext cx="320040" cy="6309360"/>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6176151" y="868680"/>
            <a:ext cx="2007729" cy="6309360"/>
          </a:xfrm>
          <a:prstGeom prst="rect">
            <a:avLst/>
          </a:prstGeom>
        </p:spPr>
        <p:txBody>
          <a:bodyPr vert="eaVert" tIns="0" rIns="73152"/>
          <a:lstStyle>
            <a:lvl1pPr>
              <a:defRPr/>
            </a:lvl1pPr>
            <a:lvl2pPr>
              <a:buClr>
                <a:schemeClr val="accent1"/>
              </a:buClr>
              <a:defRPr lang="en-US" sz="1100" b="1" kern="1200" dirty="0" smtClean="0">
                <a:solidFill>
                  <a:schemeClr val="tx1"/>
                </a:solidFill>
                <a:latin typeface="+mn-lt"/>
                <a:ea typeface="+mn-ea"/>
                <a:cs typeface="Arial" panose="020B0604020202020204" pitchFamily="34" charset="0"/>
              </a:defRPr>
            </a:lvl2pPr>
            <a:lvl3pPr>
              <a:defRPr/>
            </a:lvl3pPr>
            <a:lvl4pPr>
              <a:defRPr/>
            </a:lvl4pPr>
            <a:lvl5pPr>
              <a:defRPr/>
            </a:lvl5pPr>
          </a:lstStyle>
          <a:p>
            <a:pPr lvl="0"/>
            <a:r>
              <a:rPr lang="en-US" dirty="0"/>
              <a:t>Message Text</a:t>
            </a:r>
          </a:p>
          <a:p>
            <a:pPr marL="228600" lvl="1" indent="-228600" algn="l" defTabSz="1018824" rtl="0" eaLnBrk="1" latinLnBrk="0" hangingPunct="1">
              <a:lnSpc>
                <a:spcPts val="1600"/>
              </a:lnSpc>
              <a:spcBef>
                <a:spcPts val="800"/>
              </a:spcBef>
              <a:buClr>
                <a:schemeClr val="tx2"/>
              </a:buClr>
              <a:buSzPct val="100000"/>
              <a:buFont typeface="Symbol" panose="05050102010706020507" pitchFamily="18" charset="2"/>
              <a:buChar char="·"/>
            </a:pPr>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4" name="shp_SDPTitle"/>
          <p:cNvSpPr>
            <a:spLocks noGrp="1"/>
          </p:cNvSpPr>
          <p:nvPr>
            <p:ph type="dt" sz="half" idx="10"/>
          </p:nvPr>
        </p:nvSpPr>
        <p:spPr>
          <a:xfrm rot="5400000">
            <a:off x="7662672" y="5532120"/>
            <a:ext cx="3154680" cy="137160"/>
          </a:xfrm>
        </p:spPr>
        <p:txBody>
          <a:bodyPr/>
          <a:lstStyle/>
          <a:p>
            <a:r>
              <a:rPr lang="en-US" dirty="0"/>
              <a:t>19 April 2016</a:t>
            </a:r>
          </a:p>
        </p:txBody>
      </p:sp>
      <p:sp>
        <p:nvSpPr>
          <p:cNvPr id="5" name="shp_PresTitle"/>
          <p:cNvSpPr>
            <a:spLocks noGrp="1"/>
          </p:cNvSpPr>
          <p:nvPr>
            <p:ph type="ftr" sz="quarter" idx="11"/>
          </p:nvPr>
        </p:nvSpPr>
        <p:spPr>
          <a:xfrm rot="5400000">
            <a:off x="7662672" y="2377440"/>
            <a:ext cx="3154680" cy="137160"/>
          </a:xfrm>
        </p:spPr>
        <p:txBody>
          <a:bodyPr rIns="0"/>
          <a:lstStyle/>
          <a:p>
            <a:r>
              <a:rPr lang="en-US" dirty="0"/>
              <a:t>Confidential</a:t>
            </a:r>
          </a:p>
        </p:txBody>
      </p:sp>
      <p:sp>
        <p:nvSpPr>
          <p:cNvPr id="6" name="shp_Folio"/>
          <p:cNvSpPr>
            <a:spLocks noGrp="1"/>
          </p:cNvSpPr>
          <p:nvPr>
            <p:ph type="sldNum" sz="quarter" idx="12"/>
          </p:nvPr>
        </p:nvSpPr>
        <p:spPr>
          <a:xfrm rot="5400000">
            <a:off x="438912" y="6972300"/>
            <a:ext cx="228600" cy="182880"/>
          </a:xfrm>
        </p:spPr>
        <p:txBody>
          <a:bodyPr vert="horz" wrap="none" lIns="0" tIns="0" rIns="108000" bIns="0" rtlCol="0" anchor="ctr" anchorCtr="0"/>
          <a:lstStyle>
            <a:lvl1pPr>
              <a:defRPr lang="en-US" smtClean="0"/>
            </a:lvl1pPr>
          </a:lstStyle>
          <a:p>
            <a:fld id="{56E40FF2-FFFD-41B2-ABEF-2650AB17DAEF}" type="slidenum">
              <a:rPr lang="en-US" smtClean="0"/>
              <a:pPr/>
              <a:t>‹#›</a:t>
            </a:fld>
            <a:endParaRPr lang="en-US" dirty="0"/>
          </a:p>
        </p:txBody>
      </p:sp>
      <p:sp>
        <p:nvSpPr>
          <p:cNvPr id="11" name="Line 3"/>
          <p:cNvSpPr>
            <a:spLocks noChangeShapeType="1"/>
          </p:cNvSpPr>
          <p:nvPr/>
        </p:nvSpPr>
        <p:spPr bwMode="gray">
          <a:xfrm rot="5400000">
            <a:off x="548640" y="7086600"/>
            <a:ext cx="0" cy="182880"/>
          </a:xfrm>
          <a:prstGeom prst="line">
            <a:avLst/>
          </a:prstGeom>
          <a:noFill/>
          <a:ln w="6350">
            <a:solidFill>
              <a:schemeClr val="bg1">
                <a:lumMod val="75000"/>
              </a:schemeClr>
            </a:solidFill>
            <a:round/>
            <a:headEnd/>
            <a:tailEnd/>
          </a:ln>
        </p:spPr>
        <p:txBody>
          <a:bodyPr/>
          <a:lstStyle/>
          <a:p>
            <a:pPr lvl="0"/>
            <a:endParaRPr lang="en-US" dirty="0"/>
          </a:p>
        </p:txBody>
      </p:sp>
      <p:pic>
        <p:nvPicPr>
          <p:cNvPr id="12" name="MainLogo"/>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7193515"/>
            <a:ext cx="803783" cy="152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9" name="shp_Confidential"/>
          <p:cNvSpPr>
            <a:spLocks noGrp="1"/>
          </p:cNvSpPr>
          <p:nvPr>
            <p:ph type="body" idx="13"/>
          </p:nvPr>
        </p:nvSpPr>
        <p:spPr>
          <a:xfrm>
            <a:off x="457200" y="685800"/>
            <a:ext cx="7863840" cy="182880"/>
          </a:xfrm>
          <a:prstGeom prst="rect">
            <a:avLst/>
          </a:prstGeom>
        </p:spPr>
        <p:txBody>
          <a:bodyPr vert="horz" lIns="0" tIns="0" rIns="3291840" bIns="27432" rtlCol="0" anchor="b" anchorCtr="0">
            <a:noAutofit/>
          </a:bodyPr>
          <a:lstStyle>
            <a:lvl1pPr>
              <a:defRPr lang="en-US" sz="800" b="0" cap="all" spc="200" smtClean="0">
                <a:solidFill>
                  <a:schemeClr val="accent1"/>
                </a:solidFill>
                <a:latin typeface="Arial Narrow" panose="020B0606020202030204" pitchFamily="34" charset="0"/>
              </a:defRPr>
            </a:lvl1pPr>
          </a:lstStyle>
          <a:p>
            <a:pPr lvl="0"/>
            <a:r>
              <a:rPr lang="en-US"/>
              <a:t>Edit Master text styles</a:t>
            </a:r>
          </a:p>
        </p:txBody>
      </p:sp>
      <p:sp>
        <p:nvSpPr>
          <p:cNvPr id="2" name="Sec Title Placeholder"/>
          <p:cNvSpPr>
            <a:spLocks noGrp="1"/>
          </p:cNvSpPr>
          <p:nvPr>
            <p:ph type="title" hasCustomPrompt="1"/>
          </p:nvPr>
        </p:nvSpPr>
        <p:spPr>
          <a:xfrm>
            <a:off x="2860484" y="3337560"/>
            <a:ext cx="6740716" cy="1097280"/>
          </a:xfrm>
        </p:spPr>
        <p:txBody>
          <a:bodyPr vert="horz" wrap="square" lIns="365737" tIns="91435" rIns="0" bIns="91440" rtlCol="0" anchor="ctr" anchorCtr="0">
            <a:noAutofit/>
          </a:bodyPr>
          <a:lstStyle>
            <a:lvl1pPr marL="457200" indent="-457200" algn="l" defTabSz="1018824" rtl="0" eaLnBrk="1" latinLnBrk="0" hangingPunct="1">
              <a:spcBef>
                <a:spcPct val="0"/>
              </a:spcBef>
              <a:buNone/>
              <a:tabLst>
                <a:tab pos="457171" algn="l"/>
                <a:tab pos="914343" algn="l"/>
              </a:tabLst>
              <a:defRPr lang="en-US" sz="2000" b="1" i="0" kern="1200" baseline="0" dirty="0">
                <a:solidFill>
                  <a:schemeClr val="accent1"/>
                </a:solidFill>
                <a:latin typeface="+mj-lt"/>
                <a:ea typeface="+mj-ea"/>
                <a:cs typeface="+mj-cs"/>
              </a:defRPr>
            </a:lvl1pPr>
          </a:lstStyle>
          <a:p>
            <a:pPr lvl="0">
              <a:tabLst>
                <a:tab pos="457171" algn="l"/>
                <a:tab pos="914343" algn="l"/>
              </a:tabLst>
            </a:pPr>
            <a:r>
              <a:rPr lang="en-US" dirty="0"/>
              <a:t>I	Section One</a:t>
            </a:r>
          </a:p>
        </p:txBody>
      </p:sp>
      <p:sp>
        <p:nvSpPr>
          <p:cNvPr id="12" name="Date Placeholder 11"/>
          <p:cNvSpPr>
            <a:spLocks noGrp="1"/>
          </p:cNvSpPr>
          <p:nvPr>
            <p:ph type="dt" sz="half" idx="10"/>
          </p:nvPr>
        </p:nvSpPr>
        <p:spPr/>
        <p:txBody>
          <a:bodyPr/>
          <a:lstStyle/>
          <a:p>
            <a:r>
              <a:rPr lang="en-US" dirty="0"/>
              <a:t>19 April 2016</a:t>
            </a:r>
          </a:p>
        </p:txBody>
      </p:sp>
      <p:sp>
        <p:nvSpPr>
          <p:cNvPr id="13" name="Slide Number Placeholder 12"/>
          <p:cNvSpPr>
            <a:spLocks noGrp="1"/>
          </p:cNvSpPr>
          <p:nvPr>
            <p:ph type="sldNum" sz="quarter" idx="11"/>
          </p:nvPr>
        </p:nvSpPr>
        <p:spPr/>
        <p:txBody>
          <a:bodyPr/>
          <a:lstStyle>
            <a:lvl1pPr>
              <a:defRPr>
                <a:solidFill>
                  <a:schemeClr val="accent1"/>
                </a:solidFill>
              </a:defRPr>
            </a:lvl1pPr>
          </a:lstStyle>
          <a:p>
            <a:fld id="{56E40FF2-FFFD-41B2-ABEF-2650AB17DAEF}" type="slidenum">
              <a:rPr lang="en-US" smtClean="0"/>
              <a:pPr/>
              <a:t>‹#›</a:t>
            </a:fld>
            <a:endParaRPr lang="en-US" dirty="0"/>
          </a:p>
        </p:txBody>
      </p:sp>
      <p:sp>
        <p:nvSpPr>
          <p:cNvPr id="9" name="shp_Draft" hidden="1"/>
          <p:cNvSpPr/>
          <p:nvPr userDrawn="1"/>
        </p:nvSpPr>
        <p:spPr>
          <a:xfrm>
            <a:off x="457200" y="285690"/>
            <a:ext cx="1066800" cy="400110"/>
          </a:xfrm>
          <a:prstGeom prst="rect">
            <a:avLst/>
          </a:prstGeom>
        </p:spPr>
        <p:txBody>
          <a:bodyPr wrap="square" lIns="0" rIns="0" anchor="b" anchorCtr="0">
            <a:spAutoFit/>
          </a:bodyPr>
          <a:lstStyle/>
          <a:p>
            <a:r>
              <a:rPr lang="en-US" sz="2000" b="1" kern="1200" dirty="0">
                <a:solidFill>
                  <a:srgbClr val="BEBEBE"/>
                </a:solidFill>
                <a:latin typeface="+mn-lt"/>
                <a:ea typeface="+mn-ea"/>
                <a:cs typeface="+mn-cs"/>
              </a:rPr>
              <a:t>DRAFT</a:t>
            </a:r>
            <a:endParaRPr lang="en-US" dirty="0">
              <a:solidFill>
                <a:srgbClr val="BEBEBE"/>
              </a:solidFill>
            </a:endParaRPr>
          </a:p>
        </p:txBody>
      </p:sp>
      <p:sp>
        <p:nvSpPr>
          <p:cNvPr id="11" name="shp_CoverSubject"/>
          <p:cNvSpPr txBox="1">
            <a:spLocks/>
          </p:cNvSpPr>
          <p:nvPr userDrawn="1"/>
        </p:nvSpPr>
        <p:spPr>
          <a:xfrm>
            <a:off x="457200" y="3337560"/>
            <a:ext cx="2375850" cy="1097280"/>
          </a:xfrm>
          <a:prstGeom prst="rect">
            <a:avLst/>
          </a:prstGeom>
          <a:solidFill>
            <a:schemeClr val="accent1"/>
          </a:solidFill>
        </p:spPr>
        <p:txBody>
          <a:bodyPr vert="horz" lIns="182880" tIns="0" rIns="182868" bIns="0" rtlCol="0" anchor="ctr" anchorCtr="0">
            <a:noAutofit/>
          </a:bodyPr>
          <a:lstStyle>
            <a:lvl1pPr marL="0" indent="0" algn="ctr" defTabSz="1018824" rtl="0" eaLnBrk="1" latinLnBrk="0" hangingPunct="1">
              <a:spcBef>
                <a:spcPts val="1200"/>
              </a:spcBef>
              <a:buFontTx/>
              <a:buNone/>
              <a:defRPr lang="en-US" sz="1200" b="0" i="0" kern="1200" cap="all" spc="200" baseline="0" dirty="0">
                <a:solidFill>
                  <a:schemeClr val="bg1"/>
                </a:solidFill>
                <a:latin typeface="Arial Narrow" panose="020B0606020202030204" pitchFamily="34" charset="0"/>
                <a:ea typeface="+mn-ea"/>
                <a:cs typeface="+mn-cs"/>
              </a:defRPr>
            </a:lvl1pPr>
            <a:lvl2pPr marL="228600" indent="-228600" algn="l" defTabSz="1018824" rtl="0" eaLnBrk="1" latinLnBrk="0" hangingPunct="1">
              <a:lnSpc>
                <a:spcPts val="1600"/>
              </a:lnSpc>
              <a:spcBef>
                <a:spcPts val="800"/>
              </a:spcBef>
              <a:buClr>
                <a:schemeClr val="accent4">
                  <a:lumMod val="75000"/>
                </a:schemeClr>
              </a:buClr>
              <a:buSzPct val="90000"/>
              <a:buFont typeface="Wingdings" pitchFamily="2" charset="2"/>
              <a:buChar char=""/>
              <a:defRPr sz="1100" b="1" kern="1200">
                <a:solidFill>
                  <a:schemeClr val="tx1"/>
                </a:solidFill>
                <a:latin typeface="+mn-lt"/>
                <a:ea typeface="+mn-ea"/>
                <a:cs typeface="Arial" panose="020B0604020202020204" pitchFamily="34" charset="0"/>
              </a:defRPr>
            </a:lvl2pPr>
            <a:lvl3pPr marL="457200" indent="-228600" algn="l" defTabSz="1018824" rtl="0" eaLnBrk="1" latinLnBrk="0" hangingPunct="1">
              <a:lnSpc>
                <a:spcPts val="1600"/>
              </a:lnSpc>
              <a:spcBef>
                <a:spcPts val="800"/>
              </a:spcBef>
              <a:buClr>
                <a:srgbClr val="BEBEBE"/>
              </a:buClr>
              <a:buSzPct val="90000"/>
              <a:buFont typeface="Wingdings" pitchFamily="2" charset="2"/>
              <a:buChar char=""/>
              <a:defRPr sz="1100" kern="1200">
                <a:solidFill>
                  <a:schemeClr val="tx1"/>
                </a:solidFill>
                <a:latin typeface="+mn-lt"/>
                <a:ea typeface="+mn-ea"/>
                <a:cs typeface="Arial" panose="020B0604020202020204" pitchFamily="34" charset="0"/>
              </a:defRPr>
            </a:lvl3pPr>
            <a:lvl4pPr marL="685800" indent="-228600" algn="l" defTabSz="1018824" rtl="0" eaLnBrk="1" latinLnBrk="0" hangingPunct="1">
              <a:lnSpc>
                <a:spcPts val="1600"/>
              </a:lnSpc>
              <a:spcBef>
                <a:spcPts val="800"/>
              </a:spcBef>
              <a:buClr>
                <a:srgbClr val="000000"/>
              </a:buClr>
              <a:buSzPct val="90000"/>
              <a:buFont typeface="Symbol" pitchFamily="18" charset="2"/>
              <a:buChar char="¾"/>
              <a:defRPr sz="1100" kern="1200">
                <a:solidFill>
                  <a:schemeClr val="tx1"/>
                </a:solidFill>
                <a:latin typeface="+mn-lt"/>
                <a:ea typeface="+mn-ea"/>
                <a:cs typeface="Arial" panose="020B0604020202020204" pitchFamily="34" charset="0"/>
              </a:defRPr>
            </a:lvl4pPr>
            <a:lvl5pPr marL="914400" indent="-228600" algn="l" defTabSz="1018824" rtl="0" eaLnBrk="1" latinLnBrk="0" hangingPunct="1">
              <a:lnSpc>
                <a:spcPts val="1400"/>
              </a:lnSpc>
              <a:spcBef>
                <a:spcPts val="600"/>
              </a:spcBef>
              <a:buClr>
                <a:srgbClr val="BEBEBE"/>
              </a:buClr>
              <a:buSzPct val="90000"/>
              <a:buFont typeface="Wingdings" pitchFamily="2" charset="2"/>
              <a:buChar char=""/>
              <a:defRPr sz="1100" kern="1200">
                <a:solidFill>
                  <a:schemeClr val="tx1"/>
                </a:solidFill>
                <a:latin typeface="+mn-lt"/>
                <a:ea typeface="+mn-ea"/>
                <a:cs typeface="Arial" panose="020B0604020202020204" pitchFamily="34" charset="0"/>
              </a:defRPr>
            </a:lvl5pPr>
            <a:lvl6pPr marL="1143000" indent="-228600" algn="l" defTabSz="1018824" rtl="0" eaLnBrk="1" latinLnBrk="0" hangingPunct="1">
              <a:lnSpc>
                <a:spcPts val="1400"/>
              </a:lnSpc>
              <a:spcBef>
                <a:spcPts val="400"/>
              </a:spcBef>
              <a:buClr>
                <a:srgbClr val="000000"/>
              </a:buClr>
              <a:buSzPct val="90000"/>
              <a:buFont typeface="Symbol" pitchFamily="18" charset="2"/>
              <a:buChar char="¾"/>
              <a:defRPr sz="1100" kern="1200" baseline="0">
                <a:solidFill>
                  <a:schemeClr val="tx1"/>
                </a:solidFill>
                <a:latin typeface="+mn-lt"/>
                <a:ea typeface="+mn-ea"/>
                <a:cs typeface="Arial" panose="020B0604020202020204" pitchFamily="34" charset="0"/>
              </a:defRPr>
            </a:lvl6pPr>
            <a:lvl7pPr marL="0" indent="0" algn="l" defTabSz="1018824" rtl="0" eaLnBrk="1" latinLnBrk="0" hangingPunct="1">
              <a:spcBef>
                <a:spcPts val="1200"/>
              </a:spcBef>
              <a:buFontTx/>
              <a:buNone/>
              <a:defRPr sz="1100" kern="1200" baseline="0">
                <a:solidFill>
                  <a:schemeClr val="tx1"/>
                </a:solidFill>
                <a:latin typeface="+mn-lt"/>
                <a:ea typeface="+mn-ea"/>
                <a:cs typeface="Arial" panose="020B0604020202020204" pitchFamily="34" charset="0"/>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1200"/>
              </a:spcBef>
              <a:spcAft>
                <a:spcPts val="0"/>
              </a:spcAft>
              <a:buClrTx/>
              <a:buSzTx/>
              <a:buFontTx/>
              <a:buNone/>
              <a:tabLst/>
              <a:defRPr/>
            </a:pPr>
            <a:endParaRPr kumimoji="0" lang="en-US" sz="1200" b="0" i="0" u="none" strike="noStrike" kern="1200" cap="all" spc="20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15" name="shp_Draft_Center"/>
          <p:cNvSpPr txBox="1">
            <a:spLocks/>
          </p:cNvSpPr>
          <p:nvPr userDrawn="1"/>
        </p:nvSpPr>
        <p:spPr>
          <a:xfrm>
            <a:off x="2257426" y="685800"/>
            <a:ext cx="5543550" cy="182880"/>
          </a:xfrm>
          <a:prstGeom prst="rect">
            <a:avLst/>
          </a:prstGeom>
        </p:spPr>
        <p:txBody>
          <a:bodyPr vert="horz" lIns="0" tIns="0" rIns="0" bIns="27430" rtlCol="0" anchor="b" anchorCtr="0"/>
          <a:lstStyle>
            <a:defPPr>
              <a:defRPr lang="en-US"/>
            </a:defPPr>
            <a:lvl1pPr marL="0" algn="r" defTabSz="1018824" rtl="0" eaLnBrk="1" latinLnBrk="0" hangingPunct="1">
              <a:defRPr sz="800" b="1" i="0" kern="1200" cap="all" spc="200" baseline="0">
                <a:solidFill>
                  <a:schemeClr val="bg1">
                    <a:lumMod val="50000"/>
                  </a:schemeClr>
                </a:solidFill>
                <a:latin typeface="+mj-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endParaRPr lang="en-US" b="0" dirty="0">
              <a:solidFill>
                <a:srgbClr val="FFFFFF">
                  <a:lumMod val="50000"/>
                </a:srgbClr>
              </a:solidFill>
              <a:latin typeface="Arial Narrow" panose="020B0606020202030204" pitchFamily="34" charset="0"/>
            </a:endParaRPr>
          </a:p>
        </p:txBody>
      </p:sp>
      <p:pic>
        <p:nvPicPr>
          <p:cNvPr id="7" name="MainLogo"/>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7193515"/>
            <a:ext cx="803783" cy="152400"/>
          </a:xfrm>
          <a:prstGeom prst="rect">
            <a:avLst/>
          </a:prstGeom>
        </p:spPr>
      </p:pic>
    </p:spTree>
  </p:cSld>
  <p:clrMapOvr>
    <a:masterClrMapping/>
  </p:clrMapOvr>
  <p:timing>
    <p:tnLst>
      <p:par>
        <p:cTn id="1" dur="indefinite" restart="never" nodeType="tmRoot"/>
      </p:par>
    </p:tnLst>
  </p:timing>
  <p:hf sldNum="0"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acing P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0" y="-326389"/>
            <a:ext cx="4572000" cy="182880"/>
          </a:xfrm>
        </p:spPr>
        <p:txBody>
          <a:bodyPr/>
          <a:lstStyle/>
          <a:p>
            <a:r>
              <a:rPr lang="en-US" dirty="0"/>
              <a:t>19 April 2016</a:t>
            </a:r>
          </a:p>
        </p:txBody>
      </p:sp>
      <p:sp>
        <p:nvSpPr>
          <p:cNvPr id="4" name="Footer Placeholder 3"/>
          <p:cNvSpPr>
            <a:spLocks noGrp="1"/>
          </p:cNvSpPr>
          <p:nvPr>
            <p:ph type="ftr" sz="quarter" idx="11"/>
          </p:nvPr>
        </p:nvSpPr>
        <p:spPr>
          <a:xfrm>
            <a:off x="457200" y="-326389"/>
            <a:ext cx="7680960" cy="182880"/>
          </a:xfrm>
        </p:spPr>
        <p:txBody>
          <a:bodyPr/>
          <a:lstStyle/>
          <a:p>
            <a:r>
              <a:rPr lang="en-US"/>
              <a:t>Confidential</a:t>
            </a:r>
            <a:endParaRPr lang="en-US" dirty="0"/>
          </a:p>
        </p:txBody>
      </p:sp>
      <p:sp>
        <p:nvSpPr>
          <p:cNvPr id="5" name="Slide Number Placeholder 4"/>
          <p:cNvSpPr>
            <a:spLocks noGrp="1"/>
          </p:cNvSpPr>
          <p:nvPr>
            <p:ph type="sldNum" sz="quarter" idx="12"/>
          </p:nvPr>
        </p:nvSpPr>
        <p:spPr>
          <a:xfrm>
            <a:off x="8960644" y="8105140"/>
            <a:ext cx="640556" cy="182880"/>
          </a:xfrm>
        </p:spPr>
        <p:txBody>
          <a:bodyPr/>
          <a:lstStyle/>
          <a:p>
            <a:fld id="{56E40FF2-FFFD-41B2-ABEF-2650AB17DAEF}" type="slidenum">
              <a:rPr lang="en-US" smtClean="0"/>
              <a:pPr/>
              <a:t>‹#›</a:t>
            </a:fld>
            <a:endParaRPr lang="en-US" dirty="0"/>
          </a:p>
        </p:txBody>
      </p:sp>
      <p:sp>
        <p:nvSpPr>
          <p:cNvPr id="6" name="Espace réservé du texte 6"/>
          <p:cNvSpPr>
            <a:spLocks noGrp="1"/>
          </p:cNvSpPr>
          <p:nvPr>
            <p:ph type="body" sz="quarter" idx="13" hasCustomPrompt="1"/>
          </p:nvPr>
        </p:nvSpPr>
        <p:spPr>
          <a:xfrm>
            <a:off x="9338400" y="0"/>
            <a:ext cx="720000" cy="324000"/>
          </a:xfrm>
          <a:prstGeom prst="rect">
            <a:avLst/>
          </a:prstGeom>
          <a:noFill/>
        </p:spPr>
        <p:txBody>
          <a:bodyPr wrap="square" lIns="36000" tIns="36000" rIns="108000" bIns="36000" rtlCol="0" anchor="ctr" anchorCtr="0">
            <a:noAutofit/>
          </a:bodyPr>
          <a:lstStyle>
            <a:lvl1pPr marL="0" algn="r" defTabSz="1018824" rtl="0" eaLnBrk="1" latinLnBrk="0" hangingPunct="1">
              <a:defRPr lang="en-US" sz="1000" b="0" kern="1200" dirty="0" smtClean="0">
                <a:solidFill>
                  <a:srgbClr val="8F8F8F"/>
                </a:solidFill>
                <a:latin typeface="+mn-lt"/>
                <a:ea typeface="+mn-ea"/>
                <a:cs typeface="+mn-cs"/>
              </a:defRPr>
            </a:lvl1pPr>
            <a:lvl2pPr marL="0" algn="r" defTabSz="1018824" rtl="0" eaLnBrk="1" latinLnBrk="0" hangingPunct="1">
              <a:defRPr lang="fr-FR" sz="1000" kern="1200" dirty="0" smtClean="0">
                <a:solidFill>
                  <a:srgbClr val="8F8F8F"/>
                </a:solidFill>
                <a:latin typeface="+mn-lt"/>
                <a:ea typeface="+mn-ea"/>
                <a:cs typeface="+mn-cs"/>
              </a:defRPr>
            </a:lvl2pPr>
            <a:lvl3pPr marL="0" algn="r" defTabSz="1018824" rtl="0" eaLnBrk="1" latinLnBrk="0" hangingPunct="1">
              <a:defRPr lang="fr-FR" sz="1000" kern="1200" dirty="0" smtClean="0">
                <a:solidFill>
                  <a:srgbClr val="8F8F8F"/>
                </a:solidFill>
                <a:latin typeface="+mn-lt"/>
                <a:ea typeface="+mn-ea"/>
                <a:cs typeface="+mn-cs"/>
              </a:defRPr>
            </a:lvl3pPr>
            <a:lvl4pPr marL="0" algn="r" defTabSz="1018824" rtl="0" eaLnBrk="1" latinLnBrk="0" hangingPunct="1">
              <a:defRPr lang="fr-FR" sz="1000" kern="1200" dirty="0" smtClean="0">
                <a:solidFill>
                  <a:srgbClr val="8F8F8F"/>
                </a:solidFill>
                <a:latin typeface="+mn-lt"/>
                <a:ea typeface="+mn-ea"/>
                <a:cs typeface="+mn-cs"/>
              </a:defRPr>
            </a:lvl4pPr>
            <a:lvl5pPr marL="0" algn="r" defTabSz="1018824" rtl="0" eaLnBrk="1" latinLnBrk="0" hangingPunct="1">
              <a:defRPr lang="en-US" sz="1000" kern="1200" dirty="0" smtClean="0">
                <a:solidFill>
                  <a:srgbClr val="8F8F8F"/>
                </a:solidFill>
                <a:latin typeface="+mn-lt"/>
                <a:ea typeface="+mn-ea"/>
                <a:cs typeface="+mn-cs"/>
              </a:defRPr>
            </a:lvl5pPr>
          </a:lstStyle>
          <a:p>
            <a:pPr lvl="0"/>
            <a:r>
              <a:rPr lang="en-US" dirty="0"/>
              <a:t>XX</a:t>
            </a:r>
          </a:p>
        </p:txBody>
      </p:sp>
      <p:sp>
        <p:nvSpPr>
          <p:cNvPr id="7" name="Rectangle à coins arrondis 7"/>
          <p:cNvSpPr/>
          <p:nvPr userDrawn="1"/>
        </p:nvSpPr>
        <p:spPr>
          <a:xfrm>
            <a:off x="0" y="-419099"/>
            <a:ext cx="10058400" cy="368300"/>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600" b="1" kern="1200" cap="all" noProof="1">
                <a:solidFill>
                  <a:schemeClr val="bg1"/>
                </a:solidFill>
                <a:latin typeface="Arial Narrow" panose="020B0606020202030204" pitchFamily="34" charset="0"/>
                <a:ea typeface="+mn-ea"/>
                <a:cs typeface="+mn-cs"/>
              </a:rPr>
              <a:t>Facing</a:t>
            </a:r>
            <a:r>
              <a:rPr lang="fr-FR" sz="1600" b="1" kern="1200" cap="all" baseline="0" noProof="1">
                <a:solidFill>
                  <a:schemeClr val="bg1"/>
                </a:solidFill>
                <a:latin typeface="Arial Narrow" panose="020B0606020202030204" pitchFamily="34" charset="0"/>
                <a:ea typeface="+mn-ea"/>
                <a:cs typeface="+mn-cs"/>
              </a:rPr>
              <a:t> </a:t>
            </a:r>
            <a:r>
              <a:rPr lang="fr-FR" sz="1600" b="1" kern="1200" cap="all" noProof="1">
                <a:solidFill>
                  <a:schemeClr val="bg1"/>
                </a:solidFill>
                <a:latin typeface="Arial Narrow" panose="020B0606020202030204" pitchFamily="34" charset="0"/>
                <a:ea typeface="+mn-ea"/>
                <a:cs typeface="+mn-cs"/>
              </a:rPr>
              <a:t>next page</a:t>
            </a:r>
          </a:p>
        </p:txBody>
      </p:sp>
    </p:spTree>
    <p:extLst>
      <p:ext uri="{BB962C8B-B14F-4D97-AF65-F5344CB8AC3E}">
        <p14:creationId xmlns:p14="http://schemas.microsoft.com/office/powerpoint/2010/main" val="259944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a:t>Click to edit Master title style</a:t>
            </a:r>
            <a:endParaRPr lang="en-US" dirty="0"/>
          </a:p>
        </p:txBody>
      </p:sp>
      <p:sp>
        <p:nvSpPr>
          <p:cNvPr id="4" name="shp_SDPTitle"/>
          <p:cNvSpPr>
            <a:spLocks noGrp="1"/>
          </p:cNvSpPr>
          <p:nvPr>
            <p:ph type="dt" sz="half" idx="10"/>
          </p:nvPr>
        </p:nvSpPr>
        <p:spPr/>
        <p:txBody>
          <a:bodyPr/>
          <a:lstStyle/>
          <a:p>
            <a:r>
              <a:rPr lang="en-US" dirty="0"/>
              <a:t>19 April 2016</a:t>
            </a:r>
          </a:p>
        </p:txBody>
      </p:sp>
      <p:sp>
        <p:nvSpPr>
          <p:cNvPr id="5" name="shp_PresTitle"/>
          <p:cNvSpPr>
            <a:spLocks noGrp="1"/>
          </p:cNvSpPr>
          <p:nvPr>
            <p:ph type="ftr" sz="quarter" idx="11"/>
          </p:nvPr>
        </p:nvSpPr>
        <p:spPr/>
        <p:txBody>
          <a:bodyPr/>
          <a:lstStyle/>
          <a:p>
            <a:r>
              <a:rPr lang="en-US" dirty="0"/>
              <a:t>Confidential</a:t>
            </a:r>
          </a:p>
        </p:txBody>
      </p:sp>
      <p:sp>
        <p:nvSpPr>
          <p:cNvPr id="6" name="shp_Folio"/>
          <p:cNvSpPr>
            <a:spLocks noGrp="1"/>
          </p:cNvSpPr>
          <p:nvPr>
            <p:ph type="sldNum" sz="quarter" idx="12"/>
          </p:nvPr>
        </p:nvSpPr>
        <p:spPr/>
        <p:txBody>
          <a:bodyPr/>
          <a:lstStyle/>
          <a:p>
            <a:fld id="{56E40FF2-FFFD-41B2-ABEF-2650AB17DAEF}" type="slidenum">
              <a:rPr lang="en-US" smtClean="0"/>
              <a:pPr/>
              <a:t>‹#›</a:t>
            </a:fld>
            <a:endParaRPr lang="en-US" dirty="0"/>
          </a:p>
        </p:txBody>
      </p:sp>
    </p:spTree>
    <p:extLst>
      <p:ext uri="{BB962C8B-B14F-4D97-AF65-F5344CB8AC3E}">
        <p14:creationId xmlns:p14="http://schemas.microsoft.com/office/powerpoint/2010/main" val="33548101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p:cNvSpPr>
            <a:spLocks noGrp="1"/>
          </p:cNvSpPr>
          <p:nvPr>
            <p:ph sz="quarter" idx="15" hasCustomPrompt="1"/>
          </p:nvPr>
        </p:nvSpPr>
        <p:spPr>
          <a:xfrm>
            <a:off x="457200" y="1615440"/>
            <a:ext cx="4343400" cy="5017135"/>
          </a:xfrm>
          <a:prstGeom prst="rect">
            <a:avLst/>
          </a:prstGeom>
          <a:noFill/>
        </p:spPr>
        <p:txBody>
          <a:bodyPr>
            <a:noAutofit/>
          </a:bodyPr>
          <a:lstStyle>
            <a:lvl1pPr>
              <a:defRPr/>
            </a:lvl1pPr>
            <a:lvl2pPr indent="-228600">
              <a:buClr>
                <a:schemeClr val="accent1"/>
              </a:buClr>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6" name="Content Placeholder 14"/>
          <p:cNvSpPr>
            <a:spLocks noGrp="1"/>
          </p:cNvSpPr>
          <p:nvPr>
            <p:ph sz="quarter" idx="16" hasCustomPrompt="1"/>
          </p:nvPr>
        </p:nvSpPr>
        <p:spPr>
          <a:xfrm>
            <a:off x="5257800" y="1615440"/>
            <a:ext cx="4343400" cy="5017135"/>
          </a:xfrm>
          <a:prstGeom prst="rect">
            <a:avLst/>
          </a:prstGeom>
          <a:noFill/>
        </p:spPr>
        <p:txBody>
          <a:bodyPr>
            <a:noAutofit/>
          </a:bodyPr>
          <a:lstStyle>
            <a:lvl1pPr>
              <a:defRPr/>
            </a:lvl1pPr>
            <a:lvl2pPr indent="-228600">
              <a:buClr>
                <a:schemeClr val="accent1"/>
              </a:buClr>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 name="Title 1"/>
          <p:cNvSpPr>
            <a:spLocks noGrp="1"/>
          </p:cNvSpPr>
          <p:nvPr>
            <p:ph type="title"/>
          </p:nvPr>
        </p:nvSpPr>
        <p:spPr/>
        <p:txBody>
          <a:bodyPr/>
          <a:lstStyle>
            <a:lvl1pPr>
              <a:lnSpc>
                <a:spcPct val="90000"/>
              </a:lnSpc>
              <a:defRPr/>
            </a:lvl1pPr>
          </a:lstStyle>
          <a:p>
            <a:r>
              <a:rPr lang="en-US"/>
              <a:t>Click to edit Master title style</a:t>
            </a:r>
          </a:p>
        </p:txBody>
      </p:sp>
      <p:sp>
        <p:nvSpPr>
          <p:cNvPr id="5" name="shp_SDPTitle"/>
          <p:cNvSpPr>
            <a:spLocks noGrp="1"/>
          </p:cNvSpPr>
          <p:nvPr>
            <p:ph type="dt" sz="half" idx="10"/>
          </p:nvPr>
        </p:nvSpPr>
        <p:spPr/>
        <p:txBody>
          <a:bodyPr/>
          <a:lstStyle/>
          <a:p>
            <a:r>
              <a:rPr lang="en-US" dirty="0"/>
              <a:t>19 April 2016</a:t>
            </a:r>
          </a:p>
        </p:txBody>
      </p:sp>
      <p:sp>
        <p:nvSpPr>
          <p:cNvPr id="6" name="shp_PresTitle"/>
          <p:cNvSpPr>
            <a:spLocks noGrp="1"/>
          </p:cNvSpPr>
          <p:nvPr>
            <p:ph type="ftr" sz="quarter" idx="11"/>
          </p:nvPr>
        </p:nvSpPr>
        <p:spPr/>
        <p:txBody>
          <a:bodyPr/>
          <a:lstStyle/>
          <a:p>
            <a:r>
              <a:rPr lang="en-US"/>
              <a:t>Confidential</a:t>
            </a:r>
            <a:endParaRPr lang="en-US" dirty="0"/>
          </a:p>
        </p:txBody>
      </p:sp>
      <p:sp>
        <p:nvSpPr>
          <p:cNvPr id="7" name="shp_Folio"/>
          <p:cNvSpPr>
            <a:spLocks noGrp="1"/>
          </p:cNvSpPr>
          <p:nvPr>
            <p:ph type="sldNum" sz="quarter" idx="12"/>
          </p:nvPr>
        </p:nvSpPr>
        <p:spPr/>
        <p:txBody>
          <a:bodyPr/>
          <a:lstStyle/>
          <a:p>
            <a:fld id="{56E40FF2-FFFD-41B2-ABEF-2650AB17DAE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Content Placeholder 13"/>
          <p:cNvSpPr>
            <a:spLocks noGrp="1"/>
          </p:cNvSpPr>
          <p:nvPr>
            <p:ph sz="quarter" idx="15" hasCustomPrompt="1"/>
          </p:nvPr>
        </p:nvSpPr>
        <p:spPr>
          <a:xfrm>
            <a:off x="457200" y="1893774"/>
            <a:ext cx="4343400" cy="4738801"/>
          </a:xfrm>
          <a:prstGeom prst="rect">
            <a:avLst/>
          </a:prstGeom>
          <a:noFill/>
        </p:spPr>
        <p:txBody>
          <a:bodyPr>
            <a:noAutofit/>
          </a:bodyPr>
          <a:lstStyle>
            <a:lvl1pPr>
              <a:defRPr/>
            </a:lvl1pPr>
            <a:lvl2pPr marL="230400" indent="-228600">
              <a:buClr>
                <a:schemeClr val="accent1"/>
              </a:buClr>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15" name="Content Placeholder 13"/>
          <p:cNvSpPr>
            <a:spLocks noGrp="1"/>
          </p:cNvSpPr>
          <p:nvPr>
            <p:ph sz="quarter" idx="16" hasCustomPrompt="1"/>
          </p:nvPr>
        </p:nvSpPr>
        <p:spPr>
          <a:xfrm>
            <a:off x="5257800" y="1893774"/>
            <a:ext cx="4343400" cy="4738801"/>
          </a:xfrm>
          <a:prstGeom prst="rect">
            <a:avLst/>
          </a:prstGeom>
          <a:noFill/>
        </p:spPr>
        <p:txBody>
          <a:bodyPr>
            <a:noAutofit/>
          </a:bodyPr>
          <a:lstStyle>
            <a:lvl1pPr>
              <a:defRPr/>
            </a:lvl1pPr>
            <a:lvl2pPr marL="230400" indent="-228600">
              <a:buClr>
                <a:schemeClr val="accent1"/>
              </a:buClr>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 name="Title 1"/>
          <p:cNvSpPr>
            <a:spLocks noGrp="1"/>
          </p:cNvSpPr>
          <p:nvPr>
            <p:ph type="title"/>
          </p:nvPr>
        </p:nvSpPr>
        <p:spPr/>
        <p:txBody>
          <a:bodyPr/>
          <a:lstStyle>
            <a:lvl1pPr>
              <a:lnSpc>
                <a:spcPct val="90000"/>
              </a:lnSpc>
              <a:defRPr/>
            </a:lvl1pPr>
          </a:lstStyle>
          <a:p>
            <a:r>
              <a:rPr lang="en-US"/>
              <a:t>Click to edit Master title style</a:t>
            </a:r>
          </a:p>
        </p:txBody>
      </p:sp>
      <p:sp>
        <p:nvSpPr>
          <p:cNvPr id="3" name="Text Placeholder 2"/>
          <p:cNvSpPr>
            <a:spLocks noGrp="1"/>
          </p:cNvSpPr>
          <p:nvPr>
            <p:ph type="body" idx="1"/>
          </p:nvPr>
        </p:nvSpPr>
        <p:spPr>
          <a:xfrm>
            <a:off x="457200" y="1616775"/>
            <a:ext cx="4343400" cy="276999"/>
          </a:xfrm>
          <a:prstGeom prst="rect">
            <a:avLst/>
          </a:prstGeom>
        </p:spPr>
        <p:txBody>
          <a:bodyPr vert="horz" lIns="0" tIns="76200" rIns="0" bIns="0" rtlCol="0" anchor="b">
            <a:spAutoFit/>
          </a:bodyPr>
          <a:lstStyle>
            <a:lvl1pPr>
              <a:defRPr lang="en-US" sz="1300" cap="none" dirty="0" smtClean="0">
                <a:solidFill>
                  <a:schemeClr val="accent1"/>
                </a:solidFill>
                <a:latin typeface="+mn-lt"/>
              </a:defRPr>
            </a:lvl1pPr>
          </a:lstStyle>
          <a:p>
            <a:pPr lvl="0" algn="ctr"/>
            <a:r>
              <a:rPr lang="en-US"/>
              <a:t>Edit Master text styles</a:t>
            </a:r>
          </a:p>
        </p:txBody>
      </p:sp>
      <p:sp>
        <p:nvSpPr>
          <p:cNvPr id="5" name="Text Placeholder 4"/>
          <p:cNvSpPr>
            <a:spLocks noGrp="1"/>
          </p:cNvSpPr>
          <p:nvPr>
            <p:ph type="body" sz="quarter" idx="3"/>
          </p:nvPr>
        </p:nvSpPr>
        <p:spPr>
          <a:xfrm>
            <a:off x="5257800" y="1616775"/>
            <a:ext cx="4343400" cy="276999"/>
          </a:xfrm>
          <a:prstGeom prst="rect">
            <a:avLst/>
          </a:prstGeom>
        </p:spPr>
        <p:txBody>
          <a:bodyPr vert="horz" lIns="0" tIns="76200" rIns="0" bIns="0" rtlCol="0" anchor="b">
            <a:spAutoFit/>
          </a:bodyPr>
          <a:lstStyle>
            <a:lvl1pPr>
              <a:defRPr lang="en-US" sz="1300" cap="none" dirty="0" smtClean="0">
                <a:solidFill>
                  <a:schemeClr val="accent1"/>
                </a:solidFill>
                <a:latin typeface="+mn-lt"/>
              </a:defRPr>
            </a:lvl1pPr>
          </a:lstStyle>
          <a:p>
            <a:pPr lvl="0" algn="ctr"/>
            <a:r>
              <a:rPr lang="en-US"/>
              <a:t>Edit Master text styles</a:t>
            </a:r>
          </a:p>
        </p:txBody>
      </p:sp>
      <p:sp>
        <p:nvSpPr>
          <p:cNvPr id="7" name="shp_SDPTitle"/>
          <p:cNvSpPr>
            <a:spLocks noGrp="1"/>
          </p:cNvSpPr>
          <p:nvPr>
            <p:ph type="dt" sz="half" idx="10"/>
          </p:nvPr>
        </p:nvSpPr>
        <p:spPr/>
        <p:txBody>
          <a:bodyPr/>
          <a:lstStyle/>
          <a:p>
            <a:r>
              <a:rPr lang="en-US" dirty="0"/>
              <a:t>19 April 2016</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to-a-Page – Under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1232456"/>
            <a:ext cx="9144000" cy="369332"/>
          </a:xfrm>
        </p:spPr>
        <p:txBody>
          <a:bodyPr/>
          <a:lstStyle>
            <a:lvl1pPr>
              <a:lnSpc>
                <a:spcPct val="90000"/>
              </a:lnSpc>
              <a:defRPr/>
            </a:lvl1pPr>
          </a:lstStyle>
          <a:p>
            <a:r>
              <a:rPr lang="en-US"/>
              <a:t>Click to edit Master title style</a:t>
            </a:r>
            <a:endParaRPr lang="en-US" dirty="0"/>
          </a:p>
        </p:txBody>
      </p:sp>
      <p:sp>
        <p:nvSpPr>
          <p:cNvPr id="7" name="shp_SDPTitle"/>
          <p:cNvSpPr>
            <a:spLocks noGrp="1"/>
          </p:cNvSpPr>
          <p:nvPr>
            <p:ph type="dt" sz="half" idx="10"/>
          </p:nvPr>
        </p:nvSpPr>
        <p:spPr/>
        <p:txBody>
          <a:bodyPr/>
          <a:lstStyle/>
          <a:p>
            <a:r>
              <a:rPr lang="en-US" dirty="0"/>
              <a:t>19 April 2016</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21" name="Text Placeholder 10"/>
          <p:cNvSpPr>
            <a:spLocks noGrp="1"/>
          </p:cNvSpPr>
          <p:nvPr>
            <p:ph type="body" sz="quarter" idx="13" hasCustomPrompt="1"/>
          </p:nvPr>
        </p:nvSpPr>
        <p:spPr>
          <a:xfrm>
            <a:off x="457200" y="1615440"/>
            <a:ext cx="9144000" cy="273921"/>
          </a:xfrm>
        </p:spPr>
        <p:txBody>
          <a:bodyPr/>
          <a:lstStyle/>
          <a:p>
            <a:pPr lvl="0"/>
            <a:r>
              <a:rPr lang="en-US" noProof="0" dirty="0"/>
              <a:t>Message Text</a:t>
            </a:r>
          </a:p>
        </p:txBody>
      </p:sp>
      <p:sp>
        <p:nvSpPr>
          <p:cNvPr id="22" name="Content Placeholder 13"/>
          <p:cNvSpPr>
            <a:spLocks noGrp="1"/>
          </p:cNvSpPr>
          <p:nvPr>
            <p:ph sz="quarter" idx="15" hasCustomPrompt="1"/>
          </p:nvPr>
        </p:nvSpPr>
        <p:spPr>
          <a:xfrm>
            <a:off x="457200" y="2472485"/>
            <a:ext cx="9144000" cy="4230052"/>
          </a:xfrm>
        </p:spPr>
        <p:txBody>
          <a:bodyPr lIns="73152" rIns="73152">
            <a:noAutofit/>
          </a:bodyPr>
          <a:lstStyle>
            <a:lvl1pPr>
              <a:lnSpc>
                <a:spcPct val="100000"/>
              </a:lnSpc>
              <a:defRPr sz="900" b="1">
                <a:latin typeface="+mn-lt"/>
              </a:defRPr>
            </a:lvl1pPr>
            <a:lvl2pPr marL="182880" indent="-182880">
              <a:lnSpc>
                <a:spcPct val="100000"/>
              </a:lnSpc>
              <a:buFont typeface="Symbol" panose="05050102010706020507" pitchFamily="18" charset="2"/>
              <a:buChar char=""/>
              <a:defRPr sz="900"/>
            </a:lvl2pPr>
            <a:lvl3pPr marL="365760" indent="-182880">
              <a:lnSpc>
                <a:spcPct val="100000"/>
              </a:lnSpc>
              <a:defRPr sz="900"/>
            </a:lvl3pPr>
            <a:lvl4pPr marL="548640" indent="-182880">
              <a:lnSpc>
                <a:spcPct val="100000"/>
              </a:lnSpc>
              <a:defRPr sz="900"/>
            </a:lvl4pPr>
            <a:lvl5pPr marL="731520" indent="-182880">
              <a:lnSpc>
                <a:spcPct val="100000"/>
              </a:lnSpc>
              <a:defRPr sz="900"/>
            </a:lvl5pPr>
            <a:lvl6pPr marL="914400" indent="-182880">
              <a:lnSpc>
                <a:spcPct val="100000"/>
              </a:lnSpc>
              <a:defRPr sz="900"/>
            </a:lvl6pPr>
            <a:lvl7pPr>
              <a:lnSpc>
                <a:spcPct val="100000"/>
              </a:lnSpc>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3" name="Text Placeholder 2"/>
          <p:cNvSpPr>
            <a:spLocks noGrp="1"/>
          </p:cNvSpPr>
          <p:nvPr>
            <p:ph type="body" idx="1"/>
          </p:nvPr>
        </p:nvSpPr>
        <p:spPr>
          <a:xfrm>
            <a:off x="457200" y="2256939"/>
            <a:ext cx="9144000" cy="212366"/>
          </a:xfr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Tree>
    <p:extLst>
      <p:ext uri="{BB962C8B-B14F-4D97-AF65-F5344CB8AC3E}">
        <p14:creationId xmlns:p14="http://schemas.microsoft.com/office/powerpoint/2010/main" val="24762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to-a-Page – White on Ink">
    <p:spTree>
      <p:nvGrpSpPr>
        <p:cNvPr id="1" name=""/>
        <p:cNvGrpSpPr/>
        <p:nvPr/>
      </p:nvGrpSpPr>
      <p:grpSpPr>
        <a:xfrm>
          <a:off x="0" y="0"/>
          <a:ext cx="0" cy="0"/>
          <a:chOff x="0" y="0"/>
          <a:chExt cx="0" cy="0"/>
        </a:xfrm>
      </p:grpSpPr>
      <p:sp>
        <p:nvSpPr>
          <p:cNvPr id="14" name="Content Placeholder 13"/>
          <p:cNvSpPr>
            <a:spLocks noGrp="1"/>
          </p:cNvSpPr>
          <p:nvPr>
            <p:ph sz="quarter" idx="15" hasCustomPrompt="1"/>
          </p:nvPr>
        </p:nvSpPr>
        <p:spPr>
          <a:xfrm>
            <a:off x="457200" y="2469305"/>
            <a:ext cx="9144000" cy="4230052"/>
          </a:xfrm>
          <a:prstGeom prst="rect">
            <a:avLst/>
          </a:prstGeom>
        </p:spPr>
        <p:txBody>
          <a:bodyPr lIns="73152" rIns="73152">
            <a:noAutofit/>
          </a:bodyPr>
          <a:lstStyle>
            <a:lvl1pPr>
              <a:lnSpc>
                <a:spcPct val="100000"/>
              </a:lnSpc>
              <a:defRPr sz="900">
                <a:latin typeface="+mn-lt"/>
              </a:defRPr>
            </a:lvl1pPr>
            <a:lvl2pPr marL="182880" indent="-182880">
              <a:lnSpc>
                <a:spcPct val="100000"/>
              </a:lnSpc>
              <a:buFont typeface="Symbol" panose="05050102010706020507" pitchFamily="18" charset="2"/>
              <a:buChar char=""/>
              <a:defRPr sz="900"/>
            </a:lvl2pPr>
            <a:lvl3pPr marL="365760" indent="-182880">
              <a:lnSpc>
                <a:spcPct val="100000"/>
              </a:lnSpc>
              <a:defRPr sz="900"/>
            </a:lvl3pPr>
            <a:lvl4pPr marL="548640" indent="-182880">
              <a:lnSpc>
                <a:spcPct val="100000"/>
              </a:lnSpc>
              <a:defRPr sz="900"/>
            </a:lvl4pPr>
            <a:lvl5pPr marL="731520" indent="-182880">
              <a:lnSpc>
                <a:spcPct val="100000"/>
              </a:lnSpc>
              <a:defRPr sz="900"/>
            </a:lvl5pPr>
            <a:lvl6pPr marL="914400" indent="-182880">
              <a:lnSpc>
                <a:spcPct val="100000"/>
              </a:lnSpc>
              <a:defRPr sz="900"/>
            </a:lvl6pPr>
            <a:lvl7pPr>
              <a:lnSpc>
                <a:spcPct val="100000"/>
              </a:lnSpc>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5" name="Content Placeholder 13"/>
          <p:cNvSpPr>
            <a:spLocks noGrp="1"/>
          </p:cNvSpPr>
          <p:nvPr>
            <p:ph sz="quarter" idx="17" hasCustomPrompt="1"/>
          </p:nvPr>
        </p:nvSpPr>
        <p:spPr>
          <a:xfrm>
            <a:off x="457200" y="1615440"/>
            <a:ext cx="9144000" cy="276999"/>
          </a:xfrm>
          <a:prstGeom prst="rect">
            <a:avLst/>
          </a:prstGeom>
          <a:noFill/>
        </p:spPr>
        <p:txBody>
          <a:bodyPr/>
          <a:lstStyle>
            <a:lvl1pPr>
              <a:defRPr/>
            </a:lvl1pPr>
            <a:lvl2pPr marL="230400" indent="-228600">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p:txBody>
      </p:sp>
      <p:sp>
        <p:nvSpPr>
          <p:cNvPr id="2" name="Title 1"/>
          <p:cNvSpPr>
            <a:spLocks noGrp="1"/>
          </p:cNvSpPr>
          <p:nvPr>
            <p:ph type="title"/>
          </p:nvPr>
        </p:nvSpPr>
        <p:spPr>
          <a:xfrm>
            <a:off x="457200" y="1232456"/>
            <a:ext cx="9144000" cy="369332"/>
          </a:xfrm>
        </p:spPr>
        <p:txBody>
          <a:bodyPr/>
          <a:lstStyle>
            <a:lvl1pPr>
              <a:lnSpc>
                <a:spcPct val="90000"/>
              </a:lnSpc>
              <a:defRPr/>
            </a:lvl1pPr>
          </a:lstStyle>
          <a:p>
            <a:r>
              <a:rPr lang="en-US"/>
              <a:t>Click to edit Master title style</a:t>
            </a:r>
            <a:endParaRPr lang="en-US" dirty="0"/>
          </a:p>
        </p:txBody>
      </p:sp>
      <p:sp>
        <p:nvSpPr>
          <p:cNvPr id="7" name="shp_SDPTitle"/>
          <p:cNvSpPr>
            <a:spLocks noGrp="1"/>
          </p:cNvSpPr>
          <p:nvPr>
            <p:ph type="dt" sz="half" idx="10"/>
          </p:nvPr>
        </p:nvSpPr>
        <p:spPr/>
        <p:txBody>
          <a:bodyPr/>
          <a:lstStyle/>
          <a:p>
            <a:r>
              <a:rPr lang="en-US" dirty="0"/>
              <a:t>19 April 2016</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3" name="Text Placeholder 2"/>
          <p:cNvSpPr>
            <a:spLocks noGrp="1"/>
          </p:cNvSpPr>
          <p:nvPr>
            <p:ph type="body" idx="1"/>
          </p:nvPr>
        </p:nvSpPr>
        <p:spPr>
          <a:xfrm>
            <a:off x="457200" y="2256939"/>
            <a:ext cx="9144000" cy="212366"/>
          </a:xfrm>
          <a:prstGeom prst="rect">
            <a:avLst/>
          </a:prstGeom>
          <a:solidFill>
            <a:schemeClr val="accent1"/>
          </a:solidFill>
        </p:spPr>
        <p:txBody>
          <a:bodyPr vert="horz" wrap="square" lIns="73152" tIns="36576" rIns="73152" bIns="36576" rtlCol="0" anchor="b">
            <a:spAutoFit/>
          </a:bodyPr>
          <a:lstStyle>
            <a:lvl1pPr>
              <a:defRPr kumimoji="0" lang="en-US" sz="900" u="none" strike="noStrike" cap="none" normalizeH="0" dirty="0" smtClean="0">
                <a:ln>
                  <a:noFill/>
                </a:ln>
                <a:solidFill>
                  <a:schemeClr val="bg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Tree>
    <p:extLst>
      <p:ext uri="{BB962C8B-B14F-4D97-AF65-F5344CB8AC3E}">
        <p14:creationId xmlns:p14="http://schemas.microsoft.com/office/powerpoint/2010/main" val="10734009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to-a-Page – Underline">
    <p:spTree>
      <p:nvGrpSpPr>
        <p:cNvPr id="1" name=""/>
        <p:cNvGrpSpPr/>
        <p:nvPr/>
      </p:nvGrpSpPr>
      <p:grpSpPr>
        <a:xfrm>
          <a:off x="0" y="0"/>
          <a:ext cx="0" cy="0"/>
          <a:chOff x="0" y="0"/>
          <a:chExt cx="0" cy="0"/>
        </a:xfrm>
      </p:grpSpPr>
      <p:sp>
        <p:nvSpPr>
          <p:cNvPr id="14" name="Content Placeholder 13"/>
          <p:cNvSpPr>
            <a:spLocks noGrp="1"/>
          </p:cNvSpPr>
          <p:nvPr>
            <p:ph sz="quarter" idx="15" hasCustomPrompt="1"/>
          </p:nvPr>
        </p:nvSpPr>
        <p:spPr>
          <a:xfrm>
            <a:off x="457200" y="2469304"/>
            <a:ext cx="4344193" cy="4230053"/>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8" name="Content Placeholder 13"/>
          <p:cNvSpPr>
            <a:spLocks noGrp="1"/>
          </p:cNvSpPr>
          <p:nvPr>
            <p:ph sz="quarter" idx="20" hasCustomPrompt="1"/>
          </p:nvPr>
        </p:nvSpPr>
        <p:spPr>
          <a:xfrm>
            <a:off x="5257007" y="2469304"/>
            <a:ext cx="4344193" cy="4230053"/>
          </a:xfrm>
          <a:prstGeom prst="rect">
            <a:avLst/>
          </a:prstGeom>
        </p:spPr>
        <p:txBody>
          <a:bodyPr lIns="73152" tIns="36576" rIns="73152">
            <a:noAutofit/>
          </a:bodyPr>
          <a:lstStyle>
            <a:lvl1pPr>
              <a:lnSpc>
                <a:spcPct val="100000"/>
              </a:lnSpc>
              <a:spcBef>
                <a:spcPts val="100"/>
              </a:spcBef>
              <a:defRPr sz="900">
                <a:latin typeface="+mn-lt"/>
              </a:defRPr>
            </a:lvl1pPr>
            <a:lvl2pPr marL="182880" indent="-182880">
              <a:lnSpc>
                <a:spcPct val="100000"/>
              </a:lnSpc>
              <a:spcBef>
                <a:spcPts val="100"/>
              </a:spcBef>
              <a:buFont typeface="Symbol" panose="05050102010706020507" pitchFamily="18" charset="2"/>
              <a:buChar char=""/>
              <a:defRPr sz="900"/>
            </a:lvl2pPr>
            <a:lvl3pPr marL="365760" indent="-182880">
              <a:lnSpc>
                <a:spcPct val="100000"/>
              </a:lnSpc>
              <a:spcBef>
                <a:spcPts val="100"/>
              </a:spcBef>
              <a:defRPr sz="900"/>
            </a:lvl3pPr>
            <a:lvl4pPr marL="548640" indent="-182880">
              <a:lnSpc>
                <a:spcPct val="100000"/>
              </a:lnSpc>
              <a:spcBef>
                <a:spcPts val="100"/>
              </a:spcBef>
              <a:defRPr sz="900"/>
            </a:lvl4pPr>
            <a:lvl5pPr marL="731520" indent="-182880">
              <a:lnSpc>
                <a:spcPct val="100000"/>
              </a:lnSpc>
              <a:spcBef>
                <a:spcPts val="100"/>
              </a:spcBef>
              <a:defRPr sz="900"/>
            </a:lvl5pPr>
            <a:lvl6pPr marL="914400" indent="-182880">
              <a:lnSpc>
                <a:spcPct val="100000"/>
              </a:lnSpc>
              <a:spcBef>
                <a:spcPts val="100"/>
              </a:spcBef>
              <a:defRPr sz="900"/>
            </a:lvl6pPr>
            <a:lvl7pPr>
              <a:lnSpc>
                <a:spcPct val="100000"/>
              </a:lnSpc>
              <a:spcBef>
                <a:spcPts val="100"/>
              </a:spcBef>
              <a:defRPr sz="900"/>
            </a:lvl7p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sp>
        <p:nvSpPr>
          <p:cNvPr id="25" name="Content Placeholder 13"/>
          <p:cNvSpPr>
            <a:spLocks noGrp="1"/>
          </p:cNvSpPr>
          <p:nvPr>
            <p:ph sz="quarter" idx="17" hasCustomPrompt="1"/>
          </p:nvPr>
        </p:nvSpPr>
        <p:spPr>
          <a:xfrm>
            <a:off x="457200" y="1615440"/>
            <a:ext cx="9144000" cy="276999"/>
          </a:xfrm>
          <a:prstGeom prst="rect">
            <a:avLst/>
          </a:prstGeom>
        </p:spPr>
        <p:txBody>
          <a:bodyPr/>
          <a:lstStyle>
            <a:lvl1pPr>
              <a:defRPr/>
            </a:lvl1pPr>
            <a:lvl2pPr marL="230400" indent="-228600">
              <a:buFont typeface="Symbol" panose="05050102010706020507" pitchFamily="18" charset="2"/>
              <a:buChar char=""/>
              <a:defRPr/>
            </a:lvl2pPr>
            <a:lvl3pPr>
              <a:defRPr/>
            </a:lvl3pPr>
            <a:lvl4pPr>
              <a:defRPr/>
            </a:lvl4pPr>
            <a:lvl5pPr>
              <a:defRPr/>
            </a:lvl5pPr>
            <a:lvl6pPr>
              <a:defRPr/>
            </a:lvl6pPr>
            <a:lvl7pPr>
              <a:defRPr/>
            </a:lvl7pPr>
          </a:lstStyle>
          <a:p>
            <a:pPr lvl="0"/>
            <a:r>
              <a:rPr lang="en-US" dirty="0"/>
              <a:t>Message Text</a:t>
            </a:r>
          </a:p>
        </p:txBody>
      </p:sp>
      <p:sp>
        <p:nvSpPr>
          <p:cNvPr id="2" name="Title 1"/>
          <p:cNvSpPr>
            <a:spLocks noGrp="1"/>
          </p:cNvSpPr>
          <p:nvPr>
            <p:ph type="title"/>
          </p:nvPr>
        </p:nvSpPr>
        <p:spPr>
          <a:xfrm>
            <a:off x="457200" y="1232456"/>
            <a:ext cx="9144000" cy="369332"/>
          </a:xfrm>
        </p:spPr>
        <p:txBody>
          <a:bodyPr/>
          <a:lstStyle>
            <a:lvl1pPr>
              <a:lnSpc>
                <a:spcPct val="90000"/>
              </a:lnSpc>
              <a:defRPr/>
            </a:lvl1pPr>
          </a:lstStyle>
          <a:p>
            <a:r>
              <a:rPr lang="en-US"/>
              <a:t>Click to edit Master title style</a:t>
            </a:r>
            <a:endParaRPr lang="en-US" dirty="0"/>
          </a:p>
        </p:txBody>
      </p:sp>
      <p:sp>
        <p:nvSpPr>
          <p:cNvPr id="7" name="shp_SDPTitle"/>
          <p:cNvSpPr>
            <a:spLocks noGrp="1"/>
          </p:cNvSpPr>
          <p:nvPr>
            <p:ph type="dt" sz="half" idx="10"/>
          </p:nvPr>
        </p:nvSpPr>
        <p:spPr/>
        <p:txBody>
          <a:bodyPr/>
          <a:lstStyle/>
          <a:p>
            <a:r>
              <a:rPr lang="en-US" dirty="0"/>
              <a:t>19 April 2016</a:t>
            </a:r>
          </a:p>
        </p:txBody>
      </p:sp>
      <p:sp>
        <p:nvSpPr>
          <p:cNvPr id="8" name="shp_PresTitle"/>
          <p:cNvSpPr>
            <a:spLocks noGrp="1"/>
          </p:cNvSpPr>
          <p:nvPr>
            <p:ph type="ftr" sz="quarter" idx="11"/>
          </p:nvPr>
        </p:nvSpPr>
        <p:spPr/>
        <p:txBody>
          <a:bodyPr/>
          <a:lstStyle/>
          <a:p>
            <a:r>
              <a:rPr lang="en-US" dirty="0"/>
              <a:t>Confidential</a:t>
            </a:r>
          </a:p>
        </p:txBody>
      </p:sp>
      <p:sp>
        <p:nvSpPr>
          <p:cNvPr id="9" name="shp_Folio"/>
          <p:cNvSpPr>
            <a:spLocks noGrp="1"/>
          </p:cNvSpPr>
          <p:nvPr>
            <p:ph type="sldNum" sz="quarter" idx="12"/>
          </p:nvPr>
        </p:nvSpPr>
        <p:spPr/>
        <p:txBody>
          <a:bodyPr/>
          <a:lstStyle/>
          <a:p>
            <a:fld id="{56E40FF2-FFFD-41B2-ABEF-2650AB17DAEF}" type="slidenum">
              <a:rPr lang="en-US" smtClean="0"/>
              <a:pPr/>
              <a:t>‹#›</a:t>
            </a:fld>
            <a:endParaRPr lang="en-US" dirty="0"/>
          </a:p>
        </p:txBody>
      </p:sp>
      <p:sp>
        <p:nvSpPr>
          <p:cNvPr id="3" name="Text Placeholder 2"/>
          <p:cNvSpPr>
            <a:spLocks noGrp="1"/>
          </p:cNvSpPr>
          <p:nvPr>
            <p:ph type="body" idx="1"/>
          </p:nvPr>
        </p:nvSpPr>
        <p:spPr>
          <a:xfrm>
            <a:off x="457201" y="2256939"/>
            <a:ext cx="4344193"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
        <p:nvSpPr>
          <p:cNvPr id="29" name="Text Placeholder 2"/>
          <p:cNvSpPr>
            <a:spLocks noGrp="1"/>
          </p:cNvSpPr>
          <p:nvPr>
            <p:ph type="body" idx="21"/>
          </p:nvPr>
        </p:nvSpPr>
        <p:spPr>
          <a:xfrm>
            <a:off x="5257007" y="2256939"/>
            <a:ext cx="4344193"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spAutoFit/>
          </a:bodyPr>
          <a:lstStyle>
            <a:lvl1pPr>
              <a:defRPr kumimoji="0" lang="en-US" sz="900" u="none" strike="noStrike" cap="none" normalizeH="0" dirty="0" smtClean="0">
                <a:ln>
                  <a:noFill/>
                </a:ln>
                <a:solidFill>
                  <a:schemeClr val="accent1"/>
                </a:solidFill>
                <a:effectLst/>
                <a:latin typeface="+mn-lt"/>
              </a:defRPr>
            </a:lvl1pPr>
          </a:lstStyle>
          <a:p>
            <a:pPr marR="0" lvl="0" defTabSz="958850" eaLnBrk="0" fontAlgn="base" hangingPunct="0">
              <a:lnSpc>
                <a:spcPct val="100000"/>
              </a:lnSpc>
              <a:spcBef>
                <a:spcPct val="0"/>
              </a:spcBef>
              <a:spcAft>
                <a:spcPct val="0"/>
              </a:spcAft>
              <a:buClr>
                <a:srgbClr val="335A8F"/>
              </a:buClr>
              <a:buSzPct val="75000"/>
              <a:buFont typeface="Wingdings" pitchFamily="2" charset="2"/>
              <a:tabLst>
                <a:tab pos="4200525" algn="r"/>
              </a:tabLst>
            </a:pPr>
            <a:r>
              <a:rPr lang="en-US"/>
              <a:t>Edit Master text styles</a:t>
            </a:r>
          </a:p>
        </p:txBody>
      </p:sp>
    </p:spTree>
    <p:extLst>
      <p:ext uri="{BB962C8B-B14F-4D97-AF65-F5344CB8AC3E}">
        <p14:creationId xmlns:p14="http://schemas.microsoft.com/office/powerpoint/2010/main" val="3622925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2456"/>
            <a:ext cx="9144000" cy="369332"/>
          </a:xfrm>
          <a:prstGeom prst="rect">
            <a:avLst/>
          </a:prstGeom>
        </p:spPr>
        <p:txBody>
          <a:bodyPr vert="horz" lIns="0" tIns="0" rIns="0" bIns="91440" rtlCol="0" anchor="t" anchorCtr="0">
            <a:spAutoFit/>
          </a:bodyPr>
          <a:lstStyle/>
          <a:p>
            <a:pPr lvl="0"/>
            <a:r>
              <a:rPr lang="en-US" dirty="0"/>
              <a:t>Page Heading</a:t>
            </a:r>
          </a:p>
        </p:txBody>
      </p:sp>
      <p:sp>
        <p:nvSpPr>
          <p:cNvPr id="4" name="Date Placeholder 3"/>
          <p:cNvSpPr>
            <a:spLocks noGrp="1"/>
          </p:cNvSpPr>
          <p:nvPr>
            <p:ph type="dt" sz="half" idx="2"/>
          </p:nvPr>
        </p:nvSpPr>
        <p:spPr>
          <a:xfrm>
            <a:off x="5029200" y="685800"/>
            <a:ext cx="4572000" cy="182880"/>
          </a:xfrm>
          <a:prstGeom prst="rect">
            <a:avLst/>
          </a:prstGeom>
        </p:spPr>
        <p:txBody>
          <a:bodyPr vert="horz" wrap="square" lIns="45720" tIns="0" rIns="0" bIns="27432" rtlCol="0" anchor="b" anchorCtr="0"/>
          <a:lstStyle>
            <a:lvl1pPr algn="r">
              <a:defRPr lang="en-US" sz="800" b="0" i="0" cap="all" spc="200" baseline="0" smtClean="0">
                <a:solidFill>
                  <a:schemeClr val="accent1"/>
                </a:solidFill>
                <a:latin typeface="Arial Narrow" panose="020B0606020202030204" pitchFamily="34" charset="0"/>
              </a:defRPr>
            </a:lvl1pPr>
          </a:lstStyle>
          <a:p>
            <a:r>
              <a:rPr lang="en-US" dirty="0"/>
              <a:t>19 April 2016</a:t>
            </a:r>
          </a:p>
        </p:txBody>
      </p:sp>
      <p:sp>
        <p:nvSpPr>
          <p:cNvPr id="5" name="shp_Confidential"/>
          <p:cNvSpPr>
            <a:spLocks noGrp="1"/>
          </p:cNvSpPr>
          <p:nvPr>
            <p:ph type="ftr" sz="quarter" idx="3"/>
          </p:nvPr>
        </p:nvSpPr>
        <p:spPr>
          <a:xfrm>
            <a:off x="457200" y="685800"/>
            <a:ext cx="7680960" cy="182880"/>
          </a:xfrm>
          <a:prstGeom prst="rect">
            <a:avLst/>
          </a:prstGeom>
        </p:spPr>
        <p:txBody>
          <a:bodyPr vert="horz" lIns="0" tIns="0" rIns="3291840" bIns="27432" rtlCol="0" anchor="b" anchorCtr="0"/>
          <a:lstStyle>
            <a:lvl1pPr>
              <a:defRPr lang="en-US" sz="800" b="0" i="0" cap="all" spc="200" baseline="0" smtClean="0">
                <a:solidFill>
                  <a:schemeClr val="accent1"/>
                </a:solidFill>
                <a:latin typeface="Arial Narrow" panose="020B0606020202030204" pitchFamily="34" charset="0"/>
              </a:defRPr>
            </a:lvl1pPr>
          </a:lstStyle>
          <a:p>
            <a:r>
              <a:rPr lang="en-US"/>
              <a:t>Confidential</a:t>
            </a:r>
            <a:endParaRPr lang="en-US" dirty="0"/>
          </a:p>
        </p:txBody>
      </p:sp>
      <p:sp>
        <p:nvSpPr>
          <p:cNvPr id="6" name="shp_Folio"/>
          <p:cNvSpPr>
            <a:spLocks noGrp="1"/>
          </p:cNvSpPr>
          <p:nvPr>
            <p:ph type="sldNum" sz="quarter" idx="4"/>
          </p:nvPr>
        </p:nvSpPr>
        <p:spPr>
          <a:xfrm>
            <a:off x="8960644" y="7178040"/>
            <a:ext cx="640556" cy="182880"/>
          </a:xfrm>
          <a:prstGeom prst="rect">
            <a:avLst/>
          </a:prstGeom>
        </p:spPr>
        <p:txBody>
          <a:bodyPr vert="horz" wrap="none" lIns="0" tIns="0" rIns="91440" bIns="0" rtlCol="0" anchor="ctr" anchorCtr="0"/>
          <a:lstStyle>
            <a:lvl1pPr algn="r">
              <a:defRPr lang="en-US" sz="1100" b="0" i="0" baseline="0" smtClean="0">
                <a:solidFill>
                  <a:schemeClr val="accent1"/>
                </a:solidFill>
                <a:latin typeface="Arial Narrow" panose="020B0606020202030204" pitchFamily="34" charset="0"/>
              </a:defRPr>
            </a:lvl1pPr>
          </a:lstStyle>
          <a:p>
            <a:fld id="{56E40FF2-FFFD-41B2-ABEF-2650AB17DAEF}" type="slidenum">
              <a:rPr lang="en-US" smtClean="0"/>
              <a:pPr/>
              <a:t>‹#›</a:t>
            </a:fld>
            <a:endParaRPr lang="en-US" dirty="0"/>
          </a:p>
        </p:txBody>
      </p:sp>
      <p:sp>
        <p:nvSpPr>
          <p:cNvPr id="11" name="shp_Draft" hidden="1"/>
          <p:cNvSpPr/>
          <p:nvPr/>
        </p:nvSpPr>
        <p:spPr>
          <a:xfrm>
            <a:off x="457200" y="285690"/>
            <a:ext cx="1066800" cy="400110"/>
          </a:xfrm>
          <a:prstGeom prst="rect">
            <a:avLst/>
          </a:prstGeom>
        </p:spPr>
        <p:txBody>
          <a:bodyPr wrap="square" lIns="0" rIns="0" anchor="b" anchorCtr="0">
            <a:spAutoFit/>
          </a:bodyPr>
          <a:lstStyle/>
          <a:p>
            <a:r>
              <a:rPr lang="en-US" sz="2000" b="1" kern="1200" dirty="0">
                <a:solidFill>
                  <a:srgbClr val="BEBEBE"/>
                </a:solidFill>
                <a:latin typeface="+mn-lt"/>
                <a:ea typeface="+mn-ea"/>
                <a:cs typeface="+mn-cs"/>
              </a:rPr>
              <a:t>DRAFT</a:t>
            </a:r>
            <a:endParaRPr lang="en-US" dirty="0">
              <a:solidFill>
                <a:srgbClr val="BEBEBE"/>
              </a:solidFill>
            </a:endParaRPr>
          </a:p>
        </p:txBody>
      </p:sp>
      <p:sp>
        <p:nvSpPr>
          <p:cNvPr id="14" name="shp_Draft_Center"/>
          <p:cNvSpPr txBox="1">
            <a:spLocks/>
          </p:cNvSpPr>
          <p:nvPr userDrawn="1"/>
        </p:nvSpPr>
        <p:spPr>
          <a:xfrm>
            <a:off x="2257425" y="685800"/>
            <a:ext cx="5543550" cy="182880"/>
          </a:xfrm>
          <a:prstGeom prst="rect">
            <a:avLst/>
          </a:prstGeom>
        </p:spPr>
        <p:txBody>
          <a:bodyPr vert="horz" lIns="0" tIns="0" rIns="0" bIns="27432" rtlCol="0" anchor="b" anchorCtr="0"/>
          <a:lstStyle>
            <a:defPPr>
              <a:defRPr lang="en-US"/>
            </a:defPPr>
            <a:lvl1pPr marL="0" algn="r" defTabSz="1018824" rtl="0" eaLnBrk="1" latinLnBrk="0" hangingPunct="1">
              <a:defRPr sz="800" b="1" i="0" kern="1200" cap="all" spc="200" baseline="0">
                <a:solidFill>
                  <a:schemeClr val="bg1">
                    <a:lumMod val="50000"/>
                  </a:schemeClr>
                </a:solidFill>
                <a:latin typeface="+mj-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endParaRPr lang="en-US" b="0" dirty="0">
              <a:solidFill>
                <a:srgbClr val="FFFFFF">
                  <a:lumMod val="50000"/>
                </a:srgbClr>
              </a:solidFill>
              <a:latin typeface="Arial Narrow" panose="020B0606020202030204" pitchFamily="34" charset="0"/>
            </a:endParaRPr>
          </a:p>
        </p:txBody>
      </p:sp>
      <p:sp>
        <p:nvSpPr>
          <p:cNvPr id="15" name="shp_FolioLine"/>
          <p:cNvSpPr>
            <a:spLocks noChangeShapeType="1"/>
          </p:cNvSpPr>
          <p:nvPr userDrawn="1"/>
        </p:nvSpPr>
        <p:spPr bwMode="gray">
          <a:xfrm>
            <a:off x="9601200" y="7178040"/>
            <a:ext cx="0" cy="182880"/>
          </a:xfrm>
          <a:prstGeom prst="line">
            <a:avLst/>
          </a:prstGeom>
          <a:noFill/>
          <a:ln w="6350">
            <a:solidFill>
              <a:schemeClr val="bg1">
                <a:lumMod val="75000"/>
              </a:schemeClr>
            </a:solidFill>
            <a:round/>
            <a:headEnd/>
            <a:tailEnd/>
          </a:ln>
        </p:spPr>
        <p:txBody>
          <a:bodyPr/>
          <a:lstStyle/>
          <a:p>
            <a:endParaRPr lang="en-US" dirty="0">
              <a:solidFill>
                <a:schemeClr val="accent1"/>
              </a:solidFill>
            </a:endParaRPr>
          </a:p>
        </p:txBody>
      </p:sp>
      <p:cxnSp>
        <p:nvCxnSpPr>
          <p:cNvPr id="13" name="Straight Connector 12"/>
          <p:cNvCxnSpPr/>
          <p:nvPr userDrawn="1"/>
        </p:nvCxnSpPr>
        <p:spPr>
          <a:xfrm>
            <a:off x="457200" y="914400"/>
            <a:ext cx="9144000" cy="0"/>
          </a:xfrm>
          <a:prstGeom prst="line">
            <a:avLst/>
          </a:prstGeom>
          <a:noFill/>
          <a:ln w="6350">
            <a:solidFill>
              <a:schemeClr val="bg1">
                <a:lumMod val="75000"/>
              </a:schemeClr>
            </a:solidFill>
            <a:round/>
            <a:headEnd/>
            <a:tailEnd/>
          </a:ln>
        </p:spPr>
      </p:cxnSp>
      <p:sp>
        <p:nvSpPr>
          <p:cNvPr id="16" name="shp_LogoLine" hidden="1"/>
          <p:cNvSpPr>
            <a:spLocks noChangeShapeType="1"/>
          </p:cNvSpPr>
          <p:nvPr userDrawn="1"/>
        </p:nvSpPr>
        <p:spPr bwMode="gray">
          <a:xfrm>
            <a:off x="9171432" y="7178040"/>
            <a:ext cx="0" cy="182880"/>
          </a:xfrm>
          <a:prstGeom prst="line">
            <a:avLst/>
          </a:prstGeom>
          <a:noFill/>
          <a:ln w="6350">
            <a:solidFill>
              <a:schemeClr val="bg1">
                <a:lumMod val="75000"/>
              </a:schemeClr>
            </a:solidFill>
            <a:round/>
            <a:headEnd/>
            <a:tailEnd/>
          </a:ln>
        </p:spPr>
        <p:txBody>
          <a:bodyPr/>
          <a:lstStyle/>
          <a:p>
            <a:endParaRPr lang="en-US" dirty="0"/>
          </a:p>
        </p:txBody>
      </p:sp>
      <p:sp>
        <p:nvSpPr>
          <p:cNvPr id="8" name="Text Placeholder 7"/>
          <p:cNvSpPr>
            <a:spLocks noGrp="1"/>
          </p:cNvSpPr>
          <p:nvPr>
            <p:ph type="body" idx="1"/>
          </p:nvPr>
        </p:nvSpPr>
        <p:spPr>
          <a:xfrm>
            <a:off x="457200" y="1615440"/>
            <a:ext cx="9144000" cy="2007729"/>
          </a:xfrm>
          <a:prstGeom prst="rect">
            <a:avLst/>
          </a:prstGeom>
        </p:spPr>
        <p:txBody>
          <a:bodyPr vert="horz" lIns="0" tIns="73152" rIns="0" bIns="0" rtlCol="0">
            <a:spAutoFit/>
          </a:bodyPr>
          <a:lstStyle/>
          <a:p>
            <a:pPr lvl="0"/>
            <a:r>
              <a:rPr lang="en-US" dirty="0"/>
              <a:t>Message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a:p>
            <a:pPr lvl="6"/>
            <a:r>
              <a:rPr lang="en-US" dirty="0"/>
              <a:t>Normal Text</a:t>
            </a:r>
          </a:p>
        </p:txBody>
      </p:sp>
      <p:pic>
        <p:nvPicPr>
          <p:cNvPr id="12" name="MainLogo"/>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57201" y="7193515"/>
            <a:ext cx="803783" cy="15240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24" r:id="rId4"/>
    <p:sldLayoutId id="2147483714" r:id="rId5"/>
    <p:sldLayoutId id="2147483715" r:id="rId6"/>
    <p:sldLayoutId id="2147483734" r:id="rId7"/>
    <p:sldLayoutId id="2147483735" r:id="rId8"/>
    <p:sldLayoutId id="2147483743" r:id="rId9"/>
    <p:sldLayoutId id="2147483744" r:id="rId10"/>
    <p:sldLayoutId id="2147483728" r:id="rId11"/>
    <p:sldLayoutId id="2147483726" r:id="rId12"/>
    <p:sldLayoutId id="2147483729" r:id="rId13"/>
    <p:sldLayoutId id="2147483730" r:id="rId14"/>
    <p:sldLayoutId id="2147483727" r:id="rId15"/>
    <p:sldLayoutId id="2147483731" r:id="rId16"/>
    <p:sldLayoutId id="2147483741" r:id="rId17"/>
    <p:sldLayoutId id="2147483742" r:id="rId18"/>
    <p:sldLayoutId id="2147483737" r:id="rId19"/>
    <p:sldLayoutId id="2147483738" r:id="rId20"/>
    <p:sldLayoutId id="2147483739" r:id="rId21"/>
    <p:sldLayoutId id="2147483740" r:id="rId22"/>
    <p:sldLayoutId id="2147483716" r:id="rId23"/>
    <p:sldLayoutId id="2147483717" r:id="rId24"/>
    <p:sldLayoutId id="2147483718" r:id="rId25"/>
    <p:sldLayoutId id="2147483719" r:id="rId26"/>
    <p:sldLayoutId id="2147483723" r:id="rId27"/>
    <p:sldLayoutId id="2147483725" r:id="rId28"/>
    <p:sldLayoutId id="2147483721" r:id="rId29"/>
    <p:sldLayoutId id="2147483736" r:id="rId30"/>
  </p:sldLayoutIdLst>
  <p:timing>
    <p:tnLst>
      <p:par>
        <p:cTn id="1" dur="indefinite" restart="never" nodeType="tmRoot"/>
      </p:par>
    </p:tnLst>
  </p:timing>
  <p:hf sldNum="0" hdr="0"/>
  <p:txStyles>
    <p:titleStyle>
      <a:lvl1pPr algn="l" defTabSz="1018824" rtl="0" eaLnBrk="1" latinLnBrk="0" hangingPunct="1">
        <a:lnSpc>
          <a:spcPct val="90000"/>
        </a:lnSpc>
        <a:spcBef>
          <a:spcPct val="0"/>
        </a:spcBef>
        <a:buNone/>
        <a:defRPr lang="en-US" sz="2000" b="1" i="0" kern="1200" baseline="0" dirty="0">
          <a:solidFill>
            <a:schemeClr val="accent1"/>
          </a:solidFill>
          <a:latin typeface="+mj-lt"/>
          <a:ea typeface="+mj-ea"/>
          <a:cs typeface="+mj-cs"/>
        </a:defRPr>
      </a:lvl1pPr>
    </p:titleStyle>
    <p:bodyStyle>
      <a:lvl1pPr marL="0" indent="0" algn="l" defTabSz="1018824" rtl="0" eaLnBrk="1" latinLnBrk="0" hangingPunct="1">
        <a:spcBef>
          <a:spcPts val="1200"/>
        </a:spcBef>
        <a:buFontTx/>
        <a:buNone/>
        <a:defRPr lang="en-US" sz="1300" b="1" i="0" kern="1200" baseline="0" dirty="0" smtClean="0">
          <a:solidFill>
            <a:schemeClr val="accent4">
              <a:lumMod val="75000"/>
            </a:schemeClr>
          </a:solidFill>
          <a:latin typeface="Arial Narrow" panose="020B0606020202030204" pitchFamily="34" charset="0"/>
          <a:ea typeface="+mn-ea"/>
          <a:cs typeface="+mn-cs"/>
        </a:defRPr>
      </a:lvl1pPr>
      <a:lvl2pPr marL="179388" indent="-228600" algn="l" defTabSz="1018824" rtl="0" eaLnBrk="1" latinLnBrk="0" hangingPunct="1">
        <a:lnSpc>
          <a:spcPts val="1600"/>
        </a:lnSpc>
        <a:spcBef>
          <a:spcPts val="800"/>
        </a:spcBef>
        <a:buClr>
          <a:schemeClr val="accent1"/>
        </a:buClr>
        <a:buSzPct val="100000"/>
        <a:buFont typeface="Symbol" panose="05050102010706020507" pitchFamily="18" charset="2"/>
        <a:buChar char="·"/>
        <a:defRPr lang="en-US" sz="1100" b="1" kern="1200" dirty="0" smtClean="0">
          <a:solidFill>
            <a:schemeClr val="tx1"/>
          </a:solidFill>
          <a:latin typeface="+mn-lt"/>
          <a:ea typeface="+mn-ea"/>
          <a:cs typeface="Arial" panose="020B0604020202020204" pitchFamily="34" charset="0"/>
        </a:defRPr>
      </a:lvl2pPr>
      <a:lvl3pPr marL="457200" indent="-228600" algn="l" defTabSz="1018824" rtl="0" eaLnBrk="1" latinLnBrk="0" hangingPunct="1">
        <a:lnSpc>
          <a:spcPts val="1600"/>
        </a:lnSpc>
        <a:spcBef>
          <a:spcPts val="8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3pPr>
      <a:lvl4pPr marL="685800" indent="-228600" algn="l" defTabSz="1018824" rtl="0" eaLnBrk="1" latinLnBrk="0" hangingPunct="1">
        <a:lnSpc>
          <a:spcPts val="1600"/>
        </a:lnSpc>
        <a:spcBef>
          <a:spcPts val="8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4pPr>
      <a:lvl5pPr marL="914400" indent="-228600" algn="l" defTabSz="1018824" rtl="0" eaLnBrk="1" latinLnBrk="0" hangingPunct="1">
        <a:lnSpc>
          <a:spcPts val="1400"/>
        </a:lnSpc>
        <a:spcBef>
          <a:spcPts val="6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5pPr>
      <a:lvl6pPr marL="1143000" indent="-228600" algn="l" defTabSz="1018824" rtl="0" eaLnBrk="1" latinLnBrk="0" hangingPunct="1">
        <a:lnSpc>
          <a:spcPts val="1400"/>
        </a:lnSpc>
        <a:spcBef>
          <a:spcPts val="4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6pPr>
      <a:lvl7pPr marL="0" indent="0" algn="l" defTabSz="1018824" rtl="0" eaLnBrk="1" latinLnBrk="0" hangingPunct="1">
        <a:spcBef>
          <a:spcPts val="1200"/>
        </a:spcBef>
        <a:buFontTx/>
        <a:buNone/>
        <a:defRPr sz="1100" kern="1200" baseline="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name="Cover">
    <p:spTree>
      <p:nvGrpSpPr>
        <p:cNvPr id="1" name=""/>
        <p:cNvGrpSpPr/>
        <p:nvPr/>
      </p:nvGrpSpPr>
      <p:grpSpPr>
        <a:xfrm>
          <a:off x="0" y="0"/>
          <a:ext cx="0" cy="0"/>
          <a:chOff x="0" y="0"/>
          <a:chExt cx="0" cy="0"/>
        </a:xfrm>
      </p:grpSpPr>
      <p:sp>
        <p:nvSpPr>
          <p:cNvPr id="12" name="shp_CoverSubject"/>
          <p:cNvSpPr>
            <a:spLocks noGrp="1"/>
          </p:cNvSpPr>
          <p:nvPr>
            <p:ph type="subTitle" idx="1"/>
          </p:nvPr>
        </p:nvSpPr>
        <p:spPr/>
        <p:txBody>
          <a:bodyPr/>
          <a:lstStyle/>
          <a:p>
            <a:r>
              <a:rPr lang="en-US" smtClean="0"/>
              <a:t>The Economics of Retirement</a:t>
            </a:r>
            <a:endParaRPr lang="en-US" dirty="0"/>
          </a:p>
        </p:txBody>
      </p:sp>
      <p:sp>
        <p:nvSpPr>
          <p:cNvPr id="19" name="shp_CoverDate"/>
          <p:cNvSpPr>
            <a:spLocks noGrp="1"/>
          </p:cNvSpPr>
          <p:nvPr>
            <p:ph type="dt" sz="half" idx="10"/>
          </p:nvPr>
        </p:nvSpPr>
        <p:spPr/>
        <p:txBody>
          <a:bodyPr/>
          <a:lstStyle/>
          <a:p>
            <a:r>
              <a:rPr lang="en-US" smtClean="0"/>
              <a:t>February 2018</a:t>
            </a:r>
            <a:endParaRPr lang="en-US" dirty="0"/>
          </a:p>
        </p:txBody>
      </p:sp>
      <p:sp>
        <p:nvSpPr>
          <p:cNvPr id="20" name="shp_Confidential"/>
          <p:cNvSpPr>
            <a:spLocks noGrp="1"/>
          </p:cNvSpPr>
          <p:nvPr>
            <p:ph type="ftr" sz="quarter" idx="12"/>
          </p:nvPr>
        </p:nvSpPr>
        <p:spPr/>
        <p:txBody>
          <a:bodyPr/>
          <a:lstStyle/>
          <a:p>
            <a:r>
              <a:rPr lang="en-US" smtClean="0"/>
              <a:t>CONFIDENTIAL</a:t>
            </a:r>
            <a:endParaRPr lang="en-US" dirty="0"/>
          </a:p>
        </p:txBody>
      </p:sp>
      <p:sp>
        <p:nvSpPr>
          <p:cNvPr id="6" name="shp_CoverFPath" hidden="1"/>
          <p:cNvSpPr txBox="1"/>
          <p:nvPr/>
        </p:nvSpPr>
        <p:spPr>
          <a:xfrm>
            <a:off x="2339342" y="7143978"/>
            <a:ext cx="5379718" cy="24622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defPPr>
              <a:defRPr lang="en-US"/>
            </a:defPPr>
            <a:lvl1pPr algn="r">
              <a:defRPr sz="800" cap="none" spc="0">
                <a:solidFill>
                  <a:schemeClr val="bg1">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mtClean="0"/>
              <a:t>C:\Users\rekhir\Documents\Discussion Materials v17.pptx</a:t>
            </a:r>
            <a:endParaRPr lang="en-US" dirty="0"/>
          </a:p>
        </p:txBody>
      </p:sp>
      <p:sp>
        <p:nvSpPr>
          <p:cNvPr id="7" name="shp_Timestamp" hidden="1"/>
          <p:cNvSpPr>
            <a:spLocks/>
          </p:cNvSpPr>
          <p:nvPr/>
        </p:nvSpPr>
        <p:spPr>
          <a:xfrm>
            <a:off x="2933700" y="690732"/>
            <a:ext cx="4191000" cy="17794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800" cap="all" spc="200" smtClean="0">
                <a:solidFill>
                  <a:schemeClr val="bg1">
                    <a:lumMod val="50000"/>
                  </a:schemeClr>
                </a:solidFill>
                <a:latin typeface="Arial Narrow" panose="020B0606020202030204" pitchFamily="34" charset="0"/>
              </a:rPr>
              <a:t>Time Stamp : 9 March 2017 10:42:26</a:t>
            </a:r>
            <a:endParaRPr lang="en-US" sz="800" cap="all" spc="200" dirty="0">
              <a:solidFill>
                <a:schemeClr val="bg1">
                  <a:lumMod val="50000"/>
                </a:schemeClr>
              </a:solidFill>
              <a:latin typeface="Arial Narrow" panose="020B0606020202030204" pitchFamily="34" charset="0"/>
            </a:endParaRPr>
          </a:p>
        </p:txBody>
      </p:sp>
      <p:sp>
        <p:nvSpPr>
          <p:cNvPr id="10" name="shp_CoverTitle"/>
          <p:cNvSpPr>
            <a:spLocks noGrp="1"/>
          </p:cNvSpPr>
          <p:nvPr>
            <p:ph type="ctrTitle"/>
          </p:nvPr>
        </p:nvSpPr>
        <p:spPr>
          <a:xfrm>
            <a:off x="457200" y="3886200"/>
            <a:ext cx="9144000" cy="464417"/>
          </a:xfrm>
        </p:spPr>
        <p:txBody>
          <a:bodyPr/>
          <a:lstStyle/>
          <a:p>
            <a:r>
              <a:rPr lang="en-US" smtClean="0"/>
              <a:t>The Economics of Retirement</a:t>
            </a:r>
            <a:endParaRPr lang="en-US" dirty="0"/>
          </a:p>
        </p:txBody>
      </p:sp>
      <p:sp>
        <p:nvSpPr>
          <p:cNvPr id="14" name="shp_CoverTitle"/>
          <p:cNvSpPr txBox="1">
            <a:spLocks/>
          </p:cNvSpPr>
          <p:nvPr/>
        </p:nvSpPr>
        <p:spPr>
          <a:xfrm>
            <a:off x="457200" y="3886200"/>
            <a:ext cx="9144000" cy="2954650"/>
          </a:xfrm>
          <a:prstGeom prst="rect">
            <a:avLst/>
          </a:prstGeom>
          <a:solidFill>
            <a:schemeClr val="bg1"/>
          </a:solidFill>
        </p:spPr>
        <p:txBody>
          <a:bodyPr vert="horz" lIns="0" tIns="91440" rIns="0" bIns="91435" rtlCol="0" anchor="t" anchorCtr="0">
            <a:spAutoFit/>
          </a:bodyPr>
          <a:lstStyle>
            <a:lvl1pPr algn="ctr" defTabSz="1018824" rtl="0" eaLnBrk="1" latinLnBrk="0" hangingPunct="1">
              <a:lnSpc>
                <a:spcPct val="90000"/>
              </a:lnSpc>
              <a:spcBef>
                <a:spcPct val="0"/>
              </a:spcBef>
              <a:buNone/>
              <a:defRPr lang="en-US" sz="2000" b="1" i="0" kern="1200" baseline="0" dirty="0">
                <a:solidFill>
                  <a:schemeClr val="accent1"/>
                </a:solidFill>
                <a:latin typeface="+mj-lt"/>
                <a:ea typeface="+mj-ea"/>
                <a:cs typeface="+mj-cs"/>
              </a:defRPr>
            </a:lvl1pPr>
          </a:lstStyle>
          <a:p>
            <a:r>
              <a:rPr lang="en-US" dirty="0" smtClean="0"/>
              <a:t>Peter R. Orszag</a:t>
            </a:r>
            <a:br>
              <a:rPr lang="en-US" dirty="0" smtClean="0"/>
            </a:br>
            <a:r>
              <a:rPr lang="en-US" dirty="0" smtClean="0"/>
              <a:t>Vice Chairman of Investment Banking</a:t>
            </a:r>
            <a:br>
              <a:rPr lang="en-US" dirty="0" smtClean="0"/>
            </a:br>
            <a:r>
              <a:rPr lang="en-US" dirty="0" smtClean="0"/>
              <a:t>Lazard</a:t>
            </a:r>
            <a:r>
              <a:rPr lang="en-US" dirty="0" smtClean="0">
                <a:solidFill>
                  <a:schemeClr val="tx2"/>
                </a:solidFill>
              </a:rPr>
              <a:t/>
            </a:r>
            <a:br>
              <a:rPr lang="en-US" dirty="0" smtClean="0">
                <a:solidFill>
                  <a:schemeClr val="tx2"/>
                </a:solidFill>
              </a:rPr>
            </a:br>
            <a:r>
              <a:rPr lang="en-US" dirty="0" smtClean="0">
                <a:solidFill>
                  <a:schemeClr val="tx2"/>
                </a:solidFill>
              </a:rPr>
              <a:t/>
            </a:r>
            <a:br>
              <a:rPr lang="en-US" dirty="0" smtClean="0">
                <a:solidFill>
                  <a:schemeClr val="tx2"/>
                </a:solidFill>
              </a:rPr>
            </a:br>
            <a:r>
              <a:rPr lang="en-US" dirty="0" smtClean="0">
                <a:solidFill>
                  <a:schemeClr val="tx2"/>
                </a:solidFill>
              </a:rPr>
              <a:t/>
            </a:r>
            <a:br>
              <a:rPr lang="en-US" dirty="0" smtClean="0">
                <a:solidFill>
                  <a:schemeClr val="tx2"/>
                </a:solidFill>
              </a:rPr>
            </a:br>
            <a:r>
              <a:rPr lang="en-US" dirty="0" smtClean="0"/>
              <a:t/>
            </a:r>
            <a:br>
              <a:rPr lang="en-US" dirty="0" smtClean="0"/>
            </a:br>
            <a:r>
              <a:rPr lang="en-US" dirty="0" smtClean="0"/>
              <a:t>National Institute on Retirement Security</a:t>
            </a:r>
            <a:br>
              <a:rPr lang="en-US" dirty="0" smtClean="0"/>
            </a:br>
            <a:r>
              <a:rPr lang="en-US" dirty="0" smtClean="0"/>
              <a:t>9</a:t>
            </a:r>
            <a:r>
              <a:rPr lang="en-US" baseline="30000" dirty="0" smtClean="0"/>
              <a:t>th</a:t>
            </a:r>
            <a:r>
              <a:rPr lang="en-US" dirty="0" smtClean="0"/>
              <a:t> Annual Retirement Policy Conference</a:t>
            </a:r>
            <a:br>
              <a:rPr lang="en-US" dirty="0" smtClean="0"/>
            </a:br>
            <a:r>
              <a:rPr lang="en-US" dirty="0" smtClean="0"/>
              <a:t>“Refocusing Retirement: Taking the Long View”</a:t>
            </a:r>
            <a:br>
              <a:rPr lang="en-US" dirty="0" smtClean="0"/>
            </a:br>
            <a:r>
              <a:rPr lang="en-US" dirty="0" smtClean="0"/>
              <a:t>February 27</a:t>
            </a:r>
            <a:r>
              <a:rPr lang="en-US" baseline="30000" dirty="0" smtClean="0"/>
              <a:t>th</a:t>
            </a:r>
            <a:r>
              <a:rPr lang="en-US" dirty="0" smtClean="0"/>
              <a:t>, 2018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Dynamics and Selection Effects in Annuities</a:t>
            </a:r>
            <a:endParaRPr lang="en-US" dirty="0"/>
          </a:p>
        </p:txBody>
      </p:sp>
      <p:sp>
        <p:nvSpPr>
          <p:cNvPr id="3" name="shp_SDPTitle"/>
          <p:cNvSpPr>
            <a:spLocks noGrp="1"/>
          </p:cNvSpPr>
          <p:nvPr>
            <p:ph type="dt" sz="half" idx="10"/>
          </p:nvPr>
        </p:nvSpPr>
        <p:spPr/>
        <p:txBody>
          <a:bodyPr/>
          <a:lstStyle/>
          <a:p>
            <a:pPr marL="0" indent="0"/>
            <a:r>
              <a:rPr lang="en-US" smtClean="0"/>
              <a:t>   </a:t>
            </a:r>
            <a:endParaRPr lang="en-US" dirty="0"/>
          </a:p>
        </p:txBody>
      </p:sp>
      <p:sp>
        <p:nvSpPr>
          <p:cNvPr id="4" name="shp_PresTitle"/>
          <p:cNvSpPr>
            <a:spLocks noGrp="1"/>
          </p:cNvSpPr>
          <p:nvPr>
            <p:ph type="ftr" sz="quarter" idx="11"/>
          </p:nvPr>
        </p:nvSpPr>
        <p:spPr/>
        <p:txBody>
          <a:bodyPr/>
          <a:lstStyle/>
          <a:p>
            <a:r>
              <a:rPr lang="en-US" smtClean="0"/>
              <a:t>The Economics of Retirement</a:t>
            </a:r>
            <a:endParaRPr lang="en-US" dirty="0"/>
          </a:p>
        </p:txBody>
      </p:sp>
      <p:graphicFrame>
        <p:nvGraphicFramePr>
          <p:cNvPr id="13" name="Content Placeholder 11"/>
          <p:cNvGraphicFramePr>
            <a:graphicFrameLocks/>
          </p:cNvGraphicFramePr>
          <p:nvPr>
            <p:extLst>
              <p:ext uri="{D42A27DB-BD31-4B8C-83A1-F6EECF244321}">
                <p14:modId xmlns:p14="http://schemas.microsoft.com/office/powerpoint/2010/main" val="4168046555"/>
              </p:ext>
            </p:extLst>
          </p:nvPr>
        </p:nvGraphicFramePr>
        <p:xfrm>
          <a:off x="457200" y="2221655"/>
          <a:ext cx="4480560" cy="274404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2"/>
          <p:cNvSpPr txBox="1">
            <a:spLocks/>
          </p:cNvSpPr>
          <p:nvPr/>
        </p:nvSpPr>
        <p:spPr>
          <a:xfrm>
            <a:off x="457200" y="1976738"/>
            <a:ext cx="4480560" cy="227755"/>
          </a:xfrm>
          <a:prstGeom prst="rect">
            <a:avLst/>
          </a:prstGeom>
          <a:solidFill>
            <a:schemeClr val="accent1"/>
          </a:solidFill>
        </p:spPr>
        <p:txBody>
          <a:bodyPr anchor="ctr"/>
          <a:lstStyle>
            <a:lvl1pPr marL="0" indent="0" algn="l" defTabSz="1018824" rtl="0" eaLnBrk="1" latinLnBrk="0" hangingPunct="1">
              <a:spcBef>
                <a:spcPts val="1200"/>
              </a:spcBef>
              <a:buFontTx/>
              <a:buNone/>
              <a:defRPr lang="en-US" sz="1300" b="1" i="0" kern="1200" baseline="0" dirty="0" smtClean="0">
                <a:solidFill>
                  <a:schemeClr val="accent4">
                    <a:lumMod val="75000"/>
                  </a:schemeClr>
                </a:solidFill>
                <a:latin typeface="Arial Narrow" panose="020B0606020202030204" pitchFamily="34" charset="0"/>
                <a:ea typeface="+mn-ea"/>
                <a:cs typeface="+mn-cs"/>
              </a:defRPr>
            </a:lvl1pPr>
            <a:lvl2pPr marL="179388" indent="-228600" algn="l" defTabSz="1018824" rtl="0" eaLnBrk="1" latinLnBrk="0" hangingPunct="1">
              <a:lnSpc>
                <a:spcPts val="1600"/>
              </a:lnSpc>
              <a:spcBef>
                <a:spcPts val="800"/>
              </a:spcBef>
              <a:buClr>
                <a:schemeClr val="accent1"/>
              </a:buClr>
              <a:buSzPct val="100000"/>
              <a:buFont typeface="Symbol" panose="05050102010706020507" pitchFamily="18" charset="2"/>
              <a:buChar char="·"/>
              <a:defRPr lang="en-US" sz="1100" b="1" kern="1200" dirty="0" smtClean="0">
                <a:solidFill>
                  <a:schemeClr val="tx1"/>
                </a:solidFill>
                <a:latin typeface="+mn-lt"/>
                <a:ea typeface="+mn-ea"/>
                <a:cs typeface="Arial" panose="020B0604020202020204" pitchFamily="34" charset="0"/>
              </a:defRPr>
            </a:lvl2pPr>
            <a:lvl3pPr marL="457200" indent="-228600" algn="l" defTabSz="1018824" rtl="0" eaLnBrk="1" latinLnBrk="0" hangingPunct="1">
              <a:lnSpc>
                <a:spcPts val="1600"/>
              </a:lnSpc>
              <a:spcBef>
                <a:spcPts val="8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3pPr>
            <a:lvl4pPr marL="685800" indent="-228600" algn="l" defTabSz="1018824" rtl="0" eaLnBrk="1" latinLnBrk="0" hangingPunct="1">
              <a:lnSpc>
                <a:spcPts val="1600"/>
              </a:lnSpc>
              <a:spcBef>
                <a:spcPts val="8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4pPr>
            <a:lvl5pPr marL="914400" indent="-228600" algn="l" defTabSz="1018824" rtl="0" eaLnBrk="1" latinLnBrk="0" hangingPunct="1">
              <a:lnSpc>
                <a:spcPts val="1400"/>
              </a:lnSpc>
              <a:spcBef>
                <a:spcPts val="6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5pPr>
            <a:lvl6pPr marL="1143000" indent="-228600" algn="l" defTabSz="1018824" rtl="0" eaLnBrk="1" latinLnBrk="0" hangingPunct="1">
              <a:lnSpc>
                <a:spcPts val="1400"/>
              </a:lnSpc>
              <a:spcBef>
                <a:spcPts val="4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6pPr>
            <a:lvl7pPr marL="0" indent="0" algn="l" defTabSz="1018824" rtl="0" eaLnBrk="1" latinLnBrk="0" hangingPunct="1">
              <a:spcBef>
                <a:spcPts val="1200"/>
              </a:spcBef>
              <a:buFontTx/>
              <a:buNone/>
              <a:defRPr sz="1100" kern="1200" baseline="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200" dirty="0" smtClean="0">
                <a:solidFill>
                  <a:schemeClr val="bg1"/>
                </a:solidFill>
                <a:latin typeface="+mn-lt"/>
              </a:rPr>
              <a:t>Dispositions of DC Pensions by Retiring Workers</a:t>
            </a:r>
            <a:endParaRPr lang="en-US" sz="1200" dirty="0">
              <a:solidFill>
                <a:schemeClr val="bg1"/>
              </a:solidFill>
              <a:latin typeface="+mn-lt"/>
            </a:endParaRPr>
          </a:p>
        </p:txBody>
      </p:sp>
      <p:sp>
        <p:nvSpPr>
          <p:cNvPr id="15" name="Rectangle 14"/>
          <p:cNvSpPr/>
          <p:nvPr/>
        </p:nvSpPr>
        <p:spPr>
          <a:xfrm>
            <a:off x="457200" y="2277253"/>
            <a:ext cx="1076325" cy="208771"/>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1200" b="1" dirty="0" smtClean="0">
                <a:solidFill>
                  <a:schemeClr val="accent2">
                    <a:lumMod val="50000"/>
                  </a:schemeClr>
                </a:solidFill>
                <a:latin typeface="Arial Narrow" panose="020B0606020202030204" pitchFamily="34" charset="0"/>
              </a:rPr>
              <a:t>Share of Workers</a:t>
            </a:r>
          </a:p>
        </p:txBody>
      </p:sp>
      <p:sp>
        <p:nvSpPr>
          <p:cNvPr id="17" name="shp_FootNote"/>
          <p:cNvSpPr txBox="1"/>
          <p:nvPr/>
        </p:nvSpPr>
        <p:spPr>
          <a:xfrm>
            <a:off x="1651001" y="7168115"/>
            <a:ext cx="7353300" cy="153888"/>
          </a:xfrm>
          <a:prstGeom prst="rect">
            <a:avLst/>
          </a:prstGeom>
          <a:noFill/>
        </p:spPr>
        <p:txBody>
          <a:bodyPr vert="horz" wrap="square" lIns="0" tIns="0" rIns="0" bIns="0" rtlCol="0" anchor="b">
            <a:noAutofit/>
          </a:bodyPr>
          <a:lstStyle/>
          <a:p>
            <a:pPr marL="347472" indent="-347472"/>
            <a:r>
              <a:rPr lang="en-US" sz="700" i="1" dirty="0" smtClean="0"/>
              <a:t>Source:	GAO (2011); Health and Retirement Study; Social Security Administration; and Mitchell</a:t>
            </a:r>
            <a:r>
              <a:rPr lang="en-US" sz="700" i="1" dirty="0"/>
              <a:t>, Poterba, </a:t>
            </a:r>
            <a:r>
              <a:rPr lang="en-US" sz="700" i="1" dirty="0" err="1"/>
              <a:t>Warshawsky</a:t>
            </a:r>
            <a:r>
              <a:rPr lang="en-US" sz="700" i="1" dirty="0"/>
              <a:t>, and Brown (1999</a:t>
            </a:r>
            <a:r>
              <a:rPr lang="en-US" sz="700" i="1" dirty="0" smtClean="0"/>
              <a:t>).</a:t>
            </a:r>
            <a:endParaRPr lang="en-US" sz="700" i="1" dirty="0" smtClean="0"/>
          </a:p>
          <a:p>
            <a:pPr marL="347472" indent="-347472"/>
            <a:r>
              <a:rPr lang="en-US" sz="700" dirty="0" smtClean="0"/>
              <a:t>Note: 	Money’s worth computation based on male mortality at given ages.</a:t>
            </a:r>
            <a:endParaRPr lang="en-US" sz="700" dirty="0"/>
          </a:p>
        </p:txBody>
      </p:sp>
      <p:sp>
        <p:nvSpPr>
          <p:cNvPr id="18" name="Text Placeholder 2"/>
          <p:cNvSpPr txBox="1">
            <a:spLocks/>
          </p:cNvSpPr>
          <p:nvPr/>
        </p:nvSpPr>
        <p:spPr>
          <a:xfrm>
            <a:off x="5120640" y="1976738"/>
            <a:ext cx="4480560" cy="227755"/>
          </a:xfrm>
          <a:prstGeom prst="rect">
            <a:avLst/>
          </a:prstGeom>
          <a:solidFill>
            <a:schemeClr val="accent1"/>
          </a:solidFill>
        </p:spPr>
        <p:txBody>
          <a:bodyPr anchor="ctr"/>
          <a:lstStyle>
            <a:lvl1pPr marL="0" indent="0" algn="l" defTabSz="1018824" rtl="0" eaLnBrk="1" latinLnBrk="0" hangingPunct="1">
              <a:spcBef>
                <a:spcPts val="1200"/>
              </a:spcBef>
              <a:buFontTx/>
              <a:buNone/>
              <a:defRPr lang="en-US" sz="1300" b="1" i="0" kern="1200" baseline="0" dirty="0" smtClean="0">
                <a:solidFill>
                  <a:schemeClr val="accent4">
                    <a:lumMod val="75000"/>
                  </a:schemeClr>
                </a:solidFill>
                <a:latin typeface="Arial Narrow" panose="020B0606020202030204" pitchFamily="34" charset="0"/>
                <a:ea typeface="+mn-ea"/>
                <a:cs typeface="+mn-cs"/>
              </a:defRPr>
            </a:lvl1pPr>
            <a:lvl2pPr marL="179388" indent="-228600" algn="l" defTabSz="1018824" rtl="0" eaLnBrk="1" latinLnBrk="0" hangingPunct="1">
              <a:lnSpc>
                <a:spcPts val="1600"/>
              </a:lnSpc>
              <a:spcBef>
                <a:spcPts val="800"/>
              </a:spcBef>
              <a:buClr>
                <a:schemeClr val="accent1"/>
              </a:buClr>
              <a:buSzPct val="100000"/>
              <a:buFont typeface="Symbol" panose="05050102010706020507" pitchFamily="18" charset="2"/>
              <a:buChar char="·"/>
              <a:defRPr lang="en-US" sz="1100" b="1" kern="1200" dirty="0" smtClean="0">
                <a:solidFill>
                  <a:schemeClr val="tx1"/>
                </a:solidFill>
                <a:latin typeface="+mn-lt"/>
                <a:ea typeface="+mn-ea"/>
                <a:cs typeface="Arial" panose="020B0604020202020204" pitchFamily="34" charset="0"/>
              </a:defRPr>
            </a:lvl2pPr>
            <a:lvl3pPr marL="457200" indent="-228600" algn="l" defTabSz="1018824" rtl="0" eaLnBrk="1" latinLnBrk="0" hangingPunct="1">
              <a:lnSpc>
                <a:spcPts val="1600"/>
              </a:lnSpc>
              <a:spcBef>
                <a:spcPts val="8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3pPr>
            <a:lvl4pPr marL="685800" indent="-228600" algn="l" defTabSz="1018824" rtl="0" eaLnBrk="1" latinLnBrk="0" hangingPunct="1">
              <a:lnSpc>
                <a:spcPts val="1600"/>
              </a:lnSpc>
              <a:spcBef>
                <a:spcPts val="8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4pPr>
            <a:lvl5pPr marL="914400" indent="-228600" algn="l" defTabSz="1018824" rtl="0" eaLnBrk="1" latinLnBrk="0" hangingPunct="1">
              <a:lnSpc>
                <a:spcPts val="1400"/>
              </a:lnSpc>
              <a:spcBef>
                <a:spcPts val="6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5pPr>
            <a:lvl6pPr marL="1143000" indent="-228600" algn="l" defTabSz="1018824" rtl="0" eaLnBrk="1" latinLnBrk="0" hangingPunct="1">
              <a:lnSpc>
                <a:spcPts val="1400"/>
              </a:lnSpc>
              <a:spcBef>
                <a:spcPts val="4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6pPr>
            <a:lvl7pPr marL="0" indent="0" algn="l" defTabSz="1018824" rtl="0" eaLnBrk="1" latinLnBrk="0" hangingPunct="1">
              <a:spcBef>
                <a:spcPts val="1200"/>
              </a:spcBef>
              <a:buFontTx/>
              <a:buNone/>
              <a:defRPr sz="1100" kern="1200" baseline="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200" dirty="0" smtClean="0">
                <a:solidFill>
                  <a:schemeClr val="bg1"/>
                </a:solidFill>
                <a:latin typeface="+mn-lt"/>
              </a:rPr>
              <a:t>After-Tax Money’s Worth of U.S. Nominal Annuity Payouts</a:t>
            </a:r>
            <a:endParaRPr lang="en-US" sz="1200" dirty="0">
              <a:solidFill>
                <a:schemeClr val="bg1"/>
              </a:solidFill>
              <a:latin typeface="+mn-lt"/>
            </a:endParaRPr>
          </a:p>
        </p:txBody>
      </p:sp>
      <p:sp>
        <p:nvSpPr>
          <p:cNvPr id="19" name="Rectangle 18"/>
          <p:cNvSpPr/>
          <p:nvPr/>
        </p:nvSpPr>
        <p:spPr>
          <a:xfrm>
            <a:off x="5120640" y="2277253"/>
            <a:ext cx="1371600" cy="208771"/>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1200" b="1" dirty="0" smtClean="0">
                <a:solidFill>
                  <a:schemeClr val="accent2">
                    <a:lumMod val="50000"/>
                  </a:schemeClr>
                </a:solidFill>
                <a:latin typeface="Arial Narrow" panose="020B0606020202030204" pitchFamily="34" charset="0"/>
              </a:rPr>
              <a:t>Money’s Worth (1995)</a:t>
            </a:r>
          </a:p>
        </p:txBody>
      </p:sp>
      <p:sp>
        <p:nvSpPr>
          <p:cNvPr id="20" name="Rectangle 19"/>
          <p:cNvSpPr/>
          <p:nvPr/>
        </p:nvSpPr>
        <p:spPr>
          <a:xfrm>
            <a:off x="6770687" y="4809407"/>
            <a:ext cx="1180465" cy="195784"/>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1200" b="1" dirty="0" smtClean="0">
                <a:solidFill>
                  <a:schemeClr val="accent2">
                    <a:lumMod val="50000"/>
                  </a:schemeClr>
                </a:solidFill>
                <a:latin typeface="Arial Narrow" panose="020B0606020202030204" pitchFamily="34" charset="0"/>
              </a:rPr>
              <a:t>Beneficiary Age</a:t>
            </a:r>
          </a:p>
        </p:txBody>
      </p:sp>
      <p:graphicFrame>
        <p:nvGraphicFramePr>
          <p:cNvPr id="21" name="Content Placeholder 11"/>
          <p:cNvGraphicFramePr>
            <a:graphicFrameLocks/>
          </p:cNvGraphicFramePr>
          <p:nvPr>
            <p:extLst>
              <p:ext uri="{D42A27DB-BD31-4B8C-83A1-F6EECF244321}">
                <p14:modId xmlns:p14="http://schemas.microsoft.com/office/powerpoint/2010/main" val="2277179175"/>
              </p:ext>
            </p:extLst>
          </p:nvPr>
        </p:nvGraphicFramePr>
        <p:xfrm>
          <a:off x="5120640" y="2221655"/>
          <a:ext cx="4480560" cy="274404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2"/>
          <p:cNvSpPr txBox="1">
            <a:spLocks/>
          </p:cNvSpPr>
          <p:nvPr/>
        </p:nvSpPr>
        <p:spPr>
          <a:xfrm>
            <a:off x="457200" y="5073776"/>
            <a:ext cx="9144000" cy="227755"/>
          </a:xfrm>
          <a:prstGeom prst="rect">
            <a:avLst/>
          </a:prstGeom>
          <a:solidFill>
            <a:schemeClr val="accent1"/>
          </a:solidFill>
        </p:spPr>
        <p:txBody>
          <a:bodyPr anchor="ctr"/>
          <a:lstStyle>
            <a:lvl1pPr marL="0" indent="0" algn="l" defTabSz="1018824" rtl="0" eaLnBrk="1" latinLnBrk="0" hangingPunct="1">
              <a:spcBef>
                <a:spcPts val="1200"/>
              </a:spcBef>
              <a:buFontTx/>
              <a:buNone/>
              <a:defRPr lang="en-US" sz="1300" b="1" i="0" kern="1200" baseline="0" dirty="0" smtClean="0">
                <a:solidFill>
                  <a:schemeClr val="accent4">
                    <a:lumMod val="75000"/>
                  </a:schemeClr>
                </a:solidFill>
                <a:latin typeface="Arial Narrow" panose="020B0606020202030204" pitchFamily="34" charset="0"/>
                <a:ea typeface="+mn-ea"/>
                <a:cs typeface="+mn-cs"/>
              </a:defRPr>
            </a:lvl1pPr>
            <a:lvl2pPr marL="179388" indent="-228600" algn="l" defTabSz="1018824" rtl="0" eaLnBrk="1" latinLnBrk="0" hangingPunct="1">
              <a:lnSpc>
                <a:spcPts val="1600"/>
              </a:lnSpc>
              <a:spcBef>
                <a:spcPts val="800"/>
              </a:spcBef>
              <a:buClr>
                <a:schemeClr val="accent1"/>
              </a:buClr>
              <a:buSzPct val="100000"/>
              <a:buFont typeface="Symbol" panose="05050102010706020507" pitchFamily="18" charset="2"/>
              <a:buChar char="·"/>
              <a:defRPr lang="en-US" sz="1100" b="1" kern="1200" dirty="0" smtClean="0">
                <a:solidFill>
                  <a:schemeClr val="tx1"/>
                </a:solidFill>
                <a:latin typeface="+mn-lt"/>
                <a:ea typeface="+mn-ea"/>
                <a:cs typeface="Arial" panose="020B0604020202020204" pitchFamily="34" charset="0"/>
              </a:defRPr>
            </a:lvl2pPr>
            <a:lvl3pPr marL="457200" indent="-228600" algn="l" defTabSz="1018824" rtl="0" eaLnBrk="1" latinLnBrk="0" hangingPunct="1">
              <a:lnSpc>
                <a:spcPts val="1600"/>
              </a:lnSpc>
              <a:spcBef>
                <a:spcPts val="8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3pPr>
            <a:lvl4pPr marL="685800" indent="-228600" algn="l" defTabSz="1018824" rtl="0" eaLnBrk="1" latinLnBrk="0" hangingPunct="1">
              <a:lnSpc>
                <a:spcPts val="1600"/>
              </a:lnSpc>
              <a:spcBef>
                <a:spcPts val="8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4pPr>
            <a:lvl5pPr marL="914400" indent="-228600" algn="l" defTabSz="1018824" rtl="0" eaLnBrk="1" latinLnBrk="0" hangingPunct="1">
              <a:lnSpc>
                <a:spcPts val="1400"/>
              </a:lnSpc>
              <a:spcBef>
                <a:spcPts val="6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5pPr>
            <a:lvl6pPr marL="1143000" indent="-228600" algn="l" defTabSz="1018824" rtl="0" eaLnBrk="1" latinLnBrk="0" hangingPunct="1">
              <a:lnSpc>
                <a:spcPts val="1400"/>
              </a:lnSpc>
              <a:spcBef>
                <a:spcPts val="4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6pPr>
            <a:lvl7pPr marL="0" indent="0" algn="l" defTabSz="1018824" rtl="0" eaLnBrk="1" latinLnBrk="0" hangingPunct="1">
              <a:spcBef>
                <a:spcPts val="1200"/>
              </a:spcBef>
              <a:buFontTx/>
              <a:buNone/>
              <a:defRPr sz="1100" kern="1200" baseline="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200" dirty="0" smtClean="0">
                <a:solidFill>
                  <a:schemeClr val="bg1"/>
                </a:solidFill>
                <a:latin typeface="+mn-lt"/>
              </a:rPr>
              <a:t>Observations</a:t>
            </a:r>
            <a:endParaRPr lang="en-US" sz="1200" dirty="0">
              <a:solidFill>
                <a:schemeClr val="bg1"/>
              </a:solidFill>
              <a:latin typeface="+mn-lt"/>
            </a:endParaRPr>
          </a:p>
        </p:txBody>
      </p:sp>
      <p:sp>
        <p:nvSpPr>
          <p:cNvPr id="23" name="Rectangle 22"/>
          <p:cNvSpPr/>
          <p:nvPr/>
        </p:nvSpPr>
        <p:spPr>
          <a:xfrm>
            <a:off x="457200" y="5301531"/>
            <a:ext cx="9144000" cy="1738767"/>
          </a:xfrm>
          <a:prstGeom prst="rect">
            <a:avLst/>
          </a:prstGeom>
          <a:solidFill>
            <a:schemeClr val="accent2">
              <a:lumMod val="20000"/>
              <a:lumOff val="80000"/>
            </a:schemeClr>
          </a:solidFill>
          <a:ln>
            <a:noFill/>
          </a:ln>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marL="285750" indent="-285750" defTabSz="958850" eaLnBrk="0" fontAlgn="base" hangingPunct="0">
              <a:spcAft>
                <a:spcPts val="900"/>
              </a:spcAft>
              <a:buClr>
                <a:schemeClr val="accent4">
                  <a:lumMod val="75000"/>
                </a:schemeClr>
              </a:buClr>
              <a:buSzPct val="100000"/>
              <a:buFont typeface="Arial" panose="020B0604020202020204" pitchFamily="34" charset="0"/>
              <a:buChar char="•"/>
              <a:tabLst>
                <a:tab pos="457200" algn="l"/>
                <a:tab pos="914400" algn="l"/>
                <a:tab pos="1371600" algn="l"/>
                <a:tab pos="1828800" algn="l"/>
              </a:tabLst>
            </a:pPr>
            <a:r>
              <a:rPr lang="en-US" sz="1100" b="1" dirty="0" err="1" smtClean="0"/>
              <a:t>Annuitization</a:t>
            </a:r>
            <a:r>
              <a:rPr lang="en-US" sz="1100" b="1" dirty="0" smtClean="0"/>
              <a:t> uptake has remained low, even as life expectancy continues to rise</a:t>
            </a:r>
          </a:p>
          <a:p>
            <a:pPr marL="457200" lvl="2" indent="-228600" defTabSz="958850" eaLnBrk="0" fontAlgn="base" hangingPunct="0">
              <a:spcAft>
                <a:spcPts val="900"/>
              </a:spcAft>
              <a:buClr>
                <a:srgbClr val="7F7F7F"/>
              </a:buClr>
              <a:buSzPct val="80000"/>
              <a:buFont typeface="Symbol" panose="05050102010706020507" pitchFamily="18" charset="2"/>
              <a:buChar char="-"/>
              <a:tabLst>
                <a:tab pos="457200" algn="l"/>
                <a:tab pos="914400" algn="l"/>
                <a:tab pos="1371600" algn="l"/>
                <a:tab pos="1828800" algn="l"/>
              </a:tabLst>
            </a:pPr>
            <a:r>
              <a:rPr lang="en-US" sz="1100" dirty="0" smtClean="0"/>
              <a:t>Average male Social Security beneficiary at age 65 has a nearly 20 percent chance of living until 90, up from ~15% a decade ago</a:t>
            </a:r>
          </a:p>
          <a:p>
            <a:pPr marL="457200" lvl="2" indent="-228600" defTabSz="958850" eaLnBrk="0" fontAlgn="base" hangingPunct="0">
              <a:spcAft>
                <a:spcPts val="900"/>
              </a:spcAft>
              <a:buClr>
                <a:srgbClr val="7F7F7F"/>
              </a:buClr>
              <a:buSzPct val="80000"/>
              <a:buFont typeface="Symbol" panose="05050102010706020507" pitchFamily="18" charset="2"/>
              <a:buChar char="-"/>
              <a:tabLst>
                <a:tab pos="457200" algn="l"/>
                <a:tab pos="914400" algn="l"/>
                <a:tab pos="1371600" algn="l"/>
                <a:tab pos="1828800" algn="l"/>
              </a:tabLst>
            </a:pPr>
            <a:r>
              <a:rPr lang="en-US" sz="1100" dirty="0" smtClean="0"/>
              <a:t>Low annuity uptake has exposed workers to substantial longevity risk</a:t>
            </a:r>
          </a:p>
          <a:p>
            <a:pPr marL="285750" indent="-285750" defTabSz="958850" eaLnBrk="0" fontAlgn="base" hangingPunct="0">
              <a:spcAft>
                <a:spcPts val="900"/>
              </a:spcAft>
              <a:buClr>
                <a:schemeClr val="accent4">
                  <a:lumMod val="75000"/>
                </a:schemeClr>
              </a:buClr>
              <a:buSzPct val="100000"/>
              <a:buFont typeface="Arial" panose="020B0604020202020204" pitchFamily="34" charset="0"/>
              <a:buChar char="•"/>
              <a:tabLst>
                <a:tab pos="457200" algn="l"/>
                <a:tab pos="914400" algn="l"/>
                <a:tab pos="1371600" algn="l"/>
                <a:tab pos="1828800" algn="l"/>
              </a:tabLst>
            </a:pPr>
            <a:r>
              <a:rPr lang="en-US" sz="1100" b="1" dirty="0" smtClean="0"/>
              <a:t>Evidence from U.S. and U.K. annuities markets suggest that </a:t>
            </a:r>
            <a:r>
              <a:rPr lang="en-US" sz="1100" b="1" dirty="0"/>
              <a:t>s</a:t>
            </a:r>
            <a:r>
              <a:rPr lang="en-US" sz="1100" b="1" dirty="0" smtClean="0"/>
              <a:t>election effects “price out” many workers </a:t>
            </a:r>
          </a:p>
          <a:p>
            <a:pPr marL="457200" lvl="2" indent="-228600" defTabSz="958850" eaLnBrk="0" fontAlgn="base" hangingPunct="0">
              <a:spcAft>
                <a:spcPts val="900"/>
              </a:spcAft>
              <a:buClr>
                <a:srgbClr val="7F7F7F"/>
              </a:buClr>
              <a:buSzPct val="80000"/>
              <a:buFont typeface="Symbol" panose="05050102010706020507" pitchFamily="18" charset="2"/>
              <a:buChar char="-"/>
              <a:tabLst>
                <a:tab pos="457200" algn="l"/>
                <a:tab pos="914400" algn="l"/>
                <a:tab pos="1371600" algn="l"/>
                <a:tab pos="1828800" algn="l"/>
              </a:tabLst>
            </a:pPr>
            <a:r>
              <a:rPr lang="en-US" sz="1100" dirty="0" smtClean="0"/>
              <a:t>Present value of annuities for the general population can be substantially below actuarially fair values</a:t>
            </a:r>
          </a:p>
          <a:p>
            <a:pPr marL="457200" lvl="2" indent="-228600" defTabSz="958850" eaLnBrk="0" fontAlgn="base" hangingPunct="0">
              <a:spcAft>
                <a:spcPts val="900"/>
              </a:spcAft>
              <a:buClr>
                <a:srgbClr val="7F7F7F"/>
              </a:buClr>
              <a:buSzPct val="80000"/>
              <a:buFont typeface="Symbol" panose="05050102010706020507" pitchFamily="18" charset="2"/>
              <a:buChar char="-"/>
              <a:tabLst>
                <a:tab pos="457200" algn="l"/>
                <a:tab pos="914400" algn="l"/>
                <a:tab pos="1371600" algn="l"/>
                <a:tab pos="1828800" algn="l"/>
              </a:tabLst>
            </a:pPr>
            <a:r>
              <a:rPr lang="en-US" sz="1100" dirty="0" smtClean="0"/>
              <a:t>Adverse selection drives up the price of annuities, driving down general enrollment</a:t>
            </a:r>
            <a:endParaRPr lang="en-US" sz="1100" dirty="0"/>
          </a:p>
        </p:txBody>
      </p:sp>
      <p:sp>
        <p:nvSpPr>
          <p:cNvPr id="24" name="Rectangle 23"/>
          <p:cNvSpPr/>
          <p:nvPr/>
        </p:nvSpPr>
        <p:spPr>
          <a:xfrm>
            <a:off x="2428876" y="3911599"/>
            <a:ext cx="1019174" cy="938983"/>
          </a:xfrm>
          <a:prstGeom prst="rect">
            <a:avLst/>
          </a:prstGeom>
          <a:noFill/>
          <a:ln>
            <a:solidFill>
              <a:schemeClr val="accent5"/>
            </a:solidFill>
            <a:prstDash val="dash"/>
          </a:ln>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900" b="1" dirty="0" smtClean="0">
              <a:latin typeface="Arial Narrow" panose="020B0606020202030204" pitchFamily="34" charset="0"/>
            </a:endParaRPr>
          </a:p>
        </p:txBody>
      </p:sp>
      <p:sp>
        <p:nvSpPr>
          <p:cNvPr id="8" name="shp_Folio"/>
          <p:cNvSpPr>
            <a:spLocks noGrp="1"/>
          </p:cNvSpPr>
          <p:nvPr>
            <p:ph type="sldNum" sz="quarter" idx="12"/>
          </p:nvPr>
        </p:nvSpPr>
        <p:spPr/>
        <p:txBody>
          <a:bodyPr/>
          <a:lstStyle/>
          <a:p>
            <a:r>
              <a:rPr lang="en-US" smtClean="0"/>
              <a:t>9</a:t>
            </a:r>
            <a:endParaRPr lang="en-US" dirty="0"/>
          </a:p>
        </p:txBody>
      </p:sp>
    </p:spTree>
    <p:extLst>
      <p:ext uri="{BB962C8B-B14F-4D97-AF65-F5344CB8AC3E}">
        <p14:creationId xmlns:p14="http://schemas.microsoft.com/office/powerpoint/2010/main" val="472230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Long-Run, Secular Decline in Life Insurance Enrollment</a:t>
            </a:r>
            <a:endParaRPr lang="en-US" dirty="0"/>
          </a:p>
        </p:txBody>
      </p:sp>
      <p:sp>
        <p:nvSpPr>
          <p:cNvPr id="7" name="shp_SDPTitle"/>
          <p:cNvSpPr>
            <a:spLocks noGrp="1"/>
          </p:cNvSpPr>
          <p:nvPr>
            <p:ph type="dt" sz="half" idx="10"/>
          </p:nvPr>
        </p:nvSpPr>
        <p:spPr/>
        <p:txBody>
          <a:bodyPr/>
          <a:lstStyle/>
          <a:p>
            <a:r>
              <a:rPr lang="en-US" smtClean="0"/>
              <a:t>   </a:t>
            </a:r>
            <a:endParaRPr lang="en-US" dirty="0"/>
          </a:p>
        </p:txBody>
      </p:sp>
      <p:sp>
        <p:nvSpPr>
          <p:cNvPr id="8" name="shp_PresTitle"/>
          <p:cNvSpPr>
            <a:spLocks noGrp="1"/>
          </p:cNvSpPr>
          <p:nvPr>
            <p:ph type="ftr" sz="quarter" idx="11"/>
          </p:nvPr>
        </p:nvSpPr>
        <p:spPr/>
        <p:txBody>
          <a:bodyPr/>
          <a:lstStyle/>
          <a:p>
            <a:r>
              <a:rPr lang="en-US" smtClean="0"/>
              <a:t>The Economics of Retirement</a:t>
            </a:r>
            <a:endParaRPr lang="en-US" dirty="0"/>
          </a:p>
        </p:txBody>
      </p:sp>
      <p:graphicFrame>
        <p:nvGraphicFramePr>
          <p:cNvPr id="9" name="Content Placeholder 9"/>
          <p:cNvGraphicFramePr>
            <a:graphicFrameLocks/>
          </p:cNvGraphicFramePr>
          <p:nvPr>
            <p:extLst/>
          </p:nvPr>
        </p:nvGraphicFramePr>
        <p:xfrm>
          <a:off x="457200" y="2325445"/>
          <a:ext cx="9144000" cy="450183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57200" y="2060575"/>
            <a:ext cx="9142201" cy="212366"/>
          </a:xfrm>
          <a:prstGeom prst="rect">
            <a:avLst/>
          </a:prstGeom>
          <a:solidFill>
            <a:schemeClr val="accent1"/>
          </a:solidFill>
          <a:effectLst/>
        </p:spPr>
        <p:txBody>
          <a:bodyPr vert="horz" wrap="square" lIns="73152" tIns="36576" rIns="73152" bIns="36576" rtlCol="0" anchor="b">
            <a:noAutofit/>
          </a:bodyPr>
          <a:lstStyle>
            <a:lvl1pPr indent="0">
              <a:spcBef>
                <a:spcPts val="1200"/>
              </a:spcBef>
              <a:buFontTx/>
              <a:buNone/>
              <a:tabLst>
                <a:tab pos="4343400" algn="r"/>
              </a:tabLst>
              <a:defRPr kumimoji="0" lang="en-US" sz="900" b="1" i="0" u="none" strike="noStrike" cap="none" normalizeH="0" baseline="0" dirty="0" smtClean="0">
                <a:ln>
                  <a:noFill/>
                </a:ln>
                <a:solidFill>
                  <a:schemeClr val="accent1"/>
                </a:solidFill>
                <a:effectLst/>
              </a:defRPr>
            </a:lvl1pPr>
            <a:lvl2pPr marL="230400" indent="-180000">
              <a:lnSpc>
                <a:spcPts val="1600"/>
              </a:lnSpc>
              <a:spcBef>
                <a:spcPts val="800"/>
              </a:spcBef>
              <a:buClr>
                <a:schemeClr val="accent1"/>
              </a:buClr>
              <a:buSzPct val="100000"/>
              <a:buFont typeface="Symbol" panose="05050102010706020507" pitchFamily="18" charset="2"/>
              <a:buNone/>
              <a:defRPr lang="en-US" sz="1100" b="1" dirty="0" smtClean="0">
                <a:cs typeface="Arial" panose="020B0604020202020204" pitchFamily="34" charset="0"/>
              </a:defRPr>
            </a:lvl2pPr>
            <a:lvl3pPr marL="457200" indent="-228600">
              <a:lnSpc>
                <a:spcPts val="1600"/>
              </a:lnSpc>
              <a:spcBef>
                <a:spcPts val="800"/>
              </a:spcBef>
              <a:buClr>
                <a:schemeClr val="bg1">
                  <a:lumMod val="50000"/>
                </a:schemeClr>
              </a:buClr>
              <a:buSzPct val="80000"/>
              <a:buFont typeface="Symbol" panose="05050102010706020507" pitchFamily="18" charset="2"/>
              <a:buChar char=""/>
              <a:defRPr sz="1100"/>
            </a:lvl3pPr>
            <a:lvl4pPr marL="685800" indent="-228600">
              <a:lnSpc>
                <a:spcPts val="1600"/>
              </a:lnSpc>
              <a:spcBef>
                <a:spcPts val="800"/>
              </a:spcBef>
              <a:buClr>
                <a:schemeClr val="accent4">
                  <a:lumMod val="75000"/>
                </a:schemeClr>
              </a:buClr>
              <a:buSzPct val="100000"/>
              <a:buFont typeface="Symbol" panose="05050102010706020507" pitchFamily="18" charset="2"/>
              <a:buChar char="·"/>
              <a:defRPr sz="1100"/>
            </a:lvl4pPr>
            <a:lvl5pPr marL="914400" indent="-228600">
              <a:lnSpc>
                <a:spcPts val="1400"/>
              </a:lnSpc>
              <a:spcBef>
                <a:spcPts val="600"/>
              </a:spcBef>
              <a:buClr>
                <a:schemeClr val="bg1">
                  <a:lumMod val="50000"/>
                </a:schemeClr>
              </a:buClr>
              <a:buSzPct val="80000"/>
              <a:buFont typeface="Symbol" panose="05050102010706020507" pitchFamily="18" charset="2"/>
              <a:buChar char=""/>
              <a:defRPr sz="1100"/>
            </a:lvl5pPr>
            <a:lvl6pPr marL="1143000" indent="-228600">
              <a:lnSpc>
                <a:spcPts val="1400"/>
              </a:lnSpc>
              <a:spcBef>
                <a:spcPts val="400"/>
              </a:spcBef>
              <a:buClr>
                <a:schemeClr val="accent4">
                  <a:lumMod val="75000"/>
                </a:schemeClr>
              </a:buClr>
              <a:buSzPct val="100000"/>
              <a:buFont typeface="Symbol" panose="05050102010706020507" pitchFamily="18" charset="2"/>
              <a:buChar char="·"/>
              <a:defRPr sz="1100" baseline="0"/>
            </a:lvl6pPr>
            <a:lvl7pPr marL="0" indent="0">
              <a:spcBef>
                <a:spcPts val="1200"/>
              </a:spcBef>
              <a:buFontTx/>
              <a:buNone/>
              <a:defRPr sz="1100" baseline="0"/>
            </a:lvl7pPr>
            <a:lvl8pPr marL="3820592" indent="-254706">
              <a:spcBef>
                <a:spcPct val="20000"/>
              </a:spcBef>
              <a:buFont typeface="Arial" pitchFamily="34" charset="0"/>
              <a:buChar char="•"/>
              <a:defRPr sz="2200"/>
            </a:lvl8pPr>
            <a:lvl9pPr marL="4330004" indent="-254706">
              <a:spcBef>
                <a:spcPct val="20000"/>
              </a:spcBef>
              <a:buFont typeface="Arial" pitchFamily="34" charset="0"/>
              <a:buChar char="•"/>
              <a:defRPr sz="2200"/>
            </a:lvl9pPr>
          </a:lstStyle>
          <a:p>
            <a:pPr>
              <a:spcBef>
                <a:spcPts val="0"/>
              </a:spcBef>
            </a:pPr>
            <a:r>
              <a:rPr lang="en-US" sz="1050" dirty="0" smtClean="0">
                <a:solidFill>
                  <a:schemeClr val="bg1"/>
                </a:solidFill>
              </a:rPr>
              <a:t>Trends in Life Insurance Ownership Rate, 1960-2016</a:t>
            </a:r>
            <a:endParaRPr lang="en-US" sz="1050" dirty="0">
              <a:solidFill>
                <a:schemeClr val="bg1"/>
              </a:solidFill>
            </a:endParaRPr>
          </a:p>
        </p:txBody>
      </p:sp>
      <p:sp>
        <p:nvSpPr>
          <p:cNvPr id="4" name="shp_FootNote"/>
          <p:cNvSpPr txBox="1"/>
          <p:nvPr/>
        </p:nvSpPr>
        <p:spPr>
          <a:xfrm>
            <a:off x="1651001" y="7231397"/>
            <a:ext cx="7353300" cy="153888"/>
          </a:xfrm>
          <a:prstGeom prst="rect">
            <a:avLst/>
          </a:prstGeom>
          <a:noFill/>
        </p:spPr>
        <p:txBody>
          <a:bodyPr vert="horz" wrap="square" lIns="0" tIns="0" rIns="0" bIns="0" rtlCol="0" anchor="b">
            <a:noAutofit/>
          </a:bodyPr>
          <a:lstStyle/>
          <a:p>
            <a:pPr marL="347472" indent="-347472">
              <a:tabLst>
                <a:tab pos="342900" algn="l"/>
              </a:tabLst>
            </a:pPr>
            <a:r>
              <a:rPr lang="en-US" sz="700" i="1" dirty="0" smtClean="0"/>
              <a:t>Source: 	Life Insurance Marketing and Research Association</a:t>
            </a:r>
            <a:r>
              <a:rPr lang="en-US" sz="700" dirty="0" smtClean="0"/>
              <a:t>.  </a:t>
            </a:r>
          </a:p>
          <a:p>
            <a:pPr marL="347472" indent="-347472"/>
            <a:r>
              <a:rPr lang="en-US" sz="700" dirty="0" smtClean="0"/>
              <a:t>1	Includes Individual, Group, SGLI &amp; VGLI</a:t>
            </a:r>
            <a:r>
              <a:rPr lang="en-US" sz="700" dirty="0"/>
              <a:t>.</a:t>
            </a:r>
            <a:endParaRPr lang="en-US" sz="700" dirty="0" smtClean="0"/>
          </a:p>
        </p:txBody>
      </p:sp>
      <p:sp>
        <p:nvSpPr>
          <p:cNvPr id="5" name="TextBox 4"/>
          <p:cNvSpPr txBox="1"/>
          <p:nvPr/>
        </p:nvSpPr>
        <p:spPr>
          <a:xfrm>
            <a:off x="7156450" y="6511925"/>
            <a:ext cx="232756" cy="194925"/>
          </a:xfrm>
          <a:prstGeom prst="rect">
            <a:avLst/>
          </a:prstGeom>
          <a:noFill/>
        </p:spPr>
        <p:txBody>
          <a:bodyPr wrap="none" rtlCol="0">
            <a:spAutoFit/>
          </a:bodyPr>
          <a:lstStyle/>
          <a:p>
            <a:r>
              <a:rPr lang="en-US" sz="1000" baseline="30000" dirty="0" smtClean="0"/>
              <a:t>1</a:t>
            </a:r>
            <a:endParaRPr lang="en-US" sz="1000" baseline="30000" dirty="0"/>
          </a:p>
        </p:txBody>
      </p:sp>
      <p:sp>
        <p:nvSpPr>
          <p:cNvPr id="15" name="Text Placeholder 14"/>
          <p:cNvSpPr>
            <a:spLocks noGrp="1"/>
          </p:cNvSpPr>
          <p:nvPr>
            <p:ph type="body" sz="quarter" idx="13"/>
          </p:nvPr>
        </p:nvSpPr>
        <p:spPr>
          <a:xfrm>
            <a:off x="457200" y="1615441"/>
            <a:ext cx="9144000" cy="273921"/>
          </a:xfrm>
        </p:spPr>
        <p:txBody>
          <a:bodyPr/>
          <a:lstStyle/>
          <a:p>
            <a:r>
              <a:rPr lang="en-US" dirty="0" smtClean="0"/>
              <a:t>Trends in life insurance uptake do not corroborate the bequest motive explanation of the “annuity puzzle”</a:t>
            </a:r>
            <a:endParaRPr lang="en-US" dirty="0"/>
          </a:p>
        </p:txBody>
      </p:sp>
      <p:sp>
        <p:nvSpPr>
          <p:cNvPr id="11" name="shp_Folio"/>
          <p:cNvSpPr>
            <a:spLocks noGrp="1"/>
          </p:cNvSpPr>
          <p:nvPr>
            <p:ph type="sldNum" sz="quarter" idx="12"/>
          </p:nvPr>
        </p:nvSpPr>
        <p:spPr/>
        <p:txBody>
          <a:bodyPr/>
          <a:lstStyle/>
          <a:p>
            <a:r>
              <a:rPr lang="en-US" smtClean="0"/>
              <a:t>10</a:t>
            </a:r>
            <a:endParaRPr lang="en-US" dirty="0"/>
          </a:p>
        </p:txBody>
      </p:sp>
    </p:spTree>
    <p:extLst>
      <p:ext uri="{BB962C8B-B14F-4D97-AF65-F5344CB8AC3E}">
        <p14:creationId xmlns:p14="http://schemas.microsoft.com/office/powerpoint/2010/main" val="603300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1055"/>
            <a:ext cx="9144000" cy="369332"/>
          </a:xfrm>
        </p:spPr>
        <p:txBody>
          <a:bodyPr/>
          <a:lstStyle/>
          <a:p>
            <a:r>
              <a:rPr lang="en-US" dirty="0" smtClean="0"/>
              <a:t>Decline in Life Insurance Exhibited Across Education and Income Strata</a:t>
            </a:r>
            <a:endParaRPr lang="en-US" dirty="0"/>
          </a:p>
        </p:txBody>
      </p:sp>
      <p:sp>
        <p:nvSpPr>
          <p:cNvPr id="3" name="shp_SDPTitle"/>
          <p:cNvSpPr>
            <a:spLocks noGrp="1"/>
          </p:cNvSpPr>
          <p:nvPr>
            <p:ph type="dt" sz="half" idx="10"/>
          </p:nvPr>
        </p:nvSpPr>
        <p:spPr/>
        <p:txBody>
          <a:bodyPr/>
          <a:lstStyle/>
          <a:p>
            <a:pPr marL="0" indent="0"/>
            <a:r>
              <a:rPr lang="en-US" smtClean="0"/>
              <a:t>   </a:t>
            </a:r>
            <a:endParaRPr lang="en-US" dirty="0"/>
          </a:p>
        </p:txBody>
      </p:sp>
      <p:sp>
        <p:nvSpPr>
          <p:cNvPr id="4" name="shp_PresTitle"/>
          <p:cNvSpPr>
            <a:spLocks noGrp="1"/>
          </p:cNvSpPr>
          <p:nvPr>
            <p:ph type="ftr" sz="quarter" idx="11"/>
          </p:nvPr>
        </p:nvSpPr>
        <p:spPr/>
        <p:txBody>
          <a:bodyPr/>
          <a:lstStyle/>
          <a:p>
            <a:r>
              <a:rPr lang="en-US" smtClean="0"/>
              <a:t>The Economics of Retirement</a:t>
            </a:r>
            <a:endParaRPr lang="en-US" dirty="0"/>
          </a:p>
        </p:txBody>
      </p:sp>
      <p:graphicFrame>
        <p:nvGraphicFramePr>
          <p:cNvPr id="9" name="Content Placeholder 10"/>
          <p:cNvGraphicFramePr>
            <a:graphicFrameLocks/>
          </p:cNvGraphicFramePr>
          <p:nvPr>
            <p:extLst>
              <p:ext uri="{D42A27DB-BD31-4B8C-83A1-F6EECF244321}">
                <p14:modId xmlns:p14="http://schemas.microsoft.com/office/powerpoint/2010/main" val="3635991912"/>
              </p:ext>
            </p:extLst>
          </p:nvPr>
        </p:nvGraphicFramePr>
        <p:xfrm>
          <a:off x="455401" y="2627071"/>
          <a:ext cx="9144000" cy="452094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57200" y="2060575"/>
            <a:ext cx="9142201" cy="212366"/>
          </a:xfrm>
          <a:prstGeom prst="rect">
            <a:avLst/>
          </a:prstGeom>
          <a:solidFill>
            <a:schemeClr val="accent1"/>
          </a:solidFill>
          <a:effectLst/>
        </p:spPr>
        <p:txBody>
          <a:bodyPr vert="horz" wrap="square" lIns="73152" tIns="36576" rIns="73152" bIns="36576" rtlCol="0" anchor="b">
            <a:noAutofit/>
          </a:bodyPr>
          <a:lstStyle>
            <a:lvl1pPr indent="0">
              <a:spcBef>
                <a:spcPts val="1200"/>
              </a:spcBef>
              <a:buFontTx/>
              <a:buNone/>
              <a:tabLst>
                <a:tab pos="4343400" algn="r"/>
              </a:tabLst>
              <a:defRPr kumimoji="0" lang="en-US" sz="900" b="1" i="0" u="none" strike="noStrike" cap="none" normalizeH="0" baseline="0" dirty="0" smtClean="0">
                <a:ln>
                  <a:noFill/>
                </a:ln>
                <a:solidFill>
                  <a:schemeClr val="accent1"/>
                </a:solidFill>
                <a:effectLst/>
              </a:defRPr>
            </a:lvl1pPr>
            <a:lvl2pPr marL="230400" indent="-180000">
              <a:lnSpc>
                <a:spcPts val="1600"/>
              </a:lnSpc>
              <a:spcBef>
                <a:spcPts val="800"/>
              </a:spcBef>
              <a:buClr>
                <a:schemeClr val="accent1"/>
              </a:buClr>
              <a:buSzPct val="100000"/>
              <a:buFont typeface="Symbol" panose="05050102010706020507" pitchFamily="18" charset="2"/>
              <a:buNone/>
              <a:defRPr lang="en-US" sz="1100" b="1" dirty="0" smtClean="0">
                <a:cs typeface="Arial" panose="020B0604020202020204" pitchFamily="34" charset="0"/>
              </a:defRPr>
            </a:lvl2pPr>
            <a:lvl3pPr marL="457200" indent="-228600">
              <a:lnSpc>
                <a:spcPts val="1600"/>
              </a:lnSpc>
              <a:spcBef>
                <a:spcPts val="800"/>
              </a:spcBef>
              <a:buClr>
                <a:schemeClr val="bg1">
                  <a:lumMod val="50000"/>
                </a:schemeClr>
              </a:buClr>
              <a:buSzPct val="80000"/>
              <a:buFont typeface="Symbol" panose="05050102010706020507" pitchFamily="18" charset="2"/>
              <a:buChar char=""/>
              <a:defRPr sz="1100"/>
            </a:lvl3pPr>
            <a:lvl4pPr marL="685800" indent="-228600">
              <a:lnSpc>
                <a:spcPts val="1600"/>
              </a:lnSpc>
              <a:spcBef>
                <a:spcPts val="800"/>
              </a:spcBef>
              <a:buClr>
                <a:schemeClr val="accent4">
                  <a:lumMod val="75000"/>
                </a:schemeClr>
              </a:buClr>
              <a:buSzPct val="100000"/>
              <a:buFont typeface="Symbol" panose="05050102010706020507" pitchFamily="18" charset="2"/>
              <a:buChar char="·"/>
              <a:defRPr sz="1100"/>
            </a:lvl4pPr>
            <a:lvl5pPr marL="914400" indent="-228600">
              <a:lnSpc>
                <a:spcPts val="1400"/>
              </a:lnSpc>
              <a:spcBef>
                <a:spcPts val="600"/>
              </a:spcBef>
              <a:buClr>
                <a:schemeClr val="bg1">
                  <a:lumMod val="50000"/>
                </a:schemeClr>
              </a:buClr>
              <a:buSzPct val="80000"/>
              <a:buFont typeface="Symbol" panose="05050102010706020507" pitchFamily="18" charset="2"/>
              <a:buChar char=""/>
              <a:defRPr sz="1100"/>
            </a:lvl5pPr>
            <a:lvl6pPr marL="1143000" indent="-228600">
              <a:lnSpc>
                <a:spcPts val="1400"/>
              </a:lnSpc>
              <a:spcBef>
                <a:spcPts val="400"/>
              </a:spcBef>
              <a:buClr>
                <a:schemeClr val="accent4">
                  <a:lumMod val="75000"/>
                </a:schemeClr>
              </a:buClr>
              <a:buSzPct val="100000"/>
              <a:buFont typeface="Symbol" panose="05050102010706020507" pitchFamily="18" charset="2"/>
              <a:buChar char="·"/>
              <a:defRPr sz="1100" baseline="0"/>
            </a:lvl6pPr>
            <a:lvl7pPr marL="0" indent="0">
              <a:spcBef>
                <a:spcPts val="1200"/>
              </a:spcBef>
              <a:buFontTx/>
              <a:buNone/>
              <a:defRPr sz="1100" baseline="0"/>
            </a:lvl7pPr>
            <a:lvl8pPr marL="3820592" indent="-254706">
              <a:spcBef>
                <a:spcPct val="20000"/>
              </a:spcBef>
              <a:buFont typeface="Arial" pitchFamily="34" charset="0"/>
              <a:buChar char="•"/>
              <a:defRPr sz="2200"/>
            </a:lvl8pPr>
            <a:lvl9pPr marL="4330004" indent="-254706">
              <a:spcBef>
                <a:spcPct val="20000"/>
              </a:spcBef>
              <a:buFont typeface="Arial" pitchFamily="34" charset="0"/>
              <a:buChar char="•"/>
              <a:defRPr sz="2200"/>
            </a:lvl9pPr>
          </a:lstStyle>
          <a:p>
            <a:pPr>
              <a:spcBef>
                <a:spcPts val="0"/>
              </a:spcBef>
            </a:pPr>
            <a:r>
              <a:rPr lang="en-US" sz="1100" dirty="0" smtClean="0">
                <a:solidFill>
                  <a:schemeClr val="bg1"/>
                </a:solidFill>
              </a:rPr>
              <a:t>Absolute Decrease in Life Insurance Enrollment Between 1989 and 2013, by Education Group</a:t>
            </a:r>
            <a:endParaRPr lang="en-US" sz="1100" dirty="0">
              <a:solidFill>
                <a:schemeClr val="bg1"/>
              </a:solidFill>
            </a:endParaRPr>
          </a:p>
        </p:txBody>
      </p:sp>
      <p:sp>
        <p:nvSpPr>
          <p:cNvPr id="13" name="shp_FootNote"/>
          <p:cNvSpPr txBox="1"/>
          <p:nvPr/>
        </p:nvSpPr>
        <p:spPr>
          <a:xfrm>
            <a:off x="1651001" y="7148019"/>
            <a:ext cx="7353300" cy="153888"/>
          </a:xfrm>
          <a:prstGeom prst="rect">
            <a:avLst/>
          </a:prstGeom>
          <a:noFill/>
        </p:spPr>
        <p:txBody>
          <a:bodyPr vert="horz" wrap="square" lIns="0" tIns="0" rIns="0" bIns="0" rtlCol="0" anchor="b">
            <a:noAutofit/>
          </a:bodyPr>
          <a:lstStyle/>
          <a:p>
            <a:pPr marL="347472" indent="-347472">
              <a:tabLst>
                <a:tab pos="342900" algn="l"/>
              </a:tabLst>
            </a:pPr>
            <a:r>
              <a:rPr lang="en-US" sz="700" i="1" dirty="0" smtClean="0"/>
              <a:t>Source: Federal Reserve Bank of Chicago.  </a:t>
            </a:r>
            <a:r>
              <a:rPr lang="en-US" sz="700" dirty="0" smtClean="0"/>
              <a:t>	</a:t>
            </a:r>
          </a:p>
        </p:txBody>
      </p:sp>
      <p:sp>
        <p:nvSpPr>
          <p:cNvPr id="12" name="TextBox 11"/>
          <p:cNvSpPr txBox="1"/>
          <p:nvPr/>
        </p:nvSpPr>
        <p:spPr>
          <a:xfrm>
            <a:off x="490094" y="2317734"/>
            <a:ext cx="2621406" cy="261610"/>
          </a:xfrm>
          <a:prstGeom prst="rect">
            <a:avLst/>
          </a:prstGeom>
          <a:noFill/>
          <a:ln>
            <a:solidFill>
              <a:schemeClr val="bg1">
                <a:lumMod val="65000"/>
              </a:schemeClr>
            </a:solidFill>
          </a:ln>
        </p:spPr>
        <p:txBody>
          <a:bodyPr wrap="square" rtlCol="0">
            <a:spAutoFit/>
          </a:bodyPr>
          <a:lstStyle/>
          <a:p>
            <a:pPr algn="ctr"/>
            <a:r>
              <a:rPr lang="en-US" sz="1100" b="1" dirty="0" smtClean="0">
                <a:solidFill>
                  <a:schemeClr val="accent2">
                    <a:lumMod val="50000"/>
                  </a:schemeClr>
                </a:solidFill>
                <a:latin typeface="Arial Narrow" panose="020B0606020202030204" pitchFamily="34" charset="0"/>
              </a:rPr>
              <a:t>Decrease in Life Insurance Enrollment (p.p.)</a:t>
            </a:r>
            <a:endParaRPr lang="en-US" sz="1100" b="1" dirty="0">
              <a:solidFill>
                <a:schemeClr val="accent2">
                  <a:lumMod val="50000"/>
                </a:schemeClr>
              </a:solidFill>
              <a:latin typeface="Arial Narrow" panose="020B0606020202030204" pitchFamily="34" charset="0"/>
            </a:endParaRPr>
          </a:p>
        </p:txBody>
      </p:sp>
      <p:sp>
        <p:nvSpPr>
          <p:cNvPr id="14" name="Up-Down Arrow 13"/>
          <p:cNvSpPr/>
          <p:nvPr/>
        </p:nvSpPr>
        <p:spPr>
          <a:xfrm>
            <a:off x="2116680" y="4071108"/>
            <a:ext cx="82550" cy="1097280"/>
          </a:xfrm>
          <a:prstGeom prst="upDownArrow">
            <a:avLst>
              <a:gd name="adj1" fmla="val 29022"/>
              <a:gd name="adj2" fmla="val 50000"/>
            </a:avLst>
          </a:prstGeom>
          <a:solidFill>
            <a:schemeClr val="tx1">
              <a:lumMod val="95000"/>
              <a:lumOff val="5000"/>
            </a:schemeClr>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900" b="1" dirty="0" smtClean="0">
              <a:latin typeface="Arial Narrow" panose="020B0606020202030204" pitchFamily="34" charset="0"/>
            </a:endParaRPr>
          </a:p>
        </p:txBody>
      </p:sp>
      <p:sp>
        <p:nvSpPr>
          <p:cNvPr id="15" name="TextBox 16"/>
          <p:cNvSpPr txBox="1"/>
          <p:nvPr/>
        </p:nvSpPr>
        <p:spPr>
          <a:xfrm>
            <a:off x="2199230" y="4227577"/>
            <a:ext cx="499520" cy="156966"/>
          </a:xfrm>
          <a:prstGeom prst="rect">
            <a:avLst/>
          </a:prstGeom>
          <a:noFill/>
          <a:ln>
            <a:solidFill>
              <a:schemeClr val="tx1"/>
            </a:solidFill>
          </a:ln>
        </p:spPr>
        <p:txBody>
          <a:bodyPr wrap="square" lIns="73152" tIns="9144" rIns="73152" bIns="9144"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latin typeface="Arial Narrow" panose="020B0606020202030204" pitchFamily="34" charset="0"/>
              </a:rPr>
              <a:t>29 p.p. </a:t>
            </a:r>
            <a:endParaRPr lang="en-US" sz="900" b="1" dirty="0">
              <a:latin typeface="Arial Narrow" panose="020B0606020202030204" pitchFamily="34" charset="0"/>
            </a:endParaRPr>
          </a:p>
        </p:txBody>
      </p:sp>
      <p:sp>
        <p:nvSpPr>
          <p:cNvPr id="16" name="Up-Down Arrow 15"/>
          <p:cNvSpPr/>
          <p:nvPr/>
        </p:nvSpPr>
        <p:spPr>
          <a:xfrm>
            <a:off x="4231230" y="3607558"/>
            <a:ext cx="82550" cy="777240"/>
          </a:xfrm>
          <a:prstGeom prst="upDownArrow">
            <a:avLst>
              <a:gd name="adj1" fmla="val 29022"/>
              <a:gd name="adj2" fmla="val 50000"/>
            </a:avLst>
          </a:prstGeom>
          <a:solidFill>
            <a:schemeClr val="tx1">
              <a:lumMod val="95000"/>
              <a:lumOff val="5000"/>
            </a:schemeClr>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900" b="1" dirty="0" smtClean="0">
              <a:latin typeface="Arial Narrow" panose="020B0606020202030204" pitchFamily="34" charset="0"/>
            </a:endParaRPr>
          </a:p>
        </p:txBody>
      </p:sp>
      <p:sp>
        <p:nvSpPr>
          <p:cNvPr id="17" name="TextBox 16"/>
          <p:cNvSpPr txBox="1"/>
          <p:nvPr/>
        </p:nvSpPr>
        <p:spPr>
          <a:xfrm>
            <a:off x="4313780" y="3772915"/>
            <a:ext cx="499520" cy="156966"/>
          </a:xfrm>
          <a:prstGeom prst="rect">
            <a:avLst/>
          </a:prstGeom>
          <a:noFill/>
          <a:ln>
            <a:solidFill>
              <a:schemeClr val="tx1"/>
            </a:solidFill>
          </a:ln>
        </p:spPr>
        <p:txBody>
          <a:bodyPr wrap="square" lIns="73152" tIns="9144" rIns="73152" bIns="9144"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latin typeface="Arial Narrow" panose="020B0606020202030204" pitchFamily="34" charset="0"/>
              </a:rPr>
              <a:t>21 p.p. </a:t>
            </a:r>
            <a:endParaRPr lang="en-US" sz="900" b="1" dirty="0">
              <a:latin typeface="Arial Narrow" panose="020B0606020202030204" pitchFamily="34" charset="0"/>
            </a:endParaRPr>
          </a:p>
        </p:txBody>
      </p:sp>
      <p:sp>
        <p:nvSpPr>
          <p:cNvPr id="18" name="Up-Down Arrow 17"/>
          <p:cNvSpPr/>
          <p:nvPr/>
        </p:nvSpPr>
        <p:spPr>
          <a:xfrm>
            <a:off x="6352130" y="3544058"/>
            <a:ext cx="82550" cy="685800"/>
          </a:xfrm>
          <a:prstGeom prst="upDownArrow">
            <a:avLst>
              <a:gd name="adj1" fmla="val 29022"/>
              <a:gd name="adj2" fmla="val 50000"/>
            </a:avLst>
          </a:prstGeom>
          <a:solidFill>
            <a:schemeClr val="tx1">
              <a:lumMod val="95000"/>
              <a:lumOff val="5000"/>
            </a:schemeClr>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900" b="1" dirty="0" smtClean="0">
              <a:latin typeface="Arial Narrow" panose="020B0606020202030204" pitchFamily="34" charset="0"/>
            </a:endParaRPr>
          </a:p>
        </p:txBody>
      </p:sp>
      <p:sp>
        <p:nvSpPr>
          <p:cNvPr id="19" name="TextBox 18"/>
          <p:cNvSpPr txBox="1"/>
          <p:nvPr/>
        </p:nvSpPr>
        <p:spPr>
          <a:xfrm>
            <a:off x="6434680" y="3620515"/>
            <a:ext cx="499520" cy="156966"/>
          </a:xfrm>
          <a:prstGeom prst="rect">
            <a:avLst/>
          </a:prstGeom>
          <a:noFill/>
          <a:ln>
            <a:solidFill>
              <a:schemeClr val="tx1"/>
            </a:solidFill>
          </a:ln>
        </p:spPr>
        <p:txBody>
          <a:bodyPr wrap="square" lIns="73152" tIns="9144" rIns="73152" bIns="9144"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latin typeface="Arial Narrow" panose="020B0606020202030204" pitchFamily="34" charset="0"/>
              </a:rPr>
              <a:t>18 p.p. </a:t>
            </a:r>
            <a:endParaRPr lang="en-US" sz="900" b="1" dirty="0">
              <a:latin typeface="Arial Narrow" panose="020B0606020202030204" pitchFamily="34" charset="0"/>
            </a:endParaRPr>
          </a:p>
        </p:txBody>
      </p:sp>
      <p:sp>
        <p:nvSpPr>
          <p:cNvPr id="20" name="Up-Down Arrow 19"/>
          <p:cNvSpPr/>
          <p:nvPr/>
        </p:nvSpPr>
        <p:spPr>
          <a:xfrm>
            <a:off x="8494984" y="3153701"/>
            <a:ext cx="82550" cy="548640"/>
          </a:xfrm>
          <a:prstGeom prst="upDownArrow">
            <a:avLst>
              <a:gd name="adj1" fmla="val 29022"/>
              <a:gd name="adj2" fmla="val 50000"/>
            </a:avLst>
          </a:prstGeom>
          <a:solidFill>
            <a:schemeClr val="tx1">
              <a:lumMod val="95000"/>
              <a:lumOff val="5000"/>
            </a:schemeClr>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900" b="1" dirty="0" smtClean="0">
              <a:latin typeface="Arial Narrow" panose="020B0606020202030204" pitchFamily="34" charset="0"/>
            </a:endParaRPr>
          </a:p>
        </p:txBody>
      </p:sp>
      <p:sp>
        <p:nvSpPr>
          <p:cNvPr id="21" name="TextBox 20"/>
          <p:cNvSpPr txBox="1"/>
          <p:nvPr/>
        </p:nvSpPr>
        <p:spPr>
          <a:xfrm>
            <a:off x="8577534" y="3167660"/>
            <a:ext cx="499520" cy="156966"/>
          </a:xfrm>
          <a:prstGeom prst="rect">
            <a:avLst/>
          </a:prstGeom>
          <a:noFill/>
          <a:ln>
            <a:solidFill>
              <a:schemeClr val="tx1"/>
            </a:solidFill>
          </a:ln>
        </p:spPr>
        <p:txBody>
          <a:bodyPr wrap="square" lIns="73152" tIns="9144" rIns="73152" bIns="9144"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latin typeface="Arial Narrow" panose="020B0606020202030204" pitchFamily="34" charset="0"/>
              </a:rPr>
              <a:t>15 p.p. </a:t>
            </a:r>
            <a:endParaRPr lang="en-US" sz="900" b="1" dirty="0">
              <a:latin typeface="Arial Narrow" panose="020B0606020202030204" pitchFamily="34" charset="0"/>
            </a:endParaRPr>
          </a:p>
        </p:txBody>
      </p:sp>
      <p:sp>
        <p:nvSpPr>
          <p:cNvPr id="22" name="shp_Folio"/>
          <p:cNvSpPr>
            <a:spLocks noGrp="1"/>
          </p:cNvSpPr>
          <p:nvPr>
            <p:ph type="sldNum" sz="quarter" idx="12"/>
          </p:nvPr>
        </p:nvSpPr>
        <p:spPr/>
        <p:txBody>
          <a:bodyPr/>
          <a:lstStyle/>
          <a:p>
            <a:r>
              <a:rPr lang="en-US" smtClean="0"/>
              <a:t>11</a:t>
            </a:r>
            <a:endParaRPr lang="en-US" dirty="0"/>
          </a:p>
        </p:txBody>
      </p:sp>
    </p:spTree>
    <p:extLst>
      <p:ext uri="{BB962C8B-B14F-4D97-AF65-F5344CB8AC3E}">
        <p14:creationId xmlns:p14="http://schemas.microsoft.com/office/powerpoint/2010/main" val="3349976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7"/>
          </p:nvPr>
        </p:nvSpPr>
        <p:spPr>
          <a:xfrm>
            <a:off x="461963" y="1730309"/>
            <a:ext cx="9144000" cy="273921"/>
          </a:xfrm>
        </p:spPr>
        <p:txBody>
          <a:bodyPr/>
          <a:lstStyle/>
          <a:p>
            <a:r>
              <a:rPr lang="en-US" dirty="0" smtClean="0"/>
              <a:t>For Medicare and Medicaid, per-enrollee spending has declined in real terms since 2010 </a:t>
            </a:r>
            <a:endParaRPr lang="en-US" dirty="0"/>
          </a:p>
        </p:txBody>
      </p:sp>
      <p:sp>
        <p:nvSpPr>
          <p:cNvPr id="6" name="Title 5"/>
          <p:cNvSpPr>
            <a:spLocks noGrp="1"/>
          </p:cNvSpPr>
          <p:nvPr>
            <p:ph type="title"/>
          </p:nvPr>
        </p:nvSpPr>
        <p:spPr>
          <a:xfrm>
            <a:off x="457200" y="1232456"/>
            <a:ext cx="9144000" cy="649088"/>
          </a:xfrm>
        </p:spPr>
        <p:txBody>
          <a:bodyPr/>
          <a:lstStyle/>
          <a:p>
            <a:r>
              <a:rPr lang="en-US" dirty="0" smtClean="0"/>
              <a:t>Growth in Both Private and Public Health Spending Per Beneficiary Has Slowed Over the Past Decade</a:t>
            </a:r>
            <a:endParaRPr lang="en-US" dirty="0"/>
          </a:p>
        </p:txBody>
      </p:sp>
      <p:sp>
        <p:nvSpPr>
          <p:cNvPr id="11" name="Text Placeholder 10"/>
          <p:cNvSpPr>
            <a:spLocks noGrp="1"/>
          </p:cNvSpPr>
          <p:nvPr>
            <p:ph type="body" idx="21"/>
          </p:nvPr>
        </p:nvSpPr>
        <p:spPr>
          <a:xfrm>
            <a:off x="490094" y="2252973"/>
            <a:ext cx="9115869" cy="234636"/>
          </a:xfrm>
        </p:spPr>
        <p:txBody>
          <a:bodyPr anchor="ctr">
            <a:noAutofit/>
          </a:bodyPr>
          <a:lstStyle/>
          <a:p>
            <a:r>
              <a:rPr lang="en-US" sz="1200" dirty="0" smtClean="0"/>
              <a:t>Real Per-Enrollee Spending Growth by Payer</a:t>
            </a:r>
            <a:endParaRPr lang="en-US" sz="1200" dirty="0"/>
          </a:p>
        </p:txBody>
      </p:sp>
      <p:sp>
        <p:nvSpPr>
          <p:cNvPr id="22" name="shp_FootNote"/>
          <p:cNvSpPr txBox="1"/>
          <p:nvPr/>
        </p:nvSpPr>
        <p:spPr>
          <a:xfrm>
            <a:off x="1458684" y="7269597"/>
            <a:ext cx="7353300" cy="153888"/>
          </a:xfrm>
          <a:prstGeom prst="rect">
            <a:avLst/>
          </a:prstGeom>
          <a:noFill/>
        </p:spPr>
        <p:txBody>
          <a:bodyPr vert="horz" wrap="square" lIns="0" tIns="0" rIns="0" bIns="0" rtlCol="0" anchor="b">
            <a:noAutofit/>
          </a:bodyPr>
          <a:lstStyle/>
          <a:p>
            <a:pPr marL="347472" indent="-347472"/>
            <a:r>
              <a:rPr lang="en-US" sz="750" i="1" dirty="0" smtClean="0"/>
              <a:t>Source:	Council of Economic Advisers (2016) and National Health Expenditure Accounts.</a:t>
            </a:r>
          </a:p>
          <a:p>
            <a:r>
              <a:rPr lang="en-US" sz="750" dirty="0"/>
              <a:t>Note: </a:t>
            </a:r>
            <a:r>
              <a:rPr lang="en-US" sz="750" dirty="0" smtClean="0"/>
              <a:t>Average </a:t>
            </a:r>
            <a:r>
              <a:rPr lang="en-US" sz="750" dirty="0"/>
              <a:t>growth rate </a:t>
            </a:r>
            <a:r>
              <a:rPr lang="en-US" sz="750" dirty="0" smtClean="0"/>
              <a:t>of </a:t>
            </a:r>
            <a:r>
              <a:rPr lang="en-US" sz="750" dirty="0"/>
              <a:t>Medicare spending for </a:t>
            </a:r>
            <a:r>
              <a:rPr lang="en-US" sz="750" dirty="0" smtClean="0"/>
              <a:t>2000-2010 was adjusted for the creation of the Part D program in 2006 by (a) using </a:t>
            </a:r>
            <a:r>
              <a:rPr lang="en-US" sz="750" dirty="0"/>
              <a:t>the growth rate of non-drug Medicare spending in place of the growth rate of </a:t>
            </a:r>
            <a:r>
              <a:rPr lang="en-US" sz="750" dirty="0" smtClean="0"/>
              <a:t>total Medicare </a:t>
            </a:r>
            <a:r>
              <a:rPr lang="en-US" sz="750" dirty="0"/>
              <a:t>spending for </a:t>
            </a:r>
            <a:r>
              <a:rPr lang="en-US" sz="750" dirty="0" smtClean="0"/>
              <a:t>2006 and (b) using the 2006-2010 growth rate for the total-period prescription-drug rate.</a:t>
            </a:r>
            <a:endParaRPr lang="en-US" sz="750" i="1" dirty="0"/>
          </a:p>
        </p:txBody>
      </p:sp>
      <p:sp>
        <p:nvSpPr>
          <p:cNvPr id="2" name="shp_PresTitle"/>
          <p:cNvSpPr>
            <a:spLocks noGrp="1"/>
          </p:cNvSpPr>
          <p:nvPr>
            <p:ph type="ftr" sz="quarter" idx="11"/>
          </p:nvPr>
        </p:nvSpPr>
        <p:spPr/>
        <p:txBody>
          <a:bodyPr/>
          <a:lstStyle/>
          <a:p>
            <a:r>
              <a:rPr lang="en-US" smtClean="0"/>
              <a:t>The Economics of Retirement</a:t>
            </a:r>
            <a:endParaRPr lang="en-US" dirty="0"/>
          </a:p>
        </p:txBody>
      </p:sp>
      <p:sp>
        <p:nvSpPr>
          <p:cNvPr id="3" name="shp_SDPTitle"/>
          <p:cNvSpPr>
            <a:spLocks noGrp="1"/>
          </p:cNvSpPr>
          <p:nvPr>
            <p:ph type="dt" sz="half" idx="10"/>
          </p:nvPr>
        </p:nvSpPr>
        <p:spPr/>
        <p:txBody>
          <a:bodyPr/>
          <a:lstStyle/>
          <a:p>
            <a:r>
              <a:rPr lang="en-US" smtClean="0"/>
              <a:t>   </a:t>
            </a:r>
            <a:endParaRPr lang="en-US" dirty="0"/>
          </a:p>
        </p:txBody>
      </p:sp>
      <p:sp>
        <p:nvSpPr>
          <p:cNvPr id="15" name="TextBox 14"/>
          <p:cNvSpPr txBox="1"/>
          <p:nvPr/>
        </p:nvSpPr>
        <p:spPr>
          <a:xfrm>
            <a:off x="490094" y="2573956"/>
            <a:ext cx="1948305" cy="253916"/>
          </a:xfrm>
          <a:prstGeom prst="rect">
            <a:avLst/>
          </a:prstGeom>
          <a:noFill/>
          <a:ln>
            <a:solidFill>
              <a:schemeClr val="bg1">
                <a:lumMod val="65000"/>
              </a:schemeClr>
            </a:solidFill>
          </a:ln>
        </p:spPr>
        <p:txBody>
          <a:bodyPr wrap="square" rtlCol="0">
            <a:spAutoFit/>
          </a:bodyPr>
          <a:lstStyle/>
          <a:p>
            <a:pPr algn="ctr"/>
            <a:r>
              <a:rPr lang="en-US" sz="1050" b="1" dirty="0" smtClean="0">
                <a:solidFill>
                  <a:schemeClr val="accent2">
                    <a:lumMod val="50000"/>
                  </a:schemeClr>
                </a:solidFill>
                <a:latin typeface="Arial Narrow" panose="020B0606020202030204" pitchFamily="34" charset="0"/>
              </a:rPr>
              <a:t>Average Annual Percent Growth</a:t>
            </a:r>
            <a:endParaRPr lang="en-US" sz="1050" b="1" dirty="0">
              <a:solidFill>
                <a:schemeClr val="accent2">
                  <a:lumMod val="50000"/>
                </a:schemeClr>
              </a:solidFill>
              <a:latin typeface="Arial Narrow" panose="020B0606020202030204" pitchFamily="34" charset="0"/>
            </a:endParaRPr>
          </a:p>
        </p:txBody>
      </p:sp>
      <p:pic>
        <p:nvPicPr>
          <p:cNvPr id="8" name="Picture 7"/>
          <p:cNvPicPr>
            <a:picLocks noChangeAspect="1"/>
          </p:cNvPicPr>
          <p:nvPr>
            <p:custDataLst>
              <p:tags r:id="rId1"/>
            </p:custDataLst>
          </p:nvPr>
        </p:nvPicPr>
        <p:blipFill rotWithShape="1">
          <a:blip r:embed="rId4"/>
          <a:srcRect r="32070" b="38125"/>
          <a:stretch/>
        </p:blipFill>
        <p:spPr>
          <a:xfrm>
            <a:off x="411480" y="2669677"/>
            <a:ext cx="9400178" cy="4326209"/>
          </a:xfrm>
          <a:prstGeom prst="rect">
            <a:avLst/>
          </a:prstGeom>
        </p:spPr>
      </p:pic>
      <p:sp>
        <p:nvSpPr>
          <p:cNvPr id="10" name="shp_Folio"/>
          <p:cNvSpPr>
            <a:spLocks noGrp="1"/>
          </p:cNvSpPr>
          <p:nvPr>
            <p:ph type="sldNum" sz="quarter" idx="12"/>
          </p:nvPr>
        </p:nvSpPr>
        <p:spPr/>
        <p:txBody>
          <a:bodyPr/>
          <a:lstStyle/>
          <a:p>
            <a:r>
              <a:rPr lang="en-US" smtClean="0"/>
              <a:t>12</a:t>
            </a:r>
            <a:endParaRPr lang="en-US" dirty="0"/>
          </a:p>
        </p:txBody>
      </p:sp>
    </p:spTree>
    <p:extLst>
      <p:ext uri="{BB962C8B-B14F-4D97-AF65-F5344CB8AC3E}">
        <p14:creationId xmlns:p14="http://schemas.microsoft.com/office/powerpoint/2010/main" val="1261032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custDataLst>
              <p:tags r:id="rId1"/>
            </p:custDataLst>
          </p:nvPr>
        </p:nvPicPr>
        <p:blipFill>
          <a:blip r:embed="rId5"/>
          <a:stretch>
            <a:fillRect/>
          </a:stretch>
        </p:blipFill>
        <p:spPr>
          <a:xfrm>
            <a:off x="357095" y="1884640"/>
            <a:ext cx="4652855" cy="4861509"/>
          </a:xfrm>
          <a:prstGeom prst="rect">
            <a:avLst/>
          </a:prstGeom>
        </p:spPr>
      </p:pic>
      <p:sp>
        <p:nvSpPr>
          <p:cNvPr id="2" name="Title 1"/>
          <p:cNvSpPr>
            <a:spLocks noGrp="1"/>
          </p:cNvSpPr>
          <p:nvPr>
            <p:ph type="title"/>
          </p:nvPr>
        </p:nvSpPr>
        <p:spPr/>
        <p:txBody>
          <a:bodyPr/>
          <a:lstStyle/>
          <a:p>
            <a:r>
              <a:rPr lang="en-US" dirty="0" smtClean="0"/>
              <a:t>Budget Outlook Has Consistently Overstated Healthcare Cost Growth Since 2009</a:t>
            </a:r>
            <a:endParaRPr lang="en-US" dirty="0"/>
          </a:p>
        </p:txBody>
      </p:sp>
      <p:sp>
        <p:nvSpPr>
          <p:cNvPr id="3" name="shp_SDPTitle"/>
          <p:cNvSpPr>
            <a:spLocks noGrp="1"/>
          </p:cNvSpPr>
          <p:nvPr>
            <p:ph type="dt" sz="half" idx="10"/>
          </p:nvPr>
        </p:nvSpPr>
        <p:spPr/>
        <p:txBody>
          <a:bodyPr/>
          <a:lstStyle/>
          <a:p>
            <a:pPr marL="0" indent="0"/>
            <a:r>
              <a:rPr lang="en-US" smtClean="0"/>
              <a:t>   </a:t>
            </a:r>
            <a:endParaRPr lang="en-US" dirty="0"/>
          </a:p>
        </p:txBody>
      </p:sp>
      <p:sp>
        <p:nvSpPr>
          <p:cNvPr id="4" name="shp_PresTitle"/>
          <p:cNvSpPr>
            <a:spLocks noGrp="1"/>
          </p:cNvSpPr>
          <p:nvPr>
            <p:ph type="ftr" sz="quarter" idx="11"/>
          </p:nvPr>
        </p:nvSpPr>
        <p:spPr/>
        <p:txBody>
          <a:bodyPr/>
          <a:lstStyle/>
          <a:p>
            <a:r>
              <a:rPr lang="en-US" smtClean="0"/>
              <a:t>The Economics of Retirement</a:t>
            </a:r>
            <a:endParaRPr lang="en-US" dirty="0"/>
          </a:p>
        </p:txBody>
      </p:sp>
      <p:sp>
        <p:nvSpPr>
          <p:cNvPr id="5" name="Text Placeholder 4"/>
          <p:cNvSpPr>
            <a:spLocks noGrp="1"/>
          </p:cNvSpPr>
          <p:nvPr>
            <p:ph type="body" sz="quarter" idx="13"/>
          </p:nvPr>
        </p:nvSpPr>
        <p:spPr>
          <a:xfrm>
            <a:off x="457200" y="1615441"/>
            <a:ext cx="9144000" cy="556260"/>
          </a:xfrm>
        </p:spPr>
        <p:txBody>
          <a:bodyPr/>
          <a:lstStyle/>
          <a:p>
            <a:endParaRPr lang="en-US" dirty="0"/>
          </a:p>
        </p:txBody>
      </p:sp>
      <p:pic>
        <p:nvPicPr>
          <p:cNvPr id="57" name="Picture 56"/>
          <p:cNvPicPr>
            <a:picLocks noChangeAspect="1"/>
          </p:cNvPicPr>
          <p:nvPr>
            <p:custDataLst>
              <p:tags r:id="rId2"/>
            </p:custDataLst>
          </p:nvPr>
        </p:nvPicPr>
        <p:blipFill>
          <a:blip r:embed="rId6"/>
          <a:stretch>
            <a:fillRect/>
          </a:stretch>
        </p:blipFill>
        <p:spPr>
          <a:xfrm>
            <a:off x="5009949" y="1884640"/>
            <a:ext cx="4652855" cy="4861509"/>
          </a:xfrm>
          <a:prstGeom prst="rect">
            <a:avLst/>
          </a:prstGeom>
        </p:spPr>
      </p:pic>
      <p:sp>
        <p:nvSpPr>
          <p:cNvPr id="8" name="TextBox 7"/>
          <p:cNvSpPr txBox="1"/>
          <p:nvPr/>
        </p:nvSpPr>
        <p:spPr>
          <a:xfrm>
            <a:off x="440789" y="2064637"/>
            <a:ext cx="4569162" cy="256842"/>
          </a:xfrm>
          <a:prstGeom prst="rect">
            <a:avLst/>
          </a:prstGeom>
          <a:solidFill>
            <a:schemeClr val="accent1"/>
          </a:solidFill>
        </p:spPr>
        <p:txBody>
          <a:bodyPr wrap="square" lIns="73152" tIns="45720" rIns="73152" bIns="45720" rtlCol="0" anchor="ctr" anchorCtr="0">
            <a:noAutofit/>
          </a:bodyPr>
          <a:lstStyle/>
          <a:p>
            <a:pPr algn="ctr"/>
            <a:r>
              <a:rPr lang="en-US" sz="1300" b="1" dirty="0" smtClean="0">
                <a:solidFill>
                  <a:schemeClr val="bg1"/>
                </a:solidFill>
              </a:rPr>
              <a:t>Projected vs. Actual Medicare Spending (Nominal)</a:t>
            </a:r>
            <a:endParaRPr lang="en-US" sz="1300" b="1" dirty="0">
              <a:solidFill>
                <a:schemeClr val="bg1"/>
              </a:solidFill>
            </a:endParaRPr>
          </a:p>
        </p:txBody>
      </p:sp>
      <p:sp>
        <p:nvSpPr>
          <p:cNvPr id="14" name="shp_FootNote"/>
          <p:cNvSpPr txBox="1"/>
          <p:nvPr/>
        </p:nvSpPr>
        <p:spPr>
          <a:xfrm>
            <a:off x="1651001" y="7210155"/>
            <a:ext cx="7353300" cy="153888"/>
          </a:xfrm>
          <a:prstGeom prst="rect">
            <a:avLst/>
          </a:prstGeom>
          <a:noFill/>
        </p:spPr>
        <p:txBody>
          <a:bodyPr vert="horz" wrap="square" lIns="0" tIns="0" rIns="0" bIns="0" rtlCol="0" anchor="b">
            <a:noAutofit/>
          </a:bodyPr>
          <a:lstStyle/>
          <a:p>
            <a:pPr marL="347472" indent="-347472"/>
            <a:r>
              <a:rPr lang="en-US" sz="700" i="1" dirty="0" smtClean="0"/>
              <a:t>Source:	Centers for Medicare and Medicaid Services.</a:t>
            </a:r>
            <a:endParaRPr lang="en-US" sz="700" i="1" dirty="0"/>
          </a:p>
        </p:txBody>
      </p:sp>
      <p:grpSp>
        <p:nvGrpSpPr>
          <p:cNvPr id="18" name="Group 17"/>
          <p:cNvGrpSpPr/>
          <p:nvPr/>
        </p:nvGrpSpPr>
        <p:grpSpPr>
          <a:xfrm>
            <a:off x="4064970" y="6702403"/>
            <a:ext cx="2057346" cy="318825"/>
            <a:chOff x="4690032" y="427438"/>
            <a:chExt cx="2057346" cy="318825"/>
          </a:xfrm>
        </p:grpSpPr>
        <p:sp>
          <p:nvSpPr>
            <p:cNvPr id="19" name="TextBox 18"/>
            <p:cNvSpPr txBox="1"/>
            <p:nvPr/>
          </p:nvSpPr>
          <p:spPr>
            <a:xfrm>
              <a:off x="4690032" y="438486"/>
              <a:ext cx="605805" cy="307777"/>
            </a:xfrm>
            <a:prstGeom prst="rect">
              <a:avLst/>
            </a:prstGeom>
            <a:noFill/>
          </p:spPr>
          <p:txBody>
            <a:bodyPr wrap="square" rtlCol="0">
              <a:spAutoFit/>
            </a:bodyPr>
            <a:lstStyle/>
            <a:p>
              <a:pPr algn="ctr"/>
              <a:r>
                <a:rPr lang="en-US" sz="700" b="1" dirty="0" smtClean="0">
                  <a:solidFill>
                    <a:schemeClr val="accent2">
                      <a:lumMod val="50000"/>
                    </a:schemeClr>
                  </a:solidFill>
                </a:rPr>
                <a:t>Older</a:t>
              </a:r>
            </a:p>
            <a:p>
              <a:pPr algn="ctr"/>
              <a:r>
                <a:rPr lang="en-US" sz="700" b="1" dirty="0" smtClean="0">
                  <a:solidFill>
                    <a:schemeClr val="accent2">
                      <a:lumMod val="50000"/>
                    </a:schemeClr>
                  </a:solidFill>
                </a:rPr>
                <a:t>Vintage</a:t>
              </a:r>
              <a:endParaRPr lang="en-US" sz="700" b="1" dirty="0">
                <a:solidFill>
                  <a:schemeClr val="accent2">
                    <a:lumMod val="50000"/>
                  </a:schemeClr>
                </a:solidFill>
              </a:endParaRPr>
            </a:p>
          </p:txBody>
        </p:sp>
        <p:sp>
          <p:nvSpPr>
            <p:cNvPr id="20" name="TextBox 19"/>
            <p:cNvSpPr txBox="1"/>
            <p:nvPr/>
          </p:nvSpPr>
          <p:spPr>
            <a:xfrm>
              <a:off x="6141573" y="438485"/>
              <a:ext cx="605805" cy="307777"/>
            </a:xfrm>
            <a:prstGeom prst="rect">
              <a:avLst/>
            </a:prstGeom>
            <a:noFill/>
          </p:spPr>
          <p:txBody>
            <a:bodyPr wrap="square" rtlCol="0">
              <a:spAutoFit/>
            </a:bodyPr>
            <a:lstStyle/>
            <a:p>
              <a:pPr algn="ctr"/>
              <a:r>
                <a:rPr lang="en-US" sz="700" b="1" dirty="0" smtClean="0">
                  <a:solidFill>
                    <a:schemeClr val="accent2">
                      <a:lumMod val="50000"/>
                    </a:schemeClr>
                  </a:solidFill>
                </a:rPr>
                <a:t>Newer Vintage</a:t>
              </a:r>
              <a:endParaRPr lang="en-US" sz="700" b="1" dirty="0">
                <a:solidFill>
                  <a:schemeClr val="accent2">
                    <a:lumMod val="50000"/>
                  </a:schemeClr>
                </a:solidFill>
              </a:endParaRPr>
            </a:p>
          </p:txBody>
        </p:sp>
        <p:sp>
          <p:nvSpPr>
            <p:cNvPr id="21" name="Rectangle 20"/>
            <p:cNvSpPr/>
            <p:nvPr/>
          </p:nvSpPr>
          <p:spPr>
            <a:xfrm>
              <a:off x="4748115" y="427438"/>
              <a:ext cx="1941816" cy="315430"/>
            </a:xfrm>
            <a:prstGeom prst="rect">
              <a:avLst/>
            </a:prstGeom>
            <a:noFill/>
            <a:ln>
              <a:solidFill>
                <a:schemeClr val="bg1">
                  <a:lumMod val="65000"/>
                </a:schemeClr>
              </a:solidFill>
            </a:ln>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900" b="1" dirty="0" smtClean="0">
                <a:solidFill>
                  <a:schemeClr val="accent2">
                    <a:lumMod val="50000"/>
                  </a:schemeClr>
                </a:solidFill>
                <a:latin typeface="Arial Narrow" panose="020B0606020202030204" pitchFamily="34" charset="0"/>
              </a:endParaRPr>
            </a:p>
          </p:txBody>
        </p:sp>
        <p:cxnSp>
          <p:nvCxnSpPr>
            <p:cNvPr id="22" name="Straight Arrow Connector 21"/>
            <p:cNvCxnSpPr/>
            <p:nvPr/>
          </p:nvCxnSpPr>
          <p:spPr>
            <a:xfrm>
              <a:off x="5238085" y="583558"/>
              <a:ext cx="1000066"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683522" y="3540064"/>
            <a:ext cx="858729" cy="246221"/>
          </a:xfrm>
          <a:prstGeom prst="rect">
            <a:avLst/>
          </a:prstGeom>
          <a:noFill/>
        </p:spPr>
        <p:txBody>
          <a:bodyPr wrap="square" rtlCol="0">
            <a:spAutoFit/>
          </a:bodyPr>
          <a:lstStyle/>
          <a:p>
            <a:pPr algn="ctr"/>
            <a:r>
              <a:rPr lang="en-US" sz="1000" b="1" dirty="0" smtClean="0">
                <a:solidFill>
                  <a:srgbClr val="49547E"/>
                </a:solidFill>
              </a:rPr>
              <a:t>2009 </a:t>
            </a:r>
            <a:r>
              <a:rPr lang="en-US" sz="1000" b="1" dirty="0" err="1" smtClean="0">
                <a:solidFill>
                  <a:srgbClr val="49547E"/>
                </a:solidFill>
              </a:rPr>
              <a:t>Proj</a:t>
            </a:r>
            <a:r>
              <a:rPr lang="en-US" sz="1000" b="1" dirty="0" smtClean="0">
                <a:solidFill>
                  <a:srgbClr val="49547E"/>
                </a:solidFill>
              </a:rPr>
              <a:t>.</a:t>
            </a:r>
            <a:endParaRPr lang="en-US" sz="1000" b="1" dirty="0">
              <a:solidFill>
                <a:srgbClr val="49547E"/>
              </a:solidFill>
            </a:endParaRPr>
          </a:p>
        </p:txBody>
      </p:sp>
      <p:sp>
        <p:nvSpPr>
          <p:cNvPr id="34" name="TextBox 33"/>
          <p:cNvSpPr txBox="1"/>
          <p:nvPr/>
        </p:nvSpPr>
        <p:spPr>
          <a:xfrm>
            <a:off x="3849065" y="4410703"/>
            <a:ext cx="858729" cy="246221"/>
          </a:xfrm>
          <a:prstGeom prst="rect">
            <a:avLst/>
          </a:prstGeom>
          <a:noFill/>
        </p:spPr>
        <p:txBody>
          <a:bodyPr wrap="square" rtlCol="0">
            <a:spAutoFit/>
          </a:bodyPr>
          <a:lstStyle/>
          <a:p>
            <a:pPr algn="ctr"/>
            <a:r>
              <a:rPr lang="en-US" sz="1000" b="1" dirty="0" smtClean="0">
                <a:solidFill>
                  <a:schemeClr val="accent2">
                    <a:lumMod val="75000"/>
                  </a:schemeClr>
                </a:solidFill>
              </a:rPr>
              <a:t>2017 </a:t>
            </a:r>
            <a:r>
              <a:rPr lang="en-US" sz="1000" b="1" dirty="0" err="1" smtClean="0">
                <a:solidFill>
                  <a:schemeClr val="accent2">
                    <a:lumMod val="75000"/>
                  </a:schemeClr>
                </a:solidFill>
              </a:rPr>
              <a:t>Proj</a:t>
            </a:r>
            <a:r>
              <a:rPr lang="en-US" sz="1000" b="1" dirty="0" smtClean="0">
                <a:solidFill>
                  <a:schemeClr val="accent2">
                    <a:lumMod val="75000"/>
                  </a:schemeClr>
                </a:solidFill>
              </a:rPr>
              <a:t>.</a:t>
            </a:r>
            <a:endParaRPr lang="en-US" sz="1000" b="1" dirty="0">
              <a:solidFill>
                <a:schemeClr val="accent2">
                  <a:lumMod val="75000"/>
                </a:schemeClr>
              </a:solidFill>
            </a:endParaRPr>
          </a:p>
        </p:txBody>
      </p:sp>
      <p:sp>
        <p:nvSpPr>
          <p:cNvPr id="39" name="TextBox 38"/>
          <p:cNvSpPr txBox="1"/>
          <p:nvPr/>
        </p:nvSpPr>
        <p:spPr>
          <a:xfrm>
            <a:off x="1933923" y="5804569"/>
            <a:ext cx="858729" cy="246221"/>
          </a:xfrm>
          <a:prstGeom prst="rect">
            <a:avLst/>
          </a:prstGeom>
          <a:noFill/>
        </p:spPr>
        <p:txBody>
          <a:bodyPr wrap="square" rtlCol="0">
            <a:spAutoFit/>
          </a:bodyPr>
          <a:lstStyle/>
          <a:p>
            <a:pPr algn="ctr"/>
            <a:r>
              <a:rPr lang="en-US" sz="1000" b="1" dirty="0" smtClean="0"/>
              <a:t>Actual</a:t>
            </a:r>
            <a:endParaRPr lang="en-US" sz="1000" b="1" dirty="0"/>
          </a:p>
        </p:txBody>
      </p:sp>
      <p:sp>
        <p:nvSpPr>
          <p:cNvPr id="44" name="TextBox 16"/>
          <p:cNvSpPr txBox="1"/>
          <p:nvPr/>
        </p:nvSpPr>
        <p:spPr>
          <a:xfrm>
            <a:off x="440789" y="2385184"/>
            <a:ext cx="1311811" cy="387798"/>
          </a:xfrm>
          <a:prstGeom prst="rect">
            <a:avLst/>
          </a:prstGeom>
          <a:noFill/>
          <a:ln>
            <a:solidFill>
              <a:schemeClr val="accent2">
                <a:lumMod val="50000"/>
              </a:schemeClr>
            </a:solidFill>
          </a:ln>
        </p:spPr>
        <p:txBody>
          <a:bodyPr wrap="square" lIns="73152" tIns="9144" rIns="73152" bIns="9144"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accent2">
                    <a:lumMod val="50000"/>
                  </a:schemeClr>
                </a:solidFill>
                <a:latin typeface="Arial Narrow" panose="020B0606020202030204" pitchFamily="34" charset="0"/>
              </a:rPr>
              <a:t>Medicare</a:t>
            </a:r>
          </a:p>
          <a:p>
            <a:r>
              <a:rPr lang="en-US" sz="1200" b="1" dirty="0" smtClean="0">
                <a:solidFill>
                  <a:schemeClr val="accent2">
                    <a:lumMod val="50000"/>
                  </a:schemeClr>
                </a:solidFill>
                <a:latin typeface="Arial Narrow" panose="020B0606020202030204" pitchFamily="34" charset="0"/>
              </a:rPr>
              <a:t>Expenditures ($</a:t>
            </a:r>
            <a:r>
              <a:rPr lang="en-US" sz="1200" b="1" dirty="0" err="1" smtClean="0">
                <a:solidFill>
                  <a:schemeClr val="accent2">
                    <a:lumMod val="50000"/>
                  </a:schemeClr>
                </a:solidFill>
                <a:latin typeface="Arial Narrow" panose="020B0606020202030204" pitchFamily="34" charset="0"/>
              </a:rPr>
              <a:t>bn</a:t>
            </a:r>
            <a:r>
              <a:rPr lang="en-US" sz="1200" b="1" dirty="0" smtClean="0">
                <a:solidFill>
                  <a:schemeClr val="accent2">
                    <a:lumMod val="50000"/>
                  </a:schemeClr>
                </a:solidFill>
                <a:latin typeface="Arial Narrow" panose="020B0606020202030204" pitchFamily="34" charset="0"/>
              </a:rPr>
              <a:t>)</a:t>
            </a:r>
            <a:endParaRPr lang="en-US" sz="1200" b="1" dirty="0">
              <a:solidFill>
                <a:schemeClr val="accent2">
                  <a:lumMod val="50000"/>
                </a:schemeClr>
              </a:solidFill>
              <a:latin typeface="Arial Narrow" panose="020B0606020202030204" pitchFamily="34" charset="0"/>
            </a:endParaRPr>
          </a:p>
        </p:txBody>
      </p:sp>
      <p:sp>
        <p:nvSpPr>
          <p:cNvPr id="46" name="TextBox 45"/>
          <p:cNvSpPr txBox="1"/>
          <p:nvPr/>
        </p:nvSpPr>
        <p:spPr>
          <a:xfrm>
            <a:off x="5093643" y="2064637"/>
            <a:ext cx="4569162" cy="256842"/>
          </a:xfrm>
          <a:prstGeom prst="rect">
            <a:avLst/>
          </a:prstGeom>
          <a:solidFill>
            <a:schemeClr val="accent1"/>
          </a:solidFill>
        </p:spPr>
        <p:txBody>
          <a:bodyPr wrap="square" lIns="73152" tIns="45720" rIns="73152" bIns="45720" rtlCol="0" anchor="ctr" anchorCtr="0">
            <a:noAutofit/>
          </a:bodyPr>
          <a:lstStyle/>
          <a:p>
            <a:pPr algn="ctr"/>
            <a:r>
              <a:rPr lang="en-US" sz="1300" b="1" dirty="0" smtClean="0">
                <a:solidFill>
                  <a:schemeClr val="bg1"/>
                </a:solidFill>
              </a:rPr>
              <a:t>Projected vs. Actual Medicare Spending Growth</a:t>
            </a:r>
            <a:endParaRPr lang="en-US" sz="1300" b="1" dirty="0">
              <a:solidFill>
                <a:schemeClr val="bg1"/>
              </a:solidFill>
            </a:endParaRPr>
          </a:p>
        </p:txBody>
      </p:sp>
      <p:sp>
        <p:nvSpPr>
          <p:cNvPr id="52" name="TextBox 51"/>
          <p:cNvSpPr txBox="1"/>
          <p:nvPr/>
        </p:nvSpPr>
        <p:spPr>
          <a:xfrm>
            <a:off x="7260960" y="3064550"/>
            <a:ext cx="858729" cy="246221"/>
          </a:xfrm>
          <a:prstGeom prst="rect">
            <a:avLst/>
          </a:prstGeom>
          <a:noFill/>
        </p:spPr>
        <p:txBody>
          <a:bodyPr wrap="square" rtlCol="0">
            <a:spAutoFit/>
          </a:bodyPr>
          <a:lstStyle/>
          <a:p>
            <a:pPr algn="ctr"/>
            <a:r>
              <a:rPr lang="en-US" sz="1000" b="1" dirty="0" smtClean="0">
                <a:solidFill>
                  <a:srgbClr val="49547E"/>
                </a:solidFill>
              </a:rPr>
              <a:t>2009 </a:t>
            </a:r>
            <a:r>
              <a:rPr lang="en-US" sz="1000" b="1" dirty="0" err="1" smtClean="0">
                <a:solidFill>
                  <a:srgbClr val="49547E"/>
                </a:solidFill>
              </a:rPr>
              <a:t>Proj</a:t>
            </a:r>
            <a:r>
              <a:rPr lang="en-US" sz="1000" b="1" dirty="0" smtClean="0">
                <a:solidFill>
                  <a:srgbClr val="49547E"/>
                </a:solidFill>
              </a:rPr>
              <a:t>.</a:t>
            </a:r>
            <a:endParaRPr lang="en-US" sz="1000" b="1" dirty="0">
              <a:solidFill>
                <a:srgbClr val="49547E"/>
              </a:solidFill>
            </a:endParaRPr>
          </a:p>
        </p:txBody>
      </p:sp>
      <p:sp>
        <p:nvSpPr>
          <p:cNvPr id="53" name="TextBox 52"/>
          <p:cNvSpPr txBox="1"/>
          <p:nvPr/>
        </p:nvSpPr>
        <p:spPr>
          <a:xfrm>
            <a:off x="7847401" y="4428849"/>
            <a:ext cx="858729" cy="246221"/>
          </a:xfrm>
          <a:prstGeom prst="rect">
            <a:avLst/>
          </a:prstGeom>
          <a:noFill/>
        </p:spPr>
        <p:txBody>
          <a:bodyPr wrap="square" rtlCol="0">
            <a:spAutoFit/>
          </a:bodyPr>
          <a:lstStyle/>
          <a:p>
            <a:pPr algn="ctr"/>
            <a:r>
              <a:rPr lang="en-US" sz="1000" b="1" dirty="0" smtClean="0">
                <a:solidFill>
                  <a:schemeClr val="accent2">
                    <a:lumMod val="75000"/>
                  </a:schemeClr>
                </a:solidFill>
              </a:rPr>
              <a:t>2017 </a:t>
            </a:r>
            <a:r>
              <a:rPr lang="en-US" sz="1000" b="1" dirty="0" err="1" smtClean="0">
                <a:solidFill>
                  <a:schemeClr val="accent2">
                    <a:lumMod val="75000"/>
                  </a:schemeClr>
                </a:solidFill>
              </a:rPr>
              <a:t>Proj</a:t>
            </a:r>
            <a:r>
              <a:rPr lang="en-US" sz="1000" b="1" dirty="0" smtClean="0">
                <a:solidFill>
                  <a:schemeClr val="accent2">
                    <a:lumMod val="75000"/>
                  </a:schemeClr>
                </a:solidFill>
              </a:rPr>
              <a:t>.</a:t>
            </a:r>
            <a:endParaRPr lang="en-US" sz="1000" b="1" dirty="0">
              <a:solidFill>
                <a:schemeClr val="accent2">
                  <a:lumMod val="75000"/>
                </a:schemeClr>
              </a:solidFill>
            </a:endParaRPr>
          </a:p>
        </p:txBody>
      </p:sp>
      <p:sp>
        <p:nvSpPr>
          <p:cNvPr id="54" name="TextBox 53"/>
          <p:cNvSpPr txBox="1"/>
          <p:nvPr/>
        </p:nvSpPr>
        <p:spPr>
          <a:xfrm>
            <a:off x="6988672" y="5078580"/>
            <a:ext cx="858729" cy="246221"/>
          </a:xfrm>
          <a:prstGeom prst="rect">
            <a:avLst/>
          </a:prstGeom>
          <a:noFill/>
        </p:spPr>
        <p:txBody>
          <a:bodyPr wrap="square" rtlCol="0">
            <a:spAutoFit/>
          </a:bodyPr>
          <a:lstStyle/>
          <a:p>
            <a:pPr algn="ctr"/>
            <a:r>
              <a:rPr lang="en-US" sz="1000" b="1" dirty="0" smtClean="0"/>
              <a:t>Actual</a:t>
            </a:r>
            <a:endParaRPr lang="en-US" sz="1000" b="1" dirty="0"/>
          </a:p>
        </p:txBody>
      </p:sp>
      <p:sp>
        <p:nvSpPr>
          <p:cNvPr id="55" name="TextBox 16"/>
          <p:cNvSpPr txBox="1"/>
          <p:nvPr/>
        </p:nvSpPr>
        <p:spPr>
          <a:xfrm>
            <a:off x="5093644" y="2385184"/>
            <a:ext cx="1783168" cy="387798"/>
          </a:xfrm>
          <a:prstGeom prst="rect">
            <a:avLst/>
          </a:prstGeom>
          <a:noFill/>
          <a:ln>
            <a:solidFill>
              <a:schemeClr val="accent2">
                <a:lumMod val="50000"/>
              </a:schemeClr>
            </a:solidFill>
          </a:ln>
        </p:spPr>
        <p:txBody>
          <a:bodyPr wrap="square" lIns="73152" tIns="9144" rIns="73152" bIns="9144"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accent2">
                    <a:lumMod val="50000"/>
                  </a:schemeClr>
                </a:solidFill>
                <a:latin typeface="Arial Narrow" panose="020B0606020202030204" pitchFamily="34" charset="0"/>
              </a:rPr>
              <a:t>Percent Annual Growth in Medicare Expenditures (%)</a:t>
            </a:r>
            <a:endParaRPr lang="en-US" sz="1200" b="1" dirty="0">
              <a:solidFill>
                <a:schemeClr val="accent2">
                  <a:lumMod val="50000"/>
                </a:schemeClr>
              </a:solidFill>
              <a:latin typeface="Arial Narrow" panose="020B0606020202030204" pitchFamily="34" charset="0"/>
            </a:endParaRPr>
          </a:p>
        </p:txBody>
      </p:sp>
      <p:sp>
        <p:nvSpPr>
          <p:cNvPr id="58" name="Right Brace 57"/>
          <p:cNvSpPr/>
          <p:nvPr/>
        </p:nvSpPr>
        <p:spPr>
          <a:xfrm rot="18000000">
            <a:off x="9060109" y="2922090"/>
            <a:ext cx="157976" cy="777362"/>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Rectangle 58"/>
          <p:cNvSpPr/>
          <p:nvPr/>
        </p:nvSpPr>
        <p:spPr>
          <a:xfrm>
            <a:off x="8678182" y="3053050"/>
            <a:ext cx="1360892" cy="155189"/>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1000" b="1" dirty="0" smtClean="0"/>
              <a:t>2011-2015 </a:t>
            </a:r>
          </a:p>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1000" b="1" dirty="0" err="1" smtClean="0"/>
              <a:t>Proj</a:t>
            </a:r>
            <a:r>
              <a:rPr lang="en-US" sz="1000" b="1" dirty="0" smtClean="0"/>
              <a:t>.</a:t>
            </a:r>
          </a:p>
        </p:txBody>
      </p:sp>
      <p:sp>
        <p:nvSpPr>
          <p:cNvPr id="10" name="shp_Folio"/>
          <p:cNvSpPr>
            <a:spLocks noGrp="1"/>
          </p:cNvSpPr>
          <p:nvPr>
            <p:ph type="sldNum" sz="quarter" idx="12"/>
          </p:nvPr>
        </p:nvSpPr>
        <p:spPr/>
        <p:txBody>
          <a:bodyPr/>
          <a:lstStyle/>
          <a:p>
            <a:r>
              <a:rPr lang="en-US" smtClean="0"/>
              <a:t>13</a:t>
            </a:r>
            <a:endParaRPr lang="en-US" dirty="0"/>
          </a:p>
        </p:txBody>
      </p:sp>
    </p:spTree>
    <p:extLst>
      <p:ext uri="{BB962C8B-B14F-4D97-AF65-F5344CB8AC3E}">
        <p14:creationId xmlns:p14="http://schemas.microsoft.com/office/powerpoint/2010/main" val="2414974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Aging Population</a:t>
            </a:r>
            <a:endParaRPr lang="en-US" dirty="0"/>
          </a:p>
        </p:txBody>
      </p:sp>
      <p:sp>
        <p:nvSpPr>
          <p:cNvPr id="3" name="shp_SDPTitle"/>
          <p:cNvSpPr>
            <a:spLocks noGrp="1"/>
          </p:cNvSpPr>
          <p:nvPr>
            <p:ph type="dt" sz="half" idx="10"/>
          </p:nvPr>
        </p:nvSpPr>
        <p:spPr/>
        <p:txBody>
          <a:bodyPr/>
          <a:lstStyle/>
          <a:p>
            <a:pPr marL="0" indent="0"/>
            <a:r>
              <a:rPr lang="en-US" smtClean="0"/>
              <a:t>   </a:t>
            </a:r>
            <a:endParaRPr lang="en-US" dirty="0"/>
          </a:p>
        </p:txBody>
      </p:sp>
      <p:sp>
        <p:nvSpPr>
          <p:cNvPr id="4" name="shp_PresTitle"/>
          <p:cNvSpPr>
            <a:spLocks noGrp="1"/>
          </p:cNvSpPr>
          <p:nvPr>
            <p:ph type="ftr" sz="quarter" idx="11"/>
          </p:nvPr>
        </p:nvSpPr>
        <p:spPr/>
        <p:txBody>
          <a:bodyPr/>
          <a:lstStyle/>
          <a:p>
            <a:r>
              <a:rPr lang="en-US" smtClean="0"/>
              <a:t>The Economics of Retirement</a:t>
            </a:r>
            <a:endParaRPr lang="en-US" dirty="0"/>
          </a:p>
        </p:txBody>
      </p:sp>
      <p:sp>
        <p:nvSpPr>
          <p:cNvPr id="5" name="Text Placeholder 4"/>
          <p:cNvSpPr>
            <a:spLocks noGrp="1"/>
          </p:cNvSpPr>
          <p:nvPr>
            <p:ph type="body" sz="quarter" idx="13"/>
          </p:nvPr>
        </p:nvSpPr>
        <p:spPr>
          <a:xfrm>
            <a:off x="457200" y="1615441"/>
            <a:ext cx="9144000" cy="473976"/>
          </a:xfrm>
        </p:spPr>
        <p:txBody>
          <a:bodyPr/>
          <a:lstStyle/>
          <a:p>
            <a:r>
              <a:rPr lang="en-US" dirty="0" smtClean="0"/>
              <a:t>The population is aging rapidly at a pace that is set to continue for several decades, with only a partial offset in the form of rising old-age labor force participation</a:t>
            </a:r>
            <a:endParaRPr lang="en-US" dirty="0"/>
          </a:p>
        </p:txBody>
      </p:sp>
      <p:sp>
        <p:nvSpPr>
          <p:cNvPr id="7" name="TextBox 6"/>
          <p:cNvSpPr txBox="1"/>
          <p:nvPr/>
        </p:nvSpPr>
        <p:spPr>
          <a:xfrm>
            <a:off x="457200" y="4682540"/>
            <a:ext cx="9144000" cy="256842"/>
          </a:xfrm>
          <a:prstGeom prst="rect">
            <a:avLst/>
          </a:prstGeom>
          <a:solidFill>
            <a:schemeClr val="accent1"/>
          </a:solidFill>
        </p:spPr>
        <p:txBody>
          <a:bodyPr wrap="square" lIns="73152" tIns="45720" rIns="73152" bIns="45720" rtlCol="0" anchor="ctr" anchorCtr="0">
            <a:noAutofit/>
          </a:bodyPr>
          <a:lstStyle/>
          <a:p>
            <a:r>
              <a:rPr lang="en-US" sz="1050" b="1" dirty="0" smtClean="0">
                <a:solidFill>
                  <a:schemeClr val="bg1"/>
                </a:solidFill>
              </a:rPr>
              <a:t>Labor Force Participation Rates in 1992, 2002, 2012 and Projected 2022, by Age</a:t>
            </a:r>
            <a:endParaRPr lang="en-US" sz="1050" b="1" dirty="0">
              <a:solidFill>
                <a:schemeClr val="bg1"/>
              </a:solidFill>
            </a:endParaRPr>
          </a:p>
        </p:txBody>
      </p:sp>
      <p:sp>
        <p:nvSpPr>
          <p:cNvPr id="8" name="Text Placeholder 4"/>
          <p:cNvSpPr txBox="1">
            <a:spLocks/>
          </p:cNvSpPr>
          <p:nvPr/>
        </p:nvSpPr>
        <p:spPr>
          <a:xfrm>
            <a:off x="457200" y="-937259"/>
            <a:ext cx="9144000" cy="350124"/>
          </a:xfrm>
          <a:prstGeom prst="rect">
            <a:avLst/>
          </a:prstGeom>
        </p:spPr>
        <p:txBody>
          <a:bodyPr vert="horz" lIns="0" tIns="73152" rIns="0" bIns="0" rtlCol="0">
            <a:spAutoFit/>
          </a:bodyPr>
          <a:lstStyle>
            <a:lvl1pPr marL="0" indent="0" algn="l" defTabSz="1018824" rtl="0" eaLnBrk="1" latinLnBrk="0" hangingPunct="1">
              <a:spcBef>
                <a:spcPts val="1200"/>
              </a:spcBef>
              <a:buFontTx/>
              <a:buNone/>
              <a:defRPr lang="en-US" sz="1300" b="1" i="0" kern="1200" baseline="0" dirty="0" smtClean="0">
                <a:solidFill>
                  <a:schemeClr val="accent4">
                    <a:lumMod val="75000"/>
                  </a:schemeClr>
                </a:solidFill>
                <a:latin typeface="Arial Narrow" panose="020B0606020202030204" pitchFamily="34" charset="0"/>
                <a:ea typeface="+mn-ea"/>
                <a:cs typeface="+mn-cs"/>
              </a:defRPr>
            </a:lvl1pPr>
            <a:lvl2pPr marL="179388" indent="-228600" algn="l" defTabSz="1018824" rtl="0" eaLnBrk="1" latinLnBrk="0" hangingPunct="1">
              <a:lnSpc>
                <a:spcPts val="1600"/>
              </a:lnSpc>
              <a:spcBef>
                <a:spcPts val="800"/>
              </a:spcBef>
              <a:buClr>
                <a:schemeClr val="accent1"/>
              </a:buClr>
              <a:buSzPct val="100000"/>
              <a:buFont typeface="Symbol" panose="05050102010706020507" pitchFamily="18" charset="2"/>
              <a:buChar char="·"/>
              <a:defRPr lang="en-US" sz="1100" b="1" kern="1200" dirty="0" smtClean="0">
                <a:solidFill>
                  <a:schemeClr val="tx1"/>
                </a:solidFill>
                <a:latin typeface="+mn-lt"/>
                <a:ea typeface="+mn-ea"/>
                <a:cs typeface="Arial" panose="020B0604020202020204" pitchFamily="34" charset="0"/>
              </a:defRPr>
            </a:lvl2pPr>
            <a:lvl3pPr marL="457200" indent="-228600" algn="l" defTabSz="1018824" rtl="0" eaLnBrk="1" latinLnBrk="0" hangingPunct="1">
              <a:lnSpc>
                <a:spcPts val="1600"/>
              </a:lnSpc>
              <a:spcBef>
                <a:spcPts val="8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3pPr>
            <a:lvl4pPr marL="685800" indent="-228600" algn="l" defTabSz="1018824" rtl="0" eaLnBrk="1" latinLnBrk="0" hangingPunct="1">
              <a:lnSpc>
                <a:spcPts val="1600"/>
              </a:lnSpc>
              <a:spcBef>
                <a:spcPts val="8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4pPr>
            <a:lvl5pPr marL="914400" indent="-228600" algn="l" defTabSz="1018824" rtl="0" eaLnBrk="1" latinLnBrk="0" hangingPunct="1">
              <a:lnSpc>
                <a:spcPts val="1400"/>
              </a:lnSpc>
              <a:spcBef>
                <a:spcPts val="6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5pPr>
            <a:lvl6pPr marL="1143000" indent="-228600" algn="l" defTabSz="1018824" rtl="0" eaLnBrk="1" latinLnBrk="0" hangingPunct="1">
              <a:lnSpc>
                <a:spcPts val="1400"/>
              </a:lnSpc>
              <a:spcBef>
                <a:spcPts val="4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6pPr>
            <a:lvl7pPr marL="0" indent="0" algn="l" defTabSz="1018824" rtl="0" eaLnBrk="1" latinLnBrk="0" hangingPunct="1">
              <a:spcBef>
                <a:spcPts val="1200"/>
              </a:spcBef>
              <a:buFontTx/>
              <a:buNone/>
              <a:defRPr sz="1100" kern="1200" baseline="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US"/>
          </a:p>
        </p:txBody>
      </p:sp>
      <p:sp>
        <p:nvSpPr>
          <p:cNvPr id="9" name="TextBox 8"/>
          <p:cNvSpPr txBox="1"/>
          <p:nvPr/>
        </p:nvSpPr>
        <p:spPr>
          <a:xfrm>
            <a:off x="457200" y="2129840"/>
            <a:ext cx="9144000" cy="256842"/>
          </a:xfrm>
          <a:prstGeom prst="rect">
            <a:avLst/>
          </a:prstGeom>
          <a:solidFill>
            <a:schemeClr val="accent1"/>
          </a:solidFill>
        </p:spPr>
        <p:txBody>
          <a:bodyPr wrap="square" lIns="73152" tIns="45720" rIns="73152" bIns="45720" rtlCol="0" anchor="ctr" anchorCtr="0">
            <a:noAutofit/>
          </a:bodyPr>
          <a:lstStyle/>
          <a:p>
            <a:r>
              <a:rPr lang="en-US" sz="1050" b="1" dirty="0" smtClean="0">
                <a:solidFill>
                  <a:schemeClr val="bg1"/>
                </a:solidFill>
              </a:rPr>
              <a:t>Percent Distribution of the U.S. Population by Age Group: 2010, 2030 and 2050</a:t>
            </a:r>
            <a:endParaRPr lang="en-US" sz="1050" b="1" dirty="0">
              <a:solidFill>
                <a:schemeClr val="bg1"/>
              </a:solidFill>
            </a:endParaRPr>
          </a:p>
        </p:txBody>
      </p:sp>
      <p:sp>
        <p:nvSpPr>
          <p:cNvPr id="13" name="shp_FootNote"/>
          <p:cNvSpPr txBox="1"/>
          <p:nvPr/>
        </p:nvSpPr>
        <p:spPr>
          <a:xfrm>
            <a:off x="1651001" y="7168115"/>
            <a:ext cx="7353300" cy="153888"/>
          </a:xfrm>
          <a:prstGeom prst="rect">
            <a:avLst/>
          </a:prstGeom>
          <a:noFill/>
        </p:spPr>
        <p:txBody>
          <a:bodyPr vert="horz" wrap="square" lIns="0" tIns="0" rIns="0" bIns="0" rtlCol="0" anchor="b">
            <a:noAutofit/>
          </a:bodyPr>
          <a:lstStyle/>
          <a:p>
            <a:pPr marL="347472" indent="-347472"/>
            <a:r>
              <a:rPr lang="en-US" sz="700" i="1" dirty="0" smtClean="0"/>
              <a:t>Source:	U.S Census Bureau, 2012 Population Estimates, 2012 National Projections and U.S. Bureau of Labor Statistics.</a:t>
            </a:r>
            <a:endParaRPr lang="en-US" sz="700" i="1" dirty="0"/>
          </a:p>
        </p:txBody>
      </p:sp>
      <p:graphicFrame>
        <p:nvGraphicFramePr>
          <p:cNvPr id="16" name="Content Placeholder 9"/>
          <p:cNvGraphicFramePr>
            <a:graphicFrameLocks/>
          </p:cNvGraphicFramePr>
          <p:nvPr>
            <p:extLst>
              <p:ext uri="{D42A27DB-BD31-4B8C-83A1-F6EECF244321}">
                <p14:modId xmlns:p14="http://schemas.microsoft.com/office/powerpoint/2010/main" val="2821224232"/>
              </p:ext>
            </p:extLst>
          </p:nvPr>
        </p:nvGraphicFramePr>
        <p:xfrm>
          <a:off x="455401" y="2453938"/>
          <a:ext cx="2743200" cy="192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9"/>
          <p:cNvGraphicFramePr>
            <a:graphicFrameLocks/>
          </p:cNvGraphicFramePr>
          <p:nvPr>
            <p:extLst>
              <p:ext uri="{D42A27DB-BD31-4B8C-83A1-F6EECF244321}">
                <p14:modId xmlns:p14="http://schemas.microsoft.com/office/powerpoint/2010/main" val="1143142019"/>
              </p:ext>
            </p:extLst>
          </p:nvPr>
        </p:nvGraphicFramePr>
        <p:xfrm>
          <a:off x="3886200" y="2453938"/>
          <a:ext cx="274320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9"/>
          <p:cNvGraphicFramePr>
            <a:graphicFrameLocks/>
          </p:cNvGraphicFramePr>
          <p:nvPr>
            <p:extLst>
              <p:ext uri="{D42A27DB-BD31-4B8C-83A1-F6EECF244321}">
                <p14:modId xmlns:p14="http://schemas.microsoft.com/office/powerpoint/2010/main" val="2834817624"/>
              </p:ext>
            </p:extLst>
          </p:nvPr>
        </p:nvGraphicFramePr>
        <p:xfrm>
          <a:off x="6819900" y="2453938"/>
          <a:ext cx="2743200" cy="192024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458999" y="2421033"/>
            <a:ext cx="2743200"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noAutofit/>
          </a:bodyPr>
          <a:lstStyle>
            <a:defPPr>
              <a:defRPr lang="en-US"/>
            </a:defPPr>
            <a:lvl1pPr indent="0">
              <a:spcBef>
                <a:spcPts val="1200"/>
              </a:spcBef>
              <a:buFontTx/>
              <a:buNone/>
              <a:tabLst>
                <a:tab pos="4343400" algn="r"/>
              </a:tabLst>
              <a:defRPr kumimoji="0" sz="900" b="1" i="0" u="none" strike="noStrike" cap="none" normalizeH="0" baseline="0">
                <a:ln>
                  <a:noFill/>
                </a:ln>
                <a:solidFill>
                  <a:schemeClr val="accent1"/>
                </a:solidFill>
                <a:effectLst/>
              </a:defRPr>
            </a:lvl1pPr>
            <a:lvl2pPr marL="230400" indent="-180000">
              <a:lnSpc>
                <a:spcPts val="1600"/>
              </a:lnSpc>
              <a:spcBef>
                <a:spcPts val="800"/>
              </a:spcBef>
              <a:buClr>
                <a:schemeClr val="accent1"/>
              </a:buClr>
              <a:buSzPct val="100000"/>
              <a:buFont typeface="Symbol" panose="05050102010706020507" pitchFamily="18" charset="2"/>
              <a:buNone/>
              <a:defRPr sz="1100" b="1">
                <a:cs typeface="Arial" panose="020B0604020202020204" pitchFamily="34" charset="0"/>
              </a:defRPr>
            </a:lvl2pPr>
            <a:lvl3pPr marL="457200" indent="-228600">
              <a:lnSpc>
                <a:spcPts val="1600"/>
              </a:lnSpc>
              <a:spcBef>
                <a:spcPts val="800"/>
              </a:spcBef>
              <a:buClr>
                <a:schemeClr val="bg1">
                  <a:lumMod val="50000"/>
                </a:schemeClr>
              </a:buClr>
              <a:buSzPct val="80000"/>
              <a:buFont typeface="Symbol" panose="05050102010706020507" pitchFamily="18" charset="2"/>
              <a:buChar char=""/>
              <a:defRPr sz="1100"/>
            </a:lvl3pPr>
            <a:lvl4pPr marL="685800" indent="-228600">
              <a:lnSpc>
                <a:spcPts val="1600"/>
              </a:lnSpc>
              <a:spcBef>
                <a:spcPts val="800"/>
              </a:spcBef>
              <a:buClr>
                <a:schemeClr val="accent4">
                  <a:lumMod val="75000"/>
                </a:schemeClr>
              </a:buClr>
              <a:buSzPct val="100000"/>
              <a:buFont typeface="Symbol" panose="05050102010706020507" pitchFamily="18" charset="2"/>
              <a:buChar char="·"/>
              <a:defRPr sz="1100"/>
            </a:lvl4pPr>
            <a:lvl5pPr marL="914400" indent="-228600">
              <a:lnSpc>
                <a:spcPts val="1400"/>
              </a:lnSpc>
              <a:spcBef>
                <a:spcPts val="600"/>
              </a:spcBef>
              <a:buClr>
                <a:schemeClr val="bg1">
                  <a:lumMod val="50000"/>
                </a:schemeClr>
              </a:buClr>
              <a:buSzPct val="80000"/>
              <a:buFont typeface="Symbol" panose="05050102010706020507" pitchFamily="18" charset="2"/>
              <a:buChar char=""/>
              <a:defRPr sz="1100"/>
            </a:lvl5pPr>
            <a:lvl6pPr marL="1143000" indent="-228600">
              <a:lnSpc>
                <a:spcPts val="1400"/>
              </a:lnSpc>
              <a:spcBef>
                <a:spcPts val="400"/>
              </a:spcBef>
              <a:buClr>
                <a:schemeClr val="accent4">
                  <a:lumMod val="75000"/>
                </a:schemeClr>
              </a:buClr>
              <a:buSzPct val="100000"/>
              <a:buFont typeface="Symbol" panose="05050102010706020507" pitchFamily="18" charset="2"/>
              <a:buChar char="·"/>
              <a:defRPr sz="1100" baseline="0"/>
            </a:lvl6pPr>
            <a:lvl7pPr marL="0" indent="0">
              <a:spcBef>
                <a:spcPts val="1200"/>
              </a:spcBef>
              <a:buFontTx/>
              <a:buNone/>
              <a:defRPr sz="1100" baseline="0"/>
            </a:lvl7pPr>
            <a:lvl8pPr marL="3820592" indent="-254706">
              <a:spcBef>
                <a:spcPct val="20000"/>
              </a:spcBef>
              <a:buFont typeface="Arial" pitchFamily="34" charset="0"/>
              <a:buChar char="•"/>
              <a:defRPr sz="2200"/>
            </a:lvl8pPr>
            <a:lvl9pPr marL="4330004" indent="-254706">
              <a:spcBef>
                <a:spcPct val="20000"/>
              </a:spcBef>
              <a:buFont typeface="Arial" pitchFamily="34" charset="0"/>
              <a:buChar char="•"/>
              <a:defRPr sz="2200"/>
            </a:lvl9pPr>
          </a:lstStyle>
          <a:p>
            <a:pPr>
              <a:spcBef>
                <a:spcPts val="0"/>
              </a:spcBef>
            </a:pPr>
            <a:r>
              <a:rPr lang="en-US" sz="1050" dirty="0" smtClean="0"/>
              <a:t>2010</a:t>
            </a:r>
            <a:endParaRPr lang="en-US" sz="1050" dirty="0"/>
          </a:p>
        </p:txBody>
      </p:sp>
      <p:sp>
        <p:nvSpPr>
          <p:cNvPr id="20" name="TextBox 19"/>
          <p:cNvSpPr txBox="1"/>
          <p:nvPr/>
        </p:nvSpPr>
        <p:spPr>
          <a:xfrm>
            <a:off x="3657600" y="2421033"/>
            <a:ext cx="2743200"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noAutofit/>
          </a:bodyPr>
          <a:lstStyle>
            <a:defPPr>
              <a:defRPr lang="en-US"/>
            </a:defPPr>
            <a:lvl1pPr indent="0">
              <a:spcBef>
                <a:spcPts val="1200"/>
              </a:spcBef>
              <a:buFontTx/>
              <a:buNone/>
              <a:tabLst>
                <a:tab pos="4343400" algn="r"/>
              </a:tabLst>
              <a:defRPr kumimoji="0" sz="900" b="1" i="0" u="none" strike="noStrike" cap="none" normalizeH="0" baseline="0">
                <a:ln>
                  <a:noFill/>
                </a:ln>
                <a:solidFill>
                  <a:schemeClr val="accent1"/>
                </a:solidFill>
                <a:effectLst/>
              </a:defRPr>
            </a:lvl1pPr>
            <a:lvl2pPr marL="230400" indent="-180000">
              <a:lnSpc>
                <a:spcPts val="1600"/>
              </a:lnSpc>
              <a:spcBef>
                <a:spcPts val="800"/>
              </a:spcBef>
              <a:buClr>
                <a:schemeClr val="accent1"/>
              </a:buClr>
              <a:buSzPct val="100000"/>
              <a:buFont typeface="Symbol" panose="05050102010706020507" pitchFamily="18" charset="2"/>
              <a:buNone/>
              <a:defRPr sz="1100" b="1">
                <a:cs typeface="Arial" panose="020B0604020202020204" pitchFamily="34" charset="0"/>
              </a:defRPr>
            </a:lvl2pPr>
            <a:lvl3pPr marL="457200" indent="-228600">
              <a:lnSpc>
                <a:spcPts val="1600"/>
              </a:lnSpc>
              <a:spcBef>
                <a:spcPts val="800"/>
              </a:spcBef>
              <a:buClr>
                <a:schemeClr val="bg1">
                  <a:lumMod val="50000"/>
                </a:schemeClr>
              </a:buClr>
              <a:buSzPct val="80000"/>
              <a:buFont typeface="Symbol" panose="05050102010706020507" pitchFamily="18" charset="2"/>
              <a:buChar char=""/>
              <a:defRPr sz="1100"/>
            </a:lvl3pPr>
            <a:lvl4pPr marL="685800" indent="-228600">
              <a:lnSpc>
                <a:spcPts val="1600"/>
              </a:lnSpc>
              <a:spcBef>
                <a:spcPts val="800"/>
              </a:spcBef>
              <a:buClr>
                <a:schemeClr val="accent4">
                  <a:lumMod val="75000"/>
                </a:schemeClr>
              </a:buClr>
              <a:buSzPct val="100000"/>
              <a:buFont typeface="Symbol" panose="05050102010706020507" pitchFamily="18" charset="2"/>
              <a:buChar char="·"/>
              <a:defRPr sz="1100"/>
            </a:lvl4pPr>
            <a:lvl5pPr marL="914400" indent="-228600">
              <a:lnSpc>
                <a:spcPts val="1400"/>
              </a:lnSpc>
              <a:spcBef>
                <a:spcPts val="600"/>
              </a:spcBef>
              <a:buClr>
                <a:schemeClr val="bg1">
                  <a:lumMod val="50000"/>
                </a:schemeClr>
              </a:buClr>
              <a:buSzPct val="80000"/>
              <a:buFont typeface="Symbol" panose="05050102010706020507" pitchFamily="18" charset="2"/>
              <a:buChar char=""/>
              <a:defRPr sz="1100"/>
            </a:lvl5pPr>
            <a:lvl6pPr marL="1143000" indent="-228600">
              <a:lnSpc>
                <a:spcPts val="1400"/>
              </a:lnSpc>
              <a:spcBef>
                <a:spcPts val="400"/>
              </a:spcBef>
              <a:buClr>
                <a:schemeClr val="accent4">
                  <a:lumMod val="75000"/>
                </a:schemeClr>
              </a:buClr>
              <a:buSzPct val="100000"/>
              <a:buFont typeface="Symbol" panose="05050102010706020507" pitchFamily="18" charset="2"/>
              <a:buChar char="·"/>
              <a:defRPr sz="1100" baseline="0"/>
            </a:lvl6pPr>
            <a:lvl7pPr marL="0" indent="0">
              <a:spcBef>
                <a:spcPts val="1200"/>
              </a:spcBef>
              <a:buFontTx/>
              <a:buNone/>
              <a:defRPr sz="1100" baseline="0"/>
            </a:lvl7pPr>
            <a:lvl8pPr marL="3820592" indent="-254706">
              <a:spcBef>
                <a:spcPct val="20000"/>
              </a:spcBef>
              <a:buFont typeface="Arial" pitchFamily="34" charset="0"/>
              <a:buChar char="•"/>
              <a:defRPr sz="2200"/>
            </a:lvl8pPr>
            <a:lvl9pPr marL="4330004" indent="-254706">
              <a:spcBef>
                <a:spcPct val="20000"/>
              </a:spcBef>
              <a:buFont typeface="Arial" pitchFamily="34" charset="0"/>
              <a:buChar char="•"/>
              <a:defRPr sz="2200"/>
            </a:lvl9pPr>
          </a:lstStyle>
          <a:p>
            <a:pPr>
              <a:spcBef>
                <a:spcPts val="0"/>
              </a:spcBef>
            </a:pPr>
            <a:r>
              <a:rPr lang="en-US" sz="1050" dirty="0" smtClean="0"/>
              <a:t>2030</a:t>
            </a:r>
            <a:endParaRPr lang="en-US" sz="1050" dirty="0"/>
          </a:p>
        </p:txBody>
      </p:sp>
      <p:sp>
        <p:nvSpPr>
          <p:cNvPr id="21" name="TextBox 20"/>
          <p:cNvSpPr txBox="1"/>
          <p:nvPr/>
        </p:nvSpPr>
        <p:spPr>
          <a:xfrm>
            <a:off x="6856201" y="2421033"/>
            <a:ext cx="2743200" cy="212366"/>
          </a:xfrm>
          <a:prstGeom prst="rect">
            <a:avLst/>
          </a:prstGeom>
          <a:gradFill>
            <a:gsLst>
              <a:gs pos="0">
                <a:schemeClr val="bg1">
                  <a:alpha val="0"/>
                </a:schemeClr>
              </a:gs>
              <a:gs pos="94000">
                <a:schemeClr val="bg1">
                  <a:alpha val="0"/>
                </a:schemeClr>
              </a:gs>
              <a:gs pos="95000">
                <a:schemeClr val="accent1"/>
              </a:gs>
            </a:gsLst>
            <a:lin ang="5400000" scaled="0"/>
          </a:gradFill>
          <a:effectLst/>
        </p:spPr>
        <p:txBody>
          <a:bodyPr vert="horz" wrap="square" lIns="73152" tIns="36576" rIns="73152" bIns="36576" rtlCol="0" anchor="b">
            <a:noAutofit/>
          </a:bodyPr>
          <a:lstStyle>
            <a:defPPr>
              <a:defRPr lang="en-US"/>
            </a:defPPr>
            <a:lvl1pPr indent="0">
              <a:spcBef>
                <a:spcPts val="1200"/>
              </a:spcBef>
              <a:buFontTx/>
              <a:buNone/>
              <a:tabLst>
                <a:tab pos="4343400" algn="r"/>
              </a:tabLst>
              <a:defRPr kumimoji="0" sz="900" b="1" i="0" u="none" strike="noStrike" cap="none" normalizeH="0" baseline="0">
                <a:ln>
                  <a:noFill/>
                </a:ln>
                <a:solidFill>
                  <a:schemeClr val="accent1"/>
                </a:solidFill>
                <a:effectLst/>
              </a:defRPr>
            </a:lvl1pPr>
            <a:lvl2pPr marL="230400" indent="-180000">
              <a:lnSpc>
                <a:spcPts val="1600"/>
              </a:lnSpc>
              <a:spcBef>
                <a:spcPts val="800"/>
              </a:spcBef>
              <a:buClr>
                <a:schemeClr val="accent1"/>
              </a:buClr>
              <a:buSzPct val="100000"/>
              <a:buFont typeface="Symbol" panose="05050102010706020507" pitchFamily="18" charset="2"/>
              <a:buNone/>
              <a:defRPr sz="1100" b="1">
                <a:cs typeface="Arial" panose="020B0604020202020204" pitchFamily="34" charset="0"/>
              </a:defRPr>
            </a:lvl2pPr>
            <a:lvl3pPr marL="457200" indent="-228600">
              <a:lnSpc>
                <a:spcPts val="1600"/>
              </a:lnSpc>
              <a:spcBef>
                <a:spcPts val="800"/>
              </a:spcBef>
              <a:buClr>
                <a:schemeClr val="bg1">
                  <a:lumMod val="50000"/>
                </a:schemeClr>
              </a:buClr>
              <a:buSzPct val="80000"/>
              <a:buFont typeface="Symbol" panose="05050102010706020507" pitchFamily="18" charset="2"/>
              <a:buChar char=""/>
              <a:defRPr sz="1100"/>
            </a:lvl3pPr>
            <a:lvl4pPr marL="685800" indent="-228600">
              <a:lnSpc>
                <a:spcPts val="1600"/>
              </a:lnSpc>
              <a:spcBef>
                <a:spcPts val="800"/>
              </a:spcBef>
              <a:buClr>
                <a:schemeClr val="accent4">
                  <a:lumMod val="75000"/>
                </a:schemeClr>
              </a:buClr>
              <a:buSzPct val="100000"/>
              <a:buFont typeface="Symbol" panose="05050102010706020507" pitchFamily="18" charset="2"/>
              <a:buChar char="·"/>
              <a:defRPr sz="1100"/>
            </a:lvl4pPr>
            <a:lvl5pPr marL="914400" indent="-228600">
              <a:lnSpc>
                <a:spcPts val="1400"/>
              </a:lnSpc>
              <a:spcBef>
                <a:spcPts val="600"/>
              </a:spcBef>
              <a:buClr>
                <a:schemeClr val="bg1">
                  <a:lumMod val="50000"/>
                </a:schemeClr>
              </a:buClr>
              <a:buSzPct val="80000"/>
              <a:buFont typeface="Symbol" panose="05050102010706020507" pitchFamily="18" charset="2"/>
              <a:buChar char=""/>
              <a:defRPr sz="1100"/>
            </a:lvl5pPr>
            <a:lvl6pPr marL="1143000" indent="-228600">
              <a:lnSpc>
                <a:spcPts val="1400"/>
              </a:lnSpc>
              <a:spcBef>
                <a:spcPts val="400"/>
              </a:spcBef>
              <a:buClr>
                <a:schemeClr val="accent4">
                  <a:lumMod val="75000"/>
                </a:schemeClr>
              </a:buClr>
              <a:buSzPct val="100000"/>
              <a:buFont typeface="Symbol" panose="05050102010706020507" pitchFamily="18" charset="2"/>
              <a:buChar char="·"/>
              <a:defRPr sz="1100" baseline="0"/>
            </a:lvl6pPr>
            <a:lvl7pPr marL="0" indent="0">
              <a:spcBef>
                <a:spcPts val="1200"/>
              </a:spcBef>
              <a:buFontTx/>
              <a:buNone/>
              <a:defRPr sz="1100" baseline="0"/>
            </a:lvl7pPr>
            <a:lvl8pPr marL="3820592" indent="-254706">
              <a:spcBef>
                <a:spcPct val="20000"/>
              </a:spcBef>
              <a:buFont typeface="Arial" pitchFamily="34" charset="0"/>
              <a:buChar char="•"/>
              <a:defRPr sz="2200"/>
            </a:lvl8pPr>
            <a:lvl9pPr marL="4330004" indent="-254706">
              <a:spcBef>
                <a:spcPct val="20000"/>
              </a:spcBef>
              <a:buFont typeface="Arial" pitchFamily="34" charset="0"/>
              <a:buChar char="•"/>
              <a:defRPr sz="2200"/>
            </a:lvl9pPr>
          </a:lstStyle>
          <a:p>
            <a:pPr>
              <a:spcBef>
                <a:spcPts val="0"/>
              </a:spcBef>
            </a:pPr>
            <a:r>
              <a:rPr lang="en-US" sz="1050" dirty="0" smtClean="0"/>
              <a:t>2050</a:t>
            </a:r>
          </a:p>
        </p:txBody>
      </p:sp>
      <p:grpSp>
        <p:nvGrpSpPr>
          <p:cNvPr id="23" name="Group 22"/>
          <p:cNvGrpSpPr/>
          <p:nvPr/>
        </p:nvGrpSpPr>
        <p:grpSpPr>
          <a:xfrm>
            <a:off x="3714750" y="4373916"/>
            <a:ext cx="3009900" cy="415498"/>
            <a:chOff x="3594219" y="4203623"/>
            <a:chExt cx="2290540" cy="415498"/>
          </a:xfrm>
        </p:grpSpPr>
        <p:sp>
          <p:nvSpPr>
            <p:cNvPr id="15" name="Rectangle 14"/>
            <p:cNvSpPr/>
            <p:nvPr/>
          </p:nvSpPr>
          <p:spPr>
            <a:xfrm>
              <a:off x="3594219" y="4246075"/>
              <a:ext cx="134115" cy="134115"/>
            </a:xfrm>
            <a:prstGeom prst="rect">
              <a:avLst/>
            </a:prstGeom>
            <a:solidFill>
              <a:schemeClr val="accent4"/>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1050" b="1" dirty="0" smtClean="0">
                <a:latin typeface="Arial Narrow" panose="020B0606020202030204" pitchFamily="34" charset="0"/>
              </a:endParaRPr>
            </a:p>
          </p:txBody>
        </p:sp>
        <p:sp>
          <p:nvSpPr>
            <p:cNvPr id="22" name="TextBox 21"/>
            <p:cNvSpPr txBox="1"/>
            <p:nvPr/>
          </p:nvSpPr>
          <p:spPr>
            <a:xfrm>
              <a:off x="3720972" y="4203623"/>
              <a:ext cx="534153" cy="253916"/>
            </a:xfrm>
            <a:prstGeom prst="rect">
              <a:avLst/>
            </a:prstGeom>
            <a:noFill/>
          </p:spPr>
          <p:txBody>
            <a:bodyPr wrap="square" rtlCol="0">
              <a:spAutoFit/>
            </a:bodyPr>
            <a:lstStyle/>
            <a:p>
              <a:r>
                <a:rPr lang="en-US" sz="1050" b="1" dirty="0" smtClean="0">
                  <a:solidFill>
                    <a:schemeClr val="tx1">
                      <a:lumMod val="65000"/>
                      <a:lumOff val="35000"/>
                    </a:schemeClr>
                  </a:solidFill>
                  <a:latin typeface="Arial Narrow" panose="020B0606020202030204" pitchFamily="34" charset="0"/>
                </a:rPr>
                <a:t>0 to 64</a:t>
              </a:r>
              <a:endParaRPr lang="en-US" sz="1050" b="1" dirty="0">
                <a:solidFill>
                  <a:schemeClr val="tx1">
                    <a:lumMod val="65000"/>
                    <a:lumOff val="35000"/>
                  </a:schemeClr>
                </a:solidFill>
                <a:latin typeface="Arial Narrow" panose="020B0606020202030204" pitchFamily="34" charset="0"/>
              </a:endParaRPr>
            </a:p>
          </p:txBody>
        </p:sp>
        <p:sp>
          <p:nvSpPr>
            <p:cNvPr id="24" name="Rectangle 23"/>
            <p:cNvSpPr/>
            <p:nvPr/>
          </p:nvSpPr>
          <p:spPr>
            <a:xfrm>
              <a:off x="4310582" y="4246075"/>
              <a:ext cx="134115" cy="134115"/>
            </a:xfrm>
            <a:prstGeom prst="rect">
              <a:avLst/>
            </a:prstGeom>
            <a:solidFill>
              <a:schemeClr val="accent4">
                <a:lumMod val="60000"/>
                <a:lumOff val="40000"/>
              </a:schemeClr>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1050" b="1" dirty="0" smtClean="0">
                <a:latin typeface="Arial Narrow" panose="020B0606020202030204" pitchFamily="34" charset="0"/>
              </a:endParaRPr>
            </a:p>
          </p:txBody>
        </p:sp>
        <p:sp>
          <p:nvSpPr>
            <p:cNvPr id="25" name="TextBox 24"/>
            <p:cNvSpPr txBox="1"/>
            <p:nvPr/>
          </p:nvSpPr>
          <p:spPr>
            <a:xfrm>
              <a:off x="4437335" y="4203623"/>
              <a:ext cx="534153" cy="253916"/>
            </a:xfrm>
            <a:prstGeom prst="rect">
              <a:avLst/>
            </a:prstGeom>
            <a:noFill/>
          </p:spPr>
          <p:txBody>
            <a:bodyPr wrap="square" rtlCol="0">
              <a:spAutoFit/>
            </a:bodyPr>
            <a:lstStyle/>
            <a:p>
              <a:r>
                <a:rPr lang="en-US" sz="1050" b="1" dirty="0" smtClean="0">
                  <a:solidFill>
                    <a:schemeClr val="tx1">
                      <a:lumMod val="65000"/>
                      <a:lumOff val="35000"/>
                    </a:schemeClr>
                  </a:solidFill>
                  <a:latin typeface="Arial Narrow" panose="020B0606020202030204" pitchFamily="34" charset="0"/>
                </a:rPr>
                <a:t>65–84</a:t>
              </a:r>
              <a:endParaRPr lang="en-US" sz="1050" b="1" dirty="0">
                <a:solidFill>
                  <a:schemeClr val="tx1">
                    <a:lumMod val="65000"/>
                    <a:lumOff val="35000"/>
                  </a:schemeClr>
                </a:solidFill>
                <a:latin typeface="Arial Narrow" panose="020B0606020202030204" pitchFamily="34" charset="0"/>
              </a:endParaRPr>
            </a:p>
          </p:txBody>
        </p:sp>
        <p:sp>
          <p:nvSpPr>
            <p:cNvPr id="26" name="Rectangle 25"/>
            <p:cNvSpPr/>
            <p:nvPr/>
          </p:nvSpPr>
          <p:spPr>
            <a:xfrm>
              <a:off x="4990727" y="4246075"/>
              <a:ext cx="134115" cy="134115"/>
            </a:xfrm>
            <a:prstGeom prst="rect">
              <a:avLst/>
            </a:prstGeom>
            <a:solidFill>
              <a:schemeClr val="accent4">
                <a:lumMod val="40000"/>
                <a:lumOff val="60000"/>
              </a:schemeClr>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1050" b="1" dirty="0" smtClean="0">
                <a:latin typeface="Arial Narrow" panose="020B0606020202030204" pitchFamily="34" charset="0"/>
              </a:endParaRPr>
            </a:p>
          </p:txBody>
        </p:sp>
        <p:sp>
          <p:nvSpPr>
            <p:cNvPr id="27" name="TextBox 26"/>
            <p:cNvSpPr txBox="1"/>
            <p:nvPr/>
          </p:nvSpPr>
          <p:spPr>
            <a:xfrm>
              <a:off x="5117480" y="4203623"/>
              <a:ext cx="767279" cy="415498"/>
            </a:xfrm>
            <a:prstGeom prst="rect">
              <a:avLst/>
            </a:prstGeom>
            <a:noFill/>
          </p:spPr>
          <p:txBody>
            <a:bodyPr wrap="square" rtlCol="0">
              <a:spAutoFit/>
            </a:bodyPr>
            <a:lstStyle/>
            <a:p>
              <a:r>
                <a:rPr lang="en-US" sz="1050" b="1" dirty="0" smtClean="0">
                  <a:solidFill>
                    <a:schemeClr val="tx1">
                      <a:lumMod val="65000"/>
                      <a:lumOff val="35000"/>
                    </a:schemeClr>
                  </a:solidFill>
                  <a:latin typeface="Arial Narrow" panose="020B0606020202030204" pitchFamily="34" charset="0"/>
                </a:rPr>
                <a:t>85 and over</a:t>
              </a:r>
              <a:endParaRPr lang="en-US" sz="1050" b="1" dirty="0">
                <a:solidFill>
                  <a:schemeClr val="tx1">
                    <a:lumMod val="65000"/>
                    <a:lumOff val="35000"/>
                  </a:schemeClr>
                </a:solidFill>
                <a:latin typeface="Arial Narrow" panose="020B0606020202030204" pitchFamily="34" charset="0"/>
              </a:endParaRPr>
            </a:p>
          </p:txBody>
        </p:sp>
      </p:grpSp>
      <p:graphicFrame>
        <p:nvGraphicFramePr>
          <p:cNvPr id="29" name="Content Placeholder 10"/>
          <p:cNvGraphicFramePr>
            <a:graphicFrameLocks/>
          </p:cNvGraphicFramePr>
          <p:nvPr>
            <p:extLst>
              <p:ext uri="{D42A27DB-BD31-4B8C-83A1-F6EECF244321}">
                <p14:modId xmlns:p14="http://schemas.microsoft.com/office/powerpoint/2010/main" val="1959799851"/>
              </p:ext>
            </p:extLst>
          </p:nvPr>
        </p:nvGraphicFramePr>
        <p:xfrm>
          <a:off x="455401" y="4995153"/>
          <a:ext cx="9107699" cy="2172961"/>
        </p:xfrm>
        <a:graphic>
          <a:graphicData uri="http://schemas.openxmlformats.org/drawingml/2006/chart">
            <c:chart xmlns:c="http://schemas.openxmlformats.org/drawingml/2006/chart" xmlns:r="http://schemas.openxmlformats.org/officeDocument/2006/relationships" r:id="rId5"/>
          </a:graphicData>
        </a:graphic>
      </p:graphicFrame>
      <p:sp>
        <p:nvSpPr>
          <p:cNvPr id="12" name="shp_Folio"/>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575421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473378" y="5316657"/>
            <a:ext cx="4117662" cy="1526474"/>
          </a:xfrm>
          <a:prstGeom prst="rect">
            <a:avLst/>
          </a:prstGeom>
          <a:solidFill>
            <a:schemeClr val="accent2">
              <a:lumMod val="20000"/>
              <a:lumOff val="80000"/>
            </a:schemeClr>
          </a:solidFill>
          <a:ln w="19050" cap="flat">
            <a:noFill/>
            <a:miter lim="800000"/>
          </a:ln>
        </p:spPr>
        <p:txBody>
          <a:bodyPr rot="0" spcFirstLastPara="0" vertOverflow="overflow" horzOverflow="overflow" vert="horz" wrap="square" lIns="274320" tIns="91440" rIns="228600" bIns="91440" numCol="1" spcCol="0" rtlCol="0" fromWordArt="0" anchor="ctr" anchorCtr="0" forceAA="0" compatLnSpc="1">
            <a:prstTxWarp prst="textNoShape">
              <a:avLst/>
            </a:prstTxWarp>
            <a:noAutofit/>
          </a:bodyPr>
          <a:lstStyle/>
          <a:p>
            <a:pPr algn="just" fontAlgn="base">
              <a:spcBef>
                <a:spcPts val="200"/>
              </a:spcBef>
              <a:spcAft>
                <a:spcPct val="0"/>
              </a:spcAft>
              <a:buClr>
                <a:schemeClr val="accent4">
                  <a:lumMod val="75000"/>
                </a:schemeClr>
              </a:buClr>
              <a:buSzPct val="100000"/>
              <a:tabLst>
                <a:tab pos="457200" algn="l"/>
                <a:tab pos="914400" algn="l"/>
                <a:tab pos="1371600" algn="l"/>
                <a:tab pos="1828800" algn="l"/>
              </a:tabLst>
            </a:pPr>
            <a:r>
              <a:rPr lang="en-US" sz="1000" dirty="0" smtClean="0">
                <a:solidFill>
                  <a:schemeClr val="accent4">
                    <a:lumMod val="75000"/>
                  </a:schemeClr>
                </a:solidFill>
                <a:cs typeface="Arial" panose="020B0604020202020204" pitchFamily="34" charset="0"/>
              </a:rPr>
              <a:t>It will </a:t>
            </a:r>
            <a:r>
              <a:rPr lang="en-US" sz="1000" dirty="0">
                <a:solidFill>
                  <a:schemeClr val="accent4">
                    <a:lumMod val="75000"/>
                  </a:schemeClr>
                </a:solidFill>
                <a:cs typeface="Arial" panose="020B0604020202020204" pitchFamily="34" charset="0"/>
              </a:rPr>
              <a:t>be a challenge for the U.S. to achieve sustained economic growth of even </a:t>
            </a:r>
            <a:r>
              <a:rPr lang="en-US" sz="1000" dirty="0" smtClean="0">
                <a:solidFill>
                  <a:schemeClr val="accent4">
                    <a:lumMod val="75000"/>
                  </a:schemeClr>
                </a:solidFill>
                <a:cs typeface="Arial" panose="020B0604020202020204" pitchFamily="34" charset="0"/>
              </a:rPr>
              <a:t>2%...The </a:t>
            </a:r>
            <a:r>
              <a:rPr lang="en-US" sz="1000" dirty="0">
                <a:solidFill>
                  <a:schemeClr val="accent4">
                    <a:lumMod val="75000"/>
                  </a:schemeClr>
                </a:solidFill>
                <a:cs typeface="Arial" panose="020B0604020202020204" pitchFamily="34" charset="0"/>
              </a:rPr>
              <a:t>trouble is that more than half of last year’s economic growth came from the cyclical factors, which have little left to contribute given that we’re at or near full </a:t>
            </a:r>
            <a:r>
              <a:rPr lang="en-US" sz="1000" dirty="0" smtClean="0">
                <a:solidFill>
                  <a:schemeClr val="accent4">
                    <a:lumMod val="75000"/>
                  </a:schemeClr>
                </a:solidFill>
                <a:cs typeface="Arial" panose="020B0604020202020204" pitchFamily="34" charset="0"/>
              </a:rPr>
              <a:t>employment. What this means is that </a:t>
            </a:r>
            <a:r>
              <a:rPr lang="en-US" sz="1000" b="1" dirty="0" smtClean="0">
                <a:solidFill>
                  <a:schemeClr val="accent4">
                    <a:lumMod val="75000"/>
                  </a:schemeClr>
                </a:solidFill>
                <a:cs typeface="Arial" panose="020B0604020202020204" pitchFamily="34" charset="0"/>
              </a:rPr>
              <a:t>absent </a:t>
            </a:r>
            <a:r>
              <a:rPr lang="en-US" sz="1000" b="1" dirty="0">
                <a:solidFill>
                  <a:schemeClr val="accent4">
                    <a:lumMod val="75000"/>
                  </a:schemeClr>
                </a:solidFill>
                <a:cs typeface="Arial" panose="020B0604020202020204" pitchFamily="34" charset="0"/>
              </a:rPr>
              <a:t>much bigger productivity improvements, it will be a challenge for the U.S. to achieve sustained economic growth of even 2</a:t>
            </a:r>
            <a:r>
              <a:rPr lang="en-US" sz="1000" b="1" dirty="0" smtClean="0">
                <a:solidFill>
                  <a:schemeClr val="accent4">
                    <a:lumMod val="75000"/>
                  </a:schemeClr>
                </a:solidFill>
                <a:cs typeface="Arial" panose="020B0604020202020204" pitchFamily="34" charset="0"/>
              </a:rPr>
              <a:t>%.</a:t>
            </a:r>
            <a:endParaRPr lang="en-US" sz="1000" dirty="0">
              <a:solidFill>
                <a:schemeClr val="accent4">
                  <a:lumMod val="75000"/>
                </a:schemeClr>
              </a:solidFill>
              <a:cs typeface="Arial" panose="020B0604020202020204" pitchFamily="34" charset="0"/>
            </a:endParaRPr>
          </a:p>
          <a:p>
            <a:pPr marL="0" lvl="2">
              <a:spcBef>
                <a:spcPts val="200"/>
              </a:spcBef>
              <a:buClr>
                <a:schemeClr val="bg1">
                  <a:lumMod val="50000"/>
                </a:schemeClr>
              </a:buClr>
              <a:buSzPct val="80000"/>
            </a:pPr>
            <a:endParaRPr lang="en-US" sz="800" cap="all" noProof="1" smtClean="0">
              <a:solidFill>
                <a:schemeClr val="tx1">
                  <a:lumMod val="50000"/>
                  <a:lumOff val="50000"/>
                </a:schemeClr>
              </a:solidFill>
            </a:endParaRPr>
          </a:p>
          <a:p>
            <a:pPr marL="0" lvl="2">
              <a:spcBef>
                <a:spcPts val="200"/>
              </a:spcBef>
              <a:buClr>
                <a:schemeClr val="bg1">
                  <a:lumMod val="50000"/>
                </a:schemeClr>
              </a:buClr>
              <a:buSzPct val="80000"/>
            </a:pPr>
            <a:r>
              <a:rPr lang="en-US" sz="800" cap="all" noProof="1" smtClean="0">
                <a:solidFill>
                  <a:schemeClr val="tx1">
                    <a:lumMod val="50000"/>
                    <a:lumOff val="50000"/>
                  </a:schemeClr>
                </a:solidFill>
              </a:rPr>
              <a:t>Former cea chairman Jason Furman, WSJ, February 14, 2018</a:t>
            </a:r>
            <a:endParaRPr lang="en-US" sz="800" cap="all" noProof="1">
              <a:solidFill>
                <a:schemeClr val="tx1">
                  <a:lumMod val="50000"/>
                  <a:lumOff val="50000"/>
                </a:schemeClr>
              </a:solidFill>
            </a:endParaRPr>
          </a:p>
        </p:txBody>
      </p:sp>
      <p:grpSp>
        <p:nvGrpSpPr>
          <p:cNvPr id="6" name="Group 5"/>
          <p:cNvGrpSpPr/>
          <p:nvPr/>
        </p:nvGrpSpPr>
        <p:grpSpPr>
          <a:xfrm>
            <a:off x="9398302" y="6615591"/>
            <a:ext cx="195588" cy="232618"/>
            <a:chOff x="9329722" y="6580031"/>
            <a:chExt cx="195588" cy="232618"/>
          </a:xfrm>
        </p:grpSpPr>
        <p:sp>
          <p:nvSpPr>
            <p:cNvPr id="28" name="Right Triangle 27"/>
            <p:cNvSpPr>
              <a:spLocks/>
            </p:cNvSpPr>
            <p:nvPr/>
          </p:nvSpPr>
          <p:spPr>
            <a:xfrm rot="5400000" flipH="1" flipV="1">
              <a:off x="9312769" y="6596985"/>
              <a:ext cx="229496" cy="195587"/>
            </a:xfrm>
            <a:prstGeom prst="rtTriangle">
              <a:avLst/>
            </a:prstGeom>
            <a:solidFill>
              <a:schemeClr val="bg1"/>
            </a:solidFill>
            <a:ln w="19050" cap="flat">
              <a:noFill/>
              <a:miter lim="800000"/>
            </a:ln>
          </p:spPr>
          <p:txBody>
            <a:bodyPr rot="0" spcFirstLastPara="0" vertOverflow="overflow" horzOverflow="overflow" vert="horz" wrap="square" lIns="228600" tIns="137160" rIns="228600" bIns="137160" numCol="1" spcCol="0" rtlCol="0" fromWordArt="0" anchor="t" anchorCtr="0" forceAA="0" compatLnSpc="1">
              <a:prstTxWarp prst="textNoShape">
                <a:avLst/>
              </a:prstTxWarp>
              <a:noAutofit/>
            </a:bodyPr>
            <a:lstStyle/>
            <a:p>
              <a:pPr>
                <a:lnSpc>
                  <a:spcPct val="90000"/>
                </a:lnSpc>
                <a:spcBef>
                  <a:spcPts val="600"/>
                </a:spcBef>
              </a:pPr>
              <a:endParaRPr lang="en-US" sz="1000" dirty="0">
                <a:solidFill>
                  <a:schemeClr val="accent4">
                    <a:lumMod val="75000"/>
                  </a:schemeClr>
                </a:solidFill>
                <a:latin typeface="Arial" panose="020B0604020202020204" pitchFamily="34" charset="0"/>
                <a:cs typeface="Arial" panose="020B0604020202020204" pitchFamily="34" charset="0"/>
              </a:endParaRPr>
            </a:p>
          </p:txBody>
        </p:sp>
        <p:sp>
          <p:nvSpPr>
            <p:cNvPr id="29" name="Right Triangle 28"/>
            <p:cNvSpPr>
              <a:spLocks/>
            </p:cNvSpPr>
            <p:nvPr/>
          </p:nvSpPr>
          <p:spPr>
            <a:xfrm rot="16200000" flipH="1" flipV="1">
              <a:off x="9312769" y="6600108"/>
              <a:ext cx="229494" cy="195587"/>
            </a:xfrm>
            <a:prstGeom prst="rtTriangle">
              <a:avLst/>
            </a:prstGeom>
            <a:solidFill>
              <a:schemeClr val="accent2">
                <a:lumMod val="60000"/>
                <a:lumOff val="40000"/>
              </a:schemeClr>
            </a:solidFill>
            <a:ln w="19050" cap="flat">
              <a:noFill/>
              <a:miter lim="800000"/>
            </a:ln>
          </p:spPr>
          <p:txBody>
            <a:bodyPr rot="0" spcFirstLastPara="0" vertOverflow="overflow" horzOverflow="overflow" vert="horz" wrap="square" lIns="228600" tIns="137160" rIns="228600" bIns="137160" numCol="1" spcCol="0" rtlCol="0" fromWordArt="0" anchor="t" anchorCtr="0" forceAA="0" compatLnSpc="1">
              <a:prstTxWarp prst="textNoShape">
                <a:avLst/>
              </a:prstTxWarp>
              <a:noAutofit/>
            </a:bodyPr>
            <a:lstStyle/>
            <a:p>
              <a:pPr>
                <a:lnSpc>
                  <a:spcPct val="90000"/>
                </a:lnSpc>
                <a:spcBef>
                  <a:spcPts val="600"/>
                </a:spcBef>
              </a:pPr>
              <a:endParaRPr lang="en-US" sz="1000" dirty="0">
                <a:solidFill>
                  <a:schemeClr val="accent4">
                    <a:lumMod val="75000"/>
                  </a:schemeClr>
                </a:solidFill>
                <a:latin typeface="Arial" panose="020B0604020202020204" pitchFamily="34" charset="0"/>
                <a:cs typeface="Arial" panose="020B0604020202020204" pitchFamily="34" charset="0"/>
              </a:endParaRPr>
            </a:p>
          </p:txBody>
        </p:sp>
      </p:grpSp>
      <p:sp>
        <p:nvSpPr>
          <p:cNvPr id="12" name="Title 11"/>
          <p:cNvSpPr>
            <a:spLocks noGrp="1"/>
          </p:cNvSpPr>
          <p:nvPr>
            <p:ph type="title"/>
          </p:nvPr>
        </p:nvSpPr>
        <p:spPr/>
        <p:txBody>
          <a:bodyPr/>
          <a:lstStyle/>
          <a:p>
            <a:r>
              <a:rPr lang="en-US" dirty="0" smtClean="0"/>
              <a:t>Secular Slowdown in Macroeconomic Growth: Is 2% the New 3%?</a:t>
            </a:r>
            <a:endParaRPr lang="en-US" dirty="0"/>
          </a:p>
        </p:txBody>
      </p:sp>
      <p:sp>
        <p:nvSpPr>
          <p:cNvPr id="7" name="shp_SDPTitle"/>
          <p:cNvSpPr>
            <a:spLocks noGrp="1"/>
          </p:cNvSpPr>
          <p:nvPr>
            <p:ph type="dt" sz="half" idx="10"/>
          </p:nvPr>
        </p:nvSpPr>
        <p:spPr/>
        <p:txBody>
          <a:bodyPr/>
          <a:lstStyle/>
          <a:p>
            <a:r>
              <a:rPr lang="en-US" smtClean="0"/>
              <a:t>   </a:t>
            </a:r>
            <a:endParaRPr lang="en-US" dirty="0"/>
          </a:p>
        </p:txBody>
      </p:sp>
      <p:sp>
        <p:nvSpPr>
          <p:cNvPr id="8" name="shp_PresTitle"/>
          <p:cNvSpPr>
            <a:spLocks noGrp="1"/>
          </p:cNvSpPr>
          <p:nvPr>
            <p:ph type="ftr" sz="quarter" idx="11"/>
          </p:nvPr>
        </p:nvSpPr>
        <p:spPr/>
        <p:txBody>
          <a:bodyPr/>
          <a:lstStyle/>
          <a:p>
            <a:r>
              <a:rPr lang="en-US" smtClean="0"/>
              <a:t>The Economics of Retirement</a:t>
            </a:r>
            <a:endParaRPr lang="en-US" dirty="0"/>
          </a:p>
        </p:txBody>
      </p:sp>
      <p:sp>
        <p:nvSpPr>
          <p:cNvPr id="13" name="Text Placeholder 12"/>
          <p:cNvSpPr>
            <a:spLocks noGrp="1"/>
          </p:cNvSpPr>
          <p:nvPr>
            <p:ph type="body" sz="quarter" idx="13"/>
          </p:nvPr>
        </p:nvSpPr>
        <p:spPr>
          <a:xfrm>
            <a:off x="457200" y="1615441"/>
            <a:ext cx="9144000" cy="273921"/>
          </a:xfrm>
        </p:spPr>
        <p:txBody>
          <a:bodyPr/>
          <a:lstStyle/>
          <a:p>
            <a:r>
              <a:rPr lang="en-US" dirty="0" smtClean="0"/>
              <a:t>Population aging affects more than just our retirement systems; it also has a material effect on top-line GDP growth</a:t>
            </a:r>
            <a:endParaRPr lang="en-US" dirty="0"/>
          </a:p>
        </p:txBody>
      </p:sp>
      <p:sp>
        <p:nvSpPr>
          <p:cNvPr id="16" name="TextBox 15"/>
          <p:cNvSpPr txBox="1"/>
          <p:nvPr/>
        </p:nvSpPr>
        <p:spPr>
          <a:xfrm>
            <a:off x="460039" y="2180640"/>
            <a:ext cx="4425572" cy="256842"/>
          </a:xfrm>
          <a:prstGeom prst="rect">
            <a:avLst/>
          </a:prstGeom>
          <a:solidFill>
            <a:schemeClr val="accent1"/>
          </a:solidFill>
        </p:spPr>
        <p:txBody>
          <a:bodyPr wrap="square" lIns="73152" tIns="45720" rIns="73152" bIns="45720" rtlCol="0" anchor="ctr" anchorCtr="0">
            <a:noAutofit/>
          </a:bodyPr>
          <a:lstStyle/>
          <a:p>
            <a:pPr algn="ctr"/>
            <a:r>
              <a:rPr lang="en-US" sz="1050" b="1" dirty="0" smtClean="0">
                <a:solidFill>
                  <a:schemeClr val="bg1"/>
                </a:solidFill>
              </a:rPr>
              <a:t>Historical and Future Contributions to Total Potential GDP Growth</a:t>
            </a:r>
            <a:endParaRPr lang="en-US" sz="1050" b="1" dirty="0">
              <a:solidFill>
                <a:schemeClr val="bg1"/>
              </a:solidFill>
            </a:endParaRPr>
          </a:p>
        </p:txBody>
      </p:sp>
      <p:pic>
        <p:nvPicPr>
          <p:cNvPr id="10" name="Picture 9"/>
          <p:cNvPicPr>
            <a:picLocks noChangeAspect="1"/>
          </p:cNvPicPr>
          <p:nvPr>
            <p:custDataLst>
              <p:tags r:id="rId1"/>
            </p:custDataLst>
          </p:nvPr>
        </p:nvPicPr>
        <p:blipFill>
          <a:blip r:embed="rId3"/>
          <a:stretch>
            <a:fillRect/>
          </a:stretch>
        </p:blipFill>
        <p:spPr>
          <a:xfrm>
            <a:off x="6939" y="2396168"/>
            <a:ext cx="5235621" cy="4606983"/>
          </a:xfrm>
          <a:prstGeom prst="rect">
            <a:avLst/>
          </a:prstGeom>
          <a:noFill/>
          <a:ln/>
          <a:extLst>
            <a:ext uri="{909E8E84-426E-40DD-AFC4-6F175D3DCCD1}">
              <a14:hiddenFill xmlns:a14="http://schemas.microsoft.com/office/drawing/2010/main">
                <a:solidFill>
                  <a:srgbClr val="FFFFFF"/>
                </a:solidFill>
              </a14:hiddenFill>
            </a:ext>
          </a:extLst>
        </p:spPr>
      </p:pic>
      <p:sp>
        <p:nvSpPr>
          <p:cNvPr id="18" name="Isosceles Triangle 17"/>
          <p:cNvSpPr/>
          <p:nvPr/>
        </p:nvSpPr>
        <p:spPr>
          <a:xfrm rot="5400000">
            <a:off x="2983206" y="4503259"/>
            <a:ext cx="4399359" cy="267805"/>
          </a:xfrm>
          <a:prstGeom prst="triangle">
            <a:avLst/>
          </a:prstGeom>
          <a:solidFill>
            <a:schemeClr val="accent4">
              <a:lumMod val="75000"/>
            </a:schemeClr>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900" b="1" dirty="0" smtClean="0">
              <a:latin typeface="Arial Narrow" panose="020B0606020202030204" pitchFamily="34" charset="0"/>
            </a:endParaRPr>
          </a:p>
        </p:txBody>
      </p:sp>
      <p:sp>
        <p:nvSpPr>
          <p:cNvPr id="19" name="Rectangle 18"/>
          <p:cNvSpPr/>
          <p:nvPr/>
        </p:nvSpPr>
        <p:spPr>
          <a:xfrm>
            <a:off x="5476461" y="2437482"/>
            <a:ext cx="4124739" cy="2544265"/>
          </a:xfrm>
          <a:prstGeom prst="rect">
            <a:avLst/>
          </a:prstGeom>
          <a:solidFill>
            <a:schemeClr val="accent2">
              <a:lumMod val="20000"/>
              <a:lumOff val="80000"/>
            </a:schemeClr>
          </a:solidFill>
          <a:ln>
            <a:noFill/>
          </a:ln>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marL="285750" indent="-285750" defTabSz="958850" eaLnBrk="0" fontAlgn="base" hangingPunct="0">
              <a:spcAft>
                <a:spcPts val="300"/>
              </a:spcAft>
              <a:buClr>
                <a:schemeClr val="accent4">
                  <a:lumMod val="75000"/>
                </a:schemeClr>
              </a:buClr>
              <a:buSzPct val="100000"/>
              <a:buFont typeface="Arial" panose="020B0604020202020204" pitchFamily="34" charset="0"/>
              <a:buChar char="•"/>
              <a:tabLst>
                <a:tab pos="457200" algn="l"/>
                <a:tab pos="914400" algn="l"/>
                <a:tab pos="1371600" algn="l"/>
                <a:tab pos="1828800" algn="l"/>
              </a:tabLst>
            </a:pPr>
            <a:r>
              <a:rPr lang="en-US" sz="1200" b="1" dirty="0" smtClean="0"/>
              <a:t>Decline in workforce growth constitutes primary source of drag on medium-term growth prospects</a:t>
            </a:r>
          </a:p>
          <a:p>
            <a:pPr marL="457200" lvl="2" indent="-228600" defTabSz="958850" eaLnBrk="0" fontAlgn="base" hangingPunct="0">
              <a:spcAft>
                <a:spcPts val="300"/>
              </a:spcAft>
              <a:buClr>
                <a:srgbClr val="7F7F7F"/>
              </a:buClr>
              <a:buSzPct val="80000"/>
              <a:buFont typeface="Symbol" panose="05050102010706020507" pitchFamily="18" charset="2"/>
              <a:buChar char="-"/>
              <a:tabLst>
                <a:tab pos="457200" algn="l"/>
                <a:tab pos="914400" algn="l"/>
                <a:tab pos="1371600" algn="l"/>
                <a:tab pos="1828800" algn="l"/>
              </a:tabLst>
            </a:pPr>
            <a:r>
              <a:rPr lang="en-US" sz="1200" dirty="0" smtClean="0"/>
              <a:t>Current projections from CBO and other analysts show long-term GDP growth at ~2% even after return of productivity growth to historical levels</a:t>
            </a:r>
          </a:p>
          <a:p>
            <a:pPr marL="457200" lvl="2" indent="-228600" defTabSz="958850" eaLnBrk="0" fontAlgn="base" hangingPunct="0">
              <a:spcAft>
                <a:spcPts val="300"/>
              </a:spcAft>
              <a:buClr>
                <a:srgbClr val="7F7F7F"/>
              </a:buClr>
              <a:buSzPct val="80000"/>
              <a:buFont typeface="Symbol" panose="05050102010706020507" pitchFamily="18" charset="2"/>
              <a:buChar char="-"/>
              <a:tabLst>
                <a:tab pos="457200" algn="l"/>
                <a:tab pos="914400" algn="l"/>
                <a:tab pos="1371600" algn="l"/>
                <a:tab pos="1828800" algn="l"/>
              </a:tabLst>
            </a:pPr>
            <a:r>
              <a:rPr lang="en-US" sz="1200" dirty="0" smtClean="0"/>
              <a:t>Strong consensus between public and private forecasters</a:t>
            </a:r>
            <a:endParaRPr lang="en-US" sz="1200" dirty="0"/>
          </a:p>
          <a:p>
            <a:pPr marL="285750" indent="-285750" defTabSz="958850" eaLnBrk="0" fontAlgn="base" hangingPunct="0">
              <a:spcAft>
                <a:spcPts val="300"/>
              </a:spcAft>
              <a:buClr>
                <a:schemeClr val="accent4">
                  <a:lumMod val="75000"/>
                </a:schemeClr>
              </a:buClr>
              <a:buSzPct val="100000"/>
              <a:buFont typeface="Arial" panose="020B0604020202020204" pitchFamily="34" charset="0"/>
              <a:buChar char="•"/>
              <a:tabLst>
                <a:tab pos="457200" algn="l"/>
                <a:tab pos="914400" algn="l"/>
                <a:tab pos="1371600" algn="l"/>
                <a:tab pos="1828800" algn="l"/>
              </a:tabLst>
            </a:pPr>
            <a:r>
              <a:rPr lang="en-US" sz="1200" b="1" dirty="0" smtClean="0"/>
              <a:t>Wider </a:t>
            </a:r>
            <a:r>
              <a:rPr lang="en-US" sz="1200" b="1" dirty="0"/>
              <a:t>growth slowdown across G7 economies in recent years suggests sluggish growth is largely tax-regime invariant – and achieving higher growth is challenging given aging </a:t>
            </a:r>
            <a:r>
              <a:rPr lang="en-US" sz="1200" b="1" dirty="0" smtClean="0"/>
              <a:t>population</a:t>
            </a:r>
            <a:endParaRPr lang="en-US" sz="1200" b="1" dirty="0"/>
          </a:p>
        </p:txBody>
      </p:sp>
      <p:sp>
        <p:nvSpPr>
          <p:cNvPr id="20" name="TextBox 19"/>
          <p:cNvSpPr txBox="1"/>
          <p:nvPr/>
        </p:nvSpPr>
        <p:spPr>
          <a:xfrm>
            <a:off x="5479301" y="2180640"/>
            <a:ext cx="4122094" cy="256842"/>
          </a:xfrm>
          <a:prstGeom prst="rect">
            <a:avLst/>
          </a:prstGeom>
          <a:solidFill>
            <a:schemeClr val="accent1"/>
          </a:solidFill>
        </p:spPr>
        <p:txBody>
          <a:bodyPr wrap="square" lIns="73152" tIns="45720" rIns="73152" bIns="45720" rtlCol="0" anchor="ctr" anchorCtr="0">
            <a:noAutofit/>
          </a:bodyPr>
          <a:lstStyle/>
          <a:p>
            <a:pPr algn="ctr"/>
            <a:r>
              <a:rPr lang="en-US" sz="1050" b="1" dirty="0" smtClean="0">
                <a:solidFill>
                  <a:schemeClr val="bg1"/>
                </a:solidFill>
              </a:rPr>
              <a:t>Observations</a:t>
            </a:r>
            <a:endParaRPr lang="en-US" sz="1050" b="1" dirty="0">
              <a:solidFill>
                <a:schemeClr val="bg1"/>
              </a:solidFill>
            </a:endParaRPr>
          </a:p>
        </p:txBody>
      </p:sp>
      <p:sp>
        <p:nvSpPr>
          <p:cNvPr id="21" name="TextBox 20"/>
          <p:cNvSpPr txBox="1"/>
          <p:nvPr/>
        </p:nvSpPr>
        <p:spPr>
          <a:xfrm>
            <a:off x="5479301" y="5059815"/>
            <a:ext cx="4122094" cy="256842"/>
          </a:xfrm>
          <a:prstGeom prst="rect">
            <a:avLst/>
          </a:prstGeom>
          <a:solidFill>
            <a:schemeClr val="accent1"/>
          </a:solidFill>
        </p:spPr>
        <p:txBody>
          <a:bodyPr wrap="square" lIns="73152" tIns="45720" rIns="73152" bIns="45720" rtlCol="0" anchor="ctr" anchorCtr="0">
            <a:noAutofit/>
          </a:bodyPr>
          <a:lstStyle/>
          <a:p>
            <a:pPr algn="ctr"/>
            <a:r>
              <a:rPr lang="en-US" sz="1050" b="1" dirty="0" smtClean="0">
                <a:solidFill>
                  <a:schemeClr val="bg1"/>
                </a:solidFill>
              </a:rPr>
              <a:t>Selected Commentary</a:t>
            </a:r>
            <a:endParaRPr lang="en-US" sz="1050" b="1" dirty="0">
              <a:solidFill>
                <a:schemeClr val="bg1"/>
              </a:solidFill>
            </a:endParaRPr>
          </a:p>
        </p:txBody>
      </p:sp>
      <p:grpSp>
        <p:nvGrpSpPr>
          <p:cNvPr id="17" name="Group 16"/>
          <p:cNvGrpSpPr/>
          <p:nvPr/>
        </p:nvGrpSpPr>
        <p:grpSpPr>
          <a:xfrm>
            <a:off x="5507303" y="5386227"/>
            <a:ext cx="234500" cy="190661"/>
            <a:chOff x="457200" y="3067724"/>
            <a:chExt cx="339226" cy="275808"/>
          </a:xfrm>
          <a:solidFill>
            <a:schemeClr val="accent3"/>
          </a:solidFill>
        </p:grpSpPr>
        <p:sp>
          <p:nvSpPr>
            <p:cNvPr id="23" name="Freeform 25"/>
            <p:cNvSpPr>
              <a:spLocks/>
            </p:cNvSpPr>
            <p:nvPr/>
          </p:nvSpPr>
          <p:spPr bwMode="auto">
            <a:xfrm>
              <a:off x="639393" y="3067724"/>
              <a:ext cx="157033" cy="275808"/>
            </a:xfrm>
            <a:custGeom>
              <a:avLst/>
              <a:gdLst/>
              <a:ahLst/>
              <a:cxnLst>
                <a:cxn ang="0">
                  <a:pos x="5901" y="790"/>
                </a:cxn>
                <a:cxn ang="0">
                  <a:pos x="5130" y="1087"/>
                </a:cxn>
                <a:cxn ang="0">
                  <a:pos x="4430" y="1446"/>
                </a:cxn>
                <a:cxn ang="0">
                  <a:pos x="3801" y="1867"/>
                </a:cxn>
                <a:cxn ang="0">
                  <a:pos x="3245" y="2349"/>
                </a:cxn>
                <a:cxn ang="0">
                  <a:pos x="2761" y="2890"/>
                </a:cxn>
                <a:cxn ang="0">
                  <a:pos x="2361" y="3472"/>
                </a:cxn>
                <a:cxn ang="0">
                  <a:pos x="2052" y="4093"/>
                </a:cxn>
                <a:cxn ang="0">
                  <a:pos x="1831" y="4754"/>
                </a:cxn>
                <a:cxn ang="0">
                  <a:pos x="1697" y="5454"/>
                </a:cxn>
                <a:cxn ang="0">
                  <a:pos x="1653" y="6193"/>
                </a:cxn>
                <a:cxn ang="0">
                  <a:pos x="1655" y="6529"/>
                </a:cxn>
                <a:cxn ang="0">
                  <a:pos x="1675" y="6730"/>
                </a:cxn>
                <a:cxn ang="0">
                  <a:pos x="1853" y="6756"/>
                </a:cxn>
                <a:cxn ang="0">
                  <a:pos x="2315" y="6504"/>
                </a:cxn>
                <a:cxn ang="0">
                  <a:pos x="2752" y="6312"/>
                </a:cxn>
                <a:cxn ang="0">
                  <a:pos x="3169" y="6176"/>
                </a:cxn>
                <a:cxn ang="0">
                  <a:pos x="3576" y="6096"/>
                </a:cxn>
                <a:cxn ang="0">
                  <a:pos x="3974" y="6069"/>
                </a:cxn>
                <a:cxn ang="0">
                  <a:pos x="4465" y="6101"/>
                </a:cxn>
                <a:cxn ang="0">
                  <a:pos x="4925" y="6197"/>
                </a:cxn>
                <a:cxn ang="0">
                  <a:pos x="5354" y="6356"/>
                </a:cxn>
                <a:cxn ang="0">
                  <a:pos x="5751" y="6580"/>
                </a:cxn>
                <a:cxn ang="0">
                  <a:pos x="6118" y="6867"/>
                </a:cxn>
                <a:cxn ang="0">
                  <a:pos x="6446" y="7211"/>
                </a:cxn>
                <a:cxn ang="0">
                  <a:pos x="6712" y="7590"/>
                </a:cxn>
                <a:cxn ang="0">
                  <a:pos x="6915" y="8000"/>
                </a:cxn>
                <a:cxn ang="0">
                  <a:pos x="7053" y="8443"/>
                </a:cxn>
                <a:cxn ang="0">
                  <a:pos x="7128" y="8920"/>
                </a:cxn>
                <a:cxn ang="0">
                  <a:pos x="7138" y="9434"/>
                </a:cxn>
                <a:cxn ang="0">
                  <a:pos x="7083" y="9946"/>
                </a:cxn>
                <a:cxn ang="0">
                  <a:pos x="6960" y="10420"/>
                </a:cxn>
                <a:cxn ang="0">
                  <a:pos x="6769" y="10860"/>
                </a:cxn>
                <a:cxn ang="0">
                  <a:pos x="6511" y="11262"/>
                </a:cxn>
                <a:cxn ang="0">
                  <a:pos x="6184" y="11629"/>
                </a:cxn>
                <a:cxn ang="0">
                  <a:pos x="5804" y="11945"/>
                </a:cxn>
                <a:cxn ang="0">
                  <a:pos x="5382" y="12196"/>
                </a:cxn>
                <a:cxn ang="0">
                  <a:pos x="4918" y="12380"/>
                </a:cxn>
                <a:cxn ang="0">
                  <a:pos x="4412" y="12500"/>
                </a:cxn>
                <a:cxn ang="0">
                  <a:pos x="3863" y="12554"/>
                </a:cxn>
                <a:cxn ang="0">
                  <a:pos x="3272" y="12537"/>
                </a:cxn>
                <a:cxn ang="0">
                  <a:pos x="2711" y="12425"/>
                </a:cxn>
                <a:cxn ang="0">
                  <a:pos x="2192" y="12217"/>
                </a:cxn>
                <a:cxn ang="0">
                  <a:pos x="1718" y="11912"/>
                </a:cxn>
                <a:cxn ang="0">
                  <a:pos x="1284" y="11510"/>
                </a:cxn>
                <a:cxn ang="0">
                  <a:pos x="895" y="11014"/>
                </a:cxn>
                <a:cxn ang="0">
                  <a:pos x="572" y="10447"/>
                </a:cxn>
                <a:cxn ang="0">
                  <a:pos x="322" y="9819"/>
                </a:cxn>
                <a:cxn ang="0">
                  <a:pos x="142" y="9127"/>
                </a:cxn>
                <a:cxn ang="0">
                  <a:pos x="35" y="8376"/>
                </a:cxn>
                <a:cxn ang="0">
                  <a:pos x="0" y="7563"/>
                </a:cxn>
                <a:cxn ang="0">
                  <a:pos x="57" y="6486"/>
                </a:cxn>
                <a:cxn ang="0">
                  <a:pos x="226" y="5483"/>
                </a:cxn>
                <a:cxn ang="0">
                  <a:pos x="509" y="4555"/>
                </a:cxn>
                <a:cxn ang="0">
                  <a:pos x="903" y="3698"/>
                </a:cxn>
                <a:cxn ang="0">
                  <a:pos x="1411" y="2916"/>
                </a:cxn>
                <a:cxn ang="0">
                  <a:pos x="2028" y="2208"/>
                </a:cxn>
                <a:cxn ang="0">
                  <a:pos x="2749" y="1583"/>
                </a:cxn>
                <a:cxn ang="0">
                  <a:pos x="3573" y="1040"/>
                </a:cxn>
                <a:cxn ang="0">
                  <a:pos x="4500" y="581"/>
                </a:cxn>
                <a:cxn ang="0">
                  <a:pos x="5530" y="205"/>
                </a:cxn>
              </a:cxnLst>
              <a:rect l="0" t="0" r="r" b="b"/>
              <a:pathLst>
                <a:path w="7142" h="12558">
                  <a:moveTo>
                    <a:pt x="6274" y="0"/>
                  </a:moveTo>
                  <a:lnTo>
                    <a:pt x="6453" y="626"/>
                  </a:lnTo>
                  <a:lnTo>
                    <a:pt x="6313" y="665"/>
                  </a:lnTo>
                  <a:lnTo>
                    <a:pt x="6173" y="704"/>
                  </a:lnTo>
                  <a:lnTo>
                    <a:pt x="6036" y="746"/>
                  </a:lnTo>
                  <a:lnTo>
                    <a:pt x="5901" y="790"/>
                  </a:lnTo>
                  <a:lnTo>
                    <a:pt x="5768" y="835"/>
                  </a:lnTo>
                  <a:lnTo>
                    <a:pt x="5636" y="882"/>
                  </a:lnTo>
                  <a:lnTo>
                    <a:pt x="5507" y="930"/>
                  </a:lnTo>
                  <a:lnTo>
                    <a:pt x="5379" y="981"/>
                  </a:lnTo>
                  <a:lnTo>
                    <a:pt x="5254" y="1033"/>
                  </a:lnTo>
                  <a:lnTo>
                    <a:pt x="5130" y="1087"/>
                  </a:lnTo>
                  <a:lnTo>
                    <a:pt x="5008" y="1142"/>
                  </a:lnTo>
                  <a:lnTo>
                    <a:pt x="4889" y="1199"/>
                  </a:lnTo>
                  <a:lnTo>
                    <a:pt x="4771" y="1258"/>
                  </a:lnTo>
                  <a:lnTo>
                    <a:pt x="4656" y="1319"/>
                  </a:lnTo>
                  <a:lnTo>
                    <a:pt x="4542" y="1381"/>
                  </a:lnTo>
                  <a:lnTo>
                    <a:pt x="4430" y="1446"/>
                  </a:lnTo>
                  <a:lnTo>
                    <a:pt x="4321" y="1512"/>
                  </a:lnTo>
                  <a:lnTo>
                    <a:pt x="4213" y="1579"/>
                  </a:lnTo>
                  <a:lnTo>
                    <a:pt x="4107" y="1648"/>
                  </a:lnTo>
                  <a:lnTo>
                    <a:pt x="4003" y="1719"/>
                  </a:lnTo>
                  <a:lnTo>
                    <a:pt x="3901" y="1793"/>
                  </a:lnTo>
                  <a:lnTo>
                    <a:pt x="3801" y="1867"/>
                  </a:lnTo>
                  <a:lnTo>
                    <a:pt x="3703" y="1942"/>
                  </a:lnTo>
                  <a:lnTo>
                    <a:pt x="3608" y="2021"/>
                  </a:lnTo>
                  <a:lnTo>
                    <a:pt x="3514" y="2100"/>
                  </a:lnTo>
                  <a:lnTo>
                    <a:pt x="3422" y="2182"/>
                  </a:lnTo>
                  <a:lnTo>
                    <a:pt x="3332" y="2264"/>
                  </a:lnTo>
                  <a:lnTo>
                    <a:pt x="3245" y="2349"/>
                  </a:lnTo>
                  <a:lnTo>
                    <a:pt x="3158" y="2435"/>
                  </a:lnTo>
                  <a:lnTo>
                    <a:pt x="3075" y="2524"/>
                  </a:lnTo>
                  <a:lnTo>
                    <a:pt x="2993" y="2613"/>
                  </a:lnTo>
                  <a:lnTo>
                    <a:pt x="2914" y="2704"/>
                  </a:lnTo>
                  <a:lnTo>
                    <a:pt x="2836" y="2796"/>
                  </a:lnTo>
                  <a:lnTo>
                    <a:pt x="2761" y="2890"/>
                  </a:lnTo>
                  <a:lnTo>
                    <a:pt x="2688" y="2984"/>
                  </a:lnTo>
                  <a:lnTo>
                    <a:pt x="2618" y="3079"/>
                  </a:lnTo>
                  <a:lnTo>
                    <a:pt x="2550" y="3176"/>
                  </a:lnTo>
                  <a:lnTo>
                    <a:pt x="2485" y="3274"/>
                  </a:lnTo>
                  <a:lnTo>
                    <a:pt x="2423" y="3373"/>
                  </a:lnTo>
                  <a:lnTo>
                    <a:pt x="2361" y="3472"/>
                  </a:lnTo>
                  <a:lnTo>
                    <a:pt x="2304" y="3573"/>
                  </a:lnTo>
                  <a:lnTo>
                    <a:pt x="2248" y="3675"/>
                  </a:lnTo>
                  <a:lnTo>
                    <a:pt x="2195" y="3778"/>
                  </a:lnTo>
                  <a:lnTo>
                    <a:pt x="2145" y="3882"/>
                  </a:lnTo>
                  <a:lnTo>
                    <a:pt x="2098" y="3987"/>
                  </a:lnTo>
                  <a:lnTo>
                    <a:pt x="2052" y="4093"/>
                  </a:lnTo>
                  <a:lnTo>
                    <a:pt x="2009" y="4201"/>
                  </a:lnTo>
                  <a:lnTo>
                    <a:pt x="1968" y="4309"/>
                  </a:lnTo>
                  <a:lnTo>
                    <a:pt x="1929" y="4419"/>
                  </a:lnTo>
                  <a:lnTo>
                    <a:pt x="1894" y="4529"/>
                  </a:lnTo>
                  <a:lnTo>
                    <a:pt x="1861" y="4641"/>
                  </a:lnTo>
                  <a:lnTo>
                    <a:pt x="1831" y="4754"/>
                  </a:lnTo>
                  <a:lnTo>
                    <a:pt x="1802" y="4868"/>
                  </a:lnTo>
                  <a:lnTo>
                    <a:pt x="1776" y="4983"/>
                  </a:lnTo>
                  <a:lnTo>
                    <a:pt x="1752" y="5099"/>
                  </a:lnTo>
                  <a:lnTo>
                    <a:pt x="1732" y="5216"/>
                  </a:lnTo>
                  <a:lnTo>
                    <a:pt x="1713" y="5334"/>
                  </a:lnTo>
                  <a:lnTo>
                    <a:pt x="1697" y="5454"/>
                  </a:lnTo>
                  <a:lnTo>
                    <a:pt x="1684" y="5575"/>
                  </a:lnTo>
                  <a:lnTo>
                    <a:pt x="1673" y="5696"/>
                  </a:lnTo>
                  <a:lnTo>
                    <a:pt x="1664" y="5819"/>
                  </a:lnTo>
                  <a:lnTo>
                    <a:pt x="1657" y="5942"/>
                  </a:lnTo>
                  <a:lnTo>
                    <a:pt x="1654" y="6067"/>
                  </a:lnTo>
                  <a:lnTo>
                    <a:pt x="1653" y="6193"/>
                  </a:lnTo>
                  <a:lnTo>
                    <a:pt x="1653" y="6261"/>
                  </a:lnTo>
                  <a:lnTo>
                    <a:pt x="1653" y="6324"/>
                  </a:lnTo>
                  <a:lnTo>
                    <a:pt x="1653" y="6382"/>
                  </a:lnTo>
                  <a:lnTo>
                    <a:pt x="1653" y="6436"/>
                  </a:lnTo>
                  <a:lnTo>
                    <a:pt x="1654" y="6485"/>
                  </a:lnTo>
                  <a:lnTo>
                    <a:pt x="1655" y="6529"/>
                  </a:lnTo>
                  <a:lnTo>
                    <a:pt x="1657" y="6570"/>
                  </a:lnTo>
                  <a:lnTo>
                    <a:pt x="1659" y="6606"/>
                  </a:lnTo>
                  <a:lnTo>
                    <a:pt x="1662" y="6636"/>
                  </a:lnTo>
                  <a:lnTo>
                    <a:pt x="1667" y="6668"/>
                  </a:lnTo>
                  <a:lnTo>
                    <a:pt x="1670" y="6698"/>
                  </a:lnTo>
                  <a:lnTo>
                    <a:pt x="1675" y="6730"/>
                  </a:lnTo>
                  <a:lnTo>
                    <a:pt x="1679" y="6761"/>
                  </a:lnTo>
                  <a:lnTo>
                    <a:pt x="1684" y="6792"/>
                  </a:lnTo>
                  <a:lnTo>
                    <a:pt x="1689" y="6823"/>
                  </a:lnTo>
                  <a:lnTo>
                    <a:pt x="1694" y="6853"/>
                  </a:lnTo>
                  <a:lnTo>
                    <a:pt x="1774" y="6804"/>
                  </a:lnTo>
                  <a:lnTo>
                    <a:pt x="1853" y="6756"/>
                  </a:lnTo>
                  <a:lnTo>
                    <a:pt x="1931" y="6710"/>
                  </a:lnTo>
                  <a:lnTo>
                    <a:pt x="2009" y="6665"/>
                  </a:lnTo>
                  <a:lnTo>
                    <a:pt x="2086" y="6622"/>
                  </a:lnTo>
                  <a:lnTo>
                    <a:pt x="2163" y="6581"/>
                  </a:lnTo>
                  <a:lnTo>
                    <a:pt x="2239" y="6542"/>
                  </a:lnTo>
                  <a:lnTo>
                    <a:pt x="2315" y="6504"/>
                  </a:lnTo>
                  <a:lnTo>
                    <a:pt x="2389" y="6467"/>
                  </a:lnTo>
                  <a:lnTo>
                    <a:pt x="2462" y="6433"/>
                  </a:lnTo>
                  <a:lnTo>
                    <a:pt x="2536" y="6400"/>
                  </a:lnTo>
                  <a:lnTo>
                    <a:pt x="2609" y="6369"/>
                  </a:lnTo>
                  <a:lnTo>
                    <a:pt x="2680" y="6339"/>
                  </a:lnTo>
                  <a:lnTo>
                    <a:pt x="2752" y="6312"/>
                  </a:lnTo>
                  <a:lnTo>
                    <a:pt x="2823" y="6286"/>
                  </a:lnTo>
                  <a:lnTo>
                    <a:pt x="2892" y="6262"/>
                  </a:lnTo>
                  <a:lnTo>
                    <a:pt x="2963" y="6238"/>
                  </a:lnTo>
                  <a:lnTo>
                    <a:pt x="3032" y="6216"/>
                  </a:lnTo>
                  <a:lnTo>
                    <a:pt x="3100" y="6196"/>
                  </a:lnTo>
                  <a:lnTo>
                    <a:pt x="3169" y="6176"/>
                  </a:lnTo>
                  <a:lnTo>
                    <a:pt x="3238" y="6159"/>
                  </a:lnTo>
                  <a:lnTo>
                    <a:pt x="3306" y="6144"/>
                  </a:lnTo>
                  <a:lnTo>
                    <a:pt x="3373" y="6129"/>
                  </a:lnTo>
                  <a:lnTo>
                    <a:pt x="3441" y="6116"/>
                  </a:lnTo>
                  <a:lnTo>
                    <a:pt x="3509" y="6105"/>
                  </a:lnTo>
                  <a:lnTo>
                    <a:pt x="3576" y="6096"/>
                  </a:lnTo>
                  <a:lnTo>
                    <a:pt x="3642" y="6088"/>
                  </a:lnTo>
                  <a:lnTo>
                    <a:pt x="3709" y="6080"/>
                  </a:lnTo>
                  <a:lnTo>
                    <a:pt x="3776" y="6075"/>
                  </a:lnTo>
                  <a:lnTo>
                    <a:pt x="3842" y="6072"/>
                  </a:lnTo>
                  <a:lnTo>
                    <a:pt x="3908" y="6070"/>
                  </a:lnTo>
                  <a:lnTo>
                    <a:pt x="3974" y="6069"/>
                  </a:lnTo>
                  <a:lnTo>
                    <a:pt x="4058" y="6070"/>
                  </a:lnTo>
                  <a:lnTo>
                    <a:pt x="4141" y="6072"/>
                  </a:lnTo>
                  <a:lnTo>
                    <a:pt x="4224" y="6077"/>
                  </a:lnTo>
                  <a:lnTo>
                    <a:pt x="4305" y="6084"/>
                  </a:lnTo>
                  <a:lnTo>
                    <a:pt x="4386" y="6092"/>
                  </a:lnTo>
                  <a:lnTo>
                    <a:pt x="4465" y="6101"/>
                  </a:lnTo>
                  <a:lnTo>
                    <a:pt x="4544" y="6112"/>
                  </a:lnTo>
                  <a:lnTo>
                    <a:pt x="4622" y="6126"/>
                  </a:lnTo>
                  <a:lnTo>
                    <a:pt x="4700" y="6141"/>
                  </a:lnTo>
                  <a:lnTo>
                    <a:pt x="4775" y="6158"/>
                  </a:lnTo>
                  <a:lnTo>
                    <a:pt x="4851" y="6176"/>
                  </a:lnTo>
                  <a:lnTo>
                    <a:pt x="4925" y="6197"/>
                  </a:lnTo>
                  <a:lnTo>
                    <a:pt x="4999" y="6219"/>
                  </a:lnTo>
                  <a:lnTo>
                    <a:pt x="5072" y="6243"/>
                  </a:lnTo>
                  <a:lnTo>
                    <a:pt x="5143" y="6269"/>
                  </a:lnTo>
                  <a:lnTo>
                    <a:pt x="5214" y="6296"/>
                  </a:lnTo>
                  <a:lnTo>
                    <a:pt x="5285" y="6326"/>
                  </a:lnTo>
                  <a:lnTo>
                    <a:pt x="5354" y="6356"/>
                  </a:lnTo>
                  <a:lnTo>
                    <a:pt x="5422" y="6389"/>
                  </a:lnTo>
                  <a:lnTo>
                    <a:pt x="5489" y="6424"/>
                  </a:lnTo>
                  <a:lnTo>
                    <a:pt x="5557" y="6460"/>
                  </a:lnTo>
                  <a:lnTo>
                    <a:pt x="5622" y="6499"/>
                  </a:lnTo>
                  <a:lnTo>
                    <a:pt x="5687" y="6539"/>
                  </a:lnTo>
                  <a:lnTo>
                    <a:pt x="5751" y="6580"/>
                  </a:lnTo>
                  <a:lnTo>
                    <a:pt x="5814" y="6623"/>
                  </a:lnTo>
                  <a:lnTo>
                    <a:pt x="5877" y="6669"/>
                  </a:lnTo>
                  <a:lnTo>
                    <a:pt x="5938" y="6716"/>
                  </a:lnTo>
                  <a:lnTo>
                    <a:pt x="5999" y="6765"/>
                  </a:lnTo>
                  <a:lnTo>
                    <a:pt x="6059" y="6815"/>
                  </a:lnTo>
                  <a:lnTo>
                    <a:pt x="6118" y="6867"/>
                  </a:lnTo>
                  <a:lnTo>
                    <a:pt x="6176" y="6921"/>
                  </a:lnTo>
                  <a:lnTo>
                    <a:pt x="6233" y="6977"/>
                  </a:lnTo>
                  <a:lnTo>
                    <a:pt x="6289" y="7034"/>
                  </a:lnTo>
                  <a:lnTo>
                    <a:pt x="6343" y="7092"/>
                  </a:lnTo>
                  <a:lnTo>
                    <a:pt x="6395" y="7151"/>
                  </a:lnTo>
                  <a:lnTo>
                    <a:pt x="6446" y="7211"/>
                  </a:lnTo>
                  <a:lnTo>
                    <a:pt x="6495" y="7273"/>
                  </a:lnTo>
                  <a:lnTo>
                    <a:pt x="6542" y="7334"/>
                  </a:lnTo>
                  <a:lnTo>
                    <a:pt x="6587" y="7397"/>
                  </a:lnTo>
                  <a:lnTo>
                    <a:pt x="6631" y="7460"/>
                  </a:lnTo>
                  <a:lnTo>
                    <a:pt x="6672" y="7524"/>
                  </a:lnTo>
                  <a:lnTo>
                    <a:pt x="6712" y="7590"/>
                  </a:lnTo>
                  <a:lnTo>
                    <a:pt x="6751" y="7655"/>
                  </a:lnTo>
                  <a:lnTo>
                    <a:pt x="6786" y="7723"/>
                  </a:lnTo>
                  <a:lnTo>
                    <a:pt x="6821" y="7791"/>
                  </a:lnTo>
                  <a:lnTo>
                    <a:pt x="6855" y="7860"/>
                  </a:lnTo>
                  <a:lnTo>
                    <a:pt x="6885" y="7929"/>
                  </a:lnTo>
                  <a:lnTo>
                    <a:pt x="6915" y="8000"/>
                  </a:lnTo>
                  <a:lnTo>
                    <a:pt x="6942" y="8072"/>
                  </a:lnTo>
                  <a:lnTo>
                    <a:pt x="6968" y="8144"/>
                  </a:lnTo>
                  <a:lnTo>
                    <a:pt x="6992" y="8217"/>
                  </a:lnTo>
                  <a:lnTo>
                    <a:pt x="7015" y="8292"/>
                  </a:lnTo>
                  <a:lnTo>
                    <a:pt x="7035" y="8367"/>
                  </a:lnTo>
                  <a:lnTo>
                    <a:pt x="7053" y="8443"/>
                  </a:lnTo>
                  <a:lnTo>
                    <a:pt x="7070" y="8521"/>
                  </a:lnTo>
                  <a:lnTo>
                    <a:pt x="7085" y="8598"/>
                  </a:lnTo>
                  <a:lnTo>
                    <a:pt x="7098" y="8677"/>
                  </a:lnTo>
                  <a:lnTo>
                    <a:pt x="7110" y="8757"/>
                  </a:lnTo>
                  <a:lnTo>
                    <a:pt x="7120" y="8837"/>
                  </a:lnTo>
                  <a:lnTo>
                    <a:pt x="7128" y="8920"/>
                  </a:lnTo>
                  <a:lnTo>
                    <a:pt x="7134" y="9002"/>
                  </a:lnTo>
                  <a:lnTo>
                    <a:pt x="7139" y="9086"/>
                  </a:lnTo>
                  <a:lnTo>
                    <a:pt x="7141" y="9170"/>
                  </a:lnTo>
                  <a:lnTo>
                    <a:pt x="7142" y="9255"/>
                  </a:lnTo>
                  <a:lnTo>
                    <a:pt x="7141" y="9345"/>
                  </a:lnTo>
                  <a:lnTo>
                    <a:pt x="7138" y="9434"/>
                  </a:lnTo>
                  <a:lnTo>
                    <a:pt x="7134" y="9521"/>
                  </a:lnTo>
                  <a:lnTo>
                    <a:pt x="7127" y="9608"/>
                  </a:lnTo>
                  <a:lnTo>
                    <a:pt x="7119" y="9694"/>
                  </a:lnTo>
                  <a:lnTo>
                    <a:pt x="7108" y="9779"/>
                  </a:lnTo>
                  <a:lnTo>
                    <a:pt x="7096" y="9862"/>
                  </a:lnTo>
                  <a:lnTo>
                    <a:pt x="7083" y="9946"/>
                  </a:lnTo>
                  <a:lnTo>
                    <a:pt x="7067" y="10027"/>
                  </a:lnTo>
                  <a:lnTo>
                    <a:pt x="7049" y="10108"/>
                  </a:lnTo>
                  <a:lnTo>
                    <a:pt x="7030" y="10187"/>
                  </a:lnTo>
                  <a:lnTo>
                    <a:pt x="7008" y="10266"/>
                  </a:lnTo>
                  <a:lnTo>
                    <a:pt x="6985" y="10344"/>
                  </a:lnTo>
                  <a:lnTo>
                    <a:pt x="6960" y="10420"/>
                  </a:lnTo>
                  <a:lnTo>
                    <a:pt x="6932" y="10497"/>
                  </a:lnTo>
                  <a:lnTo>
                    <a:pt x="6904" y="10571"/>
                  </a:lnTo>
                  <a:lnTo>
                    <a:pt x="6873" y="10645"/>
                  </a:lnTo>
                  <a:lnTo>
                    <a:pt x="6840" y="10717"/>
                  </a:lnTo>
                  <a:lnTo>
                    <a:pt x="6806" y="10789"/>
                  </a:lnTo>
                  <a:lnTo>
                    <a:pt x="6769" y="10860"/>
                  </a:lnTo>
                  <a:lnTo>
                    <a:pt x="6730" y="10929"/>
                  </a:lnTo>
                  <a:lnTo>
                    <a:pt x="6691" y="10998"/>
                  </a:lnTo>
                  <a:lnTo>
                    <a:pt x="6649" y="11066"/>
                  </a:lnTo>
                  <a:lnTo>
                    <a:pt x="6604" y="11133"/>
                  </a:lnTo>
                  <a:lnTo>
                    <a:pt x="6558" y="11198"/>
                  </a:lnTo>
                  <a:lnTo>
                    <a:pt x="6511" y="11262"/>
                  </a:lnTo>
                  <a:lnTo>
                    <a:pt x="6461" y="11326"/>
                  </a:lnTo>
                  <a:lnTo>
                    <a:pt x="6409" y="11388"/>
                  </a:lnTo>
                  <a:lnTo>
                    <a:pt x="6356" y="11450"/>
                  </a:lnTo>
                  <a:lnTo>
                    <a:pt x="6301" y="11510"/>
                  </a:lnTo>
                  <a:lnTo>
                    <a:pt x="6243" y="11571"/>
                  </a:lnTo>
                  <a:lnTo>
                    <a:pt x="6184" y="11629"/>
                  </a:lnTo>
                  <a:lnTo>
                    <a:pt x="6124" y="11687"/>
                  </a:lnTo>
                  <a:lnTo>
                    <a:pt x="6062" y="11742"/>
                  </a:lnTo>
                  <a:lnTo>
                    <a:pt x="6000" y="11796"/>
                  </a:lnTo>
                  <a:lnTo>
                    <a:pt x="5936" y="11846"/>
                  </a:lnTo>
                  <a:lnTo>
                    <a:pt x="5870" y="11896"/>
                  </a:lnTo>
                  <a:lnTo>
                    <a:pt x="5804" y="11945"/>
                  </a:lnTo>
                  <a:lnTo>
                    <a:pt x="5737" y="11991"/>
                  </a:lnTo>
                  <a:lnTo>
                    <a:pt x="5668" y="12036"/>
                  </a:lnTo>
                  <a:lnTo>
                    <a:pt x="5598" y="12079"/>
                  </a:lnTo>
                  <a:lnTo>
                    <a:pt x="5527" y="12119"/>
                  </a:lnTo>
                  <a:lnTo>
                    <a:pt x="5456" y="12158"/>
                  </a:lnTo>
                  <a:lnTo>
                    <a:pt x="5382" y="12196"/>
                  </a:lnTo>
                  <a:lnTo>
                    <a:pt x="5308" y="12230"/>
                  </a:lnTo>
                  <a:lnTo>
                    <a:pt x="5233" y="12264"/>
                  </a:lnTo>
                  <a:lnTo>
                    <a:pt x="5155" y="12295"/>
                  </a:lnTo>
                  <a:lnTo>
                    <a:pt x="5078" y="12326"/>
                  </a:lnTo>
                  <a:lnTo>
                    <a:pt x="4998" y="12353"/>
                  </a:lnTo>
                  <a:lnTo>
                    <a:pt x="4918" y="12380"/>
                  </a:lnTo>
                  <a:lnTo>
                    <a:pt x="4837" y="12404"/>
                  </a:lnTo>
                  <a:lnTo>
                    <a:pt x="4755" y="12428"/>
                  </a:lnTo>
                  <a:lnTo>
                    <a:pt x="4670" y="12448"/>
                  </a:lnTo>
                  <a:lnTo>
                    <a:pt x="4586" y="12467"/>
                  </a:lnTo>
                  <a:lnTo>
                    <a:pt x="4500" y="12485"/>
                  </a:lnTo>
                  <a:lnTo>
                    <a:pt x="4412" y="12500"/>
                  </a:lnTo>
                  <a:lnTo>
                    <a:pt x="4324" y="12513"/>
                  </a:lnTo>
                  <a:lnTo>
                    <a:pt x="4234" y="12525"/>
                  </a:lnTo>
                  <a:lnTo>
                    <a:pt x="4143" y="12536"/>
                  </a:lnTo>
                  <a:lnTo>
                    <a:pt x="4051" y="12544"/>
                  </a:lnTo>
                  <a:lnTo>
                    <a:pt x="3958" y="12550"/>
                  </a:lnTo>
                  <a:lnTo>
                    <a:pt x="3863" y="12554"/>
                  </a:lnTo>
                  <a:lnTo>
                    <a:pt x="3767" y="12557"/>
                  </a:lnTo>
                  <a:lnTo>
                    <a:pt x="3671" y="12558"/>
                  </a:lnTo>
                  <a:lnTo>
                    <a:pt x="3570" y="12557"/>
                  </a:lnTo>
                  <a:lnTo>
                    <a:pt x="3469" y="12553"/>
                  </a:lnTo>
                  <a:lnTo>
                    <a:pt x="3370" y="12546"/>
                  </a:lnTo>
                  <a:lnTo>
                    <a:pt x="3272" y="12537"/>
                  </a:lnTo>
                  <a:lnTo>
                    <a:pt x="3176" y="12524"/>
                  </a:lnTo>
                  <a:lnTo>
                    <a:pt x="3081" y="12510"/>
                  </a:lnTo>
                  <a:lnTo>
                    <a:pt x="2986" y="12493"/>
                  </a:lnTo>
                  <a:lnTo>
                    <a:pt x="2893" y="12472"/>
                  </a:lnTo>
                  <a:lnTo>
                    <a:pt x="2802" y="12450"/>
                  </a:lnTo>
                  <a:lnTo>
                    <a:pt x="2711" y="12425"/>
                  </a:lnTo>
                  <a:lnTo>
                    <a:pt x="2621" y="12397"/>
                  </a:lnTo>
                  <a:lnTo>
                    <a:pt x="2534" y="12366"/>
                  </a:lnTo>
                  <a:lnTo>
                    <a:pt x="2446" y="12333"/>
                  </a:lnTo>
                  <a:lnTo>
                    <a:pt x="2360" y="12296"/>
                  </a:lnTo>
                  <a:lnTo>
                    <a:pt x="2276" y="12258"/>
                  </a:lnTo>
                  <a:lnTo>
                    <a:pt x="2192" y="12217"/>
                  </a:lnTo>
                  <a:lnTo>
                    <a:pt x="2111" y="12172"/>
                  </a:lnTo>
                  <a:lnTo>
                    <a:pt x="2029" y="12125"/>
                  </a:lnTo>
                  <a:lnTo>
                    <a:pt x="1950" y="12076"/>
                  </a:lnTo>
                  <a:lnTo>
                    <a:pt x="1871" y="12025"/>
                  </a:lnTo>
                  <a:lnTo>
                    <a:pt x="1794" y="11970"/>
                  </a:lnTo>
                  <a:lnTo>
                    <a:pt x="1718" y="11912"/>
                  </a:lnTo>
                  <a:lnTo>
                    <a:pt x="1642" y="11852"/>
                  </a:lnTo>
                  <a:lnTo>
                    <a:pt x="1568" y="11788"/>
                  </a:lnTo>
                  <a:lnTo>
                    <a:pt x="1495" y="11723"/>
                  </a:lnTo>
                  <a:lnTo>
                    <a:pt x="1424" y="11655"/>
                  </a:lnTo>
                  <a:lnTo>
                    <a:pt x="1354" y="11584"/>
                  </a:lnTo>
                  <a:lnTo>
                    <a:pt x="1284" y="11510"/>
                  </a:lnTo>
                  <a:lnTo>
                    <a:pt x="1216" y="11434"/>
                  </a:lnTo>
                  <a:lnTo>
                    <a:pt x="1150" y="11355"/>
                  </a:lnTo>
                  <a:lnTo>
                    <a:pt x="1084" y="11273"/>
                  </a:lnTo>
                  <a:lnTo>
                    <a:pt x="1020" y="11189"/>
                  </a:lnTo>
                  <a:lnTo>
                    <a:pt x="956" y="11102"/>
                  </a:lnTo>
                  <a:lnTo>
                    <a:pt x="895" y="11014"/>
                  </a:lnTo>
                  <a:lnTo>
                    <a:pt x="836" y="10923"/>
                  </a:lnTo>
                  <a:lnTo>
                    <a:pt x="780" y="10831"/>
                  </a:lnTo>
                  <a:lnTo>
                    <a:pt x="725" y="10738"/>
                  </a:lnTo>
                  <a:lnTo>
                    <a:pt x="672" y="10643"/>
                  </a:lnTo>
                  <a:lnTo>
                    <a:pt x="621" y="10545"/>
                  </a:lnTo>
                  <a:lnTo>
                    <a:pt x="572" y="10447"/>
                  </a:lnTo>
                  <a:lnTo>
                    <a:pt x="525" y="10347"/>
                  </a:lnTo>
                  <a:lnTo>
                    <a:pt x="481" y="10244"/>
                  </a:lnTo>
                  <a:lnTo>
                    <a:pt x="438" y="10140"/>
                  </a:lnTo>
                  <a:lnTo>
                    <a:pt x="397" y="10034"/>
                  </a:lnTo>
                  <a:lnTo>
                    <a:pt x="358" y="9927"/>
                  </a:lnTo>
                  <a:lnTo>
                    <a:pt x="322" y="9819"/>
                  </a:lnTo>
                  <a:lnTo>
                    <a:pt x="287" y="9708"/>
                  </a:lnTo>
                  <a:lnTo>
                    <a:pt x="254" y="9595"/>
                  </a:lnTo>
                  <a:lnTo>
                    <a:pt x="223" y="9481"/>
                  </a:lnTo>
                  <a:lnTo>
                    <a:pt x="194" y="9365"/>
                  </a:lnTo>
                  <a:lnTo>
                    <a:pt x="168" y="9247"/>
                  </a:lnTo>
                  <a:lnTo>
                    <a:pt x="142" y="9127"/>
                  </a:lnTo>
                  <a:lnTo>
                    <a:pt x="120" y="9006"/>
                  </a:lnTo>
                  <a:lnTo>
                    <a:pt x="100" y="8884"/>
                  </a:lnTo>
                  <a:lnTo>
                    <a:pt x="80" y="8759"/>
                  </a:lnTo>
                  <a:lnTo>
                    <a:pt x="63" y="8633"/>
                  </a:lnTo>
                  <a:lnTo>
                    <a:pt x="49" y="8505"/>
                  </a:lnTo>
                  <a:lnTo>
                    <a:pt x="35" y="8376"/>
                  </a:lnTo>
                  <a:lnTo>
                    <a:pt x="25" y="8245"/>
                  </a:lnTo>
                  <a:lnTo>
                    <a:pt x="16" y="8111"/>
                  </a:lnTo>
                  <a:lnTo>
                    <a:pt x="9" y="7977"/>
                  </a:lnTo>
                  <a:lnTo>
                    <a:pt x="4" y="7841"/>
                  </a:lnTo>
                  <a:lnTo>
                    <a:pt x="1" y="7702"/>
                  </a:lnTo>
                  <a:lnTo>
                    <a:pt x="0" y="7563"/>
                  </a:lnTo>
                  <a:lnTo>
                    <a:pt x="2" y="7377"/>
                  </a:lnTo>
                  <a:lnTo>
                    <a:pt x="7" y="7195"/>
                  </a:lnTo>
                  <a:lnTo>
                    <a:pt x="14" y="7014"/>
                  </a:lnTo>
                  <a:lnTo>
                    <a:pt x="25" y="6836"/>
                  </a:lnTo>
                  <a:lnTo>
                    <a:pt x="39" y="6660"/>
                  </a:lnTo>
                  <a:lnTo>
                    <a:pt x="57" y="6486"/>
                  </a:lnTo>
                  <a:lnTo>
                    <a:pt x="77" y="6313"/>
                  </a:lnTo>
                  <a:lnTo>
                    <a:pt x="101" y="6143"/>
                  </a:lnTo>
                  <a:lnTo>
                    <a:pt x="127" y="5975"/>
                  </a:lnTo>
                  <a:lnTo>
                    <a:pt x="158" y="5809"/>
                  </a:lnTo>
                  <a:lnTo>
                    <a:pt x="190" y="5645"/>
                  </a:lnTo>
                  <a:lnTo>
                    <a:pt x="226" y="5483"/>
                  </a:lnTo>
                  <a:lnTo>
                    <a:pt x="266" y="5323"/>
                  </a:lnTo>
                  <a:lnTo>
                    <a:pt x="307" y="5165"/>
                  </a:lnTo>
                  <a:lnTo>
                    <a:pt x="353" y="5010"/>
                  </a:lnTo>
                  <a:lnTo>
                    <a:pt x="402" y="4856"/>
                  </a:lnTo>
                  <a:lnTo>
                    <a:pt x="454" y="4704"/>
                  </a:lnTo>
                  <a:lnTo>
                    <a:pt x="509" y="4555"/>
                  </a:lnTo>
                  <a:lnTo>
                    <a:pt x="566" y="4407"/>
                  </a:lnTo>
                  <a:lnTo>
                    <a:pt x="628" y="4260"/>
                  </a:lnTo>
                  <a:lnTo>
                    <a:pt x="693" y="4117"/>
                  </a:lnTo>
                  <a:lnTo>
                    <a:pt x="760" y="3975"/>
                  </a:lnTo>
                  <a:lnTo>
                    <a:pt x="830" y="3836"/>
                  </a:lnTo>
                  <a:lnTo>
                    <a:pt x="903" y="3698"/>
                  </a:lnTo>
                  <a:lnTo>
                    <a:pt x="980" y="3563"/>
                  </a:lnTo>
                  <a:lnTo>
                    <a:pt x="1060" y="3430"/>
                  </a:lnTo>
                  <a:lnTo>
                    <a:pt x="1143" y="3298"/>
                  </a:lnTo>
                  <a:lnTo>
                    <a:pt x="1229" y="3168"/>
                  </a:lnTo>
                  <a:lnTo>
                    <a:pt x="1318" y="3041"/>
                  </a:lnTo>
                  <a:lnTo>
                    <a:pt x="1411" y="2916"/>
                  </a:lnTo>
                  <a:lnTo>
                    <a:pt x="1507" y="2791"/>
                  </a:lnTo>
                  <a:lnTo>
                    <a:pt x="1604" y="2670"/>
                  </a:lnTo>
                  <a:lnTo>
                    <a:pt x="1706" y="2551"/>
                  </a:lnTo>
                  <a:lnTo>
                    <a:pt x="1810" y="2434"/>
                  </a:lnTo>
                  <a:lnTo>
                    <a:pt x="1918" y="2320"/>
                  </a:lnTo>
                  <a:lnTo>
                    <a:pt x="2028" y="2208"/>
                  </a:lnTo>
                  <a:lnTo>
                    <a:pt x="2141" y="2098"/>
                  </a:lnTo>
                  <a:lnTo>
                    <a:pt x="2256" y="1990"/>
                  </a:lnTo>
                  <a:lnTo>
                    <a:pt x="2376" y="1885"/>
                  </a:lnTo>
                  <a:lnTo>
                    <a:pt x="2497" y="1783"/>
                  </a:lnTo>
                  <a:lnTo>
                    <a:pt x="2621" y="1682"/>
                  </a:lnTo>
                  <a:lnTo>
                    <a:pt x="2749" y="1583"/>
                  </a:lnTo>
                  <a:lnTo>
                    <a:pt x="2879" y="1487"/>
                  </a:lnTo>
                  <a:lnTo>
                    <a:pt x="3011" y="1394"/>
                  </a:lnTo>
                  <a:lnTo>
                    <a:pt x="3148" y="1302"/>
                  </a:lnTo>
                  <a:lnTo>
                    <a:pt x="3287" y="1212"/>
                  </a:lnTo>
                  <a:lnTo>
                    <a:pt x="3428" y="1126"/>
                  </a:lnTo>
                  <a:lnTo>
                    <a:pt x="3573" y="1040"/>
                  </a:lnTo>
                  <a:lnTo>
                    <a:pt x="3720" y="958"/>
                  </a:lnTo>
                  <a:lnTo>
                    <a:pt x="3870" y="879"/>
                  </a:lnTo>
                  <a:lnTo>
                    <a:pt x="4023" y="800"/>
                  </a:lnTo>
                  <a:lnTo>
                    <a:pt x="4179" y="725"/>
                  </a:lnTo>
                  <a:lnTo>
                    <a:pt x="4338" y="652"/>
                  </a:lnTo>
                  <a:lnTo>
                    <a:pt x="4500" y="581"/>
                  </a:lnTo>
                  <a:lnTo>
                    <a:pt x="4664" y="512"/>
                  </a:lnTo>
                  <a:lnTo>
                    <a:pt x="4832" y="446"/>
                  </a:lnTo>
                  <a:lnTo>
                    <a:pt x="5002" y="383"/>
                  </a:lnTo>
                  <a:lnTo>
                    <a:pt x="5176" y="321"/>
                  </a:lnTo>
                  <a:lnTo>
                    <a:pt x="5351" y="262"/>
                  </a:lnTo>
                  <a:lnTo>
                    <a:pt x="5530" y="205"/>
                  </a:lnTo>
                  <a:lnTo>
                    <a:pt x="5711" y="150"/>
                  </a:lnTo>
                  <a:lnTo>
                    <a:pt x="5896" y="98"/>
                  </a:lnTo>
                  <a:lnTo>
                    <a:pt x="6083" y="48"/>
                  </a:lnTo>
                  <a:lnTo>
                    <a:pt x="6274" y="0"/>
                  </a:lnTo>
                  <a:close/>
                </a:path>
              </a:pathLst>
            </a:custGeom>
            <a:grpFill/>
            <a:ln>
              <a:noFill/>
            </a:ln>
            <a:extLst/>
          </p:spPr>
          <p:txBody>
            <a:bodyPr vert="horz" wrap="square" lIns="83656" tIns="41828" rIns="83656" bIns="41828" numCol="1" anchor="t" anchorCtr="0" compatLnSpc="1">
              <a:prstTxWarp prst="textNoShape">
                <a:avLst/>
              </a:prstTxWarp>
            </a:bodyPr>
            <a:lstStyle/>
            <a:p>
              <a:endParaRPr lang="en-US" sz="1830"/>
            </a:p>
          </p:txBody>
        </p:sp>
        <p:sp>
          <p:nvSpPr>
            <p:cNvPr id="24" name="Freeform 26"/>
            <p:cNvSpPr>
              <a:spLocks/>
            </p:cNvSpPr>
            <p:nvPr/>
          </p:nvSpPr>
          <p:spPr bwMode="auto">
            <a:xfrm>
              <a:off x="457200" y="3067724"/>
              <a:ext cx="157033" cy="275808"/>
            </a:xfrm>
            <a:custGeom>
              <a:avLst/>
              <a:gdLst/>
              <a:ahLst/>
              <a:cxnLst>
                <a:cxn ang="0">
                  <a:pos x="5853" y="785"/>
                </a:cxn>
                <a:cxn ang="0">
                  <a:pos x="5092" y="1075"/>
                </a:cxn>
                <a:cxn ang="0">
                  <a:pos x="4401" y="1428"/>
                </a:cxn>
                <a:cxn ang="0">
                  <a:pos x="3777" y="1844"/>
                </a:cxn>
                <a:cxn ang="0">
                  <a:pos x="3224" y="2319"/>
                </a:cxn>
                <a:cxn ang="0">
                  <a:pos x="2740" y="2855"/>
                </a:cxn>
                <a:cxn ang="0">
                  <a:pos x="2341" y="3439"/>
                </a:cxn>
                <a:cxn ang="0">
                  <a:pos x="2031" y="4064"/>
                </a:cxn>
                <a:cxn ang="0">
                  <a:pos x="1810" y="4731"/>
                </a:cxn>
                <a:cxn ang="0">
                  <a:pos x="1676" y="5440"/>
                </a:cxn>
                <a:cxn ang="0">
                  <a:pos x="1632" y="6193"/>
                </a:cxn>
                <a:cxn ang="0">
                  <a:pos x="1635" y="6529"/>
                </a:cxn>
                <a:cxn ang="0">
                  <a:pos x="1659" y="6730"/>
                </a:cxn>
                <a:cxn ang="0">
                  <a:pos x="1848" y="6756"/>
                </a:cxn>
                <a:cxn ang="0">
                  <a:pos x="2302" y="6504"/>
                </a:cxn>
                <a:cxn ang="0">
                  <a:pos x="2734" y="6312"/>
                </a:cxn>
                <a:cxn ang="0">
                  <a:pos x="3148" y="6176"/>
                </a:cxn>
                <a:cxn ang="0">
                  <a:pos x="3555" y="6096"/>
                </a:cxn>
                <a:cxn ang="0">
                  <a:pos x="3953" y="6069"/>
                </a:cxn>
                <a:cxn ang="0">
                  <a:pos x="4451" y="6101"/>
                </a:cxn>
                <a:cxn ang="0">
                  <a:pos x="4917" y="6197"/>
                </a:cxn>
                <a:cxn ang="0">
                  <a:pos x="5350" y="6356"/>
                </a:cxn>
                <a:cxn ang="0">
                  <a:pos x="5750" y="6580"/>
                </a:cxn>
                <a:cxn ang="0">
                  <a:pos x="6117" y="6867"/>
                </a:cxn>
                <a:cxn ang="0">
                  <a:pos x="6446" y="7211"/>
                </a:cxn>
                <a:cxn ang="0">
                  <a:pos x="6712" y="7590"/>
                </a:cxn>
                <a:cxn ang="0">
                  <a:pos x="6915" y="8000"/>
                </a:cxn>
                <a:cxn ang="0">
                  <a:pos x="7054" y="8443"/>
                </a:cxn>
                <a:cxn ang="0">
                  <a:pos x="7128" y="8920"/>
                </a:cxn>
                <a:cxn ang="0">
                  <a:pos x="7138" y="9434"/>
                </a:cxn>
                <a:cxn ang="0">
                  <a:pos x="7081" y="9946"/>
                </a:cxn>
                <a:cxn ang="0">
                  <a:pos x="6956" y="10420"/>
                </a:cxn>
                <a:cxn ang="0">
                  <a:pos x="6762" y="10860"/>
                </a:cxn>
                <a:cxn ang="0">
                  <a:pos x="6500" y="11262"/>
                </a:cxn>
                <a:cxn ang="0">
                  <a:pos x="6171" y="11629"/>
                </a:cxn>
                <a:cxn ang="0">
                  <a:pos x="5790" y="11945"/>
                </a:cxn>
                <a:cxn ang="0">
                  <a:pos x="5369" y="12196"/>
                </a:cxn>
                <a:cxn ang="0">
                  <a:pos x="4907" y="12380"/>
                </a:cxn>
                <a:cxn ang="0">
                  <a:pos x="4405" y="12500"/>
                </a:cxn>
                <a:cxn ang="0">
                  <a:pos x="3861" y="12554"/>
                </a:cxn>
                <a:cxn ang="0">
                  <a:pos x="3273" y="12537"/>
                </a:cxn>
                <a:cxn ang="0">
                  <a:pos x="2711" y="12425"/>
                </a:cxn>
                <a:cxn ang="0">
                  <a:pos x="2193" y="12217"/>
                </a:cxn>
                <a:cxn ang="0">
                  <a:pos x="1717" y="11912"/>
                </a:cxn>
                <a:cxn ang="0">
                  <a:pos x="1285" y="11510"/>
                </a:cxn>
                <a:cxn ang="0">
                  <a:pos x="896" y="11014"/>
                </a:cxn>
                <a:cxn ang="0">
                  <a:pos x="573" y="10447"/>
                </a:cxn>
                <a:cxn ang="0">
                  <a:pos x="322" y="9819"/>
                </a:cxn>
                <a:cxn ang="0">
                  <a:pos x="143" y="9127"/>
                </a:cxn>
                <a:cxn ang="0">
                  <a:pos x="36" y="8376"/>
                </a:cxn>
                <a:cxn ang="0">
                  <a:pos x="0" y="7563"/>
                </a:cxn>
                <a:cxn ang="0">
                  <a:pos x="56" y="6486"/>
                </a:cxn>
                <a:cxn ang="0">
                  <a:pos x="224" y="5483"/>
                </a:cxn>
                <a:cxn ang="0">
                  <a:pos x="503" y="4555"/>
                </a:cxn>
                <a:cxn ang="0">
                  <a:pos x="895" y="3698"/>
                </a:cxn>
                <a:cxn ang="0">
                  <a:pos x="1398" y="2916"/>
                </a:cxn>
                <a:cxn ang="0">
                  <a:pos x="2014" y="2208"/>
                </a:cxn>
                <a:cxn ang="0">
                  <a:pos x="2736" y="1583"/>
                </a:cxn>
                <a:cxn ang="0">
                  <a:pos x="3561" y="1040"/>
                </a:cxn>
                <a:cxn ang="0">
                  <a:pos x="4490" y="581"/>
                </a:cxn>
                <a:cxn ang="0">
                  <a:pos x="5525" y="205"/>
                </a:cxn>
              </a:cxnLst>
              <a:rect l="0" t="0" r="r" b="b"/>
              <a:pathLst>
                <a:path w="7142" h="12558">
                  <a:moveTo>
                    <a:pt x="6274" y="0"/>
                  </a:moveTo>
                  <a:lnTo>
                    <a:pt x="6399" y="626"/>
                  </a:lnTo>
                  <a:lnTo>
                    <a:pt x="6259" y="663"/>
                  </a:lnTo>
                  <a:lnTo>
                    <a:pt x="6121" y="702"/>
                  </a:lnTo>
                  <a:lnTo>
                    <a:pt x="5987" y="742"/>
                  </a:lnTo>
                  <a:lnTo>
                    <a:pt x="5853" y="785"/>
                  </a:lnTo>
                  <a:lnTo>
                    <a:pt x="5721" y="829"/>
                  </a:lnTo>
                  <a:lnTo>
                    <a:pt x="5592" y="874"/>
                  </a:lnTo>
                  <a:lnTo>
                    <a:pt x="5464" y="922"/>
                  </a:lnTo>
                  <a:lnTo>
                    <a:pt x="5338" y="971"/>
                  </a:lnTo>
                  <a:lnTo>
                    <a:pt x="5215" y="1023"/>
                  </a:lnTo>
                  <a:lnTo>
                    <a:pt x="5092" y="1075"/>
                  </a:lnTo>
                  <a:lnTo>
                    <a:pt x="4972" y="1130"/>
                  </a:lnTo>
                  <a:lnTo>
                    <a:pt x="4854" y="1186"/>
                  </a:lnTo>
                  <a:lnTo>
                    <a:pt x="4738" y="1244"/>
                  </a:lnTo>
                  <a:lnTo>
                    <a:pt x="4623" y="1304"/>
                  </a:lnTo>
                  <a:lnTo>
                    <a:pt x="4511" y="1365"/>
                  </a:lnTo>
                  <a:lnTo>
                    <a:pt x="4401" y="1428"/>
                  </a:lnTo>
                  <a:lnTo>
                    <a:pt x="4292" y="1493"/>
                  </a:lnTo>
                  <a:lnTo>
                    <a:pt x="4185" y="1561"/>
                  </a:lnTo>
                  <a:lnTo>
                    <a:pt x="4080" y="1629"/>
                  </a:lnTo>
                  <a:lnTo>
                    <a:pt x="3977" y="1698"/>
                  </a:lnTo>
                  <a:lnTo>
                    <a:pt x="3876" y="1770"/>
                  </a:lnTo>
                  <a:lnTo>
                    <a:pt x="3777" y="1844"/>
                  </a:lnTo>
                  <a:lnTo>
                    <a:pt x="3680" y="1919"/>
                  </a:lnTo>
                  <a:lnTo>
                    <a:pt x="3584" y="1995"/>
                  </a:lnTo>
                  <a:lnTo>
                    <a:pt x="3492" y="2074"/>
                  </a:lnTo>
                  <a:lnTo>
                    <a:pt x="3400" y="2154"/>
                  </a:lnTo>
                  <a:lnTo>
                    <a:pt x="3310" y="2236"/>
                  </a:lnTo>
                  <a:lnTo>
                    <a:pt x="3224" y="2319"/>
                  </a:lnTo>
                  <a:lnTo>
                    <a:pt x="3138" y="2405"/>
                  </a:lnTo>
                  <a:lnTo>
                    <a:pt x="3054" y="2491"/>
                  </a:lnTo>
                  <a:lnTo>
                    <a:pt x="2972" y="2580"/>
                  </a:lnTo>
                  <a:lnTo>
                    <a:pt x="2893" y="2670"/>
                  </a:lnTo>
                  <a:lnTo>
                    <a:pt x="2815" y="2762"/>
                  </a:lnTo>
                  <a:lnTo>
                    <a:pt x="2740" y="2855"/>
                  </a:lnTo>
                  <a:lnTo>
                    <a:pt x="2667" y="2950"/>
                  </a:lnTo>
                  <a:lnTo>
                    <a:pt x="2597" y="3045"/>
                  </a:lnTo>
                  <a:lnTo>
                    <a:pt x="2530" y="3142"/>
                  </a:lnTo>
                  <a:lnTo>
                    <a:pt x="2465" y="3240"/>
                  </a:lnTo>
                  <a:lnTo>
                    <a:pt x="2401" y="3339"/>
                  </a:lnTo>
                  <a:lnTo>
                    <a:pt x="2341" y="3439"/>
                  </a:lnTo>
                  <a:lnTo>
                    <a:pt x="2283" y="3541"/>
                  </a:lnTo>
                  <a:lnTo>
                    <a:pt x="2228" y="3642"/>
                  </a:lnTo>
                  <a:lnTo>
                    <a:pt x="2175" y="3746"/>
                  </a:lnTo>
                  <a:lnTo>
                    <a:pt x="2124" y="3851"/>
                  </a:lnTo>
                  <a:lnTo>
                    <a:pt x="2076" y="3957"/>
                  </a:lnTo>
                  <a:lnTo>
                    <a:pt x="2031" y="4064"/>
                  </a:lnTo>
                  <a:lnTo>
                    <a:pt x="1988" y="4173"/>
                  </a:lnTo>
                  <a:lnTo>
                    <a:pt x="1947" y="4282"/>
                  </a:lnTo>
                  <a:lnTo>
                    <a:pt x="1909" y="4393"/>
                  </a:lnTo>
                  <a:lnTo>
                    <a:pt x="1874" y="4504"/>
                  </a:lnTo>
                  <a:lnTo>
                    <a:pt x="1840" y="4617"/>
                  </a:lnTo>
                  <a:lnTo>
                    <a:pt x="1810" y="4731"/>
                  </a:lnTo>
                  <a:lnTo>
                    <a:pt x="1781" y="4847"/>
                  </a:lnTo>
                  <a:lnTo>
                    <a:pt x="1756" y="4963"/>
                  </a:lnTo>
                  <a:lnTo>
                    <a:pt x="1732" y="5081"/>
                  </a:lnTo>
                  <a:lnTo>
                    <a:pt x="1711" y="5199"/>
                  </a:lnTo>
                  <a:lnTo>
                    <a:pt x="1692" y="5319"/>
                  </a:lnTo>
                  <a:lnTo>
                    <a:pt x="1676" y="5440"/>
                  </a:lnTo>
                  <a:lnTo>
                    <a:pt x="1663" y="5563"/>
                  </a:lnTo>
                  <a:lnTo>
                    <a:pt x="1652" y="5687"/>
                  </a:lnTo>
                  <a:lnTo>
                    <a:pt x="1643" y="5812"/>
                  </a:lnTo>
                  <a:lnTo>
                    <a:pt x="1637" y="5937"/>
                  </a:lnTo>
                  <a:lnTo>
                    <a:pt x="1633" y="6064"/>
                  </a:lnTo>
                  <a:lnTo>
                    <a:pt x="1632" y="6193"/>
                  </a:lnTo>
                  <a:lnTo>
                    <a:pt x="1632" y="6261"/>
                  </a:lnTo>
                  <a:lnTo>
                    <a:pt x="1632" y="6324"/>
                  </a:lnTo>
                  <a:lnTo>
                    <a:pt x="1632" y="6382"/>
                  </a:lnTo>
                  <a:lnTo>
                    <a:pt x="1633" y="6436"/>
                  </a:lnTo>
                  <a:lnTo>
                    <a:pt x="1634" y="6485"/>
                  </a:lnTo>
                  <a:lnTo>
                    <a:pt x="1635" y="6529"/>
                  </a:lnTo>
                  <a:lnTo>
                    <a:pt x="1637" y="6570"/>
                  </a:lnTo>
                  <a:lnTo>
                    <a:pt x="1639" y="6606"/>
                  </a:lnTo>
                  <a:lnTo>
                    <a:pt x="1642" y="6636"/>
                  </a:lnTo>
                  <a:lnTo>
                    <a:pt x="1647" y="6668"/>
                  </a:lnTo>
                  <a:lnTo>
                    <a:pt x="1653" y="6698"/>
                  </a:lnTo>
                  <a:lnTo>
                    <a:pt x="1659" y="6730"/>
                  </a:lnTo>
                  <a:lnTo>
                    <a:pt x="1667" y="6761"/>
                  </a:lnTo>
                  <a:lnTo>
                    <a:pt x="1675" y="6792"/>
                  </a:lnTo>
                  <a:lnTo>
                    <a:pt x="1684" y="6823"/>
                  </a:lnTo>
                  <a:lnTo>
                    <a:pt x="1694" y="6853"/>
                  </a:lnTo>
                  <a:lnTo>
                    <a:pt x="1772" y="6804"/>
                  </a:lnTo>
                  <a:lnTo>
                    <a:pt x="1848" y="6756"/>
                  </a:lnTo>
                  <a:lnTo>
                    <a:pt x="1925" y="6710"/>
                  </a:lnTo>
                  <a:lnTo>
                    <a:pt x="2001" y="6665"/>
                  </a:lnTo>
                  <a:lnTo>
                    <a:pt x="2077" y="6622"/>
                  </a:lnTo>
                  <a:lnTo>
                    <a:pt x="2152" y="6581"/>
                  </a:lnTo>
                  <a:lnTo>
                    <a:pt x="2227" y="6542"/>
                  </a:lnTo>
                  <a:lnTo>
                    <a:pt x="2302" y="6504"/>
                  </a:lnTo>
                  <a:lnTo>
                    <a:pt x="2375" y="6467"/>
                  </a:lnTo>
                  <a:lnTo>
                    <a:pt x="2448" y="6433"/>
                  </a:lnTo>
                  <a:lnTo>
                    <a:pt x="2521" y="6400"/>
                  </a:lnTo>
                  <a:lnTo>
                    <a:pt x="2592" y="6369"/>
                  </a:lnTo>
                  <a:lnTo>
                    <a:pt x="2663" y="6339"/>
                  </a:lnTo>
                  <a:lnTo>
                    <a:pt x="2734" y="6312"/>
                  </a:lnTo>
                  <a:lnTo>
                    <a:pt x="2803" y="6286"/>
                  </a:lnTo>
                  <a:lnTo>
                    <a:pt x="2872" y="6262"/>
                  </a:lnTo>
                  <a:lnTo>
                    <a:pt x="2941" y="6238"/>
                  </a:lnTo>
                  <a:lnTo>
                    <a:pt x="3011" y="6216"/>
                  </a:lnTo>
                  <a:lnTo>
                    <a:pt x="3080" y="6196"/>
                  </a:lnTo>
                  <a:lnTo>
                    <a:pt x="3148" y="6176"/>
                  </a:lnTo>
                  <a:lnTo>
                    <a:pt x="3217" y="6159"/>
                  </a:lnTo>
                  <a:lnTo>
                    <a:pt x="3285" y="6144"/>
                  </a:lnTo>
                  <a:lnTo>
                    <a:pt x="3353" y="6129"/>
                  </a:lnTo>
                  <a:lnTo>
                    <a:pt x="3420" y="6116"/>
                  </a:lnTo>
                  <a:lnTo>
                    <a:pt x="3488" y="6105"/>
                  </a:lnTo>
                  <a:lnTo>
                    <a:pt x="3555" y="6096"/>
                  </a:lnTo>
                  <a:lnTo>
                    <a:pt x="3622" y="6088"/>
                  </a:lnTo>
                  <a:lnTo>
                    <a:pt x="3688" y="6080"/>
                  </a:lnTo>
                  <a:lnTo>
                    <a:pt x="3755" y="6075"/>
                  </a:lnTo>
                  <a:lnTo>
                    <a:pt x="3821" y="6072"/>
                  </a:lnTo>
                  <a:lnTo>
                    <a:pt x="3887" y="6070"/>
                  </a:lnTo>
                  <a:lnTo>
                    <a:pt x="3953" y="6069"/>
                  </a:lnTo>
                  <a:lnTo>
                    <a:pt x="4039" y="6070"/>
                  </a:lnTo>
                  <a:lnTo>
                    <a:pt x="4123" y="6072"/>
                  </a:lnTo>
                  <a:lnTo>
                    <a:pt x="4207" y="6077"/>
                  </a:lnTo>
                  <a:lnTo>
                    <a:pt x="4289" y="6084"/>
                  </a:lnTo>
                  <a:lnTo>
                    <a:pt x="4371" y="6092"/>
                  </a:lnTo>
                  <a:lnTo>
                    <a:pt x="4451" y="6101"/>
                  </a:lnTo>
                  <a:lnTo>
                    <a:pt x="4532" y="6112"/>
                  </a:lnTo>
                  <a:lnTo>
                    <a:pt x="4610" y="6126"/>
                  </a:lnTo>
                  <a:lnTo>
                    <a:pt x="4689" y="6141"/>
                  </a:lnTo>
                  <a:lnTo>
                    <a:pt x="4766" y="6158"/>
                  </a:lnTo>
                  <a:lnTo>
                    <a:pt x="4842" y="6176"/>
                  </a:lnTo>
                  <a:lnTo>
                    <a:pt x="4917" y="6197"/>
                  </a:lnTo>
                  <a:lnTo>
                    <a:pt x="4991" y="6219"/>
                  </a:lnTo>
                  <a:lnTo>
                    <a:pt x="5065" y="6243"/>
                  </a:lnTo>
                  <a:lnTo>
                    <a:pt x="5137" y="6269"/>
                  </a:lnTo>
                  <a:lnTo>
                    <a:pt x="5210" y="6296"/>
                  </a:lnTo>
                  <a:lnTo>
                    <a:pt x="5280" y="6326"/>
                  </a:lnTo>
                  <a:lnTo>
                    <a:pt x="5350" y="6356"/>
                  </a:lnTo>
                  <a:lnTo>
                    <a:pt x="5418" y="6389"/>
                  </a:lnTo>
                  <a:lnTo>
                    <a:pt x="5487" y="6424"/>
                  </a:lnTo>
                  <a:lnTo>
                    <a:pt x="5554" y="6460"/>
                  </a:lnTo>
                  <a:lnTo>
                    <a:pt x="5620" y="6499"/>
                  </a:lnTo>
                  <a:lnTo>
                    <a:pt x="5685" y="6539"/>
                  </a:lnTo>
                  <a:lnTo>
                    <a:pt x="5750" y="6580"/>
                  </a:lnTo>
                  <a:lnTo>
                    <a:pt x="5814" y="6623"/>
                  </a:lnTo>
                  <a:lnTo>
                    <a:pt x="5876" y="6669"/>
                  </a:lnTo>
                  <a:lnTo>
                    <a:pt x="5938" y="6716"/>
                  </a:lnTo>
                  <a:lnTo>
                    <a:pt x="5998" y="6765"/>
                  </a:lnTo>
                  <a:lnTo>
                    <a:pt x="6058" y="6815"/>
                  </a:lnTo>
                  <a:lnTo>
                    <a:pt x="6117" y="6867"/>
                  </a:lnTo>
                  <a:lnTo>
                    <a:pt x="6175" y="6921"/>
                  </a:lnTo>
                  <a:lnTo>
                    <a:pt x="6232" y="6977"/>
                  </a:lnTo>
                  <a:lnTo>
                    <a:pt x="6288" y="7034"/>
                  </a:lnTo>
                  <a:lnTo>
                    <a:pt x="6342" y="7092"/>
                  </a:lnTo>
                  <a:lnTo>
                    <a:pt x="6395" y="7151"/>
                  </a:lnTo>
                  <a:lnTo>
                    <a:pt x="6446" y="7211"/>
                  </a:lnTo>
                  <a:lnTo>
                    <a:pt x="6495" y="7273"/>
                  </a:lnTo>
                  <a:lnTo>
                    <a:pt x="6542" y="7334"/>
                  </a:lnTo>
                  <a:lnTo>
                    <a:pt x="6587" y="7397"/>
                  </a:lnTo>
                  <a:lnTo>
                    <a:pt x="6631" y="7460"/>
                  </a:lnTo>
                  <a:lnTo>
                    <a:pt x="6673" y="7524"/>
                  </a:lnTo>
                  <a:lnTo>
                    <a:pt x="6712" y="7590"/>
                  </a:lnTo>
                  <a:lnTo>
                    <a:pt x="6750" y="7655"/>
                  </a:lnTo>
                  <a:lnTo>
                    <a:pt x="6787" y="7723"/>
                  </a:lnTo>
                  <a:lnTo>
                    <a:pt x="6821" y="7791"/>
                  </a:lnTo>
                  <a:lnTo>
                    <a:pt x="6854" y="7860"/>
                  </a:lnTo>
                  <a:lnTo>
                    <a:pt x="6886" y="7929"/>
                  </a:lnTo>
                  <a:lnTo>
                    <a:pt x="6915" y="8000"/>
                  </a:lnTo>
                  <a:lnTo>
                    <a:pt x="6943" y="8072"/>
                  </a:lnTo>
                  <a:lnTo>
                    <a:pt x="6968" y="8144"/>
                  </a:lnTo>
                  <a:lnTo>
                    <a:pt x="6992" y="8217"/>
                  </a:lnTo>
                  <a:lnTo>
                    <a:pt x="7014" y="8292"/>
                  </a:lnTo>
                  <a:lnTo>
                    <a:pt x="7034" y="8367"/>
                  </a:lnTo>
                  <a:lnTo>
                    <a:pt x="7054" y="8443"/>
                  </a:lnTo>
                  <a:lnTo>
                    <a:pt x="7070" y="8521"/>
                  </a:lnTo>
                  <a:lnTo>
                    <a:pt x="7085" y="8598"/>
                  </a:lnTo>
                  <a:lnTo>
                    <a:pt x="7099" y="8677"/>
                  </a:lnTo>
                  <a:lnTo>
                    <a:pt x="7110" y="8757"/>
                  </a:lnTo>
                  <a:lnTo>
                    <a:pt x="7120" y="8837"/>
                  </a:lnTo>
                  <a:lnTo>
                    <a:pt x="7128" y="8920"/>
                  </a:lnTo>
                  <a:lnTo>
                    <a:pt x="7134" y="9002"/>
                  </a:lnTo>
                  <a:lnTo>
                    <a:pt x="7138" y="9086"/>
                  </a:lnTo>
                  <a:lnTo>
                    <a:pt x="7141" y="9170"/>
                  </a:lnTo>
                  <a:lnTo>
                    <a:pt x="7142" y="9255"/>
                  </a:lnTo>
                  <a:lnTo>
                    <a:pt x="7141" y="9345"/>
                  </a:lnTo>
                  <a:lnTo>
                    <a:pt x="7138" y="9434"/>
                  </a:lnTo>
                  <a:lnTo>
                    <a:pt x="7133" y="9521"/>
                  </a:lnTo>
                  <a:lnTo>
                    <a:pt x="7127" y="9608"/>
                  </a:lnTo>
                  <a:lnTo>
                    <a:pt x="7118" y="9694"/>
                  </a:lnTo>
                  <a:lnTo>
                    <a:pt x="7108" y="9779"/>
                  </a:lnTo>
                  <a:lnTo>
                    <a:pt x="7095" y="9862"/>
                  </a:lnTo>
                  <a:lnTo>
                    <a:pt x="7081" y="9946"/>
                  </a:lnTo>
                  <a:lnTo>
                    <a:pt x="7065" y="10027"/>
                  </a:lnTo>
                  <a:lnTo>
                    <a:pt x="7048" y="10108"/>
                  </a:lnTo>
                  <a:lnTo>
                    <a:pt x="7027" y="10187"/>
                  </a:lnTo>
                  <a:lnTo>
                    <a:pt x="7006" y="10266"/>
                  </a:lnTo>
                  <a:lnTo>
                    <a:pt x="6981" y="10344"/>
                  </a:lnTo>
                  <a:lnTo>
                    <a:pt x="6956" y="10420"/>
                  </a:lnTo>
                  <a:lnTo>
                    <a:pt x="6928" y="10497"/>
                  </a:lnTo>
                  <a:lnTo>
                    <a:pt x="6899" y="10571"/>
                  </a:lnTo>
                  <a:lnTo>
                    <a:pt x="6868" y="10645"/>
                  </a:lnTo>
                  <a:lnTo>
                    <a:pt x="6835" y="10717"/>
                  </a:lnTo>
                  <a:lnTo>
                    <a:pt x="6800" y="10789"/>
                  </a:lnTo>
                  <a:lnTo>
                    <a:pt x="6762" y="10860"/>
                  </a:lnTo>
                  <a:lnTo>
                    <a:pt x="6724" y="10929"/>
                  </a:lnTo>
                  <a:lnTo>
                    <a:pt x="6683" y="10998"/>
                  </a:lnTo>
                  <a:lnTo>
                    <a:pt x="6640" y="11066"/>
                  </a:lnTo>
                  <a:lnTo>
                    <a:pt x="6596" y="11133"/>
                  </a:lnTo>
                  <a:lnTo>
                    <a:pt x="6549" y="11198"/>
                  </a:lnTo>
                  <a:lnTo>
                    <a:pt x="6500" y="11262"/>
                  </a:lnTo>
                  <a:lnTo>
                    <a:pt x="6450" y="11326"/>
                  </a:lnTo>
                  <a:lnTo>
                    <a:pt x="6399" y="11388"/>
                  </a:lnTo>
                  <a:lnTo>
                    <a:pt x="6345" y="11450"/>
                  </a:lnTo>
                  <a:lnTo>
                    <a:pt x="6288" y="11510"/>
                  </a:lnTo>
                  <a:lnTo>
                    <a:pt x="6230" y="11571"/>
                  </a:lnTo>
                  <a:lnTo>
                    <a:pt x="6171" y="11629"/>
                  </a:lnTo>
                  <a:lnTo>
                    <a:pt x="6110" y="11687"/>
                  </a:lnTo>
                  <a:lnTo>
                    <a:pt x="6049" y="11742"/>
                  </a:lnTo>
                  <a:lnTo>
                    <a:pt x="5986" y="11796"/>
                  </a:lnTo>
                  <a:lnTo>
                    <a:pt x="5922" y="11846"/>
                  </a:lnTo>
                  <a:lnTo>
                    <a:pt x="5856" y="11896"/>
                  </a:lnTo>
                  <a:lnTo>
                    <a:pt x="5790" y="11945"/>
                  </a:lnTo>
                  <a:lnTo>
                    <a:pt x="5723" y="11991"/>
                  </a:lnTo>
                  <a:lnTo>
                    <a:pt x="5655" y="12036"/>
                  </a:lnTo>
                  <a:lnTo>
                    <a:pt x="5584" y="12079"/>
                  </a:lnTo>
                  <a:lnTo>
                    <a:pt x="5514" y="12119"/>
                  </a:lnTo>
                  <a:lnTo>
                    <a:pt x="5442" y="12158"/>
                  </a:lnTo>
                  <a:lnTo>
                    <a:pt x="5369" y="12196"/>
                  </a:lnTo>
                  <a:lnTo>
                    <a:pt x="5295" y="12230"/>
                  </a:lnTo>
                  <a:lnTo>
                    <a:pt x="5220" y="12264"/>
                  </a:lnTo>
                  <a:lnTo>
                    <a:pt x="5143" y="12295"/>
                  </a:lnTo>
                  <a:lnTo>
                    <a:pt x="5066" y="12326"/>
                  </a:lnTo>
                  <a:lnTo>
                    <a:pt x="4986" y="12353"/>
                  </a:lnTo>
                  <a:lnTo>
                    <a:pt x="4907" y="12380"/>
                  </a:lnTo>
                  <a:lnTo>
                    <a:pt x="4826" y="12404"/>
                  </a:lnTo>
                  <a:lnTo>
                    <a:pt x="4744" y="12428"/>
                  </a:lnTo>
                  <a:lnTo>
                    <a:pt x="4660" y="12448"/>
                  </a:lnTo>
                  <a:lnTo>
                    <a:pt x="4577" y="12467"/>
                  </a:lnTo>
                  <a:lnTo>
                    <a:pt x="4491" y="12485"/>
                  </a:lnTo>
                  <a:lnTo>
                    <a:pt x="4405" y="12500"/>
                  </a:lnTo>
                  <a:lnTo>
                    <a:pt x="4317" y="12513"/>
                  </a:lnTo>
                  <a:lnTo>
                    <a:pt x="4227" y="12525"/>
                  </a:lnTo>
                  <a:lnTo>
                    <a:pt x="4138" y="12536"/>
                  </a:lnTo>
                  <a:lnTo>
                    <a:pt x="4047" y="12544"/>
                  </a:lnTo>
                  <a:lnTo>
                    <a:pt x="3954" y="12550"/>
                  </a:lnTo>
                  <a:lnTo>
                    <a:pt x="3861" y="12554"/>
                  </a:lnTo>
                  <a:lnTo>
                    <a:pt x="3767" y="12557"/>
                  </a:lnTo>
                  <a:lnTo>
                    <a:pt x="3671" y="12558"/>
                  </a:lnTo>
                  <a:lnTo>
                    <a:pt x="3569" y="12557"/>
                  </a:lnTo>
                  <a:lnTo>
                    <a:pt x="3469" y="12553"/>
                  </a:lnTo>
                  <a:lnTo>
                    <a:pt x="3370" y="12546"/>
                  </a:lnTo>
                  <a:lnTo>
                    <a:pt x="3273" y="12537"/>
                  </a:lnTo>
                  <a:lnTo>
                    <a:pt x="3176" y="12524"/>
                  </a:lnTo>
                  <a:lnTo>
                    <a:pt x="3080" y="12510"/>
                  </a:lnTo>
                  <a:lnTo>
                    <a:pt x="2986" y="12493"/>
                  </a:lnTo>
                  <a:lnTo>
                    <a:pt x="2894" y="12472"/>
                  </a:lnTo>
                  <a:lnTo>
                    <a:pt x="2802" y="12450"/>
                  </a:lnTo>
                  <a:lnTo>
                    <a:pt x="2711" y="12425"/>
                  </a:lnTo>
                  <a:lnTo>
                    <a:pt x="2622" y="12397"/>
                  </a:lnTo>
                  <a:lnTo>
                    <a:pt x="2534" y="12366"/>
                  </a:lnTo>
                  <a:lnTo>
                    <a:pt x="2446" y="12333"/>
                  </a:lnTo>
                  <a:lnTo>
                    <a:pt x="2361" y="12296"/>
                  </a:lnTo>
                  <a:lnTo>
                    <a:pt x="2276" y="12258"/>
                  </a:lnTo>
                  <a:lnTo>
                    <a:pt x="2193" y="12217"/>
                  </a:lnTo>
                  <a:lnTo>
                    <a:pt x="2110" y="12172"/>
                  </a:lnTo>
                  <a:lnTo>
                    <a:pt x="2030" y="12125"/>
                  </a:lnTo>
                  <a:lnTo>
                    <a:pt x="1950" y="12076"/>
                  </a:lnTo>
                  <a:lnTo>
                    <a:pt x="1871" y="12025"/>
                  </a:lnTo>
                  <a:lnTo>
                    <a:pt x="1793" y="11970"/>
                  </a:lnTo>
                  <a:lnTo>
                    <a:pt x="1717" y="11912"/>
                  </a:lnTo>
                  <a:lnTo>
                    <a:pt x="1642" y="11852"/>
                  </a:lnTo>
                  <a:lnTo>
                    <a:pt x="1568" y="11788"/>
                  </a:lnTo>
                  <a:lnTo>
                    <a:pt x="1496" y="11723"/>
                  </a:lnTo>
                  <a:lnTo>
                    <a:pt x="1424" y="11655"/>
                  </a:lnTo>
                  <a:lnTo>
                    <a:pt x="1353" y="11584"/>
                  </a:lnTo>
                  <a:lnTo>
                    <a:pt x="1285" y="11510"/>
                  </a:lnTo>
                  <a:lnTo>
                    <a:pt x="1217" y="11434"/>
                  </a:lnTo>
                  <a:lnTo>
                    <a:pt x="1149" y="11355"/>
                  </a:lnTo>
                  <a:lnTo>
                    <a:pt x="1084" y="11273"/>
                  </a:lnTo>
                  <a:lnTo>
                    <a:pt x="1019" y="11189"/>
                  </a:lnTo>
                  <a:lnTo>
                    <a:pt x="957" y="11102"/>
                  </a:lnTo>
                  <a:lnTo>
                    <a:pt x="896" y="11014"/>
                  </a:lnTo>
                  <a:lnTo>
                    <a:pt x="836" y="10923"/>
                  </a:lnTo>
                  <a:lnTo>
                    <a:pt x="779" y="10831"/>
                  </a:lnTo>
                  <a:lnTo>
                    <a:pt x="724" y="10738"/>
                  </a:lnTo>
                  <a:lnTo>
                    <a:pt x="672" y="10643"/>
                  </a:lnTo>
                  <a:lnTo>
                    <a:pt x="622" y="10545"/>
                  </a:lnTo>
                  <a:lnTo>
                    <a:pt x="573" y="10447"/>
                  </a:lnTo>
                  <a:lnTo>
                    <a:pt x="526" y="10347"/>
                  </a:lnTo>
                  <a:lnTo>
                    <a:pt x="481" y="10244"/>
                  </a:lnTo>
                  <a:lnTo>
                    <a:pt x="438" y="10140"/>
                  </a:lnTo>
                  <a:lnTo>
                    <a:pt x="397" y="10034"/>
                  </a:lnTo>
                  <a:lnTo>
                    <a:pt x="359" y="9927"/>
                  </a:lnTo>
                  <a:lnTo>
                    <a:pt x="322" y="9819"/>
                  </a:lnTo>
                  <a:lnTo>
                    <a:pt x="286" y="9708"/>
                  </a:lnTo>
                  <a:lnTo>
                    <a:pt x="254" y="9595"/>
                  </a:lnTo>
                  <a:lnTo>
                    <a:pt x="223" y="9481"/>
                  </a:lnTo>
                  <a:lnTo>
                    <a:pt x="195" y="9365"/>
                  </a:lnTo>
                  <a:lnTo>
                    <a:pt x="167" y="9247"/>
                  </a:lnTo>
                  <a:lnTo>
                    <a:pt x="143" y="9127"/>
                  </a:lnTo>
                  <a:lnTo>
                    <a:pt x="120" y="9006"/>
                  </a:lnTo>
                  <a:lnTo>
                    <a:pt x="99" y="8884"/>
                  </a:lnTo>
                  <a:lnTo>
                    <a:pt x="80" y="8759"/>
                  </a:lnTo>
                  <a:lnTo>
                    <a:pt x="63" y="8633"/>
                  </a:lnTo>
                  <a:lnTo>
                    <a:pt x="49" y="8505"/>
                  </a:lnTo>
                  <a:lnTo>
                    <a:pt x="36" y="8376"/>
                  </a:lnTo>
                  <a:lnTo>
                    <a:pt x="24" y="8245"/>
                  </a:lnTo>
                  <a:lnTo>
                    <a:pt x="16" y="8111"/>
                  </a:lnTo>
                  <a:lnTo>
                    <a:pt x="9" y="7977"/>
                  </a:lnTo>
                  <a:lnTo>
                    <a:pt x="4" y="7841"/>
                  </a:lnTo>
                  <a:lnTo>
                    <a:pt x="1" y="7702"/>
                  </a:lnTo>
                  <a:lnTo>
                    <a:pt x="0" y="7563"/>
                  </a:lnTo>
                  <a:lnTo>
                    <a:pt x="2" y="7377"/>
                  </a:lnTo>
                  <a:lnTo>
                    <a:pt x="6" y="7195"/>
                  </a:lnTo>
                  <a:lnTo>
                    <a:pt x="14" y="7014"/>
                  </a:lnTo>
                  <a:lnTo>
                    <a:pt x="24" y="6836"/>
                  </a:lnTo>
                  <a:lnTo>
                    <a:pt x="39" y="6660"/>
                  </a:lnTo>
                  <a:lnTo>
                    <a:pt x="56" y="6486"/>
                  </a:lnTo>
                  <a:lnTo>
                    <a:pt x="76" y="6313"/>
                  </a:lnTo>
                  <a:lnTo>
                    <a:pt x="100" y="6143"/>
                  </a:lnTo>
                  <a:lnTo>
                    <a:pt x="126" y="5975"/>
                  </a:lnTo>
                  <a:lnTo>
                    <a:pt x="156" y="5809"/>
                  </a:lnTo>
                  <a:lnTo>
                    <a:pt x="188" y="5645"/>
                  </a:lnTo>
                  <a:lnTo>
                    <a:pt x="224" y="5483"/>
                  </a:lnTo>
                  <a:lnTo>
                    <a:pt x="263" y="5323"/>
                  </a:lnTo>
                  <a:lnTo>
                    <a:pt x="305" y="5165"/>
                  </a:lnTo>
                  <a:lnTo>
                    <a:pt x="349" y="5010"/>
                  </a:lnTo>
                  <a:lnTo>
                    <a:pt x="397" y="4856"/>
                  </a:lnTo>
                  <a:lnTo>
                    <a:pt x="449" y="4704"/>
                  </a:lnTo>
                  <a:lnTo>
                    <a:pt x="503" y="4555"/>
                  </a:lnTo>
                  <a:lnTo>
                    <a:pt x="560" y="4407"/>
                  </a:lnTo>
                  <a:lnTo>
                    <a:pt x="622" y="4260"/>
                  </a:lnTo>
                  <a:lnTo>
                    <a:pt x="685" y="4117"/>
                  </a:lnTo>
                  <a:lnTo>
                    <a:pt x="752" y="3975"/>
                  </a:lnTo>
                  <a:lnTo>
                    <a:pt x="822" y="3836"/>
                  </a:lnTo>
                  <a:lnTo>
                    <a:pt x="895" y="3698"/>
                  </a:lnTo>
                  <a:lnTo>
                    <a:pt x="971" y="3563"/>
                  </a:lnTo>
                  <a:lnTo>
                    <a:pt x="1050" y="3430"/>
                  </a:lnTo>
                  <a:lnTo>
                    <a:pt x="1133" y="3298"/>
                  </a:lnTo>
                  <a:lnTo>
                    <a:pt x="1218" y="3168"/>
                  </a:lnTo>
                  <a:lnTo>
                    <a:pt x="1306" y="3041"/>
                  </a:lnTo>
                  <a:lnTo>
                    <a:pt x="1398" y="2916"/>
                  </a:lnTo>
                  <a:lnTo>
                    <a:pt x="1493" y="2791"/>
                  </a:lnTo>
                  <a:lnTo>
                    <a:pt x="1590" y="2670"/>
                  </a:lnTo>
                  <a:lnTo>
                    <a:pt x="1692" y="2551"/>
                  </a:lnTo>
                  <a:lnTo>
                    <a:pt x="1797" y="2434"/>
                  </a:lnTo>
                  <a:lnTo>
                    <a:pt x="1904" y="2320"/>
                  </a:lnTo>
                  <a:lnTo>
                    <a:pt x="2014" y="2208"/>
                  </a:lnTo>
                  <a:lnTo>
                    <a:pt x="2127" y="2098"/>
                  </a:lnTo>
                  <a:lnTo>
                    <a:pt x="2244" y="1990"/>
                  </a:lnTo>
                  <a:lnTo>
                    <a:pt x="2362" y="1885"/>
                  </a:lnTo>
                  <a:lnTo>
                    <a:pt x="2483" y="1783"/>
                  </a:lnTo>
                  <a:lnTo>
                    <a:pt x="2608" y="1682"/>
                  </a:lnTo>
                  <a:lnTo>
                    <a:pt x="2736" y="1583"/>
                  </a:lnTo>
                  <a:lnTo>
                    <a:pt x="2866" y="1487"/>
                  </a:lnTo>
                  <a:lnTo>
                    <a:pt x="2999" y="1394"/>
                  </a:lnTo>
                  <a:lnTo>
                    <a:pt x="3135" y="1302"/>
                  </a:lnTo>
                  <a:lnTo>
                    <a:pt x="3274" y="1212"/>
                  </a:lnTo>
                  <a:lnTo>
                    <a:pt x="3416" y="1126"/>
                  </a:lnTo>
                  <a:lnTo>
                    <a:pt x="3561" y="1040"/>
                  </a:lnTo>
                  <a:lnTo>
                    <a:pt x="3709" y="958"/>
                  </a:lnTo>
                  <a:lnTo>
                    <a:pt x="3858" y="879"/>
                  </a:lnTo>
                  <a:lnTo>
                    <a:pt x="4012" y="800"/>
                  </a:lnTo>
                  <a:lnTo>
                    <a:pt x="4169" y="725"/>
                  </a:lnTo>
                  <a:lnTo>
                    <a:pt x="4328" y="652"/>
                  </a:lnTo>
                  <a:lnTo>
                    <a:pt x="4490" y="581"/>
                  </a:lnTo>
                  <a:lnTo>
                    <a:pt x="4655" y="512"/>
                  </a:lnTo>
                  <a:lnTo>
                    <a:pt x="4823" y="446"/>
                  </a:lnTo>
                  <a:lnTo>
                    <a:pt x="4995" y="383"/>
                  </a:lnTo>
                  <a:lnTo>
                    <a:pt x="5169" y="321"/>
                  </a:lnTo>
                  <a:lnTo>
                    <a:pt x="5346" y="262"/>
                  </a:lnTo>
                  <a:lnTo>
                    <a:pt x="5525" y="205"/>
                  </a:lnTo>
                  <a:lnTo>
                    <a:pt x="5709" y="150"/>
                  </a:lnTo>
                  <a:lnTo>
                    <a:pt x="5894" y="98"/>
                  </a:lnTo>
                  <a:lnTo>
                    <a:pt x="6083" y="48"/>
                  </a:lnTo>
                  <a:lnTo>
                    <a:pt x="6274" y="0"/>
                  </a:lnTo>
                  <a:close/>
                </a:path>
              </a:pathLst>
            </a:custGeom>
            <a:grpFill/>
            <a:ln>
              <a:noFill/>
            </a:ln>
            <a:extLst/>
          </p:spPr>
          <p:txBody>
            <a:bodyPr vert="horz" wrap="square" lIns="83656" tIns="41828" rIns="83656" bIns="41828" numCol="1" anchor="t" anchorCtr="0" compatLnSpc="1">
              <a:prstTxWarp prst="textNoShape">
                <a:avLst/>
              </a:prstTxWarp>
            </a:bodyPr>
            <a:lstStyle/>
            <a:p>
              <a:endParaRPr lang="en-US" sz="1830"/>
            </a:p>
          </p:txBody>
        </p:sp>
      </p:grpSp>
      <p:sp>
        <p:nvSpPr>
          <p:cNvPr id="22" name="shp_FootNote"/>
          <p:cNvSpPr txBox="1"/>
          <p:nvPr/>
        </p:nvSpPr>
        <p:spPr>
          <a:xfrm>
            <a:off x="1651001" y="7210155"/>
            <a:ext cx="7353300" cy="153888"/>
          </a:xfrm>
          <a:prstGeom prst="rect">
            <a:avLst/>
          </a:prstGeom>
          <a:noFill/>
        </p:spPr>
        <p:txBody>
          <a:bodyPr vert="horz" wrap="square" lIns="0" tIns="0" rIns="0" bIns="0" rtlCol="0" anchor="b">
            <a:noAutofit/>
          </a:bodyPr>
          <a:lstStyle/>
          <a:p>
            <a:pPr marL="347472" indent="-347472"/>
            <a:r>
              <a:rPr lang="en-US" sz="700" i="1" dirty="0" smtClean="0"/>
              <a:t>Source:	Congressional Budget Office June 2017 report.</a:t>
            </a:r>
            <a:endParaRPr lang="en-US" sz="700" i="1" dirty="0"/>
          </a:p>
        </p:txBody>
      </p:sp>
      <p:sp>
        <p:nvSpPr>
          <p:cNvPr id="5" name="shp_Folio"/>
          <p:cNvSpPr>
            <a:spLocks noGrp="1"/>
          </p:cNvSpPr>
          <p:nvPr>
            <p:ph type="sldNum" sz="quarter" idx="12"/>
          </p:nvPr>
        </p:nvSpPr>
        <p:spPr/>
        <p:txBody>
          <a:bodyPr/>
          <a:lstStyle/>
          <a:p>
            <a:r>
              <a:rPr lang="en-US" smtClean="0"/>
              <a:t>2</a:t>
            </a:r>
            <a:endParaRPr lang="en-US" dirty="0"/>
          </a:p>
        </p:txBody>
      </p:sp>
    </p:spTree>
    <p:extLst>
      <p:ext uri="{BB962C8B-B14F-4D97-AF65-F5344CB8AC3E}">
        <p14:creationId xmlns:p14="http://schemas.microsoft.com/office/powerpoint/2010/main" val="2687123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Life Expectancy Has Been Increasing…</a:t>
            </a:r>
            <a:endParaRPr lang="en-US" dirty="0"/>
          </a:p>
        </p:txBody>
      </p:sp>
      <p:sp>
        <p:nvSpPr>
          <p:cNvPr id="3" name="shp_SDPTitle"/>
          <p:cNvSpPr>
            <a:spLocks noGrp="1"/>
          </p:cNvSpPr>
          <p:nvPr>
            <p:ph type="dt" sz="half" idx="10"/>
          </p:nvPr>
        </p:nvSpPr>
        <p:spPr/>
        <p:txBody>
          <a:bodyPr/>
          <a:lstStyle/>
          <a:p>
            <a:pPr marL="0" indent="0"/>
            <a:r>
              <a:rPr lang="en-US" smtClean="0"/>
              <a:t>   </a:t>
            </a:r>
            <a:endParaRPr lang="en-US" dirty="0"/>
          </a:p>
        </p:txBody>
      </p:sp>
      <p:sp>
        <p:nvSpPr>
          <p:cNvPr id="4" name="shp_PresTitle"/>
          <p:cNvSpPr>
            <a:spLocks noGrp="1"/>
          </p:cNvSpPr>
          <p:nvPr>
            <p:ph type="ftr" sz="quarter" idx="11"/>
          </p:nvPr>
        </p:nvSpPr>
        <p:spPr/>
        <p:txBody>
          <a:bodyPr/>
          <a:lstStyle/>
          <a:p>
            <a:r>
              <a:rPr lang="en-US" smtClean="0"/>
              <a:t>The Economics of Retirement</a:t>
            </a:r>
            <a:endParaRPr lang="en-US" dirty="0"/>
          </a:p>
        </p:txBody>
      </p:sp>
      <p:graphicFrame>
        <p:nvGraphicFramePr>
          <p:cNvPr id="10" name="Content Placeholder 11"/>
          <p:cNvGraphicFramePr>
            <a:graphicFrameLocks/>
          </p:cNvGraphicFramePr>
          <p:nvPr>
            <p:extLst>
              <p:ext uri="{D42A27DB-BD31-4B8C-83A1-F6EECF244321}">
                <p14:modId xmlns:p14="http://schemas.microsoft.com/office/powerpoint/2010/main" val="1010835305"/>
              </p:ext>
            </p:extLst>
          </p:nvPr>
        </p:nvGraphicFramePr>
        <p:xfrm>
          <a:off x="457200" y="2221656"/>
          <a:ext cx="4480560" cy="448077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2"/>
          <p:cNvSpPr txBox="1">
            <a:spLocks/>
          </p:cNvSpPr>
          <p:nvPr/>
        </p:nvSpPr>
        <p:spPr>
          <a:xfrm>
            <a:off x="457200" y="1976738"/>
            <a:ext cx="4480560" cy="227755"/>
          </a:xfrm>
          <a:prstGeom prst="rect">
            <a:avLst/>
          </a:prstGeom>
          <a:solidFill>
            <a:schemeClr val="accent1"/>
          </a:solidFill>
        </p:spPr>
        <p:txBody>
          <a:bodyPr anchor="ctr"/>
          <a:lstStyle>
            <a:lvl1pPr marL="0" indent="0" algn="l" defTabSz="1018824" rtl="0" eaLnBrk="1" latinLnBrk="0" hangingPunct="1">
              <a:spcBef>
                <a:spcPts val="1200"/>
              </a:spcBef>
              <a:buFontTx/>
              <a:buNone/>
              <a:defRPr lang="en-US" sz="1300" b="1" i="0" kern="1200" baseline="0" dirty="0" smtClean="0">
                <a:solidFill>
                  <a:schemeClr val="accent4">
                    <a:lumMod val="75000"/>
                  </a:schemeClr>
                </a:solidFill>
                <a:latin typeface="Arial Narrow" panose="020B0606020202030204" pitchFamily="34" charset="0"/>
                <a:ea typeface="+mn-ea"/>
                <a:cs typeface="+mn-cs"/>
              </a:defRPr>
            </a:lvl1pPr>
            <a:lvl2pPr marL="179388" indent="-228600" algn="l" defTabSz="1018824" rtl="0" eaLnBrk="1" latinLnBrk="0" hangingPunct="1">
              <a:lnSpc>
                <a:spcPts val="1600"/>
              </a:lnSpc>
              <a:spcBef>
                <a:spcPts val="800"/>
              </a:spcBef>
              <a:buClr>
                <a:schemeClr val="accent1"/>
              </a:buClr>
              <a:buSzPct val="100000"/>
              <a:buFont typeface="Symbol" panose="05050102010706020507" pitchFamily="18" charset="2"/>
              <a:buChar char="·"/>
              <a:defRPr lang="en-US" sz="1100" b="1" kern="1200" dirty="0" smtClean="0">
                <a:solidFill>
                  <a:schemeClr val="tx1"/>
                </a:solidFill>
                <a:latin typeface="+mn-lt"/>
                <a:ea typeface="+mn-ea"/>
                <a:cs typeface="Arial" panose="020B0604020202020204" pitchFamily="34" charset="0"/>
              </a:defRPr>
            </a:lvl2pPr>
            <a:lvl3pPr marL="457200" indent="-228600" algn="l" defTabSz="1018824" rtl="0" eaLnBrk="1" latinLnBrk="0" hangingPunct="1">
              <a:lnSpc>
                <a:spcPts val="1600"/>
              </a:lnSpc>
              <a:spcBef>
                <a:spcPts val="8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3pPr>
            <a:lvl4pPr marL="685800" indent="-228600" algn="l" defTabSz="1018824" rtl="0" eaLnBrk="1" latinLnBrk="0" hangingPunct="1">
              <a:lnSpc>
                <a:spcPts val="1600"/>
              </a:lnSpc>
              <a:spcBef>
                <a:spcPts val="8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4pPr>
            <a:lvl5pPr marL="914400" indent="-228600" algn="l" defTabSz="1018824" rtl="0" eaLnBrk="1" latinLnBrk="0" hangingPunct="1">
              <a:lnSpc>
                <a:spcPts val="1400"/>
              </a:lnSpc>
              <a:spcBef>
                <a:spcPts val="6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5pPr>
            <a:lvl6pPr marL="1143000" indent="-228600" algn="l" defTabSz="1018824" rtl="0" eaLnBrk="1" latinLnBrk="0" hangingPunct="1">
              <a:lnSpc>
                <a:spcPts val="1400"/>
              </a:lnSpc>
              <a:spcBef>
                <a:spcPts val="4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6pPr>
            <a:lvl7pPr marL="0" indent="0" algn="l" defTabSz="1018824" rtl="0" eaLnBrk="1" latinLnBrk="0" hangingPunct="1">
              <a:spcBef>
                <a:spcPts val="1200"/>
              </a:spcBef>
              <a:buFontTx/>
              <a:buNone/>
              <a:defRPr sz="1100" kern="1200" baseline="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smtClean="0">
                <a:solidFill>
                  <a:schemeClr val="bg1"/>
                </a:solidFill>
                <a:latin typeface="+mn-lt"/>
              </a:rPr>
              <a:t>Life Expectancy at Birth, 1980-2015</a:t>
            </a:r>
            <a:endParaRPr lang="en-US" dirty="0">
              <a:solidFill>
                <a:schemeClr val="bg1"/>
              </a:solidFill>
              <a:latin typeface="+mn-lt"/>
            </a:endParaRPr>
          </a:p>
        </p:txBody>
      </p:sp>
      <p:sp>
        <p:nvSpPr>
          <p:cNvPr id="12" name="Text Placeholder 11"/>
          <p:cNvSpPr>
            <a:spLocks noGrp="1"/>
          </p:cNvSpPr>
          <p:nvPr>
            <p:ph type="body" sz="quarter" idx="13"/>
          </p:nvPr>
        </p:nvSpPr>
        <p:spPr>
          <a:xfrm>
            <a:off x="457200" y="1615440"/>
            <a:ext cx="9144000" cy="284678"/>
          </a:xfrm>
        </p:spPr>
        <p:txBody>
          <a:bodyPr/>
          <a:lstStyle/>
          <a:p>
            <a:endParaRPr lang="en-US" dirty="0"/>
          </a:p>
        </p:txBody>
      </p:sp>
      <p:sp>
        <p:nvSpPr>
          <p:cNvPr id="15" name="Rectangle 14"/>
          <p:cNvSpPr/>
          <p:nvPr/>
        </p:nvSpPr>
        <p:spPr>
          <a:xfrm>
            <a:off x="446248" y="2258204"/>
            <a:ext cx="640080" cy="140894"/>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1200" b="1" dirty="0" smtClean="0">
                <a:solidFill>
                  <a:schemeClr val="accent2">
                    <a:lumMod val="50000"/>
                  </a:schemeClr>
                </a:solidFill>
                <a:latin typeface="Arial Narrow" panose="020B0606020202030204" pitchFamily="34" charset="0"/>
              </a:rPr>
              <a:t>Years</a:t>
            </a:r>
          </a:p>
        </p:txBody>
      </p:sp>
      <p:sp>
        <p:nvSpPr>
          <p:cNvPr id="16" name="Rectangle 15"/>
          <p:cNvSpPr/>
          <p:nvPr/>
        </p:nvSpPr>
        <p:spPr>
          <a:xfrm>
            <a:off x="2499360" y="6728891"/>
            <a:ext cx="487680" cy="140894"/>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1200" b="1" dirty="0" smtClean="0">
                <a:solidFill>
                  <a:schemeClr val="accent2">
                    <a:lumMod val="50000"/>
                  </a:schemeClr>
                </a:solidFill>
                <a:latin typeface="Arial Narrow" panose="020B0606020202030204" pitchFamily="34" charset="0"/>
              </a:rPr>
              <a:t>Year</a:t>
            </a:r>
          </a:p>
        </p:txBody>
      </p:sp>
      <p:graphicFrame>
        <p:nvGraphicFramePr>
          <p:cNvPr id="14" name="Content Placeholder 11"/>
          <p:cNvGraphicFramePr>
            <a:graphicFrameLocks/>
          </p:cNvGraphicFramePr>
          <p:nvPr>
            <p:extLst>
              <p:ext uri="{D42A27DB-BD31-4B8C-83A1-F6EECF244321}">
                <p14:modId xmlns:p14="http://schemas.microsoft.com/office/powerpoint/2010/main" val="1114854093"/>
              </p:ext>
            </p:extLst>
          </p:nvPr>
        </p:nvGraphicFramePr>
        <p:xfrm>
          <a:off x="5198541" y="2221655"/>
          <a:ext cx="4480560" cy="448077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2"/>
          <p:cNvSpPr txBox="1">
            <a:spLocks/>
          </p:cNvSpPr>
          <p:nvPr/>
        </p:nvSpPr>
        <p:spPr>
          <a:xfrm>
            <a:off x="5198541" y="1976738"/>
            <a:ext cx="4480560" cy="227755"/>
          </a:xfrm>
          <a:prstGeom prst="rect">
            <a:avLst/>
          </a:prstGeom>
          <a:solidFill>
            <a:schemeClr val="accent1"/>
          </a:solidFill>
        </p:spPr>
        <p:txBody>
          <a:bodyPr anchor="ctr"/>
          <a:lstStyle>
            <a:lvl1pPr marL="0" indent="0" algn="l" defTabSz="1018824" rtl="0" eaLnBrk="1" latinLnBrk="0" hangingPunct="1">
              <a:spcBef>
                <a:spcPts val="1200"/>
              </a:spcBef>
              <a:buFontTx/>
              <a:buNone/>
              <a:defRPr lang="en-US" sz="1300" b="1" i="0" kern="1200" baseline="0" dirty="0" smtClean="0">
                <a:solidFill>
                  <a:schemeClr val="accent4">
                    <a:lumMod val="75000"/>
                  </a:schemeClr>
                </a:solidFill>
                <a:latin typeface="Arial Narrow" panose="020B0606020202030204" pitchFamily="34" charset="0"/>
                <a:ea typeface="+mn-ea"/>
                <a:cs typeface="+mn-cs"/>
              </a:defRPr>
            </a:lvl1pPr>
            <a:lvl2pPr marL="179388" indent="-228600" algn="l" defTabSz="1018824" rtl="0" eaLnBrk="1" latinLnBrk="0" hangingPunct="1">
              <a:lnSpc>
                <a:spcPts val="1600"/>
              </a:lnSpc>
              <a:spcBef>
                <a:spcPts val="800"/>
              </a:spcBef>
              <a:buClr>
                <a:schemeClr val="accent1"/>
              </a:buClr>
              <a:buSzPct val="100000"/>
              <a:buFont typeface="Symbol" panose="05050102010706020507" pitchFamily="18" charset="2"/>
              <a:buChar char="·"/>
              <a:defRPr lang="en-US" sz="1100" b="1" kern="1200" dirty="0" smtClean="0">
                <a:solidFill>
                  <a:schemeClr val="tx1"/>
                </a:solidFill>
                <a:latin typeface="+mn-lt"/>
                <a:ea typeface="+mn-ea"/>
                <a:cs typeface="Arial" panose="020B0604020202020204" pitchFamily="34" charset="0"/>
              </a:defRPr>
            </a:lvl2pPr>
            <a:lvl3pPr marL="457200" indent="-228600" algn="l" defTabSz="1018824" rtl="0" eaLnBrk="1" latinLnBrk="0" hangingPunct="1">
              <a:lnSpc>
                <a:spcPts val="1600"/>
              </a:lnSpc>
              <a:spcBef>
                <a:spcPts val="8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3pPr>
            <a:lvl4pPr marL="685800" indent="-228600" algn="l" defTabSz="1018824" rtl="0" eaLnBrk="1" latinLnBrk="0" hangingPunct="1">
              <a:lnSpc>
                <a:spcPts val="1600"/>
              </a:lnSpc>
              <a:spcBef>
                <a:spcPts val="8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4pPr>
            <a:lvl5pPr marL="914400" indent="-228600" algn="l" defTabSz="1018824" rtl="0" eaLnBrk="1" latinLnBrk="0" hangingPunct="1">
              <a:lnSpc>
                <a:spcPts val="1400"/>
              </a:lnSpc>
              <a:spcBef>
                <a:spcPts val="600"/>
              </a:spcBef>
              <a:buClr>
                <a:schemeClr val="bg1">
                  <a:lumMod val="50000"/>
                </a:schemeClr>
              </a:buClr>
              <a:buSzPct val="80000"/>
              <a:buFont typeface="Symbol" panose="05050102010706020507" pitchFamily="18" charset="2"/>
              <a:buChar char=""/>
              <a:defRPr sz="1100" kern="1200">
                <a:solidFill>
                  <a:schemeClr val="tx1"/>
                </a:solidFill>
                <a:latin typeface="+mn-lt"/>
                <a:ea typeface="+mn-ea"/>
                <a:cs typeface="+mn-cs"/>
              </a:defRPr>
            </a:lvl5pPr>
            <a:lvl6pPr marL="1143000" indent="-228600" algn="l" defTabSz="1018824" rtl="0" eaLnBrk="1" latinLnBrk="0" hangingPunct="1">
              <a:lnSpc>
                <a:spcPts val="1400"/>
              </a:lnSpc>
              <a:spcBef>
                <a:spcPts val="400"/>
              </a:spcBef>
              <a:buClr>
                <a:schemeClr val="accent4">
                  <a:lumMod val="75000"/>
                </a:schemeClr>
              </a:buClr>
              <a:buSzPct val="100000"/>
              <a:buFont typeface="Symbol" panose="05050102010706020507" pitchFamily="18" charset="2"/>
              <a:buChar char="·"/>
              <a:defRPr sz="1100" kern="1200" baseline="0">
                <a:solidFill>
                  <a:schemeClr val="tx1"/>
                </a:solidFill>
                <a:latin typeface="+mn-lt"/>
                <a:ea typeface="+mn-ea"/>
                <a:cs typeface="+mn-cs"/>
              </a:defRPr>
            </a:lvl6pPr>
            <a:lvl7pPr marL="0" indent="0" algn="l" defTabSz="1018824" rtl="0" eaLnBrk="1" latinLnBrk="0" hangingPunct="1">
              <a:spcBef>
                <a:spcPts val="1200"/>
              </a:spcBef>
              <a:buFontTx/>
              <a:buNone/>
              <a:defRPr sz="1100" kern="1200" baseline="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smtClean="0">
                <a:solidFill>
                  <a:schemeClr val="bg1"/>
                </a:solidFill>
                <a:latin typeface="+mn-lt"/>
              </a:rPr>
              <a:t>Additional Life Expectancy by Age, 1980 and 2012 </a:t>
            </a:r>
            <a:endParaRPr lang="en-US" dirty="0">
              <a:solidFill>
                <a:schemeClr val="bg1"/>
              </a:solidFill>
              <a:latin typeface="+mn-lt"/>
            </a:endParaRPr>
          </a:p>
        </p:txBody>
      </p:sp>
      <p:sp>
        <p:nvSpPr>
          <p:cNvPr id="18" name="shp_FootNote"/>
          <p:cNvSpPr txBox="1"/>
          <p:nvPr/>
        </p:nvSpPr>
        <p:spPr>
          <a:xfrm>
            <a:off x="1651001" y="7168115"/>
            <a:ext cx="7353300" cy="153888"/>
          </a:xfrm>
          <a:prstGeom prst="rect">
            <a:avLst/>
          </a:prstGeom>
          <a:noFill/>
        </p:spPr>
        <p:txBody>
          <a:bodyPr vert="horz" wrap="square" lIns="0" tIns="0" rIns="0" bIns="0" rtlCol="0" anchor="b">
            <a:noAutofit/>
          </a:bodyPr>
          <a:lstStyle/>
          <a:p>
            <a:pPr marL="347472" indent="-347472"/>
            <a:r>
              <a:rPr lang="en-US" sz="700" i="1" dirty="0" smtClean="0"/>
              <a:t>Source:	Centers for Disease Control and Prevention.</a:t>
            </a:r>
          </a:p>
          <a:p>
            <a:pPr marL="347472" indent="-347472"/>
            <a:r>
              <a:rPr lang="en-US" sz="700" dirty="0" smtClean="0"/>
              <a:t>Note: 	Estimates shown are for the entire population cross-section (i.e. both sexes and all races).</a:t>
            </a:r>
            <a:endParaRPr lang="en-US" sz="700" dirty="0"/>
          </a:p>
        </p:txBody>
      </p:sp>
      <p:sp>
        <p:nvSpPr>
          <p:cNvPr id="19" name="Rectangle 18"/>
          <p:cNvSpPr/>
          <p:nvPr/>
        </p:nvSpPr>
        <p:spPr>
          <a:xfrm>
            <a:off x="5198541" y="2258204"/>
            <a:ext cx="640080" cy="140894"/>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1200" b="1" dirty="0" smtClean="0">
                <a:solidFill>
                  <a:schemeClr val="accent2">
                    <a:lumMod val="50000"/>
                  </a:schemeClr>
                </a:solidFill>
                <a:latin typeface="Arial Narrow" panose="020B0606020202030204" pitchFamily="34" charset="0"/>
              </a:rPr>
              <a:t>Years</a:t>
            </a:r>
          </a:p>
        </p:txBody>
      </p:sp>
      <p:sp>
        <p:nvSpPr>
          <p:cNvPr id="20" name="Rectangle 19"/>
          <p:cNvSpPr/>
          <p:nvPr/>
        </p:nvSpPr>
        <p:spPr>
          <a:xfrm>
            <a:off x="7251653" y="6728891"/>
            <a:ext cx="487680" cy="140894"/>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1200" b="1" dirty="0" smtClean="0">
                <a:solidFill>
                  <a:schemeClr val="accent2">
                    <a:lumMod val="50000"/>
                  </a:schemeClr>
                </a:solidFill>
                <a:latin typeface="Arial Narrow" panose="020B0606020202030204" pitchFamily="34" charset="0"/>
              </a:rPr>
              <a:t>Age</a:t>
            </a:r>
          </a:p>
        </p:txBody>
      </p:sp>
      <p:sp>
        <p:nvSpPr>
          <p:cNvPr id="8" name="shp_Folio"/>
          <p:cNvSpPr>
            <a:spLocks noGrp="1"/>
          </p:cNvSpPr>
          <p:nvPr>
            <p:ph type="sldNum" sz="quarter" idx="12"/>
          </p:nvPr>
        </p:nvSpPr>
        <p:spPr/>
        <p:txBody>
          <a:bodyPr/>
          <a:lstStyle/>
          <a:p>
            <a:r>
              <a:rPr lang="en-US" smtClean="0"/>
              <a:t>3</a:t>
            </a:r>
            <a:endParaRPr lang="en-US" dirty="0"/>
          </a:p>
        </p:txBody>
      </p:sp>
    </p:spTree>
    <p:extLst>
      <p:ext uri="{BB962C8B-B14F-4D97-AF65-F5344CB8AC3E}">
        <p14:creationId xmlns:p14="http://schemas.microsoft.com/office/powerpoint/2010/main" val="3108909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4"/>
          <a:stretch>
            <a:fillRect/>
          </a:stretch>
        </p:blipFill>
        <p:spPr>
          <a:xfrm>
            <a:off x="606418" y="2631997"/>
            <a:ext cx="4062823" cy="4290593"/>
          </a:xfrm>
          <a:prstGeom prst="rect">
            <a:avLst/>
          </a:prstGeom>
        </p:spPr>
      </p:pic>
      <p:sp>
        <p:nvSpPr>
          <p:cNvPr id="5" name="Content Placeholder 4"/>
          <p:cNvSpPr>
            <a:spLocks noGrp="1"/>
          </p:cNvSpPr>
          <p:nvPr>
            <p:ph sz="quarter" idx="17"/>
          </p:nvPr>
        </p:nvSpPr>
        <p:spPr>
          <a:xfrm>
            <a:off x="457200" y="1737622"/>
            <a:ext cx="9144000" cy="276999"/>
          </a:xfrm>
        </p:spPr>
        <p:txBody>
          <a:bodyPr/>
          <a:lstStyle/>
          <a:p>
            <a:r>
              <a:rPr lang="en-US" dirty="0" smtClean="0"/>
              <a:t>The gradient in life expectancy by income and education has grown much steeper over the past few decades</a:t>
            </a:r>
            <a:endParaRPr lang="en-US" dirty="0"/>
          </a:p>
        </p:txBody>
      </p:sp>
      <p:sp>
        <p:nvSpPr>
          <p:cNvPr id="6" name="Title 5"/>
          <p:cNvSpPr>
            <a:spLocks noGrp="1"/>
          </p:cNvSpPr>
          <p:nvPr>
            <p:ph type="title"/>
          </p:nvPr>
        </p:nvSpPr>
        <p:spPr>
          <a:xfrm>
            <a:off x="457200" y="1232456"/>
            <a:ext cx="9144000" cy="369332"/>
          </a:xfrm>
        </p:spPr>
        <p:txBody>
          <a:bodyPr/>
          <a:lstStyle/>
          <a:p>
            <a:r>
              <a:rPr lang="en-US" dirty="0" smtClean="0"/>
              <a:t>…But Almost Entirely Because of Gains to Higher Earners</a:t>
            </a:r>
            <a:endParaRPr lang="en-US" dirty="0"/>
          </a:p>
        </p:txBody>
      </p:sp>
      <p:sp>
        <p:nvSpPr>
          <p:cNvPr id="7" name="shp_SDPTitle"/>
          <p:cNvSpPr>
            <a:spLocks noGrp="1"/>
          </p:cNvSpPr>
          <p:nvPr>
            <p:ph type="dt" sz="half" idx="10"/>
          </p:nvPr>
        </p:nvSpPr>
        <p:spPr/>
        <p:txBody>
          <a:bodyPr/>
          <a:lstStyle/>
          <a:p>
            <a:r>
              <a:rPr lang="en-US" smtClean="0"/>
              <a:t>   </a:t>
            </a:r>
            <a:endParaRPr lang="en-US" dirty="0"/>
          </a:p>
        </p:txBody>
      </p:sp>
      <p:sp>
        <p:nvSpPr>
          <p:cNvPr id="8" name="shp_PresTitle"/>
          <p:cNvSpPr>
            <a:spLocks noGrp="1"/>
          </p:cNvSpPr>
          <p:nvPr>
            <p:ph type="ftr" sz="quarter" idx="11"/>
          </p:nvPr>
        </p:nvSpPr>
        <p:spPr/>
        <p:txBody>
          <a:bodyPr/>
          <a:lstStyle/>
          <a:p>
            <a:r>
              <a:rPr lang="en-US" smtClean="0"/>
              <a:t>The Economics of Retirement</a:t>
            </a:r>
            <a:endParaRPr lang="en-US" dirty="0"/>
          </a:p>
        </p:txBody>
      </p:sp>
      <p:sp>
        <p:nvSpPr>
          <p:cNvPr id="12" name="Content Placeholder 7"/>
          <p:cNvSpPr>
            <a:spLocks noGrp="1"/>
          </p:cNvSpPr>
          <p:nvPr>
            <p:ph sz="quarter" idx="15"/>
          </p:nvPr>
        </p:nvSpPr>
        <p:spPr>
          <a:xfrm>
            <a:off x="457200" y="2579887"/>
            <a:ext cx="4305298" cy="4364212"/>
          </a:xfrm>
          <a:ln>
            <a:solidFill>
              <a:srgbClr val="23283C"/>
            </a:solidFill>
          </a:ln>
        </p:spPr>
        <p:txBody>
          <a:bodyPr/>
          <a:lstStyle/>
          <a:p>
            <a:r>
              <a:rPr lang="en-US" dirty="0" smtClean="0"/>
              <a:t>	</a:t>
            </a:r>
            <a:endParaRPr lang="en-US" dirty="0"/>
          </a:p>
        </p:txBody>
      </p:sp>
      <p:sp>
        <p:nvSpPr>
          <p:cNvPr id="13" name="Content Placeholder 9"/>
          <p:cNvSpPr>
            <a:spLocks noGrp="1"/>
          </p:cNvSpPr>
          <p:nvPr>
            <p:ph sz="quarter" idx="20"/>
          </p:nvPr>
        </p:nvSpPr>
        <p:spPr>
          <a:xfrm>
            <a:off x="5306335" y="2579887"/>
            <a:ext cx="4294865" cy="4364212"/>
          </a:xfrm>
          <a:ln>
            <a:solidFill>
              <a:srgbClr val="23283C"/>
            </a:solidFill>
          </a:ln>
        </p:spPr>
        <p:txBody>
          <a:bodyPr/>
          <a:lstStyle/>
          <a:p>
            <a:endParaRPr lang="en-US" dirty="0"/>
          </a:p>
        </p:txBody>
      </p:sp>
      <p:sp>
        <p:nvSpPr>
          <p:cNvPr id="14" name="Text Placeholder 6"/>
          <p:cNvSpPr>
            <a:spLocks noGrp="1"/>
          </p:cNvSpPr>
          <p:nvPr>
            <p:ph type="body" idx="1"/>
          </p:nvPr>
        </p:nvSpPr>
        <p:spPr>
          <a:xfrm>
            <a:off x="457201" y="2144761"/>
            <a:ext cx="4310062" cy="449136"/>
          </a:xfrm>
        </p:spPr>
        <p:txBody>
          <a:bodyPr anchor="ctr">
            <a:noAutofit/>
          </a:bodyPr>
          <a:lstStyle/>
          <a:p>
            <a:pPr>
              <a:spcBef>
                <a:spcPts val="0"/>
              </a:spcBef>
            </a:pPr>
            <a:r>
              <a:rPr lang="en-US" sz="1200" dirty="0" smtClean="0"/>
              <a:t>Since 1980, Life Expectancy for Men at Age 50 Has Diverged for the Top and Bottom Income Quintiles</a:t>
            </a:r>
            <a:endParaRPr lang="en-US" sz="1200" i="1" dirty="0"/>
          </a:p>
        </p:txBody>
      </p:sp>
      <p:sp>
        <p:nvSpPr>
          <p:cNvPr id="15" name="Text Placeholder 10"/>
          <p:cNvSpPr>
            <a:spLocks noGrp="1"/>
          </p:cNvSpPr>
          <p:nvPr>
            <p:ph type="body" idx="21"/>
          </p:nvPr>
        </p:nvSpPr>
        <p:spPr>
          <a:xfrm>
            <a:off x="5300663" y="2144761"/>
            <a:ext cx="4305300" cy="449136"/>
          </a:xfrm>
        </p:spPr>
        <p:txBody>
          <a:bodyPr anchor="ctr">
            <a:noAutofit/>
          </a:bodyPr>
          <a:lstStyle/>
          <a:p>
            <a:pPr>
              <a:spcBef>
                <a:spcPts val="0"/>
              </a:spcBef>
            </a:pPr>
            <a:r>
              <a:rPr lang="en-US" sz="1200" dirty="0" smtClean="0"/>
              <a:t>Life Expectancy for the Highest-Earning 1% of Men Is Now ~15 Years Longer Than for the Lowest-Earning 1%</a:t>
            </a:r>
            <a:endParaRPr lang="en-US" sz="1200" dirty="0"/>
          </a:p>
        </p:txBody>
      </p:sp>
      <p:sp>
        <p:nvSpPr>
          <p:cNvPr id="16" name="shp_FootNote"/>
          <p:cNvSpPr txBox="1"/>
          <p:nvPr/>
        </p:nvSpPr>
        <p:spPr>
          <a:xfrm>
            <a:off x="1458684" y="7269597"/>
            <a:ext cx="7353300" cy="153888"/>
          </a:xfrm>
          <a:prstGeom prst="rect">
            <a:avLst/>
          </a:prstGeom>
          <a:noFill/>
        </p:spPr>
        <p:txBody>
          <a:bodyPr vert="horz" wrap="square" lIns="0" tIns="0" rIns="0" bIns="0" rtlCol="0" anchor="b">
            <a:noAutofit/>
          </a:bodyPr>
          <a:lstStyle/>
          <a:p>
            <a:pPr marL="347472" indent="-347472"/>
            <a:r>
              <a:rPr lang="en-US" sz="750" i="1" dirty="0" smtClean="0"/>
              <a:t>Source:	</a:t>
            </a:r>
            <a:r>
              <a:rPr lang="en-US" sz="750" i="1" dirty="0" err="1" smtClean="0"/>
              <a:t>Auerbach</a:t>
            </a:r>
            <a:r>
              <a:rPr lang="en-US" sz="750" i="1" dirty="0" smtClean="0"/>
              <a:t> et al. (2017) and </a:t>
            </a:r>
            <a:r>
              <a:rPr lang="en-US" sz="750" i="1" dirty="0" err="1" smtClean="0"/>
              <a:t>Chetty</a:t>
            </a:r>
            <a:r>
              <a:rPr lang="en-US" sz="750" i="1" dirty="0" smtClean="0"/>
              <a:t> et al. (2016).</a:t>
            </a:r>
          </a:p>
          <a:p>
            <a:pPr marL="347472" indent="-347472"/>
            <a:r>
              <a:rPr lang="en-US" sz="750" dirty="0" smtClean="0"/>
              <a:t>1	Life expectancy data from men at age 40, computed on a lifetime basis.</a:t>
            </a:r>
            <a:endParaRPr lang="en-US" sz="750" dirty="0"/>
          </a:p>
        </p:txBody>
      </p:sp>
      <p:sp>
        <p:nvSpPr>
          <p:cNvPr id="22" name="TextBox 21"/>
          <p:cNvSpPr txBox="1"/>
          <p:nvPr/>
        </p:nvSpPr>
        <p:spPr>
          <a:xfrm>
            <a:off x="490094" y="2732055"/>
            <a:ext cx="2328863" cy="253916"/>
          </a:xfrm>
          <a:prstGeom prst="rect">
            <a:avLst/>
          </a:prstGeom>
          <a:noFill/>
        </p:spPr>
        <p:txBody>
          <a:bodyPr wrap="square" rtlCol="0">
            <a:spAutoFit/>
          </a:bodyPr>
          <a:lstStyle/>
          <a:p>
            <a:r>
              <a:rPr lang="en-US" sz="1050" b="1" dirty="0" smtClean="0">
                <a:latin typeface="Arial Narrow" panose="020B0606020202030204" pitchFamily="34" charset="0"/>
              </a:rPr>
              <a:t>Years of Life Expectancy</a:t>
            </a:r>
            <a:endParaRPr lang="en-US" sz="1050" b="1" dirty="0">
              <a:latin typeface="Arial Narrow" panose="020B0606020202030204" pitchFamily="34" charset="0"/>
            </a:endParaRPr>
          </a:p>
        </p:txBody>
      </p:sp>
      <p:sp>
        <p:nvSpPr>
          <p:cNvPr id="23" name="TextBox 22"/>
          <p:cNvSpPr txBox="1"/>
          <p:nvPr/>
        </p:nvSpPr>
        <p:spPr>
          <a:xfrm>
            <a:off x="5375507" y="2732055"/>
            <a:ext cx="2328863" cy="253916"/>
          </a:xfrm>
          <a:prstGeom prst="rect">
            <a:avLst/>
          </a:prstGeom>
          <a:noFill/>
        </p:spPr>
        <p:txBody>
          <a:bodyPr wrap="square" rtlCol="0">
            <a:spAutoFit/>
          </a:bodyPr>
          <a:lstStyle/>
          <a:p>
            <a:r>
              <a:rPr lang="en-US" sz="1050" b="1" dirty="0" smtClean="0">
                <a:latin typeface="Arial Narrow" panose="020B0606020202030204" pitchFamily="34" charset="0"/>
              </a:rPr>
              <a:t>Years of Life Expectancy</a:t>
            </a:r>
            <a:r>
              <a:rPr lang="en-US" sz="1050" b="1" baseline="30000" dirty="0" smtClean="0">
                <a:latin typeface="Arial Narrow" panose="020B0606020202030204" pitchFamily="34" charset="0"/>
              </a:rPr>
              <a:t>1</a:t>
            </a:r>
            <a:endParaRPr lang="en-US" sz="1050" b="1" baseline="30000" dirty="0">
              <a:latin typeface="Arial Narrow" panose="020B0606020202030204" pitchFamily="34" charset="0"/>
            </a:endParaRPr>
          </a:p>
        </p:txBody>
      </p:sp>
      <p:sp>
        <p:nvSpPr>
          <p:cNvPr id="19" name="Isosceles Triangle 18"/>
          <p:cNvSpPr/>
          <p:nvPr/>
        </p:nvSpPr>
        <p:spPr>
          <a:xfrm rot="5400000">
            <a:off x="2891587" y="4598264"/>
            <a:ext cx="4297680" cy="267805"/>
          </a:xfrm>
          <a:prstGeom prst="triangle">
            <a:avLst/>
          </a:prstGeom>
          <a:solidFill>
            <a:schemeClr val="accent4">
              <a:lumMod val="75000"/>
            </a:schemeClr>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900" b="1" dirty="0" smtClean="0">
              <a:latin typeface="Arial Narrow" panose="020B0606020202030204" pitchFamily="34" charset="0"/>
            </a:endParaRPr>
          </a:p>
        </p:txBody>
      </p:sp>
      <p:pic>
        <p:nvPicPr>
          <p:cNvPr id="11" name="Picture 10"/>
          <p:cNvPicPr>
            <a:picLocks noChangeAspect="1"/>
          </p:cNvPicPr>
          <p:nvPr>
            <p:custDataLst>
              <p:tags r:id="rId2"/>
            </p:custDataLst>
          </p:nvPr>
        </p:nvPicPr>
        <p:blipFill>
          <a:blip r:embed="rId5"/>
          <a:stretch>
            <a:fillRect/>
          </a:stretch>
        </p:blipFill>
        <p:spPr>
          <a:xfrm>
            <a:off x="5467349" y="2925543"/>
            <a:ext cx="3927797" cy="3638762"/>
          </a:xfrm>
          <a:prstGeom prst="rect">
            <a:avLst/>
          </a:prstGeom>
        </p:spPr>
      </p:pic>
      <p:sp>
        <p:nvSpPr>
          <p:cNvPr id="26" name="TextBox 25"/>
          <p:cNvSpPr txBox="1"/>
          <p:nvPr/>
        </p:nvSpPr>
        <p:spPr>
          <a:xfrm>
            <a:off x="6399533" y="6496222"/>
            <a:ext cx="2328863" cy="253916"/>
          </a:xfrm>
          <a:prstGeom prst="rect">
            <a:avLst/>
          </a:prstGeom>
          <a:noFill/>
        </p:spPr>
        <p:txBody>
          <a:bodyPr wrap="square" rtlCol="0">
            <a:spAutoFit/>
          </a:bodyPr>
          <a:lstStyle/>
          <a:p>
            <a:pPr algn="ctr"/>
            <a:r>
              <a:rPr lang="en-US" sz="1050" b="1" dirty="0" smtClean="0">
                <a:latin typeface="Arial Narrow" panose="020B0606020202030204" pitchFamily="34" charset="0"/>
              </a:rPr>
              <a:t>Household Income Percentile</a:t>
            </a:r>
            <a:endParaRPr lang="en-US" sz="1050" b="1" dirty="0">
              <a:latin typeface="Arial Narrow" panose="020B0606020202030204" pitchFamily="34" charset="0"/>
            </a:endParaRPr>
          </a:p>
        </p:txBody>
      </p:sp>
      <p:sp>
        <p:nvSpPr>
          <p:cNvPr id="10" name="shp_Folio"/>
          <p:cNvSpPr>
            <a:spLocks noGrp="1"/>
          </p:cNvSpPr>
          <p:nvPr>
            <p:ph type="sldNum" sz="quarter" idx="12"/>
          </p:nvPr>
        </p:nvSpPr>
        <p:spPr/>
        <p:txBody>
          <a:bodyPr/>
          <a:lstStyle/>
          <a:p>
            <a:r>
              <a:rPr lang="en-US" smtClean="0"/>
              <a:t>4</a:t>
            </a:r>
            <a:endParaRPr lang="en-US" dirty="0"/>
          </a:p>
        </p:txBody>
      </p:sp>
    </p:spTree>
    <p:extLst>
      <p:ext uri="{BB962C8B-B14F-4D97-AF65-F5344CB8AC3E}">
        <p14:creationId xmlns:p14="http://schemas.microsoft.com/office/powerpoint/2010/main" val="2812104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32456"/>
            <a:ext cx="9144000" cy="649088"/>
          </a:xfrm>
        </p:spPr>
        <p:txBody>
          <a:bodyPr/>
          <a:lstStyle/>
          <a:p>
            <a:r>
              <a:rPr lang="en-US" dirty="0" smtClean="0"/>
              <a:t>As a Result, Our Entitlement Programs Are Becoming Less Progressive on a Lifetime Basis…</a:t>
            </a:r>
            <a:endParaRPr lang="en-US" dirty="0"/>
          </a:p>
        </p:txBody>
      </p:sp>
      <p:sp>
        <p:nvSpPr>
          <p:cNvPr id="7" name="shp_SDPTitle"/>
          <p:cNvSpPr>
            <a:spLocks noGrp="1"/>
          </p:cNvSpPr>
          <p:nvPr>
            <p:ph type="dt" sz="half" idx="10"/>
          </p:nvPr>
        </p:nvSpPr>
        <p:spPr/>
        <p:txBody>
          <a:bodyPr/>
          <a:lstStyle/>
          <a:p>
            <a:r>
              <a:rPr lang="en-US" smtClean="0"/>
              <a:t>   </a:t>
            </a:r>
            <a:endParaRPr lang="en-US" dirty="0"/>
          </a:p>
        </p:txBody>
      </p:sp>
      <p:sp>
        <p:nvSpPr>
          <p:cNvPr id="8" name="shp_PresTitle"/>
          <p:cNvSpPr>
            <a:spLocks noGrp="1"/>
          </p:cNvSpPr>
          <p:nvPr>
            <p:ph type="ftr" sz="quarter" idx="11"/>
          </p:nvPr>
        </p:nvSpPr>
        <p:spPr/>
        <p:txBody>
          <a:bodyPr/>
          <a:lstStyle/>
          <a:p>
            <a:r>
              <a:rPr lang="en-US" smtClean="0"/>
              <a:t>The Economics of Retirement</a:t>
            </a:r>
            <a:endParaRPr lang="en-US" dirty="0"/>
          </a:p>
        </p:txBody>
      </p:sp>
      <p:sp>
        <p:nvSpPr>
          <p:cNvPr id="14" name="Rectangle 13"/>
          <p:cNvSpPr/>
          <p:nvPr/>
        </p:nvSpPr>
        <p:spPr>
          <a:xfrm>
            <a:off x="1307387" y="7124382"/>
            <a:ext cx="7420510" cy="338554"/>
          </a:xfrm>
          <a:prstGeom prst="rect">
            <a:avLst/>
          </a:prstGeom>
        </p:spPr>
        <p:txBody>
          <a:bodyPr wrap="square">
            <a:spAutoFit/>
          </a:bodyPr>
          <a:lstStyle/>
          <a:p>
            <a:pPr marL="347472" indent="-347472"/>
            <a:r>
              <a:rPr lang="en-US" sz="800" i="1" dirty="0"/>
              <a:t>Source</a:t>
            </a:r>
            <a:r>
              <a:rPr lang="en-US" sz="800" i="1" dirty="0" smtClean="0"/>
              <a:t>: National Academies of Sciences, The Growing Gap in Life Expectancy by Income: Implications for Federal Programs and Policy Responses (2015)</a:t>
            </a:r>
          </a:p>
          <a:p>
            <a:pPr marL="347472" indent="-347472"/>
            <a:r>
              <a:rPr lang="en-US" sz="800" dirty="0" smtClean="0"/>
              <a:t>1	Entitlement </a:t>
            </a:r>
            <a:r>
              <a:rPr lang="en-US" sz="800" dirty="0" smtClean="0"/>
              <a:t>benefits include Medicare, Medicaid, Social Security (both retirement and disability), and Supplemental Security Income</a:t>
            </a:r>
            <a:endParaRPr lang="en-US" dirty="0"/>
          </a:p>
        </p:txBody>
      </p:sp>
      <p:graphicFrame>
        <p:nvGraphicFramePr>
          <p:cNvPr id="10" name="Content Placeholder 5"/>
          <p:cNvGraphicFramePr>
            <a:graphicFrameLocks/>
          </p:cNvGraphicFramePr>
          <p:nvPr>
            <p:custDataLst>
              <p:tags r:id="rId1"/>
            </p:custDataLst>
            <p:extLst>
              <p:ext uri="{D42A27DB-BD31-4B8C-83A1-F6EECF244321}">
                <p14:modId xmlns:p14="http://schemas.microsoft.com/office/powerpoint/2010/main" val="368561563"/>
              </p:ext>
            </p:extLst>
          </p:nvPr>
        </p:nvGraphicFramePr>
        <p:xfrm>
          <a:off x="457200" y="1746845"/>
          <a:ext cx="9144001" cy="5135880"/>
        </p:xfrm>
        <a:graphic>
          <a:graphicData uri="http://schemas.openxmlformats.org/drawingml/2006/table">
            <a:tbl>
              <a:tblPr firstRow="1" bandRow="1">
                <a:tableStyleId>{5C22544A-7EE6-4342-B048-85BDC9FD1C3A}</a:tableStyleId>
              </a:tblPr>
              <a:tblGrid>
                <a:gridCol w="2593649">
                  <a:extLst>
                    <a:ext uri="{9D8B030D-6E8A-4147-A177-3AD203B41FA5}">
                      <a16:colId xmlns:a16="http://schemas.microsoft.com/office/drawing/2014/main" val="20001"/>
                    </a:ext>
                  </a:extLst>
                </a:gridCol>
                <a:gridCol w="3275176">
                  <a:extLst>
                    <a:ext uri="{9D8B030D-6E8A-4147-A177-3AD203B41FA5}">
                      <a16:colId xmlns:a16="http://schemas.microsoft.com/office/drawing/2014/main" val="20002"/>
                    </a:ext>
                  </a:extLst>
                </a:gridCol>
                <a:gridCol w="3275176">
                  <a:extLst>
                    <a:ext uri="{9D8B030D-6E8A-4147-A177-3AD203B41FA5}">
                      <a16:colId xmlns:a16="http://schemas.microsoft.com/office/drawing/2014/main" val="20003"/>
                    </a:ext>
                  </a:extLst>
                </a:gridCol>
              </a:tblGrid>
              <a:tr h="365760">
                <a:tc>
                  <a:txBody>
                    <a:bodyPr/>
                    <a:lstStyle/>
                    <a:p>
                      <a:pPr algn="l"/>
                      <a:endParaRPr lang="en-US" sz="1000" b="1" cap="none" baseline="0" dirty="0">
                        <a:solidFill>
                          <a:schemeClr val="bg1"/>
                        </a:solidFill>
                        <a:latin typeface="Arial" panose="020B0604020202020204" pitchFamily="34" charset="0"/>
                        <a:cs typeface="Arial" panose="020B0604020202020204" pitchFamily="34" charset="0"/>
                      </a:endParaRPr>
                    </a:p>
                  </a:txBody>
                  <a:tcPr marL="73152" marR="73152" marT="36576" marB="36576"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200" b="1" cap="none" baseline="0" dirty="0" smtClean="0">
                          <a:solidFill>
                            <a:schemeClr val="bg1"/>
                          </a:solidFill>
                          <a:latin typeface="Arial" panose="020B0604020202020204" pitchFamily="34" charset="0"/>
                          <a:cs typeface="Arial" panose="020B0604020202020204" pitchFamily="34" charset="0"/>
                        </a:rPr>
                        <a:t>Present Value of Entitlement </a:t>
                      </a:r>
                      <a:r>
                        <a:rPr lang="en-US" sz="1200" b="1" cap="none" baseline="0" dirty="0" smtClean="0">
                          <a:solidFill>
                            <a:schemeClr val="bg1"/>
                          </a:solidFill>
                          <a:latin typeface="Arial" panose="020B0604020202020204" pitchFamily="34" charset="0"/>
                          <a:cs typeface="Arial" panose="020B0604020202020204" pitchFamily="34" charset="0"/>
                        </a:rPr>
                        <a:t>Benefits</a:t>
                      </a:r>
                      <a:r>
                        <a:rPr lang="en-US" sz="1200" b="1" cap="none" baseline="30000" dirty="0" smtClean="0">
                          <a:solidFill>
                            <a:schemeClr val="bg1"/>
                          </a:solidFill>
                          <a:latin typeface="Arial" panose="020B0604020202020204" pitchFamily="34" charset="0"/>
                          <a:cs typeface="Arial" panose="020B0604020202020204" pitchFamily="34" charset="0"/>
                        </a:rPr>
                        <a:t>1</a:t>
                      </a:r>
                      <a:r>
                        <a:rPr lang="en-US" sz="1200" b="1" cap="none" baseline="0" dirty="0" smtClean="0">
                          <a:solidFill>
                            <a:schemeClr val="bg1"/>
                          </a:solidFill>
                          <a:latin typeface="Arial" panose="020B0604020202020204" pitchFamily="34" charset="0"/>
                          <a:cs typeface="Arial" panose="020B0604020202020204" pitchFamily="34" charset="0"/>
                        </a:rPr>
                        <a:t> </a:t>
                      </a:r>
                      <a:r>
                        <a:rPr lang="en-US" sz="1200" b="1" cap="none" baseline="0" dirty="0" smtClean="0">
                          <a:solidFill>
                            <a:schemeClr val="bg1"/>
                          </a:solidFill>
                          <a:latin typeface="Arial" panose="020B0604020202020204" pitchFamily="34" charset="0"/>
                          <a:cs typeface="Arial" panose="020B0604020202020204" pitchFamily="34" charset="0"/>
                        </a:rPr>
                        <a:t>at Age 50</a:t>
                      </a:r>
                    </a:p>
                  </a:txBody>
                  <a:tcPr marL="73152" marR="73152" marT="36576" marB="36576"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900" b="1" cap="none" baseline="0" dirty="0">
                        <a:solidFill>
                          <a:schemeClr val="bg1"/>
                        </a:solidFill>
                        <a:latin typeface="Arial" panose="020B0604020202020204" pitchFamily="34" charset="0"/>
                        <a:cs typeface="Arial" panose="020B0604020202020204" pitchFamily="34" charset="0"/>
                      </a:endParaRPr>
                    </a:p>
                  </a:txBody>
                  <a:tcPr marL="73152" marR="73152" marT="36576" marB="36576"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365760">
                <a:tc>
                  <a:txBody>
                    <a:bodyPr/>
                    <a:lstStyle/>
                    <a:p>
                      <a:pPr algn="l"/>
                      <a:r>
                        <a:rPr lang="en-US" sz="1100" b="1" cap="none" baseline="0" dirty="0" smtClean="0">
                          <a:solidFill>
                            <a:schemeClr val="bg1"/>
                          </a:solidFill>
                          <a:latin typeface="Arial" panose="020B0604020202020204" pitchFamily="34" charset="0"/>
                          <a:cs typeface="Arial" panose="020B0604020202020204" pitchFamily="34" charset="0"/>
                        </a:rPr>
                        <a:t>Earnings Quintile</a:t>
                      </a:r>
                      <a:endParaRPr lang="en-US" sz="1100" b="1" cap="none" baseline="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100" b="1" cap="none" baseline="0" dirty="0" smtClean="0">
                          <a:solidFill>
                            <a:schemeClr val="bg1"/>
                          </a:solidFill>
                          <a:latin typeface="Arial" panose="020B0604020202020204" pitchFamily="34" charset="0"/>
                          <a:cs typeface="Arial" panose="020B0604020202020204" pitchFamily="34" charset="0"/>
                        </a:rPr>
                        <a:t>Born in 1930</a:t>
                      </a:r>
                      <a:endParaRPr lang="en-US" sz="1100" b="1" cap="none" baseline="0" dirty="0">
                        <a:solidFill>
                          <a:schemeClr val="bg1"/>
                        </a:solidFill>
                        <a:latin typeface="Arial" panose="020B0604020202020204" pitchFamily="34" charset="0"/>
                        <a:cs typeface="Arial" panose="020B0604020202020204" pitchFamily="34" charset="0"/>
                      </a:endParaRPr>
                    </a:p>
                  </a:txBody>
                  <a:tcPr marL="73152" marR="73152" marT="36576" marB="3657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100" b="1" cap="none" baseline="0" dirty="0" smtClean="0">
                          <a:solidFill>
                            <a:schemeClr val="bg1"/>
                          </a:solidFill>
                          <a:latin typeface="Arial" panose="020B0604020202020204" pitchFamily="34" charset="0"/>
                          <a:cs typeface="Arial" panose="020B0604020202020204" pitchFamily="34" charset="0"/>
                        </a:rPr>
                        <a:t>Born in 1960</a:t>
                      </a:r>
                      <a:endParaRPr lang="en-US" sz="1100" b="1" cap="none" baseline="0" dirty="0">
                        <a:solidFill>
                          <a:schemeClr val="bg1"/>
                        </a:solidFill>
                        <a:latin typeface="Arial" panose="020B0604020202020204" pitchFamily="34" charset="0"/>
                        <a:cs typeface="Arial" panose="020B0604020202020204" pitchFamily="34" charset="0"/>
                      </a:endParaRPr>
                    </a:p>
                  </a:txBody>
                  <a:tcPr marL="73152" marR="73152" marT="36576" marB="36576"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228600">
                <a:tc>
                  <a:txBody>
                    <a:bodyPr/>
                    <a:lstStyle/>
                    <a:p>
                      <a:r>
                        <a:rPr lang="en-US" sz="1100" b="1" dirty="0"/>
                        <a:t>Males</a:t>
                      </a:r>
                      <a:endParaRPr lang="en-US" sz="1100" dirty="0"/>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sz="1100" dirty="0"/>
                    </a:p>
                  </a:txBody>
                  <a:tcPr marL="17896" marR="17896" marT="8948" marB="894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sz="1100" dirty="0"/>
                    </a:p>
                  </a:txBody>
                  <a:tcPr marL="17896" marR="17896" marT="8948" marB="8948" anchor="ctr">
                    <a:lnL w="38100" cap="flat" cmpd="sng" algn="ctr">
                      <a:solidFill>
                        <a:schemeClr val="bg1"/>
                      </a:solidFill>
                      <a:prstDash val="solid"/>
                      <a:round/>
                      <a:headEnd type="none" w="med" len="med"/>
                      <a:tailEnd type="none" w="med" len="med"/>
                    </a:lnL>
                    <a:lnR w="6350" cmpd="sng">
                      <a:noFill/>
                    </a:lnR>
                    <a:lnT w="381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28600">
                <a:tc>
                  <a:txBody>
                    <a:bodyPr/>
                    <a:lstStyle/>
                    <a:p>
                      <a:r>
                        <a:rPr lang="en-US" sz="1100" dirty="0"/>
                        <a:t>Lowest</a:t>
                      </a:r>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$402,000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$391,000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r>
                        <a:rPr lang="en-US" sz="1100" dirty="0"/>
                        <a:t>2</a:t>
                      </a:r>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347,000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366,000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600">
                <a:tc>
                  <a:txBody>
                    <a:bodyPr/>
                    <a:lstStyle/>
                    <a:p>
                      <a:r>
                        <a:rPr lang="en-US" sz="1100" dirty="0"/>
                        <a:t>3</a:t>
                      </a:r>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344,000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432,000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8600">
                <a:tc>
                  <a:txBody>
                    <a:bodyPr/>
                    <a:lstStyle/>
                    <a:p>
                      <a:r>
                        <a:rPr lang="en-US" sz="1100" dirty="0"/>
                        <a:t>4</a:t>
                      </a:r>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364,000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499,000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600">
                <a:tc>
                  <a:txBody>
                    <a:bodyPr/>
                    <a:lstStyle/>
                    <a:p>
                      <a:r>
                        <a:rPr lang="en-US" sz="1100" dirty="0"/>
                        <a:t>Highest</a:t>
                      </a:r>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402,000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522,000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8600">
                <a:tc>
                  <a:txBody>
                    <a:bodyPr/>
                    <a:lstStyle/>
                    <a:p>
                      <a:r>
                        <a:rPr lang="en-US" sz="1100" i="1" dirty="0"/>
                        <a:t>Gap, High-Low</a:t>
                      </a:r>
                      <a:endParaRPr lang="en-US" sz="1100" dirty="0"/>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i="1" dirty="0"/>
                        <a:t>$0</a:t>
                      </a:r>
                      <a:endParaRPr lang="en-US" sz="1100" dirty="0"/>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i="1" dirty="0"/>
                        <a:t>$132,000</a:t>
                      </a:r>
                      <a:endParaRPr lang="en-US" sz="1100" dirty="0"/>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8600">
                <a:tc>
                  <a:txBody>
                    <a:bodyPr/>
                    <a:lstStyle/>
                    <a:p>
                      <a:r>
                        <a:rPr lang="en-US" sz="1100" i="1" dirty="0"/>
                        <a:t>Ratio, High/Low</a:t>
                      </a:r>
                      <a:endParaRPr lang="en-US" sz="1100" dirty="0"/>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i="1" dirty="0"/>
                        <a:t>1.00</a:t>
                      </a:r>
                      <a:endParaRPr lang="en-US" sz="1100" dirty="0"/>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i="1" dirty="0"/>
                        <a:t>1.34</a:t>
                      </a:r>
                      <a:endParaRPr lang="en-US" sz="1100" dirty="0"/>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8600">
                <a:tc>
                  <a:txBody>
                    <a:bodyPr/>
                    <a:lstStyle/>
                    <a:p>
                      <a:endParaRPr lang="en-US" sz="1100" dirty="0"/>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100" dirty="0"/>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100" dirty="0"/>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8600">
                <a:tc>
                  <a:txBody>
                    <a:bodyPr/>
                    <a:lstStyle/>
                    <a:p>
                      <a:r>
                        <a:rPr lang="en-US" sz="1100" b="1" dirty="0"/>
                        <a:t>Females</a:t>
                      </a:r>
                      <a:endParaRPr lang="en-US" sz="1100" dirty="0"/>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1100" dirty="0"/>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1100" dirty="0"/>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0"/>
                  </a:ext>
                </a:extLst>
              </a:tr>
              <a:tr h="228600">
                <a:tc>
                  <a:txBody>
                    <a:bodyPr/>
                    <a:lstStyle/>
                    <a:p>
                      <a:r>
                        <a:rPr lang="en-US" sz="1100" dirty="0"/>
                        <a:t>Lowest</a:t>
                      </a:r>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$539,000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$452,000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8600">
                <a:tc>
                  <a:txBody>
                    <a:bodyPr/>
                    <a:lstStyle/>
                    <a:p>
                      <a:r>
                        <a:rPr lang="en-US" sz="1100" dirty="0"/>
                        <a:t>2</a:t>
                      </a:r>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405,000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373,000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8600">
                <a:tc>
                  <a:txBody>
                    <a:bodyPr/>
                    <a:lstStyle/>
                    <a:p>
                      <a:r>
                        <a:rPr lang="en-US" sz="1100" dirty="0"/>
                        <a:t>3</a:t>
                      </a:r>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394,000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t>386,000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8600">
                <a:tc>
                  <a:txBody>
                    <a:bodyPr/>
                    <a:lstStyle/>
                    <a:p>
                      <a:pPr marL="0" algn="l" defTabSz="1018824" rtl="0" eaLnBrk="1" latinLnBrk="0" hangingPunct="1"/>
                      <a:r>
                        <a:rPr lang="en-US" sz="1100" kern="1200" dirty="0">
                          <a:solidFill>
                            <a:schemeClr val="dk1"/>
                          </a:solidFill>
                          <a:latin typeface="+mn-lt"/>
                          <a:ea typeface="+mn-ea"/>
                          <a:cs typeface="+mn-cs"/>
                        </a:rPr>
                        <a:t>4</a:t>
                      </a:r>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18824" rtl="0" eaLnBrk="1" latinLnBrk="0" hangingPunct="1"/>
                      <a:r>
                        <a:rPr lang="en-US" sz="1100" kern="1200" dirty="0">
                          <a:solidFill>
                            <a:schemeClr val="dk1"/>
                          </a:solidFill>
                          <a:latin typeface="+mn-lt"/>
                          <a:ea typeface="+mn-ea"/>
                          <a:cs typeface="+mn-cs"/>
                        </a:rPr>
                        <a:t>373,000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18824" rtl="0" eaLnBrk="1" latinLnBrk="0" hangingPunct="1"/>
                      <a:r>
                        <a:rPr lang="en-US" sz="1100" kern="1200" dirty="0">
                          <a:solidFill>
                            <a:schemeClr val="dk1"/>
                          </a:solidFill>
                          <a:latin typeface="+mn-lt"/>
                          <a:ea typeface="+mn-ea"/>
                          <a:cs typeface="+mn-cs"/>
                        </a:rPr>
                        <a:t>357,000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8600">
                <a:tc>
                  <a:txBody>
                    <a:bodyPr/>
                    <a:lstStyle/>
                    <a:p>
                      <a:pPr marL="0" algn="l" defTabSz="1018824" rtl="0" eaLnBrk="1" latinLnBrk="0" hangingPunct="1"/>
                      <a:r>
                        <a:rPr lang="en-US" sz="1100" kern="1200" dirty="0">
                          <a:solidFill>
                            <a:schemeClr val="dk1"/>
                          </a:solidFill>
                          <a:latin typeface="+mn-lt"/>
                          <a:ea typeface="+mn-ea"/>
                          <a:cs typeface="+mn-cs"/>
                        </a:rPr>
                        <a:t>Highest</a:t>
                      </a:r>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18824" rtl="0" eaLnBrk="1" latinLnBrk="0" hangingPunct="1"/>
                      <a:r>
                        <a:rPr lang="en-US" sz="1100" kern="1200" dirty="0">
                          <a:solidFill>
                            <a:schemeClr val="dk1"/>
                          </a:solidFill>
                          <a:latin typeface="+mn-lt"/>
                          <a:ea typeface="+mn-ea"/>
                          <a:cs typeface="+mn-cs"/>
                        </a:rPr>
                        <a:t>410,000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18824" rtl="0" eaLnBrk="1" latinLnBrk="0" hangingPunct="1"/>
                      <a:r>
                        <a:rPr lang="en-US" sz="1100" kern="1200" dirty="0">
                          <a:solidFill>
                            <a:schemeClr val="dk1"/>
                          </a:solidFill>
                          <a:latin typeface="+mn-lt"/>
                          <a:ea typeface="+mn-ea"/>
                          <a:cs typeface="+mn-cs"/>
                        </a:rPr>
                        <a:t>480,000</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8600">
                <a:tc>
                  <a:txBody>
                    <a:bodyPr/>
                    <a:lstStyle/>
                    <a:p>
                      <a:pPr marL="0" algn="l" defTabSz="1018824" rtl="0" eaLnBrk="1" latinLnBrk="0" hangingPunct="1"/>
                      <a:r>
                        <a:rPr lang="en-US" sz="1100" i="1" kern="1200" dirty="0">
                          <a:solidFill>
                            <a:schemeClr val="dk1"/>
                          </a:solidFill>
                          <a:latin typeface="+mn-lt"/>
                          <a:ea typeface="+mn-ea"/>
                          <a:cs typeface="+mn-cs"/>
                        </a:rPr>
                        <a:t>Gap, High-Low</a:t>
                      </a:r>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18824" rtl="0" eaLnBrk="1" latinLnBrk="0" hangingPunct="1"/>
                      <a:r>
                        <a:rPr lang="en-US" sz="1100" i="1" kern="1200" dirty="0">
                          <a:solidFill>
                            <a:schemeClr val="dk1"/>
                          </a:solidFill>
                          <a:latin typeface="+mn-lt"/>
                          <a:ea typeface="+mn-ea"/>
                          <a:cs typeface="+mn-cs"/>
                        </a:rPr>
                        <a:t>(</a:t>
                      </a:r>
                      <a:r>
                        <a:rPr lang="en-US" sz="1100" i="1" kern="1200" dirty="0" smtClean="0">
                          <a:solidFill>
                            <a:schemeClr val="dk1"/>
                          </a:solidFill>
                          <a:latin typeface="+mn-lt"/>
                          <a:ea typeface="+mn-ea"/>
                          <a:cs typeface="+mn-cs"/>
                        </a:rPr>
                        <a:t>$129,000)</a:t>
                      </a:r>
                      <a:endParaRPr lang="en-US" sz="1100" i="1" kern="1200" dirty="0">
                        <a:solidFill>
                          <a:schemeClr val="dk1"/>
                        </a:solidFill>
                        <a:latin typeface="+mn-lt"/>
                        <a:ea typeface="+mn-ea"/>
                        <a:cs typeface="+mn-cs"/>
                      </a:endParaRP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18824" rtl="0" eaLnBrk="1" latinLnBrk="0" hangingPunct="1"/>
                      <a:r>
                        <a:rPr lang="en-US" sz="1100" i="1" kern="1200" dirty="0" smtClean="0">
                          <a:solidFill>
                            <a:schemeClr val="dk1"/>
                          </a:solidFill>
                          <a:latin typeface="+mn-lt"/>
                          <a:ea typeface="+mn-ea"/>
                          <a:cs typeface="+mn-cs"/>
                        </a:rPr>
                        <a:t>($28,000)</a:t>
                      </a:r>
                      <a:endParaRPr lang="en-US" sz="1100" i="1" kern="1200" dirty="0">
                        <a:solidFill>
                          <a:schemeClr val="dk1"/>
                        </a:solidFill>
                        <a:latin typeface="+mn-lt"/>
                        <a:ea typeface="+mn-ea"/>
                        <a:cs typeface="+mn-cs"/>
                      </a:endParaRP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28600">
                <a:tc>
                  <a:txBody>
                    <a:bodyPr/>
                    <a:lstStyle/>
                    <a:p>
                      <a:pPr marL="0" algn="l" defTabSz="1018824" rtl="0" eaLnBrk="1" latinLnBrk="0" hangingPunct="1"/>
                      <a:r>
                        <a:rPr lang="en-US" sz="1100" i="1" kern="1200" dirty="0">
                          <a:solidFill>
                            <a:schemeClr val="dk1"/>
                          </a:solidFill>
                          <a:latin typeface="+mn-lt"/>
                          <a:ea typeface="+mn-ea"/>
                          <a:cs typeface="+mn-cs"/>
                        </a:rPr>
                        <a:t>Ratio, High/Low</a:t>
                      </a:r>
                    </a:p>
                  </a:txBody>
                  <a:tcPr anchor="ctr">
                    <a:lnL w="12700" cap="flat" cmpd="sng" algn="ctr">
                      <a:solidFill>
                        <a:schemeClr val="bg1"/>
                      </a:solidFill>
                      <a:prstDash val="solid"/>
                      <a:round/>
                      <a:headEnd type="none" w="med" len="med"/>
                      <a:tailEnd type="none" w="med" len="med"/>
                    </a:lnL>
                    <a:lnR w="6350" cmpd="sng">
                      <a:noFill/>
                    </a:lnR>
                    <a:lnT w="6350" cap="flat" cmpd="sng" algn="ctr">
                      <a:solidFill>
                        <a:schemeClr val="bg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18824" rtl="0" eaLnBrk="1" latinLnBrk="0" hangingPunct="1"/>
                      <a:r>
                        <a:rPr lang="en-US" sz="1100" i="1" kern="1200" dirty="0">
                          <a:solidFill>
                            <a:schemeClr val="dk1"/>
                          </a:solidFill>
                          <a:latin typeface="+mn-lt"/>
                          <a:ea typeface="+mn-ea"/>
                          <a:cs typeface="+mn-cs"/>
                        </a:rPr>
                        <a:t>0.76</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18824" rtl="0" eaLnBrk="1" latinLnBrk="0" hangingPunct="1"/>
                      <a:r>
                        <a:rPr lang="en-US" sz="1100" i="1" kern="1200" dirty="0">
                          <a:solidFill>
                            <a:schemeClr val="dk1"/>
                          </a:solidFill>
                          <a:latin typeface="+mn-lt"/>
                          <a:ea typeface="+mn-ea"/>
                          <a:cs typeface="+mn-cs"/>
                        </a:rPr>
                        <a:t>1.06</a:t>
                      </a:r>
                    </a:p>
                  </a:txBody>
                  <a:tcPr marL="18288" marR="1280160" marT="9144" marB="9144" anchor="ctr">
                    <a:lnL w="6350" cmpd="sng">
                      <a:noFill/>
                    </a:lnL>
                    <a:lnR w="6350" cmpd="sng">
                      <a:noFill/>
                    </a:lnR>
                    <a:lnT w="6350" cap="flat" cmpd="sng" algn="ctr">
                      <a:solidFill>
                        <a:schemeClr val="bg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4" name="shp_Folio"/>
          <p:cNvSpPr>
            <a:spLocks noGrp="1"/>
          </p:cNvSpPr>
          <p:nvPr>
            <p:ph type="sldNum" sz="quarter" idx="12"/>
          </p:nvPr>
        </p:nvSpPr>
        <p:spPr/>
        <p:txBody>
          <a:bodyPr/>
          <a:lstStyle/>
          <a:p>
            <a:r>
              <a:rPr lang="en-US" smtClean="0"/>
              <a:t>5</a:t>
            </a:r>
            <a:endParaRPr lang="en-US" dirty="0"/>
          </a:p>
        </p:txBody>
      </p:sp>
    </p:spTree>
    <p:extLst>
      <p:ext uri="{BB962C8B-B14F-4D97-AF65-F5344CB8AC3E}">
        <p14:creationId xmlns:p14="http://schemas.microsoft.com/office/powerpoint/2010/main" val="3731913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9"/>
          <p:cNvGraphicFramePr>
            <a:graphicFrameLocks/>
          </p:cNvGraphicFramePr>
          <p:nvPr>
            <p:extLst>
              <p:ext uri="{D42A27DB-BD31-4B8C-83A1-F6EECF244321}">
                <p14:modId xmlns:p14="http://schemas.microsoft.com/office/powerpoint/2010/main" val="2302954694"/>
              </p:ext>
            </p:extLst>
          </p:nvPr>
        </p:nvGraphicFramePr>
        <p:xfrm>
          <a:off x="476314" y="2579013"/>
          <a:ext cx="4389120" cy="1920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p:txBody>
          <a:bodyPr/>
          <a:lstStyle/>
          <a:p>
            <a:r>
              <a:rPr lang="en-US" dirty="0" smtClean="0"/>
              <a:t>Striking Differences in Stress and Optimism Across Demographic and Socioeconomic Groups Could Help </a:t>
            </a:r>
            <a:r>
              <a:rPr lang="en-US" dirty="0" smtClean="0"/>
              <a:t>Explain Differential </a:t>
            </a:r>
            <a:r>
              <a:rPr lang="en-US" dirty="0" smtClean="0"/>
              <a:t>Trends in Life Expectancy</a:t>
            </a:r>
            <a:endParaRPr lang="en-US" dirty="0"/>
          </a:p>
        </p:txBody>
      </p:sp>
      <p:sp>
        <p:nvSpPr>
          <p:cNvPr id="7" name="shp_SDPTitle"/>
          <p:cNvSpPr>
            <a:spLocks noGrp="1"/>
          </p:cNvSpPr>
          <p:nvPr>
            <p:ph type="dt" sz="half" idx="10"/>
          </p:nvPr>
        </p:nvSpPr>
        <p:spPr/>
        <p:txBody>
          <a:bodyPr/>
          <a:lstStyle/>
          <a:p>
            <a:r>
              <a:rPr lang="en-US" smtClean="0"/>
              <a:t>   </a:t>
            </a:r>
            <a:endParaRPr lang="en-US" dirty="0"/>
          </a:p>
        </p:txBody>
      </p:sp>
      <p:sp>
        <p:nvSpPr>
          <p:cNvPr id="8" name="shp_PresTitle"/>
          <p:cNvSpPr>
            <a:spLocks noGrp="1"/>
          </p:cNvSpPr>
          <p:nvPr>
            <p:ph type="ftr" sz="quarter" idx="11"/>
          </p:nvPr>
        </p:nvSpPr>
        <p:spPr/>
        <p:txBody>
          <a:bodyPr/>
          <a:lstStyle/>
          <a:p>
            <a:r>
              <a:rPr lang="en-US" smtClean="0"/>
              <a:t>The Economics of Retirement</a:t>
            </a:r>
            <a:endParaRPr lang="en-US" dirty="0"/>
          </a:p>
        </p:txBody>
      </p:sp>
      <p:sp>
        <p:nvSpPr>
          <p:cNvPr id="14" name="TextBox 13"/>
          <p:cNvSpPr txBox="1"/>
          <p:nvPr/>
        </p:nvSpPr>
        <p:spPr>
          <a:xfrm>
            <a:off x="5205665" y="2150496"/>
            <a:ext cx="4425572" cy="256842"/>
          </a:xfrm>
          <a:prstGeom prst="rect">
            <a:avLst/>
          </a:prstGeom>
          <a:solidFill>
            <a:schemeClr val="accent1"/>
          </a:solidFill>
        </p:spPr>
        <p:txBody>
          <a:bodyPr wrap="square" lIns="73152" tIns="45720" rIns="73152" bIns="45720" rtlCol="0" anchor="ctr" anchorCtr="0">
            <a:noAutofit/>
          </a:bodyPr>
          <a:lstStyle/>
          <a:p>
            <a:r>
              <a:rPr lang="en-US" sz="1000" b="1" dirty="0" smtClean="0">
                <a:solidFill>
                  <a:schemeClr val="bg1"/>
                </a:solidFill>
              </a:rPr>
              <a:t>Odds of </a:t>
            </a:r>
            <a:r>
              <a:rPr lang="en-US" sz="1000" b="1" dirty="0" smtClean="0">
                <a:solidFill>
                  <a:schemeClr val="bg1"/>
                </a:solidFill>
              </a:rPr>
              <a:t>Being </a:t>
            </a:r>
            <a:r>
              <a:rPr lang="en-US" sz="1000" b="1" dirty="0" smtClean="0">
                <a:solidFill>
                  <a:schemeClr val="bg1"/>
                </a:solidFill>
              </a:rPr>
              <a:t>on a Higher Level of Optimism, by Income and Race </a:t>
            </a:r>
            <a:endParaRPr lang="en-US" sz="1000" b="1" baseline="30000" dirty="0">
              <a:solidFill>
                <a:schemeClr val="bg1"/>
              </a:solidFill>
            </a:endParaRPr>
          </a:p>
        </p:txBody>
      </p:sp>
      <p:sp>
        <p:nvSpPr>
          <p:cNvPr id="17" name="TextBox 16"/>
          <p:cNvSpPr txBox="1"/>
          <p:nvPr/>
        </p:nvSpPr>
        <p:spPr>
          <a:xfrm>
            <a:off x="476314" y="2150496"/>
            <a:ext cx="4425572" cy="256032"/>
          </a:xfrm>
          <a:prstGeom prst="rect">
            <a:avLst/>
          </a:prstGeom>
          <a:solidFill>
            <a:schemeClr val="accent1"/>
          </a:solidFill>
        </p:spPr>
        <p:txBody>
          <a:bodyPr wrap="square" lIns="73152" tIns="45720" rIns="73152" bIns="45720" rtlCol="0" anchor="ctr" anchorCtr="0">
            <a:noAutofit/>
          </a:bodyPr>
          <a:lstStyle/>
          <a:p>
            <a:r>
              <a:rPr lang="en-US" sz="1000" b="1" dirty="0" smtClean="0">
                <a:solidFill>
                  <a:schemeClr val="bg1"/>
                </a:solidFill>
              </a:rPr>
              <a:t>Stress Inequality Across the Income Distribution in the US and LACs</a:t>
            </a:r>
            <a:endParaRPr lang="en-US" sz="1000" b="1" dirty="0">
              <a:solidFill>
                <a:schemeClr val="bg1"/>
              </a:solidFill>
            </a:endParaRPr>
          </a:p>
        </p:txBody>
      </p:sp>
      <p:sp>
        <p:nvSpPr>
          <p:cNvPr id="18" name="TextBox 17"/>
          <p:cNvSpPr txBox="1"/>
          <p:nvPr/>
        </p:nvSpPr>
        <p:spPr>
          <a:xfrm>
            <a:off x="476314" y="4643636"/>
            <a:ext cx="4425572" cy="256842"/>
          </a:xfrm>
          <a:prstGeom prst="rect">
            <a:avLst/>
          </a:prstGeom>
          <a:solidFill>
            <a:schemeClr val="accent1"/>
          </a:solidFill>
        </p:spPr>
        <p:txBody>
          <a:bodyPr wrap="square" lIns="73152" tIns="45720" rIns="73152" bIns="45720" rtlCol="0" anchor="ctr" anchorCtr="0">
            <a:noAutofit/>
          </a:bodyPr>
          <a:lstStyle/>
          <a:p>
            <a:r>
              <a:rPr lang="en-US" sz="1000" b="1" dirty="0" smtClean="0">
                <a:solidFill>
                  <a:schemeClr val="bg1"/>
                </a:solidFill>
              </a:rPr>
              <a:t>Impact of Stress on Life Satisfaction Exceeds That of Money, School</a:t>
            </a:r>
            <a:r>
              <a:rPr lang="en-US" sz="1000" b="1" baseline="30000" dirty="0" smtClean="0">
                <a:solidFill>
                  <a:schemeClr val="bg1"/>
                </a:solidFill>
              </a:rPr>
              <a:t>1</a:t>
            </a:r>
            <a:endParaRPr lang="en-US" sz="1000" b="1" baseline="30000" dirty="0">
              <a:solidFill>
                <a:schemeClr val="bg1"/>
              </a:solidFill>
            </a:endParaRPr>
          </a:p>
        </p:txBody>
      </p:sp>
      <p:sp>
        <p:nvSpPr>
          <p:cNvPr id="3" name="shp_FootNote"/>
          <p:cNvSpPr txBox="1"/>
          <p:nvPr/>
        </p:nvSpPr>
        <p:spPr>
          <a:xfrm>
            <a:off x="1651001" y="7495775"/>
            <a:ext cx="7353300" cy="153888"/>
          </a:xfrm>
          <a:prstGeom prst="rect">
            <a:avLst/>
          </a:prstGeom>
          <a:noFill/>
        </p:spPr>
        <p:txBody>
          <a:bodyPr vert="horz" wrap="square" lIns="0" tIns="0" rIns="0" bIns="0" rtlCol="0" anchor="b">
            <a:noAutofit/>
          </a:bodyPr>
          <a:lstStyle/>
          <a:p>
            <a:pPr marL="347472" indent="-347472"/>
            <a:r>
              <a:rPr lang="en-US" sz="700" i="1" dirty="0" smtClean="0"/>
              <a:t>Source:	Graham and Chattopadhyay 2015, based on Gallup World Poll Data; Graham and Chattopadhyay calculations, based on Gallup </a:t>
            </a:r>
            <a:r>
              <a:rPr lang="en-US" sz="700" i="1" dirty="0" err="1" smtClean="0"/>
              <a:t>Healthways</a:t>
            </a:r>
            <a:r>
              <a:rPr lang="en-US" sz="700" i="1" dirty="0" smtClean="0"/>
              <a:t> data 2008-2013;</a:t>
            </a:r>
            <a:r>
              <a:rPr lang="en-US" sz="700" i="1" dirty="0"/>
              <a:t/>
            </a:r>
            <a:br>
              <a:rPr lang="en-US" sz="700" i="1" dirty="0"/>
            </a:br>
            <a:r>
              <a:rPr lang="en-US" sz="700" i="1" dirty="0" smtClean="0"/>
              <a:t>Brookings Institute, Global Economy &amp; Development Working Paper 104 June 2017.</a:t>
            </a:r>
          </a:p>
          <a:p>
            <a:pPr marL="347472" indent="-347472">
              <a:tabLst>
                <a:tab pos="342900" algn="l"/>
              </a:tabLst>
            </a:pPr>
            <a:r>
              <a:rPr lang="en-US" sz="700" dirty="0"/>
              <a:t>1</a:t>
            </a:r>
            <a:r>
              <a:rPr lang="en-US" sz="700" dirty="0" smtClean="0"/>
              <a:t>	The bar charts depict the effects of stress, income, and education on the life satisfaction (measured on a 0-10 point scale) of the average individual, controlling for other socio-economic and demographic traits. The incremental bars are the additional positive effective that an incremental unit of income or education has for those individuals who report having experienced stress yesterday compared to those who do not. </a:t>
            </a:r>
          </a:p>
        </p:txBody>
      </p:sp>
      <p:graphicFrame>
        <p:nvGraphicFramePr>
          <p:cNvPr id="15" name="Content Placeholder 9"/>
          <p:cNvGraphicFramePr>
            <a:graphicFrameLocks/>
          </p:cNvGraphicFramePr>
          <p:nvPr>
            <p:extLst>
              <p:ext uri="{D42A27DB-BD31-4B8C-83A1-F6EECF244321}">
                <p14:modId xmlns:p14="http://schemas.microsoft.com/office/powerpoint/2010/main" val="1630563389"/>
              </p:ext>
            </p:extLst>
          </p:nvPr>
        </p:nvGraphicFramePr>
        <p:xfrm>
          <a:off x="558486" y="4919488"/>
          <a:ext cx="4343400" cy="180257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6"/>
          <p:cNvSpPr txBox="1"/>
          <p:nvPr/>
        </p:nvSpPr>
        <p:spPr>
          <a:xfrm>
            <a:off x="476314" y="2510163"/>
            <a:ext cx="2799971" cy="156966"/>
          </a:xfrm>
          <a:prstGeom prst="rect">
            <a:avLst/>
          </a:prstGeom>
          <a:noFill/>
          <a:ln>
            <a:solidFill>
              <a:schemeClr val="bg1">
                <a:lumMod val="50000"/>
              </a:schemeClr>
            </a:solidFill>
          </a:ln>
        </p:spPr>
        <p:txBody>
          <a:bodyPr wrap="square" lIns="73152" tIns="9144" rIns="73152" bIns="9144"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chemeClr val="tx1">
                    <a:lumMod val="65000"/>
                    <a:lumOff val="35000"/>
                  </a:schemeClr>
                </a:solidFill>
                <a:latin typeface="Arial Narrow" panose="020B0606020202030204" pitchFamily="34" charset="0"/>
              </a:rPr>
              <a:t>Percent of Respondents Experiencing </a:t>
            </a:r>
            <a:r>
              <a:rPr lang="en-US" sz="900" b="1" dirty="0">
                <a:solidFill>
                  <a:schemeClr val="tx1">
                    <a:lumMod val="65000"/>
                    <a:lumOff val="35000"/>
                  </a:schemeClr>
                </a:solidFill>
                <a:latin typeface="Arial Narrow" panose="020B0606020202030204" pitchFamily="34" charset="0"/>
              </a:rPr>
              <a:t>Stress </a:t>
            </a:r>
            <a:r>
              <a:rPr lang="en-US" sz="900" b="1" dirty="0" smtClean="0">
                <a:solidFill>
                  <a:schemeClr val="tx1">
                    <a:lumMod val="65000"/>
                    <a:lumOff val="35000"/>
                  </a:schemeClr>
                </a:solidFill>
                <a:latin typeface="Arial Narrow" panose="020B0606020202030204" pitchFamily="34" charset="0"/>
              </a:rPr>
              <a:t>On Prior Day</a:t>
            </a:r>
            <a:endParaRPr lang="en-US" sz="900" b="1" dirty="0">
              <a:solidFill>
                <a:schemeClr val="tx1">
                  <a:lumMod val="65000"/>
                  <a:lumOff val="35000"/>
                </a:schemeClr>
              </a:solidFill>
              <a:latin typeface="Arial Narrow" panose="020B0606020202030204" pitchFamily="34" charset="0"/>
            </a:endParaRPr>
          </a:p>
        </p:txBody>
      </p:sp>
      <p:grpSp>
        <p:nvGrpSpPr>
          <p:cNvPr id="5" name="Group 4"/>
          <p:cNvGrpSpPr/>
          <p:nvPr/>
        </p:nvGrpSpPr>
        <p:grpSpPr>
          <a:xfrm>
            <a:off x="673992" y="4346106"/>
            <a:ext cx="304238" cy="98002"/>
            <a:chOff x="5484788" y="4387619"/>
            <a:chExt cx="304238" cy="98002"/>
          </a:xfrm>
        </p:grpSpPr>
        <p:sp>
          <p:nvSpPr>
            <p:cNvPr id="2" name="Rectangle 1"/>
            <p:cNvSpPr/>
            <p:nvPr/>
          </p:nvSpPr>
          <p:spPr>
            <a:xfrm>
              <a:off x="5626751" y="4387619"/>
              <a:ext cx="162275" cy="98002"/>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800" b="1" dirty="0" smtClean="0">
                  <a:latin typeface="Arial Narrow" panose="020B0606020202030204" pitchFamily="34" charset="0"/>
                </a:rPr>
                <a:t>U.S</a:t>
              </a:r>
            </a:p>
          </p:txBody>
        </p:sp>
        <p:sp>
          <p:nvSpPr>
            <p:cNvPr id="26" name="Rectangle 25"/>
            <p:cNvSpPr/>
            <p:nvPr/>
          </p:nvSpPr>
          <p:spPr>
            <a:xfrm>
              <a:off x="5484788" y="4387619"/>
              <a:ext cx="100760" cy="98002"/>
            </a:xfrm>
            <a:prstGeom prst="rect">
              <a:avLst/>
            </a:prstGeom>
            <a:solidFill>
              <a:schemeClr val="accent3"/>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800" b="1" dirty="0" smtClean="0">
                <a:latin typeface="Arial Narrow" panose="020B0606020202030204" pitchFamily="34" charset="0"/>
              </a:endParaRPr>
            </a:p>
          </p:txBody>
        </p:sp>
      </p:grpSp>
      <p:grpSp>
        <p:nvGrpSpPr>
          <p:cNvPr id="4" name="Group 3"/>
          <p:cNvGrpSpPr/>
          <p:nvPr/>
        </p:nvGrpSpPr>
        <p:grpSpPr>
          <a:xfrm>
            <a:off x="1028444" y="4346106"/>
            <a:ext cx="1758209" cy="98002"/>
            <a:chOff x="5778558" y="4387619"/>
            <a:chExt cx="1758209" cy="98002"/>
          </a:xfrm>
        </p:grpSpPr>
        <p:sp>
          <p:nvSpPr>
            <p:cNvPr id="27" name="Rectangle 26"/>
            <p:cNvSpPr/>
            <p:nvPr/>
          </p:nvSpPr>
          <p:spPr>
            <a:xfrm>
              <a:off x="5778558" y="4387619"/>
              <a:ext cx="1758209" cy="98002"/>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800" b="1" dirty="0" smtClean="0">
                  <a:latin typeface="Arial Narrow" panose="020B0606020202030204" pitchFamily="34" charset="0"/>
                </a:rPr>
                <a:t>Latin American Countries (L.A.C.)</a:t>
              </a:r>
            </a:p>
          </p:txBody>
        </p:sp>
        <p:sp>
          <p:nvSpPr>
            <p:cNvPr id="28" name="Rectangle 27"/>
            <p:cNvSpPr/>
            <p:nvPr/>
          </p:nvSpPr>
          <p:spPr>
            <a:xfrm>
              <a:off x="5819882" y="4387619"/>
              <a:ext cx="100760" cy="98002"/>
            </a:xfrm>
            <a:prstGeom prst="rect">
              <a:avLst/>
            </a:prstGeom>
            <a:solidFill>
              <a:schemeClr val="accent2"/>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800" b="1" dirty="0" smtClean="0">
                <a:latin typeface="Arial Narrow" panose="020B0606020202030204" pitchFamily="34" charset="0"/>
              </a:endParaRPr>
            </a:p>
          </p:txBody>
        </p:sp>
      </p:grpSp>
      <p:sp>
        <p:nvSpPr>
          <p:cNvPr id="22" name="Up-Down Arrow 21"/>
          <p:cNvSpPr/>
          <p:nvPr/>
        </p:nvSpPr>
        <p:spPr>
          <a:xfrm>
            <a:off x="4650330" y="3521078"/>
            <a:ext cx="82550" cy="146304"/>
          </a:xfrm>
          <a:prstGeom prst="upDownArrow">
            <a:avLst>
              <a:gd name="adj1" fmla="val 29022"/>
              <a:gd name="adj2" fmla="val 50000"/>
            </a:avLst>
          </a:prstGeom>
          <a:solidFill>
            <a:schemeClr val="accent2"/>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900" b="1" dirty="0" smtClean="0">
              <a:latin typeface="Arial Narrow" panose="020B0606020202030204" pitchFamily="34" charset="0"/>
            </a:endParaRPr>
          </a:p>
        </p:txBody>
      </p:sp>
      <p:sp>
        <p:nvSpPr>
          <p:cNvPr id="29" name="Up-Down Arrow 28"/>
          <p:cNvSpPr/>
          <p:nvPr/>
        </p:nvSpPr>
        <p:spPr>
          <a:xfrm>
            <a:off x="4650330" y="2915575"/>
            <a:ext cx="82550" cy="274320"/>
          </a:xfrm>
          <a:prstGeom prst="upDownArrow">
            <a:avLst>
              <a:gd name="adj1" fmla="val 29022"/>
              <a:gd name="adj2" fmla="val 50000"/>
            </a:avLst>
          </a:prstGeom>
          <a:solidFill>
            <a:srgbClr val="CDDCE6"/>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900" b="1" dirty="0" smtClean="0">
              <a:latin typeface="Arial Narrow" panose="020B0606020202030204" pitchFamily="34" charset="0"/>
            </a:endParaRPr>
          </a:p>
        </p:txBody>
      </p:sp>
      <p:cxnSp>
        <p:nvCxnSpPr>
          <p:cNvPr id="24" name="Straight Connector 23"/>
          <p:cNvCxnSpPr/>
          <p:nvPr/>
        </p:nvCxnSpPr>
        <p:spPr>
          <a:xfrm>
            <a:off x="957006" y="2928938"/>
            <a:ext cx="3749040" cy="0"/>
          </a:xfrm>
          <a:prstGeom prst="line">
            <a:avLst/>
          </a:prstGeom>
          <a:ln>
            <a:solidFill>
              <a:schemeClr val="accent4">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57006" y="3167063"/>
            <a:ext cx="3749040" cy="0"/>
          </a:xfrm>
          <a:prstGeom prst="line">
            <a:avLst/>
          </a:prstGeom>
          <a:ln>
            <a:solidFill>
              <a:schemeClr val="accent4">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06186" y="3532783"/>
            <a:ext cx="3499860" cy="0"/>
          </a:xfrm>
          <a:prstGeom prst="line">
            <a:avLst/>
          </a:prstGeom>
          <a:ln>
            <a:solidFill>
              <a:schemeClr val="accent2">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206186" y="3662957"/>
            <a:ext cx="3517689" cy="0"/>
          </a:xfrm>
          <a:prstGeom prst="line">
            <a:avLst/>
          </a:prstGeom>
          <a:ln>
            <a:solidFill>
              <a:schemeClr val="accent2">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16"/>
          <p:cNvSpPr txBox="1"/>
          <p:nvPr/>
        </p:nvSpPr>
        <p:spPr>
          <a:xfrm>
            <a:off x="4711765" y="2964019"/>
            <a:ext cx="410722" cy="156966"/>
          </a:xfrm>
          <a:prstGeom prst="rect">
            <a:avLst/>
          </a:prstGeom>
          <a:noFill/>
          <a:ln>
            <a:noFill/>
          </a:ln>
        </p:spPr>
        <p:txBody>
          <a:bodyPr wrap="square" lIns="73152" tIns="9144" rIns="73152" bIns="9144"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chemeClr val="tx1">
                    <a:lumMod val="65000"/>
                    <a:lumOff val="35000"/>
                  </a:schemeClr>
                </a:solidFill>
                <a:latin typeface="Arial Narrow" panose="020B0606020202030204" pitchFamily="34" charset="0"/>
              </a:rPr>
              <a:t>6 p.p. </a:t>
            </a:r>
            <a:endParaRPr lang="en-US" sz="900" b="1" dirty="0">
              <a:solidFill>
                <a:schemeClr val="tx1">
                  <a:lumMod val="65000"/>
                  <a:lumOff val="35000"/>
                </a:schemeClr>
              </a:solidFill>
              <a:latin typeface="Arial Narrow" panose="020B0606020202030204" pitchFamily="34" charset="0"/>
            </a:endParaRPr>
          </a:p>
        </p:txBody>
      </p:sp>
      <p:sp>
        <p:nvSpPr>
          <p:cNvPr id="39" name="TextBox 16"/>
          <p:cNvSpPr txBox="1"/>
          <p:nvPr/>
        </p:nvSpPr>
        <p:spPr>
          <a:xfrm>
            <a:off x="4711765" y="3512283"/>
            <a:ext cx="410722" cy="156966"/>
          </a:xfrm>
          <a:prstGeom prst="rect">
            <a:avLst/>
          </a:prstGeom>
          <a:noFill/>
          <a:ln>
            <a:noFill/>
          </a:ln>
        </p:spPr>
        <p:txBody>
          <a:bodyPr wrap="square" lIns="73152" tIns="9144" rIns="73152" bIns="9144"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chemeClr val="tx1">
                    <a:lumMod val="65000"/>
                    <a:lumOff val="35000"/>
                  </a:schemeClr>
                </a:solidFill>
                <a:latin typeface="Arial Narrow" panose="020B0606020202030204" pitchFamily="34" charset="0"/>
              </a:rPr>
              <a:t>4 p.p. </a:t>
            </a:r>
            <a:endParaRPr lang="en-US" sz="900" b="1" dirty="0">
              <a:solidFill>
                <a:schemeClr val="tx1">
                  <a:lumMod val="65000"/>
                  <a:lumOff val="35000"/>
                </a:schemeClr>
              </a:solidFill>
              <a:latin typeface="Arial Narrow" panose="020B0606020202030204" pitchFamily="34" charset="0"/>
            </a:endParaRPr>
          </a:p>
        </p:txBody>
      </p:sp>
      <p:sp>
        <p:nvSpPr>
          <p:cNvPr id="45" name="TextBox 16"/>
          <p:cNvSpPr txBox="1"/>
          <p:nvPr/>
        </p:nvSpPr>
        <p:spPr>
          <a:xfrm>
            <a:off x="1944170" y="8127912"/>
            <a:ext cx="2799971" cy="295466"/>
          </a:xfrm>
          <a:prstGeom prst="rect">
            <a:avLst/>
          </a:prstGeom>
          <a:noFill/>
          <a:ln>
            <a:solidFill>
              <a:schemeClr val="bg1">
                <a:lumMod val="50000"/>
              </a:schemeClr>
            </a:solidFill>
          </a:ln>
        </p:spPr>
        <p:txBody>
          <a:bodyPr wrap="square" lIns="73152" tIns="9144" rIns="73152" bIns="9144"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smtClean="0">
                <a:solidFill>
                  <a:schemeClr val="tx1">
                    <a:lumMod val="65000"/>
                    <a:lumOff val="35000"/>
                  </a:schemeClr>
                </a:solidFill>
                <a:latin typeface="Arial Narrow" panose="020B0606020202030204" pitchFamily="34" charset="0"/>
              </a:rPr>
              <a:t>Likelihood of Respondents Experiencing </a:t>
            </a:r>
            <a:r>
              <a:rPr lang="en-US" sz="900" b="1" dirty="0">
                <a:solidFill>
                  <a:schemeClr val="tx1">
                    <a:lumMod val="65000"/>
                    <a:lumOff val="35000"/>
                  </a:schemeClr>
                </a:solidFill>
                <a:latin typeface="Arial Narrow" panose="020B0606020202030204" pitchFamily="34" charset="0"/>
              </a:rPr>
              <a:t> </a:t>
            </a:r>
            <a:r>
              <a:rPr lang="en-US" sz="900" b="1" dirty="0" smtClean="0">
                <a:solidFill>
                  <a:schemeClr val="tx1">
                    <a:lumMod val="65000"/>
                    <a:lumOff val="35000"/>
                  </a:schemeClr>
                </a:solidFill>
                <a:latin typeface="Arial Narrow" panose="020B0606020202030204" pitchFamily="34" charset="0"/>
              </a:rPr>
              <a:t>Stress, Anger, or Worry on Day Prior to Survey</a:t>
            </a:r>
            <a:endParaRPr lang="en-US" sz="900" b="1" dirty="0">
              <a:solidFill>
                <a:schemeClr val="tx1">
                  <a:lumMod val="65000"/>
                  <a:lumOff val="35000"/>
                </a:schemeClr>
              </a:solidFill>
              <a:latin typeface="Arial Narrow" panose="020B0606020202030204" pitchFamily="34" charset="0"/>
            </a:endParaRPr>
          </a:p>
        </p:txBody>
      </p:sp>
      <p:sp>
        <p:nvSpPr>
          <p:cNvPr id="46" name="TextBox 16"/>
          <p:cNvSpPr txBox="1"/>
          <p:nvPr/>
        </p:nvSpPr>
        <p:spPr>
          <a:xfrm>
            <a:off x="1330200" y="6541622"/>
            <a:ext cx="2799971" cy="295466"/>
          </a:xfrm>
          <a:prstGeom prst="rect">
            <a:avLst/>
          </a:prstGeom>
          <a:noFill/>
          <a:ln>
            <a:solidFill>
              <a:schemeClr val="bg1">
                <a:lumMod val="50000"/>
              </a:schemeClr>
            </a:solidFill>
          </a:ln>
        </p:spPr>
        <p:txBody>
          <a:bodyPr wrap="square" lIns="73152" tIns="9144" rIns="73152" bIns="9144"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smtClean="0">
                <a:solidFill>
                  <a:schemeClr val="tx1">
                    <a:lumMod val="65000"/>
                    <a:lumOff val="35000"/>
                  </a:schemeClr>
                </a:solidFill>
                <a:latin typeface="Arial Narrow" panose="020B0606020202030204" pitchFamily="34" charset="0"/>
              </a:rPr>
              <a:t>Contribution of Incremental Education, Income, and Happiness to Life Satisfaction (on a 10 Point Scale)</a:t>
            </a:r>
            <a:endParaRPr lang="en-US" sz="900" b="1" dirty="0">
              <a:solidFill>
                <a:schemeClr val="tx1">
                  <a:lumMod val="65000"/>
                  <a:lumOff val="35000"/>
                </a:schemeClr>
              </a:solidFill>
              <a:latin typeface="Arial Narrow" panose="020B0606020202030204" pitchFamily="34" charset="0"/>
            </a:endParaRPr>
          </a:p>
        </p:txBody>
      </p:sp>
      <p:graphicFrame>
        <p:nvGraphicFramePr>
          <p:cNvPr id="36" name="Content Placeholder 9"/>
          <p:cNvGraphicFramePr>
            <a:graphicFrameLocks/>
          </p:cNvGraphicFramePr>
          <p:nvPr>
            <p:extLst>
              <p:ext uri="{D42A27DB-BD31-4B8C-83A1-F6EECF244321}">
                <p14:modId xmlns:p14="http://schemas.microsoft.com/office/powerpoint/2010/main" val="3408576077"/>
              </p:ext>
            </p:extLst>
          </p:nvPr>
        </p:nvGraphicFramePr>
        <p:xfrm>
          <a:off x="5396559" y="2479991"/>
          <a:ext cx="4234678" cy="4563194"/>
        </p:xfrm>
        <a:graphic>
          <a:graphicData uri="http://schemas.openxmlformats.org/drawingml/2006/chart">
            <c:chart xmlns:c="http://schemas.openxmlformats.org/drawingml/2006/chart" xmlns:r="http://schemas.openxmlformats.org/officeDocument/2006/relationships" r:id="rId4"/>
          </a:graphicData>
        </a:graphic>
      </p:graphicFrame>
      <p:sp>
        <p:nvSpPr>
          <p:cNvPr id="38" name="Rectangle 37"/>
          <p:cNvSpPr/>
          <p:nvPr/>
        </p:nvSpPr>
        <p:spPr>
          <a:xfrm>
            <a:off x="5296958" y="2542192"/>
            <a:ext cx="1113367" cy="199563"/>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1000" b="1" dirty="0" smtClean="0">
                <a:solidFill>
                  <a:schemeClr val="accent2">
                    <a:lumMod val="50000"/>
                  </a:schemeClr>
                </a:solidFill>
                <a:latin typeface="Arial Narrow" panose="020B0606020202030204" pitchFamily="34" charset="0"/>
              </a:rPr>
              <a:t>Relative Odds Ratio</a:t>
            </a:r>
          </a:p>
        </p:txBody>
      </p:sp>
      <p:sp>
        <p:nvSpPr>
          <p:cNvPr id="12" name="shp_Folio"/>
          <p:cNvSpPr>
            <a:spLocks noGrp="1"/>
          </p:cNvSpPr>
          <p:nvPr>
            <p:ph type="sldNum" sz="quarter" idx="12"/>
          </p:nvPr>
        </p:nvSpPr>
        <p:spPr/>
        <p:txBody>
          <a:bodyPr/>
          <a:lstStyle/>
          <a:p>
            <a:r>
              <a:rPr lang="en-US" smtClean="0"/>
              <a:t>6</a:t>
            </a:r>
            <a:endParaRPr lang="en-US" dirty="0"/>
          </a:p>
        </p:txBody>
      </p:sp>
    </p:spTree>
    <p:extLst>
      <p:ext uri="{BB962C8B-B14F-4D97-AF65-F5344CB8AC3E}">
        <p14:creationId xmlns:p14="http://schemas.microsoft.com/office/powerpoint/2010/main" val="1786301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396"/>
            <a:ext cx="9144000" cy="369332"/>
          </a:xfrm>
        </p:spPr>
        <p:txBody>
          <a:bodyPr/>
          <a:lstStyle/>
          <a:p>
            <a:r>
              <a:rPr lang="en-US" dirty="0" smtClean="0"/>
              <a:t>Enrollment Trends in 401(k) Plans</a:t>
            </a:r>
            <a:endParaRPr lang="en-US" dirty="0"/>
          </a:p>
        </p:txBody>
      </p:sp>
      <p:sp>
        <p:nvSpPr>
          <p:cNvPr id="3" name="shp_SDPTitle"/>
          <p:cNvSpPr>
            <a:spLocks noGrp="1"/>
          </p:cNvSpPr>
          <p:nvPr>
            <p:ph type="dt" sz="half" idx="10"/>
          </p:nvPr>
        </p:nvSpPr>
        <p:spPr/>
        <p:txBody>
          <a:bodyPr/>
          <a:lstStyle/>
          <a:p>
            <a:pPr marL="0" indent="0"/>
            <a:r>
              <a:rPr lang="en-US" smtClean="0"/>
              <a:t>   </a:t>
            </a:r>
            <a:endParaRPr lang="en-US" dirty="0"/>
          </a:p>
        </p:txBody>
      </p:sp>
      <p:sp>
        <p:nvSpPr>
          <p:cNvPr id="4" name="shp_PresTitle"/>
          <p:cNvSpPr>
            <a:spLocks noGrp="1"/>
          </p:cNvSpPr>
          <p:nvPr>
            <p:ph type="ftr" sz="quarter" idx="11"/>
          </p:nvPr>
        </p:nvSpPr>
        <p:spPr/>
        <p:txBody>
          <a:bodyPr/>
          <a:lstStyle/>
          <a:p>
            <a:r>
              <a:rPr lang="en-US" smtClean="0"/>
              <a:t>The Economics of Retirement</a:t>
            </a:r>
            <a:endParaRPr lang="en-US" dirty="0"/>
          </a:p>
        </p:txBody>
      </p:sp>
      <p:sp>
        <p:nvSpPr>
          <p:cNvPr id="6" name="Rectangle 5"/>
          <p:cNvSpPr>
            <a:spLocks/>
          </p:cNvSpPr>
          <p:nvPr/>
        </p:nvSpPr>
        <p:spPr>
          <a:xfrm>
            <a:off x="467529" y="4593049"/>
            <a:ext cx="4540330" cy="2103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rPr>
              <a:t>Mean Value of Retirement Accounts for Families With Holdings</a:t>
            </a:r>
            <a:endParaRPr lang="en-US" sz="1000" b="1" baseline="30000" dirty="0">
              <a:solidFill>
                <a:schemeClr val="bg1"/>
              </a:solidFill>
            </a:endParaRPr>
          </a:p>
        </p:txBody>
      </p:sp>
      <p:sp>
        <p:nvSpPr>
          <p:cNvPr id="7" name="Rectangle 6"/>
          <p:cNvSpPr/>
          <p:nvPr/>
        </p:nvSpPr>
        <p:spPr>
          <a:xfrm>
            <a:off x="446248" y="1996696"/>
            <a:ext cx="4540330" cy="2103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rPr>
              <a:t>Percentage of Eligible Workers Participating in 401(k) Plans</a:t>
            </a:r>
            <a:endParaRPr lang="en-US" sz="1000" b="1" baseline="30000" dirty="0">
              <a:solidFill>
                <a:schemeClr val="bg1"/>
              </a:solidFill>
            </a:endParaRPr>
          </a:p>
        </p:txBody>
      </p:sp>
      <p:sp>
        <p:nvSpPr>
          <p:cNvPr id="8" name="Rectangle 7"/>
          <p:cNvSpPr>
            <a:spLocks/>
          </p:cNvSpPr>
          <p:nvPr/>
        </p:nvSpPr>
        <p:spPr>
          <a:xfrm>
            <a:off x="5148060" y="1996696"/>
            <a:ext cx="4495376" cy="2103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rPr>
              <a:t>Aggregate Funds Held in DC Retirement Balances, 2015-Q3 2017</a:t>
            </a:r>
            <a:endParaRPr lang="en-US" sz="1000" b="1" dirty="0">
              <a:solidFill>
                <a:schemeClr val="bg1"/>
              </a:solidFill>
            </a:endParaRPr>
          </a:p>
        </p:txBody>
      </p:sp>
      <p:sp>
        <p:nvSpPr>
          <p:cNvPr id="9" name="Rectangle 8"/>
          <p:cNvSpPr>
            <a:spLocks/>
          </p:cNvSpPr>
          <p:nvPr/>
        </p:nvSpPr>
        <p:spPr>
          <a:xfrm>
            <a:off x="5136505" y="4593049"/>
            <a:ext cx="4495376" cy="2103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rPr>
              <a:t>Percentage of 401(k) Plans With Auto-Enrollment</a:t>
            </a:r>
            <a:endParaRPr lang="en-US" sz="1000" b="1" dirty="0">
              <a:solidFill>
                <a:schemeClr val="bg1"/>
              </a:solidFill>
            </a:endParaRPr>
          </a:p>
        </p:txBody>
      </p:sp>
      <p:graphicFrame>
        <p:nvGraphicFramePr>
          <p:cNvPr id="18" name="Content Placeholder 9"/>
          <p:cNvGraphicFramePr>
            <a:graphicFrameLocks/>
          </p:cNvGraphicFramePr>
          <p:nvPr>
            <p:extLst>
              <p:ext uri="{D42A27DB-BD31-4B8C-83A1-F6EECF244321}">
                <p14:modId xmlns:p14="http://schemas.microsoft.com/office/powerpoint/2010/main" val="1393834314"/>
              </p:ext>
            </p:extLst>
          </p:nvPr>
        </p:nvGraphicFramePr>
        <p:xfrm>
          <a:off x="457200" y="2327591"/>
          <a:ext cx="4343400" cy="21899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9"/>
          <p:cNvGraphicFramePr>
            <a:graphicFrameLocks/>
          </p:cNvGraphicFramePr>
          <p:nvPr>
            <p:extLst>
              <p:ext uri="{D42A27DB-BD31-4B8C-83A1-F6EECF244321}">
                <p14:modId xmlns:p14="http://schemas.microsoft.com/office/powerpoint/2010/main" val="1230130217"/>
              </p:ext>
            </p:extLst>
          </p:nvPr>
        </p:nvGraphicFramePr>
        <p:xfrm>
          <a:off x="455401" y="4965521"/>
          <a:ext cx="438912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9"/>
          <p:cNvGraphicFramePr>
            <a:graphicFrameLocks/>
          </p:cNvGraphicFramePr>
          <p:nvPr>
            <p:extLst>
              <p:ext uri="{D42A27DB-BD31-4B8C-83A1-F6EECF244321}">
                <p14:modId xmlns:p14="http://schemas.microsoft.com/office/powerpoint/2010/main" val="2792685417"/>
              </p:ext>
            </p:extLst>
          </p:nvPr>
        </p:nvGraphicFramePr>
        <p:xfrm>
          <a:off x="5257800" y="4954380"/>
          <a:ext cx="4343400" cy="192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ontent Placeholder 10"/>
          <p:cNvGraphicFramePr>
            <a:graphicFrameLocks/>
          </p:cNvGraphicFramePr>
          <p:nvPr>
            <p:extLst>
              <p:ext uri="{D42A27DB-BD31-4B8C-83A1-F6EECF244321}">
                <p14:modId xmlns:p14="http://schemas.microsoft.com/office/powerpoint/2010/main" val="1419661255"/>
              </p:ext>
            </p:extLst>
          </p:nvPr>
        </p:nvGraphicFramePr>
        <p:xfrm>
          <a:off x="5257800" y="2358027"/>
          <a:ext cx="4343400" cy="2159512"/>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p:cNvSpPr/>
          <p:nvPr/>
        </p:nvSpPr>
        <p:spPr>
          <a:xfrm>
            <a:off x="446248" y="2229756"/>
            <a:ext cx="487680" cy="140894"/>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900" b="1" dirty="0" smtClean="0">
                <a:solidFill>
                  <a:schemeClr val="accent2">
                    <a:lumMod val="50000"/>
                  </a:schemeClr>
                </a:solidFill>
                <a:latin typeface="Arial Narrow" panose="020B0606020202030204" pitchFamily="34" charset="0"/>
              </a:rPr>
              <a:t>Percent</a:t>
            </a:r>
          </a:p>
        </p:txBody>
      </p:sp>
      <p:sp>
        <p:nvSpPr>
          <p:cNvPr id="16" name="shp_FootNote"/>
          <p:cNvSpPr txBox="1"/>
          <p:nvPr/>
        </p:nvSpPr>
        <p:spPr>
          <a:xfrm>
            <a:off x="1651001" y="7148019"/>
            <a:ext cx="7353300" cy="153888"/>
          </a:xfrm>
          <a:prstGeom prst="rect">
            <a:avLst/>
          </a:prstGeom>
          <a:noFill/>
        </p:spPr>
        <p:txBody>
          <a:bodyPr vert="horz" wrap="square" lIns="0" tIns="0" rIns="0" bIns="0" rtlCol="0" anchor="b">
            <a:noAutofit/>
          </a:bodyPr>
          <a:lstStyle/>
          <a:p>
            <a:pPr marL="347472" indent="-347472">
              <a:tabLst>
                <a:tab pos="342900" algn="l"/>
              </a:tabLst>
            </a:pPr>
            <a:r>
              <a:rPr lang="en-US" sz="700" i="1" dirty="0" smtClean="0"/>
              <a:t>Source: Bureau of Labor Statistics, Federal Reserve Flow of Funds, Survey of Consumer Finances, and Alight Solutions LLC.</a:t>
            </a:r>
          </a:p>
        </p:txBody>
      </p:sp>
      <p:sp>
        <p:nvSpPr>
          <p:cNvPr id="17" name="Rectangle 16"/>
          <p:cNvSpPr/>
          <p:nvPr/>
        </p:nvSpPr>
        <p:spPr>
          <a:xfrm>
            <a:off x="5253736" y="2281281"/>
            <a:ext cx="536448" cy="140894"/>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900" b="1" dirty="0" smtClean="0">
                <a:solidFill>
                  <a:schemeClr val="accent2">
                    <a:lumMod val="50000"/>
                  </a:schemeClr>
                </a:solidFill>
                <a:latin typeface="Arial Narrow" panose="020B0606020202030204" pitchFamily="34" charset="0"/>
              </a:rPr>
              <a:t>$ (Billions)</a:t>
            </a:r>
          </a:p>
        </p:txBody>
      </p:sp>
      <p:sp>
        <p:nvSpPr>
          <p:cNvPr id="23" name="Rectangle 22"/>
          <p:cNvSpPr/>
          <p:nvPr/>
        </p:nvSpPr>
        <p:spPr>
          <a:xfrm>
            <a:off x="459151" y="4855663"/>
            <a:ext cx="1391405" cy="140894"/>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900" b="1" dirty="0" smtClean="0">
                <a:solidFill>
                  <a:schemeClr val="accent2">
                    <a:lumMod val="50000"/>
                  </a:schemeClr>
                </a:solidFill>
                <a:latin typeface="Arial Narrow" panose="020B0606020202030204" pitchFamily="34" charset="0"/>
              </a:rPr>
              <a:t>$ (Thousands of 2016 Dollars)</a:t>
            </a:r>
          </a:p>
        </p:txBody>
      </p:sp>
      <p:sp>
        <p:nvSpPr>
          <p:cNvPr id="24" name="Rectangle 23"/>
          <p:cNvSpPr/>
          <p:nvPr/>
        </p:nvSpPr>
        <p:spPr>
          <a:xfrm>
            <a:off x="5276312" y="4855663"/>
            <a:ext cx="487680" cy="140894"/>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900" b="1" dirty="0" smtClean="0">
                <a:solidFill>
                  <a:schemeClr val="accent2">
                    <a:lumMod val="50000"/>
                  </a:schemeClr>
                </a:solidFill>
                <a:latin typeface="Arial Narrow" panose="020B0606020202030204" pitchFamily="34" charset="0"/>
              </a:rPr>
              <a:t>Percent</a:t>
            </a:r>
          </a:p>
        </p:txBody>
      </p:sp>
      <p:sp>
        <p:nvSpPr>
          <p:cNvPr id="11" name="shp_Folio"/>
          <p:cNvSpPr>
            <a:spLocks noGrp="1"/>
          </p:cNvSpPr>
          <p:nvPr>
            <p:ph type="sldNum" sz="quarter" idx="12"/>
          </p:nvPr>
        </p:nvSpPr>
        <p:spPr/>
        <p:txBody>
          <a:bodyPr/>
          <a:lstStyle/>
          <a:p>
            <a:r>
              <a:rPr lang="en-US" smtClean="0"/>
              <a:t>7</a:t>
            </a:r>
            <a:endParaRPr lang="en-US" dirty="0"/>
          </a:p>
        </p:txBody>
      </p:sp>
    </p:spTree>
    <p:extLst>
      <p:ext uri="{BB962C8B-B14F-4D97-AF65-F5344CB8AC3E}">
        <p14:creationId xmlns:p14="http://schemas.microsoft.com/office/powerpoint/2010/main" val="2284061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Observations on Auto-Enrollment in 401(k) Plans</a:t>
            </a:r>
            <a:endParaRPr lang="en-US" dirty="0"/>
          </a:p>
        </p:txBody>
      </p:sp>
      <p:sp>
        <p:nvSpPr>
          <p:cNvPr id="7" name="shp_SDPTitle"/>
          <p:cNvSpPr>
            <a:spLocks noGrp="1"/>
          </p:cNvSpPr>
          <p:nvPr>
            <p:ph type="dt" sz="half" idx="10"/>
          </p:nvPr>
        </p:nvSpPr>
        <p:spPr/>
        <p:txBody>
          <a:bodyPr/>
          <a:lstStyle/>
          <a:p>
            <a:r>
              <a:rPr lang="en-US" smtClean="0"/>
              <a:t>   </a:t>
            </a:r>
            <a:endParaRPr lang="en-US" dirty="0"/>
          </a:p>
        </p:txBody>
      </p:sp>
      <p:sp>
        <p:nvSpPr>
          <p:cNvPr id="8" name="shp_PresTitle"/>
          <p:cNvSpPr>
            <a:spLocks noGrp="1"/>
          </p:cNvSpPr>
          <p:nvPr>
            <p:ph type="ftr" sz="quarter" idx="11"/>
          </p:nvPr>
        </p:nvSpPr>
        <p:spPr/>
        <p:txBody>
          <a:bodyPr/>
          <a:lstStyle/>
          <a:p>
            <a:r>
              <a:rPr lang="en-US" smtClean="0"/>
              <a:t>The Economics of Retirement</a:t>
            </a:r>
            <a:endParaRPr lang="en-US" dirty="0"/>
          </a:p>
        </p:txBody>
      </p:sp>
      <p:sp>
        <p:nvSpPr>
          <p:cNvPr id="9" name="Rectangle 8"/>
          <p:cNvSpPr>
            <a:spLocks/>
          </p:cNvSpPr>
          <p:nvPr/>
        </p:nvSpPr>
        <p:spPr>
          <a:xfrm>
            <a:off x="467529" y="4393024"/>
            <a:ext cx="4540330" cy="2103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rPr>
              <a:t>Automatic Enrollment Effects on Savings and Debt</a:t>
            </a:r>
            <a:r>
              <a:rPr lang="en-US" sz="1000" b="1" baseline="30000" dirty="0" smtClean="0">
                <a:solidFill>
                  <a:schemeClr val="bg1"/>
                </a:solidFill>
              </a:rPr>
              <a:t>2</a:t>
            </a:r>
            <a:endParaRPr lang="en-US" sz="1000" b="1" baseline="30000" dirty="0">
              <a:solidFill>
                <a:schemeClr val="bg1"/>
              </a:solidFill>
            </a:endParaRPr>
          </a:p>
        </p:txBody>
      </p:sp>
      <p:sp>
        <p:nvSpPr>
          <p:cNvPr id="11" name="Rectangle 10"/>
          <p:cNvSpPr/>
          <p:nvPr/>
        </p:nvSpPr>
        <p:spPr>
          <a:xfrm>
            <a:off x="446248" y="1818187"/>
            <a:ext cx="4540330" cy="2103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rPr>
              <a:t>Percentage of Workers in Plans With Automatic Enrollment by Industry</a:t>
            </a:r>
            <a:r>
              <a:rPr lang="en-US" sz="1000" b="1" baseline="30000" dirty="0" smtClean="0">
                <a:solidFill>
                  <a:schemeClr val="bg1"/>
                </a:solidFill>
              </a:rPr>
              <a:t>1</a:t>
            </a:r>
            <a:endParaRPr lang="en-US" sz="1000" b="1" baseline="30000" dirty="0">
              <a:solidFill>
                <a:schemeClr val="bg1"/>
              </a:solidFill>
            </a:endParaRPr>
          </a:p>
        </p:txBody>
      </p:sp>
      <p:sp>
        <p:nvSpPr>
          <p:cNvPr id="14" name="Rectangle 13"/>
          <p:cNvSpPr>
            <a:spLocks/>
          </p:cNvSpPr>
          <p:nvPr/>
        </p:nvSpPr>
        <p:spPr>
          <a:xfrm>
            <a:off x="5148060" y="1796671"/>
            <a:ext cx="4495376" cy="2103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rPr>
              <a:t>Automatic Enrollment and Asset Allocation Outcomes</a:t>
            </a:r>
            <a:endParaRPr lang="en-US" sz="1000" b="1" dirty="0">
              <a:solidFill>
                <a:schemeClr val="bg1"/>
              </a:solidFill>
            </a:endParaRPr>
          </a:p>
        </p:txBody>
      </p:sp>
      <p:sp>
        <p:nvSpPr>
          <p:cNvPr id="15" name="Rectangle 14"/>
          <p:cNvSpPr>
            <a:spLocks/>
          </p:cNvSpPr>
          <p:nvPr/>
        </p:nvSpPr>
        <p:spPr>
          <a:xfrm>
            <a:off x="5136505" y="4393024"/>
            <a:ext cx="4495376" cy="21031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rPr>
              <a:t>Average Maximum Match Rates of Workers by Industry</a:t>
            </a:r>
            <a:r>
              <a:rPr lang="en-US" sz="1000" b="1" baseline="30000" dirty="0" smtClean="0">
                <a:solidFill>
                  <a:schemeClr val="bg1"/>
                </a:solidFill>
              </a:rPr>
              <a:t>1</a:t>
            </a:r>
            <a:r>
              <a:rPr lang="en-US" sz="1000" b="1" dirty="0" smtClean="0">
                <a:solidFill>
                  <a:schemeClr val="bg1"/>
                </a:solidFill>
              </a:rPr>
              <a:t> </a:t>
            </a:r>
            <a:endParaRPr lang="en-US" sz="1000" b="1" dirty="0">
              <a:solidFill>
                <a:schemeClr val="bg1"/>
              </a:solidFill>
            </a:endParaRPr>
          </a:p>
        </p:txBody>
      </p:sp>
      <p:graphicFrame>
        <p:nvGraphicFramePr>
          <p:cNvPr id="20" name="Content Placeholder 9"/>
          <p:cNvGraphicFramePr>
            <a:graphicFrameLocks/>
          </p:cNvGraphicFramePr>
          <p:nvPr>
            <p:extLst>
              <p:ext uri="{D42A27DB-BD31-4B8C-83A1-F6EECF244321}">
                <p14:modId xmlns:p14="http://schemas.microsoft.com/office/powerpoint/2010/main" val="218149924"/>
              </p:ext>
            </p:extLst>
          </p:nvPr>
        </p:nvGraphicFramePr>
        <p:xfrm>
          <a:off x="5242762" y="2028498"/>
          <a:ext cx="4400674" cy="21228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ontent Placeholder 9"/>
          <p:cNvGraphicFramePr>
            <a:graphicFrameLocks/>
          </p:cNvGraphicFramePr>
          <p:nvPr>
            <p:extLst>
              <p:ext uri="{D42A27DB-BD31-4B8C-83A1-F6EECF244321}">
                <p14:modId xmlns:p14="http://schemas.microsoft.com/office/powerpoint/2010/main" val="4192084356"/>
              </p:ext>
            </p:extLst>
          </p:nvPr>
        </p:nvGraphicFramePr>
        <p:xfrm>
          <a:off x="445876" y="2119148"/>
          <a:ext cx="4518226" cy="23224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ontent Placeholder 9"/>
          <p:cNvGraphicFramePr>
            <a:graphicFrameLocks/>
          </p:cNvGraphicFramePr>
          <p:nvPr>
            <p:extLst>
              <p:ext uri="{D42A27DB-BD31-4B8C-83A1-F6EECF244321}">
                <p14:modId xmlns:p14="http://schemas.microsoft.com/office/powerpoint/2010/main" val="3342208719"/>
              </p:ext>
            </p:extLst>
          </p:nvPr>
        </p:nvGraphicFramePr>
        <p:xfrm>
          <a:off x="5150227" y="4704235"/>
          <a:ext cx="4524543" cy="20792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ontent Placeholder 9"/>
          <p:cNvGraphicFramePr>
            <a:graphicFrameLocks/>
          </p:cNvGraphicFramePr>
          <p:nvPr>
            <p:extLst>
              <p:ext uri="{D42A27DB-BD31-4B8C-83A1-F6EECF244321}">
                <p14:modId xmlns:p14="http://schemas.microsoft.com/office/powerpoint/2010/main" val="773412532"/>
              </p:ext>
            </p:extLst>
          </p:nvPr>
        </p:nvGraphicFramePr>
        <p:xfrm>
          <a:off x="500716" y="4704235"/>
          <a:ext cx="4474095" cy="1988822"/>
        </p:xfrm>
        <a:graphic>
          <a:graphicData uri="http://schemas.openxmlformats.org/drawingml/2006/chart">
            <c:chart xmlns:c="http://schemas.openxmlformats.org/drawingml/2006/chart" xmlns:r="http://schemas.openxmlformats.org/officeDocument/2006/relationships" r:id="rId5"/>
          </a:graphicData>
        </a:graphic>
      </p:graphicFrame>
      <p:sp>
        <p:nvSpPr>
          <p:cNvPr id="2" name="shp_FootNote"/>
          <p:cNvSpPr txBox="1"/>
          <p:nvPr/>
        </p:nvSpPr>
        <p:spPr>
          <a:xfrm>
            <a:off x="1651001" y="7168115"/>
            <a:ext cx="7353300" cy="153888"/>
          </a:xfrm>
          <a:prstGeom prst="rect">
            <a:avLst/>
          </a:prstGeom>
          <a:noFill/>
        </p:spPr>
        <p:txBody>
          <a:bodyPr vert="horz" wrap="square" lIns="0" tIns="0" rIns="0" bIns="0" rtlCol="0" anchor="b">
            <a:noAutofit/>
          </a:bodyPr>
          <a:lstStyle/>
          <a:p>
            <a:pPr marL="347472" indent="-347472"/>
            <a:r>
              <a:rPr lang="en-US" sz="700" i="1" dirty="0" smtClean="0"/>
              <a:t>Source:	Bureau of Labor Statistics, </a:t>
            </a:r>
            <a:r>
              <a:rPr lang="en-US" sz="700" i="1" dirty="0" err="1" smtClean="0"/>
              <a:t>Beshears</a:t>
            </a:r>
            <a:r>
              <a:rPr lang="en-US" sz="700" i="1" dirty="0" smtClean="0"/>
              <a:t> et al</a:t>
            </a:r>
            <a:r>
              <a:rPr lang="en-US" sz="700" i="1" dirty="0"/>
              <a:t>. </a:t>
            </a:r>
            <a:r>
              <a:rPr lang="en-US" sz="700" i="1" dirty="0" smtClean="0"/>
              <a:t>2017, </a:t>
            </a:r>
            <a:r>
              <a:rPr lang="en-US" sz="700" i="1" dirty="0" err="1"/>
              <a:t>Beshears</a:t>
            </a:r>
            <a:r>
              <a:rPr lang="en-US" sz="700" i="1" dirty="0"/>
              <a:t> et al. </a:t>
            </a:r>
            <a:r>
              <a:rPr lang="en-US" sz="700" i="1" dirty="0" smtClean="0"/>
              <a:t>2009. </a:t>
            </a:r>
          </a:p>
          <a:p>
            <a:pPr marL="347472" indent="-347472">
              <a:buAutoNum type="arabicPlain"/>
              <a:tabLst>
                <a:tab pos="346075" algn="l"/>
              </a:tabLst>
            </a:pPr>
            <a:r>
              <a:rPr lang="en-US" sz="700" dirty="0" smtClean="0"/>
              <a:t>Sample includes jobs covered by savings and thrift plans with flat match structures. Job-level weights were used to reflect the percentages of workers in the population.</a:t>
            </a:r>
          </a:p>
          <a:p>
            <a:pPr marL="347472" indent="-347472">
              <a:buAutoNum type="arabicPlain"/>
              <a:tabLst>
                <a:tab pos="346075" algn="l"/>
              </a:tabLst>
            </a:pPr>
            <a:r>
              <a:rPr lang="en-US" sz="700" dirty="0" smtClean="0"/>
              <a:t>Values on the y-axis represent coefficients from a regression whose dependent variable is the category on the x-axis. Regression coefficients correspond to the treatment effect of automatic enrollment at tenure of 49 – 53 months on each category. Percent increase is normalized to first-year annualized salary.</a:t>
            </a:r>
            <a:endParaRPr lang="en-US" sz="700" dirty="0"/>
          </a:p>
        </p:txBody>
      </p:sp>
      <p:sp>
        <p:nvSpPr>
          <p:cNvPr id="3" name="Rectangle 2"/>
          <p:cNvSpPr/>
          <p:nvPr/>
        </p:nvSpPr>
        <p:spPr>
          <a:xfrm>
            <a:off x="446248" y="2060613"/>
            <a:ext cx="487680" cy="140894"/>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900" b="1" dirty="0" smtClean="0">
                <a:latin typeface="Arial Narrow" panose="020B0606020202030204" pitchFamily="34" charset="0"/>
              </a:rPr>
              <a:t>Percent</a:t>
            </a:r>
          </a:p>
        </p:txBody>
      </p:sp>
      <p:sp>
        <p:nvSpPr>
          <p:cNvPr id="18" name="Rectangle 17"/>
          <p:cNvSpPr/>
          <p:nvPr/>
        </p:nvSpPr>
        <p:spPr>
          <a:xfrm>
            <a:off x="5205135" y="2058454"/>
            <a:ext cx="1188720" cy="140894"/>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900" b="1" dirty="0" smtClean="0">
                <a:latin typeface="Arial Narrow" panose="020B0606020202030204" pitchFamily="34" charset="0"/>
              </a:rPr>
              <a:t>Absolute Percent </a:t>
            </a:r>
            <a:r>
              <a:rPr lang="el-GR" sz="900" b="1" dirty="0" smtClean="0">
                <a:latin typeface="Arial Narrow" panose="020B0606020202030204" pitchFamily="34" charset="0"/>
              </a:rPr>
              <a:t>Δ</a:t>
            </a:r>
            <a:r>
              <a:rPr lang="en-US" sz="900" b="1" dirty="0" smtClean="0">
                <a:latin typeface="Arial Narrow" panose="020B0606020202030204" pitchFamily="34" charset="0"/>
              </a:rPr>
              <a:t> (p.p.) </a:t>
            </a:r>
          </a:p>
        </p:txBody>
      </p:sp>
      <p:sp>
        <p:nvSpPr>
          <p:cNvPr id="19" name="Rectangle 18"/>
          <p:cNvSpPr/>
          <p:nvPr/>
        </p:nvSpPr>
        <p:spPr>
          <a:xfrm>
            <a:off x="467908" y="4649743"/>
            <a:ext cx="1360892" cy="155189"/>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900" b="1" dirty="0" smtClean="0">
                <a:latin typeface="Arial Narrow" panose="020B0606020202030204" pitchFamily="34" charset="0"/>
              </a:rPr>
              <a:t>Cumulative Percent Increase</a:t>
            </a:r>
          </a:p>
        </p:txBody>
      </p:sp>
      <p:grpSp>
        <p:nvGrpSpPr>
          <p:cNvPr id="22" name="Group 21"/>
          <p:cNvGrpSpPr/>
          <p:nvPr/>
        </p:nvGrpSpPr>
        <p:grpSpPr>
          <a:xfrm>
            <a:off x="5399135" y="4104469"/>
            <a:ext cx="1188055" cy="98002"/>
            <a:chOff x="4849788" y="4387619"/>
            <a:chExt cx="1188055" cy="98002"/>
          </a:xfrm>
        </p:grpSpPr>
        <p:sp>
          <p:nvSpPr>
            <p:cNvPr id="24" name="Rectangle 23"/>
            <p:cNvSpPr/>
            <p:nvPr/>
          </p:nvSpPr>
          <p:spPr>
            <a:xfrm>
              <a:off x="4946134" y="4387619"/>
              <a:ext cx="1091709" cy="98002"/>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700" b="1" dirty="0" smtClean="0">
                  <a:solidFill>
                    <a:schemeClr val="tx1">
                      <a:lumMod val="65000"/>
                      <a:lumOff val="35000"/>
                    </a:schemeClr>
                  </a:solidFill>
                  <a:latin typeface="Arial Narrow" panose="020B0606020202030204" pitchFamily="34" charset="0"/>
                </a:rPr>
                <a:t>Any balances in default fund</a:t>
              </a:r>
            </a:p>
          </p:txBody>
        </p:sp>
        <p:sp>
          <p:nvSpPr>
            <p:cNvPr id="26" name="Rectangle 25"/>
            <p:cNvSpPr/>
            <p:nvPr/>
          </p:nvSpPr>
          <p:spPr>
            <a:xfrm>
              <a:off x="4849788" y="4387619"/>
              <a:ext cx="100760" cy="98002"/>
            </a:xfrm>
            <a:prstGeom prst="rect">
              <a:avLst/>
            </a:prstGeom>
            <a:solidFill>
              <a:schemeClr val="accent5"/>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700" b="1" dirty="0" smtClean="0">
                <a:solidFill>
                  <a:schemeClr val="tx1">
                    <a:lumMod val="65000"/>
                    <a:lumOff val="35000"/>
                  </a:schemeClr>
                </a:solidFill>
                <a:latin typeface="Arial Narrow" panose="020B0606020202030204" pitchFamily="34" charset="0"/>
              </a:endParaRPr>
            </a:p>
          </p:txBody>
        </p:sp>
      </p:grpSp>
      <p:grpSp>
        <p:nvGrpSpPr>
          <p:cNvPr id="27" name="Group 26"/>
          <p:cNvGrpSpPr/>
          <p:nvPr/>
        </p:nvGrpSpPr>
        <p:grpSpPr>
          <a:xfrm>
            <a:off x="6633389" y="4103199"/>
            <a:ext cx="1162655" cy="98002"/>
            <a:chOff x="6025622" y="4387619"/>
            <a:chExt cx="1162655" cy="98002"/>
          </a:xfrm>
        </p:grpSpPr>
        <p:sp>
          <p:nvSpPr>
            <p:cNvPr id="29" name="Rectangle 28"/>
            <p:cNvSpPr/>
            <p:nvPr/>
          </p:nvSpPr>
          <p:spPr>
            <a:xfrm>
              <a:off x="6096568" y="4387619"/>
              <a:ext cx="1091709" cy="98002"/>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700" b="1" dirty="0" smtClean="0">
                  <a:latin typeface="Arial Narrow" panose="020B0606020202030204" pitchFamily="34" charset="0"/>
                </a:rPr>
                <a:t>All balances in </a:t>
              </a:r>
              <a:r>
                <a:rPr lang="en-US" sz="700" b="1" dirty="0" smtClean="0">
                  <a:solidFill>
                    <a:schemeClr val="tx1">
                      <a:lumMod val="65000"/>
                      <a:lumOff val="35000"/>
                    </a:schemeClr>
                  </a:solidFill>
                  <a:latin typeface="Arial Narrow" panose="020B0606020202030204" pitchFamily="34" charset="0"/>
                </a:rPr>
                <a:t>default</a:t>
              </a:r>
              <a:r>
                <a:rPr lang="en-US" sz="700" b="1" dirty="0" smtClean="0">
                  <a:latin typeface="Arial Narrow" panose="020B0606020202030204" pitchFamily="34" charset="0"/>
                </a:rPr>
                <a:t> fund</a:t>
              </a:r>
            </a:p>
          </p:txBody>
        </p:sp>
        <p:sp>
          <p:nvSpPr>
            <p:cNvPr id="30" name="Rectangle 29"/>
            <p:cNvSpPr/>
            <p:nvPr/>
          </p:nvSpPr>
          <p:spPr>
            <a:xfrm>
              <a:off x="6025622" y="4387619"/>
              <a:ext cx="100760" cy="98002"/>
            </a:xfrm>
            <a:prstGeom prst="rect">
              <a:avLst/>
            </a:prstGeom>
            <a:solidFill>
              <a:schemeClr val="accent2"/>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700" b="1" dirty="0" smtClean="0">
                <a:latin typeface="Arial Narrow" panose="020B0606020202030204" pitchFamily="34" charset="0"/>
              </a:endParaRPr>
            </a:p>
          </p:txBody>
        </p:sp>
      </p:grpSp>
      <p:grpSp>
        <p:nvGrpSpPr>
          <p:cNvPr id="31" name="Group 30"/>
          <p:cNvGrpSpPr/>
          <p:nvPr/>
        </p:nvGrpSpPr>
        <p:grpSpPr>
          <a:xfrm>
            <a:off x="7802424" y="4099389"/>
            <a:ext cx="1720786" cy="98002"/>
            <a:chOff x="5705582" y="4387619"/>
            <a:chExt cx="1720786" cy="98002"/>
          </a:xfrm>
        </p:grpSpPr>
        <p:sp>
          <p:nvSpPr>
            <p:cNvPr id="32" name="Rectangle 31"/>
            <p:cNvSpPr/>
            <p:nvPr/>
          </p:nvSpPr>
          <p:spPr>
            <a:xfrm>
              <a:off x="5827996" y="4387619"/>
              <a:ext cx="1598372" cy="98002"/>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700" b="1" dirty="0" smtClean="0">
                  <a:solidFill>
                    <a:schemeClr val="tx1">
                      <a:lumMod val="65000"/>
                      <a:lumOff val="35000"/>
                    </a:schemeClr>
                  </a:solidFill>
                  <a:latin typeface="Arial Narrow" panose="020B0606020202030204" pitchFamily="34" charset="0"/>
                </a:rPr>
                <a:t>100% default fund + default contribution rate</a:t>
              </a:r>
            </a:p>
          </p:txBody>
        </p:sp>
        <p:sp>
          <p:nvSpPr>
            <p:cNvPr id="33" name="Rectangle 32"/>
            <p:cNvSpPr/>
            <p:nvPr/>
          </p:nvSpPr>
          <p:spPr>
            <a:xfrm>
              <a:off x="5705582" y="4387619"/>
              <a:ext cx="100760" cy="98002"/>
            </a:xfrm>
            <a:prstGeom prst="rect">
              <a:avLst/>
            </a:prstGeom>
            <a:solidFill>
              <a:schemeClr val="accent3"/>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700" b="1" dirty="0" smtClean="0">
                <a:latin typeface="Arial Narrow" panose="020B0606020202030204" pitchFamily="34" charset="0"/>
              </a:endParaRPr>
            </a:p>
          </p:txBody>
        </p:sp>
      </p:grpSp>
      <p:grpSp>
        <p:nvGrpSpPr>
          <p:cNvPr id="40" name="Group 39"/>
          <p:cNvGrpSpPr/>
          <p:nvPr/>
        </p:nvGrpSpPr>
        <p:grpSpPr>
          <a:xfrm>
            <a:off x="5625504" y="6518589"/>
            <a:ext cx="1259056" cy="98002"/>
            <a:chOff x="4865028" y="4387619"/>
            <a:chExt cx="1259056" cy="98002"/>
          </a:xfrm>
        </p:grpSpPr>
        <p:sp>
          <p:nvSpPr>
            <p:cNvPr id="41" name="Rectangle 40"/>
            <p:cNvSpPr/>
            <p:nvPr/>
          </p:nvSpPr>
          <p:spPr>
            <a:xfrm>
              <a:off x="5026804" y="4387619"/>
              <a:ext cx="1097280" cy="98002"/>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900" b="1" dirty="0" smtClean="0">
                  <a:solidFill>
                    <a:schemeClr val="tx1">
                      <a:lumMod val="65000"/>
                      <a:lumOff val="35000"/>
                    </a:schemeClr>
                  </a:solidFill>
                  <a:latin typeface="Arial Narrow" panose="020B0606020202030204" pitchFamily="34" charset="0"/>
                </a:rPr>
                <a:t>Without auto-enrollment</a:t>
              </a:r>
            </a:p>
          </p:txBody>
        </p:sp>
        <p:sp>
          <p:nvSpPr>
            <p:cNvPr id="42" name="Rectangle 41"/>
            <p:cNvSpPr/>
            <p:nvPr/>
          </p:nvSpPr>
          <p:spPr>
            <a:xfrm>
              <a:off x="4865028" y="4387619"/>
              <a:ext cx="100760" cy="98002"/>
            </a:xfrm>
            <a:prstGeom prst="rect">
              <a:avLst/>
            </a:prstGeom>
            <a:solidFill>
              <a:schemeClr val="accent4"/>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900" b="1" dirty="0" smtClean="0">
                <a:latin typeface="Arial Narrow" panose="020B0606020202030204" pitchFamily="34" charset="0"/>
              </a:endParaRPr>
            </a:p>
          </p:txBody>
        </p:sp>
      </p:grpSp>
      <p:grpSp>
        <p:nvGrpSpPr>
          <p:cNvPr id="43" name="Group 42"/>
          <p:cNvGrpSpPr/>
          <p:nvPr/>
        </p:nvGrpSpPr>
        <p:grpSpPr>
          <a:xfrm>
            <a:off x="7035575" y="6520919"/>
            <a:ext cx="1177895" cy="105746"/>
            <a:chOff x="6025622" y="4387619"/>
            <a:chExt cx="1177895" cy="105746"/>
          </a:xfrm>
        </p:grpSpPr>
        <p:sp>
          <p:nvSpPr>
            <p:cNvPr id="44" name="Rectangle 43"/>
            <p:cNvSpPr/>
            <p:nvPr/>
          </p:nvSpPr>
          <p:spPr>
            <a:xfrm>
              <a:off x="6111808" y="4395363"/>
              <a:ext cx="1091709" cy="98002"/>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900" b="1" dirty="0" smtClean="0">
                  <a:solidFill>
                    <a:schemeClr val="tx1">
                      <a:lumMod val="65000"/>
                      <a:lumOff val="35000"/>
                    </a:schemeClr>
                  </a:solidFill>
                  <a:latin typeface="Arial Narrow" panose="020B0606020202030204" pitchFamily="34" charset="0"/>
                </a:rPr>
                <a:t>With auto-enrollment</a:t>
              </a:r>
            </a:p>
          </p:txBody>
        </p:sp>
        <p:sp>
          <p:nvSpPr>
            <p:cNvPr id="45" name="Rectangle 44"/>
            <p:cNvSpPr/>
            <p:nvPr/>
          </p:nvSpPr>
          <p:spPr>
            <a:xfrm>
              <a:off x="6025622" y="4387619"/>
              <a:ext cx="100760" cy="98002"/>
            </a:xfrm>
            <a:prstGeom prst="rect">
              <a:avLst/>
            </a:prstGeom>
            <a:solidFill>
              <a:schemeClr val="accent2"/>
            </a:solidFill>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endParaRPr lang="en-US" sz="900" b="1" dirty="0" smtClean="0">
                <a:latin typeface="Arial Narrow" panose="020B0606020202030204" pitchFamily="34" charset="0"/>
              </a:endParaRPr>
            </a:p>
          </p:txBody>
        </p:sp>
      </p:grpSp>
      <p:sp>
        <p:nvSpPr>
          <p:cNvPr id="46" name="Rectangle 45"/>
          <p:cNvSpPr/>
          <p:nvPr/>
        </p:nvSpPr>
        <p:spPr>
          <a:xfrm>
            <a:off x="5150227" y="4630828"/>
            <a:ext cx="487680" cy="140894"/>
          </a:xfrm>
          <a:prstGeom prst="rect">
            <a:avLst/>
          </a:prstGeom>
          <a:noFill/>
          <a:ln>
            <a:solidFill>
              <a:schemeClr val="bg1">
                <a:lumMod val="50000"/>
              </a:schemeClr>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900" b="1" dirty="0" smtClean="0">
                <a:latin typeface="Arial Narrow" panose="020B0606020202030204" pitchFamily="34" charset="0"/>
              </a:rPr>
              <a:t>Percent</a:t>
            </a:r>
          </a:p>
        </p:txBody>
      </p:sp>
      <p:sp>
        <p:nvSpPr>
          <p:cNvPr id="51" name="Right Brace 50"/>
          <p:cNvSpPr/>
          <p:nvPr/>
        </p:nvSpPr>
        <p:spPr>
          <a:xfrm rot="16200000">
            <a:off x="1560633" y="4715384"/>
            <a:ext cx="179814" cy="1232826"/>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Right Brace 52"/>
          <p:cNvSpPr/>
          <p:nvPr/>
        </p:nvSpPr>
        <p:spPr>
          <a:xfrm rot="16200000">
            <a:off x="3545468" y="4022431"/>
            <a:ext cx="179814" cy="2051050"/>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Rectangle 53"/>
          <p:cNvSpPr/>
          <p:nvPr/>
        </p:nvSpPr>
        <p:spPr>
          <a:xfrm>
            <a:off x="970555" y="5034414"/>
            <a:ext cx="1360892" cy="155189"/>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900" b="1" dirty="0" smtClean="0">
                <a:solidFill>
                  <a:schemeClr val="tx1">
                    <a:lumMod val="65000"/>
                    <a:lumOff val="35000"/>
                  </a:schemeClr>
                </a:solidFill>
                <a:latin typeface="Arial Narrow" panose="020B0606020202030204" pitchFamily="34" charset="0"/>
              </a:rPr>
              <a:t>Savings</a:t>
            </a:r>
          </a:p>
        </p:txBody>
      </p:sp>
      <p:sp>
        <p:nvSpPr>
          <p:cNvPr id="55" name="Rectangle 54"/>
          <p:cNvSpPr/>
          <p:nvPr/>
        </p:nvSpPr>
        <p:spPr>
          <a:xfrm>
            <a:off x="2957681" y="4775613"/>
            <a:ext cx="1360892" cy="155189"/>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pPr>
            <a:r>
              <a:rPr lang="en-US" sz="900" b="1" dirty="0" smtClean="0">
                <a:solidFill>
                  <a:schemeClr val="tx1">
                    <a:lumMod val="65000"/>
                    <a:lumOff val="35000"/>
                  </a:schemeClr>
                </a:solidFill>
                <a:latin typeface="Arial Narrow" panose="020B0606020202030204" pitchFamily="34" charset="0"/>
              </a:rPr>
              <a:t>Debt</a:t>
            </a:r>
          </a:p>
        </p:txBody>
      </p:sp>
      <p:sp>
        <p:nvSpPr>
          <p:cNvPr id="10" name="shp_Folio"/>
          <p:cNvSpPr>
            <a:spLocks noGrp="1"/>
          </p:cNvSpPr>
          <p:nvPr>
            <p:ph type="sldNum" sz="quarter" idx="12"/>
          </p:nvPr>
        </p:nvSpPr>
        <p:spPr/>
        <p:txBody>
          <a:bodyPr/>
          <a:lstStyle/>
          <a:p>
            <a:r>
              <a:rPr lang="en-US" smtClean="0"/>
              <a:t>8</a:t>
            </a:r>
            <a:endParaRPr lang="en-US" dirty="0"/>
          </a:p>
        </p:txBody>
      </p:sp>
    </p:spTree>
    <p:extLst>
      <p:ext uri="{BB962C8B-B14F-4D97-AF65-F5344CB8AC3E}">
        <p14:creationId xmlns:p14="http://schemas.microsoft.com/office/powerpoint/2010/main" val="21551809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Potential GDP Backup_v01.xlsx&quot; Path=&quot;\\nycns-inb100\SDrive\HealthcareNY\Database\Policy Landscape\NIRS Presentation&quot; Landmark=&quot;_bdm.89ecd0e8163b4e898879f3d83153b8d0.edm&quot; LMFriendly=&quot;Auto-generated range name&quot; SheetSlideName=&quot;_bdm.fbd4525ed1f0415191fcb2c881933783.edm&quot; Address=&quot;'1. Key Inputs'!P2:W23&quot; AddrAdjusted=&quot;'1. Key Inputs'!P2&quot; LastUpdate=&quot;2018.02.23:17.08.49&quot; FileDesc=&quot;Potential GDP Backup_v01.xlsx&quot; Text=&quot;&quot; Value=&quot;&quot; Inst=&quot;0&quot; SBR=&quot;False&quot; SBC=&quot;False&quot; DestType=&quot;1&quot; HeaderRows=&quot;0&quot; /&gt;&#10;&lt;/Data&gt;"/>
  <p:tag name="STRETCHHEIGHT" val="False"/>
</p:tagLst>
</file>

<file path=ppt/tags/tag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Backup v05.xlsx&quot; Path=&quot;\\nycns-inb100\rekhir\Peter Projects\201705_Cerner CEO Summit&quot; Landmark=&quot;Content Placeholder 10 (1) (2) (1)&quot; LMFriendly=&quot;Content Placeholder 10 (1) (2) (1) (Life Expectancy - NAS)&quot; SheetSlideName=&quot;_bdm.6764b85962e04dd1886a7a3492ebcd3d.edm&quot; Address=&quot;Life Expectancy - NAS!Content Placeholder 10 (1) (2) (1)&quot; AddrAdjusted=&quot;Life Expectancy - NAS!Content Placeholder 10 (1) (2) (1)&quot; LastUpdate=&quot;2017.05.29:15.49.47&quot; FileDesc=&quot;Backup v05.xlsx&quot; Text=&quot;&quot; Value=&quot;&quot; Inst=&quot;0&quot; SBR=&quot;False&quot; SBC=&quot;False&quot; DestType=&quot;1&quot; HeaderRows=&quot;0&quot; /&gt;&#10;&lt;/Data&gt;"/>
</p:tagLst>
</file>

<file path=ppt/tags/tag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Backup v04.xlsx&quot; Path=&quot;\\nycns-inb100\rekhir\Peter Projects\201705_Cerner CEO Summit&quot; Landmark=&quot;Content Placeholder 9 (1) (4)&quot; LMFriendly=&quot;Content Placeholder 9 (1) (4) (Life Expectancy - Gradient)&quot; SheetSlideName=&quot;_bdm.0c71e8dec09a4b7fa4f0a4045571c35c.edm&quot; Address=&quot;Life Expectancy - Gradient!Content Placeholder 9 (1) (4)&quot; AddrAdjusted=&quot;Life Expectancy - Gradient!Content Placeholder 9 (1) (4)&quot; LastUpdate=&quot;2017.05.22:16.37.20&quot; FileDesc=&quot;Backup v04.xlsx&quot; Text=&quot;&quot; Value=&quot;&quot; Inst=&quot;0&quot; SBR=&quot;False&quot; SBC=&quot;False&quot; DestType=&quot;1&quot; HeaderRows=&quot;0&quot; /&gt;&#10;&lt;/Data&gt;"/>
</p:tagLst>
</file>

<file path=ppt/tags/tag4.xml><?xml version="1.0" encoding="utf-8"?>
<p:tagLst xmlns:a="http://schemas.openxmlformats.org/drawingml/2006/main" xmlns:r="http://schemas.openxmlformats.org/officeDocument/2006/relationships" xmlns:p="http://schemas.openxmlformats.org/presentationml/2006/main">
  <p:tag name="GUTTER" val="True"/>
</p:tagLst>
</file>

<file path=ppt/tags/tag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71226_Healthcare Policy Landscape Backup v01.xlsx&quot; Path=&quot;\\nycns-inb100\rekhir\Peter Projects\201703_Health Policy Landscape&quot; Landmark=&quot;Content Placeholder 10 (3)&quot; LMFriendly=&quot;Content Placeholder 10 (3) (Cost Trends)&quot; SheetSlideName=&quot;_bdm.f0ce48fa035e4869bfa223938625faab.edm&quot; Address=&quot;Cost Trends!Content Placeholder 10 (3)&quot; AddrAdjusted=&quot;Cost Trends!Content Placeholder 10 (3)&quot; LastUpdate=&quot;2018.02.25:11.15.36&quot; FileDesc=&quot;20171226_Healthcare Policy Landscape Backup v01.xlsx&quot; Text=&quot;&quot; Value=&quot;&quot; Inst=&quot;0&quot; SBR=&quot;False&quot; SBC=&quot;False&quot; DestType=&quot;1&quot; HeaderRows=&quot;0&quot; /&gt;&#10;&lt;/Data&gt;"/>
</p:tagLst>
</file>

<file path=ppt/tags/tag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Total Health Costs Backup_v04_ALT.xlsx&quot; Path=&quot;\\nycns-inb100\SDrive\HealthcareNY\Database\Policy Landscape\NIRS Presentation&quot; Landmark=&quot;Content Placeholder 9&quot; LMFriendly=&quot;Content Placeholder 9 (Output_Medicare as % GDP)&quot; SheetSlideName=&quot;_bdm.66ffb1849cce40268df61fb40093b9c7.edm&quot; Address=&quot;Output_Medicare as % GDP!Content Placeholder 9&quot; AddrAdjusted=&quot;Output_Medicare as % GDP!Content Placeholder 9&quot; LastUpdate=&quot;2018.02.23:20.05.47&quot; FileDesc=&quot;Total Health Costs Backup_v04_ALT.xlsx&quot; Text=&quot;&quot; Value=&quot;&quot; Inst=&quot;0&quot; SBR=&quot;False&quot; SBC=&quot;False&quot; DestType=&quot;1&quot; HeaderRows=&quot;0&quot; /&gt;&#10;&lt;/Data&gt;"/>
</p:tagLst>
</file>

<file path=ppt/tags/tag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Total Health Costs Backup_v04.xlsx&quot; Path=&quot;\\nycns-inb100\SDrive\HealthcareNY\Database\Policy Landscape\NIRS Presentation&quot; Landmark=&quot;Content Placeholder 9&quot; LMFriendly=&quot;Content Placeholder 9 (Output_Medicare as % GDP)&quot; SheetSlideName=&quot;_bdm.66ffb1849cce40268df61fb40093b9c7.edm&quot; Address=&quot;Output_Medicare as % GDP!Content Placeholder 9&quot; AddrAdjusted=&quot;Output_Medicare as % GDP!Content Placeholder 9&quot; LastUpdate=&quot;2018.02.23:20.10.20&quot; FileDesc=&quot;Total Health Costs Backup_v04.xlsx&quot; Text=&quot;&quot; Value=&quot;&quot; Inst=&quot;0&quot; SBR=&quot;False&quot; SBC=&quot;False&quot; DestType=&quot;1&quot; HeaderRows=&quot;0&quot; /&gt;&#10;&lt;/Data&gt;"/>
</p:tagLst>
</file>

<file path=ppt/theme/theme1.xml><?xml version="1.0" encoding="utf-8"?>
<a:theme xmlns:a="http://schemas.openxmlformats.org/drawingml/2006/main" name="Laz Landscape Ltr">
  <a:themeElements>
    <a:clrScheme name="Lazard 2016">
      <a:dk1>
        <a:srgbClr val="000000"/>
      </a:dk1>
      <a:lt1>
        <a:srgbClr val="FFFFFF"/>
      </a:lt1>
      <a:dk2>
        <a:srgbClr val="03618E"/>
      </a:dk2>
      <a:lt2>
        <a:srgbClr val="D7DCDC"/>
      </a:lt2>
      <a:accent1>
        <a:srgbClr val="23283C"/>
      </a:accent1>
      <a:accent2>
        <a:srgbClr val="BEBEBE"/>
      </a:accent2>
      <a:accent3>
        <a:srgbClr val="CDDCE6"/>
      </a:accent3>
      <a:accent4>
        <a:srgbClr val="5F87A0"/>
      </a:accent4>
      <a:accent5>
        <a:srgbClr val="CFA052"/>
      </a:accent5>
      <a:accent6>
        <a:srgbClr val="7AA778"/>
      </a:accent6>
      <a:hlink>
        <a:srgbClr val="0000FF"/>
      </a:hlink>
      <a:folHlink>
        <a:srgbClr val="800080"/>
      </a:folHlink>
    </a:clrScheme>
    <a:fontScheme name="Lazard">
      <a:majorFont>
        <a:latin typeface="Garamond"/>
        <a:ea typeface=""/>
        <a:cs typeface=""/>
      </a:majorFont>
      <a:minorFont>
        <a:latin typeface="Arial"/>
        <a:ea typeface=""/>
        <a:cs typeface=""/>
      </a:minorFont>
    </a:fontScheme>
    <a:fmtScheme name="LazardPrimary_Lette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scene3d>
          <a:sp3d>
            <a:bevelT w="47625" h="698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spPr>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defPPr algn="ctr" defTabSz="958850" eaLnBrk="0" fontAlgn="base" hangingPunct="0">
          <a:lnSpc>
            <a:spcPct val="90000"/>
          </a:lnSpc>
          <a:spcAft>
            <a:spcPct val="0"/>
          </a:spcAft>
          <a:buClr>
            <a:schemeClr val="accent4">
              <a:lumMod val="75000"/>
            </a:schemeClr>
          </a:buClr>
          <a:buSzPct val="100000"/>
          <a:tabLst>
            <a:tab pos="457200" algn="l"/>
            <a:tab pos="914400" algn="l"/>
            <a:tab pos="1371600" algn="l"/>
            <a:tab pos="1828800" algn="l"/>
          </a:tabLst>
          <a:defRPr sz="900" b="1" dirty="0" smtClean="0">
            <a:latin typeface="Arial Narrow" panose="020B0606020202030204" pitchFamily="34" charset="0"/>
          </a:defRPr>
        </a:defPPr>
      </a:lst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000" dirty="0"/>
        </a:defPPr>
      </a:lstStyle>
    </a:txDef>
  </a:objectDefaults>
  <a:extraClrSchemeLst/>
  <a:custClrLst>
    <a:custClr name="Moonstone">
      <a:srgbClr val="5F87A0"/>
    </a:custClr>
    <a:custClr name="Moonstone 40%">
      <a:srgbClr val="9FB7C6"/>
    </a:custClr>
    <a:custClr name="Moonstone 60%">
      <a:srgbClr val="BFCFD9"/>
    </a:custClr>
    <a:custClr name="Gold">
      <a:srgbClr val="CFA052"/>
    </a:custClr>
    <a:custClr name="Gold 40%">
      <a:srgbClr val="E2C697"/>
    </a:custClr>
    <a:custClr name="Gold 60%">
      <a:srgbClr val="ECD9BA"/>
    </a:custClr>
    <a:custClr name="Shadow">
      <a:srgbClr val="BEBEBE"/>
    </a:custClr>
    <a:custClr name="Shadow 40%">
      <a:srgbClr val="D9D9D9"/>
    </a:custClr>
    <a:custClr name="Shadow 60%">
      <a:srgbClr val="E5E5E5"/>
    </a:custClr>
    <a:custClr name="Ink">
      <a:srgbClr val="23283C"/>
    </a:custClr>
    <a:custClr name="Tangerine">
      <a:srgbClr val="FAA532"/>
    </a:custClr>
    <a:custClr name="Butternut">
      <a:srgbClr val="E6B43C"/>
    </a:custClr>
    <a:custClr name="Turquoise">
      <a:srgbClr val="00B4AF"/>
    </a:custClr>
    <a:custClr name="Ocean">
      <a:srgbClr val="003764"/>
    </a:custClr>
    <a:custClr name="Hunter">
      <a:srgbClr val="006423"/>
    </a:custClr>
    <a:custClr name="Moss">
      <a:srgbClr val="7AA778"/>
    </a:custClr>
    <a:custClr name="Sprout">
      <a:srgbClr val="7DBD42"/>
    </a:custClr>
    <a:custClr name="Olive">
      <a:srgbClr val="BAC91F"/>
    </a:custClr>
    <a:custClr name="Chocolate">
      <a:srgbClr val="4C0000"/>
    </a:custClr>
    <a:custClr name="Bark">
      <a:srgbClr val="736400"/>
    </a:custClr>
    <a:custClr name="Chestnut">
      <a:srgbClr val="784100"/>
    </a:custClr>
    <a:custClr name="Dark Red">
      <a:srgbClr val="C00000"/>
    </a:custClr>
    <a:custClr name="Salmon">
      <a:srgbClr val="EB9683"/>
    </a:custClr>
    <a:custClr name="Light Red">
      <a:srgbClr val="E6CDE1"/>
    </a:custClr>
    <a:custClr name="Burnt Orange">
      <a:srgbClr val="D34C08"/>
    </a:custClr>
    <a:custClr name="Daffodil">
      <a:srgbClr val="FFDC73"/>
    </a:custClr>
    <a:custClr name="Lavendar">
      <a:srgbClr val="C096BB"/>
    </a:custClr>
    <a:custClr name="Lilac">
      <a:srgbClr val="85507F"/>
    </a:custClr>
    <a:custClr name="Midnight">
      <a:srgbClr val="0B0A0B"/>
    </a:custClr>
    <a:custClr name="Gray">
      <a:srgbClr val="828282"/>
    </a:custClr>
  </a:custClrLst>
  <a:extLst>
    <a:ext uri="{05A4C25C-085E-4340-85A3-A5531E510DB2}">
      <thm15:themeFamily xmlns:thm15="http://schemas.microsoft.com/office/thememl/2012/main" name="Laz Landscape Ltr.potx" id="{C83E4548-4F15-4DF0-9E36-8E566AA48A3B}" vid="{7423A3EB-E5EA-455E-99FB-6DB16D312D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Laz Landscape Ltr</Template>
  <TotalTime>10996</TotalTime>
  <Words>1250</Words>
  <Application>Microsoft Office PowerPoint</Application>
  <PresentationFormat>Custom</PresentationFormat>
  <Paragraphs>263</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 Narrow</vt:lpstr>
      <vt:lpstr>Garamond</vt:lpstr>
      <vt:lpstr>Symbol</vt:lpstr>
      <vt:lpstr>Arial</vt:lpstr>
      <vt:lpstr>Calibri</vt:lpstr>
      <vt:lpstr>Wingdings</vt:lpstr>
      <vt:lpstr>Laz Landscape Ltr</vt:lpstr>
      <vt:lpstr>The Economics of Retirement</vt:lpstr>
      <vt:lpstr>An Aging Population</vt:lpstr>
      <vt:lpstr>Secular Slowdown in Macroeconomic Growth: Is 2% the New 3%?</vt:lpstr>
      <vt:lpstr>Average Life Expectancy Has Been Increasing…</vt:lpstr>
      <vt:lpstr>…But Almost Entirely Because of Gains to Higher Earners</vt:lpstr>
      <vt:lpstr>As a Result, Our Entitlement Programs Are Becoming Less Progressive on a Lifetime Basis…</vt:lpstr>
      <vt:lpstr>Striking Differences in Stress and Optimism Across Demographic and Socioeconomic Groups Could Help Explain Differential Trends in Life Expectancy</vt:lpstr>
      <vt:lpstr>Enrollment Trends in 401(k) Plans</vt:lpstr>
      <vt:lpstr>Observations on Auto-Enrollment in 401(k) Plans</vt:lpstr>
      <vt:lpstr>Enrollment Dynamics and Selection Effects in Annuities</vt:lpstr>
      <vt:lpstr>Long-Run, Secular Decline in Life Insurance Enrollment</vt:lpstr>
      <vt:lpstr>Decline in Life Insurance Exhibited Across Education and Income Strata</vt:lpstr>
      <vt:lpstr>Growth in Both Private and Public Health Spending Per Beneficiary Has Slowed Over the Past Decade</vt:lpstr>
      <vt:lpstr>Budget Outlook Has Consistently Overstated Healthcare Cost Growth Since 2009</vt:lpstr>
    </vt:vector>
  </TitlesOfParts>
  <Company>Lazard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Retirement</dc:title>
  <dc:subject>The Economics of Retirement</dc:subject>
  <dc:creator>Rekhi, Rahul</dc:creator>
  <cp:lastModifiedBy>Rekhi, Rahul</cp:lastModifiedBy>
  <cp:revision>2091</cp:revision>
  <cp:lastPrinted>2018-02-02T00:07:13Z</cp:lastPrinted>
  <dcterms:created xsi:type="dcterms:W3CDTF">2017-03-14T20:17:03Z</dcterms:created>
  <dcterms:modified xsi:type="dcterms:W3CDTF">2018-02-26T19:01:07Z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Count">
    <vt:i4>4</vt:i4>
  </property>
  <property fmtid="{D5CDD505-2E9C-101B-9397-08002B2CF9AE}" pid="3" name="Primary">
    <vt:i4>4</vt:i4>
  </property>
  <property fmtid="{D5CDD505-2E9C-101B-9397-08002B2CF9AE}" pid="4" name="Secondary">
    <vt:i4>0</vt:i4>
  </property>
  <property fmtid="{D5CDD505-2E9C-101B-9397-08002B2CF9AE}" pid="5" name="Tertiary">
    <vt:i4>0</vt:i4>
  </property>
  <property fmtid="{D5CDD505-2E9C-101B-9397-08002B2CF9AE}" pid="6" name="CurSec">
    <vt:i4>0</vt:i4>
  </property>
  <property fmtid="{D5CDD505-2E9C-101B-9397-08002B2CF9AE}" pid="7" name="CurTer">
    <vt:i4>0</vt:i4>
  </property>
  <property fmtid="{D5CDD505-2E9C-101B-9397-08002B2CF9AE}" pid="8" name="CurQuad">
    <vt:i4>0</vt:i4>
  </property>
  <property fmtid="{D5CDD505-2E9C-101B-9397-08002B2CF9AE}" pid="9" name="CurAppSub">
    <vt:i4>0</vt:i4>
  </property>
  <property fmtid="{D5CDD505-2E9C-101B-9397-08002B2CF9AE}" pid="10" name="PDate">
    <vt:filetime>2016-06-08T04:00:00Z</vt:filetime>
  </property>
  <property fmtid="{D5CDD505-2E9C-101B-9397-08002B2CF9AE}" pid="11" name="PDateFormat">
    <vt:lpwstr>MMMYYYY</vt:lpwstr>
  </property>
  <property fmtid="{D5CDD505-2E9C-101B-9397-08002B2CF9AE}" pid="12" name="Quaternary">
    <vt:i4>0</vt:i4>
  </property>
  <property fmtid="{D5CDD505-2E9C-101B-9397-08002B2CF9AE}" pid="13" name="Appendix">
    <vt:i4>0</vt:i4>
  </property>
  <property fmtid="{D5CDD505-2E9C-101B-9397-08002B2CF9AE}" pid="14" name="PresTitle">
    <vt:lpwstr>Client Name/Presentation Title</vt:lpwstr>
  </property>
  <property fmtid="{D5CDD505-2E9C-101B-9397-08002B2CF9AE}" pid="15" name="AppendixSub">
    <vt:i4>0</vt:i4>
  </property>
  <property fmtid="{D5CDD505-2E9C-101B-9397-08002B2CF9AE}" pid="16" name="HideTitleOnHdr">
    <vt:bool>false</vt:bool>
  </property>
  <property fmtid="{D5CDD505-2E9C-101B-9397-08002B2CF9AE}" pid="17" name="Paper Size">
    <vt:lpwstr>Letter</vt:lpwstr>
  </property>
  <property fmtid="{D5CDD505-2E9C-101B-9397-08002B2CF9AE}" pid="18" name="Day">
    <vt:i4>0</vt:i4>
  </property>
  <property fmtid="{D5CDD505-2E9C-101B-9397-08002B2CF9AE}" pid="19" name="Month">
    <vt:i4>2</vt:i4>
  </property>
  <property fmtid="{D5CDD505-2E9C-101B-9397-08002B2CF9AE}" pid="20" name="Year">
    <vt:i4>2018</vt:i4>
  </property>
  <property fmtid="{D5CDD505-2E9C-101B-9397-08002B2CF9AE}" pid="21" name="Moth-Year Format">
    <vt:bool>false</vt:bool>
  </property>
  <property fmtid="{D5CDD505-2E9C-101B-9397-08002B2CF9AE}" pid="22" name="Minute">
    <vt:i4>0</vt:i4>
  </property>
  <property fmtid="{D5CDD505-2E9C-101B-9397-08002B2CF9AE}" pid="23" name="Seconds">
    <vt:i4>0</vt:i4>
  </property>
  <property fmtid="{D5CDD505-2E9C-101B-9397-08002B2CF9AE}" pid="24" name="Hour">
    <vt:i4>0</vt:i4>
  </property>
  <property fmtid="{D5CDD505-2E9C-101B-9397-08002B2CF9AE}" pid="25" name="Template Date">
    <vt:lpwstr>10/17/2016 9:32:02 AM</vt:lpwstr>
  </property>
  <property fmtid="{D5CDD505-2E9C-101B-9397-08002B2CF9AE}" pid="26" name="Time">
    <vt:bool>false</vt:bool>
  </property>
  <property fmtid="{D5CDD505-2E9C-101B-9397-08002B2CF9AE}" pid="27" name="Draft">
    <vt:bool>false</vt:bool>
  </property>
  <property fmtid="{D5CDD505-2E9C-101B-9397-08002B2CF9AE}" pid="28" name="OnePager">
    <vt:bool>false</vt:bool>
  </property>
  <property fmtid="{D5CDD505-2E9C-101B-9397-08002B2CF9AE}" pid="29" name="NoTOC">
    <vt:bool>true</vt:bool>
  </property>
  <property fmtid="{D5CDD505-2E9C-101B-9397-08002B2CF9AE}" pid="30" name="NOCover">
    <vt:bool>false</vt:bool>
  </property>
  <property fmtid="{D5CDD505-2E9C-101B-9397-08002B2CF9AE}" pid="31" name="ShowFilePath">
    <vt:bool>false</vt:bool>
  </property>
  <property fmtid="{D5CDD505-2E9C-101B-9397-08002B2CF9AE}" pid="32" name="InsertLogo">
    <vt:bool>false</vt:bool>
  </property>
  <property fmtid="{D5CDD505-2E9C-101B-9397-08002B2CF9AE}" pid="33" name="LogoPath">
    <vt:lpwstr/>
  </property>
  <property fmtid="{D5CDD505-2E9C-101B-9397-08002B2CF9AE}" pid="34" name="LazardLogo">
    <vt:lpwstr>L:\Look &amp; Feel 2016\Galleries\LazardLogos\Lazard (Ink).emf</vt:lpwstr>
  </property>
  <property fmtid="{D5CDD505-2E9C-101B-9397-08002B2CF9AE}" pid="35" name="LogoWidth">
    <vt:r8>63.29</vt:r8>
  </property>
  <property fmtid="{D5CDD505-2E9C-101B-9397-08002B2CF9AE}" pid="36" name="LogoHeight">
    <vt:r8>12</vt:r8>
  </property>
  <property fmtid="{D5CDD505-2E9C-101B-9397-08002B2CF9AE}" pid="37" name="Month-Year Format">
    <vt:bool>true</vt:bool>
  </property>
  <property fmtid="{D5CDD505-2E9C-101B-9397-08002B2CF9AE}" pid="38" name="TemplateType">
    <vt:lpwstr>LF Landscape Pitchbook (Letter)</vt:lpwstr>
  </property>
  <property fmtid="{D5CDD505-2E9C-101B-9397-08002B2CF9AE}" pid="39" name="Paper Size1">
    <vt:lpwstr>Letter</vt:lpwstr>
  </property>
  <property fmtid="{D5CDD505-2E9C-101B-9397-08002B2CF9AE}" pid="40" name="DisclaimerPath">
    <vt:lpwstr>L:\Look &amp; Feel 2016\Galleries\Disclaimers\New York Disclaimer (Letter).pptx</vt:lpwstr>
  </property>
  <property fmtid="{D5CDD505-2E9C-101B-9397-08002B2CF9AE}" pid="41" name="Appendix_Ins">
    <vt:bool>false</vt:bool>
  </property>
  <property fmtid="{D5CDD505-2E9C-101B-9397-08002B2CF9AE}" pid="42" name="PDate1">
    <vt:lpwstr>February 2018</vt:lpwstr>
  </property>
  <property fmtid="{D5CDD505-2E9C-101B-9397-08002B2CF9AE}" pid="43" name="Template Version">
    <vt:lpwstr>7.9</vt:lpwstr>
  </property>
  <property fmtid="{D5CDD505-2E9C-101B-9397-08002B2CF9AE}" pid="44" name="CityCoverPath">
    <vt:lpwstr/>
  </property>
  <property fmtid="{D5CDD505-2E9C-101B-9397-08002B2CF9AE}" pid="45" name="CityCover">
    <vt:bool>false</vt:bool>
  </property>
  <property fmtid="{D5CDD505-2E9C-101B-9397-08002B2CF9AE}" pid="46" name="PrimaryAfterApp">
    <vt:i4>1</vt:i4>
  </property>
</Properties>
</file>