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93" r:id="rId2"/>
    <p:sldId id="495" r:id="rId3"/>
    <p:sldId id="498" r:id="rId4"/>
  </p:sldIdLst>
  <p:sldSz cx="9144000" cy="6858000" type="screen4x3"/>
  <p:notesSz cx="6858000" cy="9144000"/>
  <p:defaultTextStyle>
    <a:lvl1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1pPr>
    <a:lvl2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2pPr>
    <a:lvl3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3pPr>
    <a:lvl4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4pPr>
    <a:lvl5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5pPr>
    <a:lvl6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6pPr>
    <a:lvl7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7pPr>
    <a:lvl8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8pPr>
    <a:lvl9pPr>
      <a:defRPr sz="2400">
        <a:solidFill>
          <a:srgbClr val="4A5558"/>
        </a:solidFill>
        <a:latin typeface="+mn-lt"/>
        <a:ea typeface="+mn-ea"/>
        <a:cs typeface="+mn-cs"/>
        <a:sym typeface="Helvetica Neue"/>
      </a:defRPr>
    </a:lvl9pPr>
  </p:defaultTextStyle>
  <p:extLst>
    <p:ext uri="{521415D9-36F7-43E2-AB2F-B90AF26B5E84}">
      <p14:sectionLst xmlns:p14="http://schemas.microsoft.com/office/powerpoint/2010/main">
        <p14:section name="Default Section" id="{630B2E17-2160-644A-B50E-410B7C24AC6E}">
          <p14:sldIdLst>
            <p14:sldId id="493"/>
            <p14:sldId id="495"/>
            <p14:sldId id="4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Brown" initials="JB" lastIdx="1" clrIdx="0">
    <p:extLst/>
  </p:cmAuthor>
  <p:cmAuthor id="2" name="Jennifer Brown" initials="JB [2]" lastIdx="1" clrIdx="1">
    <p:extLst/>
  </p:cmAuthor>
  <p:cmAuthor id="3" name="Jennifer Brown" initials="JB [3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DBCD"/>
    <a:srgbClr val="4A5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4A5558"/>
        </a:fontRef>
        <a:srgbClr val="4A5558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FDEDE"/>
          </a:solidFill>
        </a:fill>
      </a:tcStyle>
    </a:wholeTbl>
    <a:band2H>
      <a:tcTxStyle/>
      <a:tcStyle>
        <a:tcBdr/>
        <a:fill>
          <a:solidFill>
            <a:srgbClr val="EFEF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9E9C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9E9C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9E9C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4A5558"/>
        </a:fontRef>
        <a:srgbClr val="4A5558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FDEDE"/>
          </a:solidFill>
        </a:fill>
      </a:tcStyle>
    </a:wholeTbl>
    <a:band2H>
      <a:tcTxStyle/>
      <a:tcStyle>
        <a:tcBdr/>
        <a:fill>
          <a:solidFill>
            <a:srgbClr val="EFEF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9E9C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9E9C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9E9C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4A5558"/>
        </a:fontRef>
        <a:srgbClr val="4A5558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4A5558"/>
        </a:fontRef>
        <a:srgbClr val="4A5558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0CD"/>
          </a:solidFill>
        </a:fill>
      </a:tcStyle>
    </a:wholeTbl>
    <a:band2H>
      <a:tcTxStyle/>
      <a:tcStyle>
        <a:tcBdr/>
        <a:fill>
          <a:solidFill>
            <a:srgbClr val="E6E9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5641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5641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5641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4A5558"/>
        </a:fontRef>
        <a:srgbClr val="4A555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F9E9C"/>
          </a:solidFill>
        </a:fill>
      </a:tcStyle>
    </a:firstCol>
    <a:lastRow>
      <a:tcTxStyle b="on" i="on">
        <a:fontRef idx="minor">
          <a:srgbClr val="4A5558"/>
        </a:fontRef>
        <a:srgbClr val="4A555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A5558"/>
              </a:solidFill>
              <a:prstDash val="solid"/>
              <a:bevel/>
            </a:ln>
          </a:top>
          <a:bottom>
            <a:ln w="25400" cap="flat">
              <a:solidFill>
                <a:srgbClr val="4A5558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A5558"/>
              </a:solidFill>
              <a:prstDash val="solid"/>
              <a:bevel/>
            </a:ln>
          </a:top>
          <a:bottom>
            <a:ln w="25400" cap="flat">
              <a:solidFill>
                <a:srgbClr val="4A5558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F9E9C"/>
          </a:solidFill>
        </a:fill>
      </a:tcStyle>
    </a:firstRow>
  </a:tblStyle>
  <a:tblStyle styleId="{2708684C-4D16-4618-839F-0558EEFCDFE6}" styleName="">
    <a:tblBg/>
    <a:wholeTbl>
      <a:tcTxStyle b="on" i="on">
        <a:fontRef idx="minor">
          <a:srgbClr val="4A5558"/>
        </a:fontRef>
        <a:srgbClr val="4A5558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ED0D0"/>
          </a:solidFill>
        </a:fill>
      </a:tcStyle>
    </a:wholeTbl>
    <a:band2H>
      <a:tcTxStyle/>
      <a:tcStyle>
        <a:tcBdr/>
        <a:fill>
          <a:solidFill>
            <a:srgbClr val="E8E9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A5558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A5558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A5558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39" autoAdjust="0"/>
    <p:restoredTop sz="94444"/>
  </p:normalViewPr>
  <p:slideViewPr>
    <p:cSldViewPr snapToGrid="0" snapToObjects="1">
      <p:cViewPr varScale="1">
        <p:scale>
          <a:sx n="70" d="100"/>
          <a:sy n="70" d="100"/>
        </p:scale>
        <p:origin x="10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A36FA-4A04-BD43-8728-867F057AC657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F1BD1-C9F1-2245-8577-14151E49D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16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94132622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0"/>
            <a:ext cx="762000" cy="6324600"/>
          </a:xfrm>
          <a:prstGeom prst="rect">
            <a:avLst/>
          </a:prstGeom>
          <a:solidFill>
            <a:srgbClr val="5BADA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1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61998" y="0"/>
            <a:ext cx="3178" cy="632460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0" y="6324600"/>
            <a:ext cx="5867400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5" name="image2.png" descr="nirs_logo_cmyk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6000" y="5867400"/>
            <a:ext cx="2357439" cy="547688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8915400" y="6657291"/>
            <a:ext cx="228600" cy="172816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algn="ctr">
              <a:defRPr sz="1200" b="1">
                <a:solidFill>
                  <a:srgbClr val="77777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1371600" cy="6858000"/>
          </a:xfrm>
          <a:prstGeom prst="rect">
            <a:avLst/>
          </a:prstGeom>
          <a:solidFill>
            <a:srgbClr val="5BADA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1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1370011" y="0"/>
            <a:ext cx="1590" cy="6858001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4" name="image1.jpeg" descr="cropped version 3"/>
          <p:cNvPicPr/>
          <p:nvPr/>
        </p:nvPicPr>
        <p:blipFill>
          <a:blip r:embed="rId3">
            <a:extLst/>
          </a:blip>
          <a:srcRect b="15766"/>
          <a:stretch>
            <a:fillRect/>
          </a:stretch>
        </p:blipFill>
        <p:spPr>
          <a:xfrm>
            <a:off x="2667000" y="1371599"/>
            <a:ext cx="5286375" cy="399415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/>
          <p:nvPr/>
        </p:nvSpPr>
        <p:spPr>
          <a:xfrm>
            <a:off x="1462087" y="5378448"/>
            <a:ext cx="7696201" cy="884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rPr>
              <a:t>William Fornia, FSA, Pension Trustee Advisors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rPr>
              <a:t>Nari Rhee, PhD, NIRS / University of California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rPr>
              <a:t>November 25, 2014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6297612" y="2286000"/>
            <a:ext cx="1905002" cy="1143000"/>
            <a:chOff x="0" y="0"/>
            <a:chExt cx="1905000" cy="1143000"/>
          </a:xfrm>
        </p:grpSpPr>
        <p:sp>
          <p:nvSpPr>
            <p:cNvPr id="6" name="Shape 6"/>
            <p:cNvSpPr/>
            <p:nvPr/>
          </p:nvSpPr>
          <p:spPr>
            <a:xfrm>
              <a:off x="0" y="0"/>
              <a:ext cx="1905001" cy="1143000"/>
            </a:xfrm>
            <a:prstGeom prst="roundRect">
              <a:avLst>
                <a:gd name="adj" fmla="val 16667"/>
              </a:avLst>
            </a:prstGeom>
            <a:solidFill>
              <a:srgbClr val="9F9E9C"/>
            </a:solidFill>
            <a:ln w="9525" cap="flat">
              <a:solidFill>
                <a:srgbClr val="4A5558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55774" y="55773"/>
              <a:ext cx="1793453" cy="6173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4A5558"/>
                  </a:solidFill>
                </a:rPr>
                <a:t>Need to Update Picture</a:t>
              </a:r>
            </a:p>
          </p:txBody>
        </p:sp>
      </p:grp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914400" y="304800"/>
            <a:ext cx="7924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7258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914400" y="2057400"/>
            <a:ext cx="7924800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A555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A555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A555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A555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4A5558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1pPr>
      <a:lvl2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2pPr>
      <a:lvl3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3pPr>
      <a:lvl4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4pPr>
      <a:lvl5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5pPr>
      <a:lvl6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6pPr>
      <a:lvl7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7pPr>
      <a:lvl8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8pPr>
      <a:lvl9pPr>
        <a:defRPr sz="4000">
          <a:solidFill>
            <a:srgbClr val="007258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600"/>
        </a:spcBef>
        <a:buSzPct val="100000"/>
        <a:buChar char="»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1pPr>
      <a:lvl2pPr marL="790575" indent="-333375">
        <a:spcBef>
          <a:spcPts val="600"/>
        </a:spcBef>
        <a:buSzPct val="100000"/>
        <a:buChar char="–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2pPr>
      <a:lvl3pPr marL="1270000" indent="-355600">
        <a:spcBef>
          <a:spcPts val="600"/>
        </a:spcBef>
        <a:buSzPct val="100000"/>
        <a:buChar char="•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3pPr>
      <a:lvl4pPr marL="1828800" indent="-457200">
        <a:spcBef>
          <a:spcPts val="600"/>
        </a:spcBef>
        <a:buSzPct val="100000"/>
        <a:buChar char="–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4pPr>
      <a:lvl5pPr marL="2184400" indent="-355600">
        <a:spcBef>
          <a:spcPts val="600"/>
        </a:spcBef>
        <a:buSzPct val="100000"/>
        <a:buChar char="»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5pPr>
      <a:lvl6pPr marL="2641600" indent="-355600">
        <a:spcBef>
          <a:spcPts val="600"/>
        </a:spcBef>
        <a:buSzPct val="100000"/>
        <a:buChar char="•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6pPr>
      <a:lvl7pPr marL="3098800" indent="-355600">
        <a:spcBef>
          <a:spcPts val="600"/>
        </a:spcBef>
        <a:buSzPct val="100000"/>
        <a:buChar char="•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7pPr>
      <a:lvl8pPr marL="3556000" indent="-355600">
        <a:spcBef>
          <a:spcPts val="600"/>
        </a:spcBef>
        <a:buSzPct val="100000"/>
        <a:buChar char="•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8pPr>
      <a:lvl9pPr marL="4013200" indent="-355600">
        <a:spcBef>
          <a:spcPts val="600"/>
        </a:spcBef>
        <a:buSzPct val="100000"/>
        <a:buChar char="•"/>
        <a:defRPr sz="2800">
          <a:solidFill>
            <a:srgbClr val="4A5558"/>
          </a:solidFill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812800" y="1410582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8534400" y="6248400"/>
            <a:ext cx="609600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1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6" name="Shape 67"/>
          <p:cNvSpPr txBox="1">
            <a:spLocks/>
          </p:cNvSpPr>
          <p:nvPr/>
        </p:nvSpPr>
        <p:spPr>
          <a:xfrm>
            <a:off x="929308" y="1693762"/>
            <a:ext cx="8068387" cy="43433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 marL="342900" indent="-342900">
              <a:spcBef>
                <a:spcPts val="600"/>
              </a:spcBef>
              <a:buSzPct val="100000"/>
              <a:buChar char="»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90575" indent="-333375">
              <a:spcBef>
                <a:spcPts val="600"/>
              </a:spcBef>
              <a:buSzPct val="100000"/>
              <a:buChar char="–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0000" indent="-355600">
              <a:spcBef>
                <a:spcPts val="600"/>
              </a:spcBef>
              <a:buSzPct val="100000"/>
              <a:buChar char="•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indent="-457200">
              <a:spcBef>
                <a:spcPts val="600"/>
              </a:spcBef>
              <a:buSzPct val="100000"/>
              <a:buChar char="–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84400" indent="-355600">
              <a:spcBef>
                <a:spcPts val="600"/>
              </a:spcBef>
              <a:buSzPct val="100000"/>
              <a:buChar char="»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641600" indent="-355600">
              <a:spcBef>
                <a:spcPts val="600"/>
              </a:spcBef>
              <a:buSzPct val="100000"/>
              <a:buChar char="•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098800" indent="-355600">
              <a:spcBef>
                <a:spcPts val="600"/>
              </a:spcBef>
              <a:buSzPct val="100000"/>
              <a:buChar char="•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556000" indent="-355600">
              <a:spcBef>
                <a:spcPts val="600"/>
              </a:spcBef>
              <a:buSzPct val="100000"/>
              <a:buChar char="•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013200" indent="-355600">
              <a:spcBef>
                <a:spcPts val="600"/>
              </a:spcBef>
              <a:buSzPct val="100000"/>
              <a:buChar char="•"/>
              <a:defRPr sz="2800">
                <a:solidFill>
                  <a:srgbClr val="4A55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08" y="1601053"/>
            <a:ext cx="8149336" cy="3902278"/>
          </a:xfrm>
          <a:prstGeom prst="rect">
            <a:avLst/>
          </a:prstGeom>
        </p:spPr>
      </p:pic>
      <p:sp>
        <p:nvSpPr>
          <p:cNvPr id="9" name="Shape 66"/>
          <p:cNvSpPr txBox="1">
            <a:spLocks/>
          </p:cNvSpPr>
          <p:nvPr/>
        </p:nvSpPr>
        <p:spPr>
          <a:xfrm>
            <a:off x="929307" y="169958"/>
            <a:ext cx="8068387" cy="1135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Autofit/>
          </a:bodyPr>
          <a:lstStyle>
            <a:lvl1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5pPr>
            <a:lvl6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6pPr>
            <a:lvl7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7pPr>
            <a:lvl8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8pPr>
            <a:lvl9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795527"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chemeClr val="accent2"/>
                </a:solidFill>
              </a:rPr>
              <a:t>DB Plans Are Effective Recruitment &amp; Retention Tool: Simulation Results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484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812800" y="1410582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8534400" y="6248400"/>
            <a:ext cx="609600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2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8" name="Shape 66"/>
          <p:cNvSpPr txBox="1">
            <a:spLocks/>
          </p:cNvSpPr>
          <p:nvPr/>
        </p:nvSpPr>
        <p:spPr>
          <a:xfrm>
            <a:off x="929308" y="169958"/>
            <a:ext cx="8077532" cy="1135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Autofit/>
          </a:bodyPr>
          <a:lstStyle>
            <a:lvl1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5pPr>
            <a:lvl6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6pPr>
            <a:lvl7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7pPr>
            <a:lvl8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8pPr>
            <a:lvl9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795527">
              <a:defRPr sz="1800">
                <a:solidFill>
                  <a:srgbClr val="000000"/>
                </a:solidFill>
              </a:defRPr>
            </a:pPr>
            <a:r>
              <a:rPr lang="en-US" sz="3200" b="1" dirty="0">
                <a:solidFill>
                  <a:schemeClr val="accent2"/>
                </a:solidFill>
              </a:rPr>
              <a:t>DB Pensions Overcoming </a:t>
            </a:r>
            <a:r>
              <a:rPr lang="en-US" sz="3200" b="1" dirty="0" smtClean="0">
                <a:solidFill>
                  <a:schemeClr val="accent2"/>
                </a:solidFill>
              </a:rPr>
              <a:t>Obstacles To Retirement Income Security: More Equity 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968" y="1516203"/>
            <a:ext cx="6098337" cy="451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534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812800" y="1410582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8534400" y="6248400"/>
            <a:ext cx="609600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3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9" name="Shape 66"/>
          <p:cNvSpPr txBox="1">
            <a:spLocks/>
          </p:cNvSpPr>
          <p:nvPr/>
        </p:nvSpPr>
        <p:spPr>
          <a:xfrm>
            <a:off x="929308" y="169958"/>
            <a:ext cx="8925892" cy="1135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Autofit/>
          </a:bodyPr>
          <a:lstStyle>
            <a:lvl1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3pPr>
            <a:lvl4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4pPr>
            <a:lvl5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5pPr>
            <a:lvl6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6pPr>
            <a:lvl7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7pPr>
            <a:lvl8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8pPr>
            <a:lvl9pPr>
              <a:defRPr sz="4000">
                <a:solidFill>
                  <a:srgbClr val="0072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795527"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chemeClr val="accent2"/>
                </a:solidFill>
              </a:rPr>
              <a:t>DB Pensions Overcome Obstacles To Retirement Income Security: Risks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133" y="1430458"/>
            <a:ext cx="6519334" cy="499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5701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4A5558"/>
      </a:dk1>
      <a:lt1>
        <a:srgbClr val="FFFFFF"/>
      </a:lt1>
      <a:dk2>
        <a:srgbClr val="A7A7A7"/>
      </a:dk2>
      <a:lt2>
        <a:srgbClr val="535353"/>
      </a:lt2>
      <a:accent1>
        <a:srgbClr val="9F9E9C"/>
      </a:accent1>
      <a:accent2>
        <a:srgbClr val="005F48"/>
      </a:accent2>
      <a:accent3>
        <a:srgbClr val="8F8F8F"/>
      </a:accent3>
      <a:accent4>
        <a:srgbClr val="3F494B"/>
      </a:accent4>
      <a:accent5>
        <a:srgbClr val="CBCBCA"/>
      </a:accent5>
      <a:accent6>
        <a:srgbClr val="005641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F9E9C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A5558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F9E9C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A5558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F9E9C"/>
      </a:accent1>
      <a:accent2>
        <a:srgbClr val="005F48"/>
      </a:accent2>
      <a:accent3>
        <a:srgbClr val="8F8F8F"/>
      </a:accent3>
      <a:accent4>
        <a:srgbClr val="3F494B"/>
      </a:accent4>
      <a:accent5>
        <a:srgbClr val="CBCBCA"/>
      </a:accent5>
      <a:accent6>
        <a:srgbClr val="005641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9F9E9C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A5558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9F9E9C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A5558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37677</TotalTime>
  <Words>35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Helvetica Neue</vt:lpstr>
      <vt:lpstr>Default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December 4, 2014 12:00 PM ET  www.nirsonline.org</dc:title>
  <dc:subject/>
  <dc:creator>Admin</dc:creator>
  <cp:keywords/>
  <dc:description/>
  <cp:lastModifiedBy>CWeller</cp:lastModifiedBy>
  <cp:revision>286</cp:revision>
  <cp:lastPrinted>2017-10-16T19:38:51Z</cp:lastPrinted>
  <dcterms:created xsi:type="dcterms:W3CDTF">2014-12-04T21:11:32Z</dcterms:created>
  <dcterms:modified xsi:type="dcterms:W3CDTF">2018-02-25T14:13:01Z</dcterms:modified>
  <cp:category/>
</cp:coreProperties>
</file>