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65" r:id="rId1"/>
  </p:sldMasterIdLst>
  <p:notesMasterIdLst>
    <p:notesMasterId r:id="rId7"/>
  </p:notesMasterIdLst>
  <p:handoutMasterIdLst>
    <p:handoutMasterId r:id="rId8"/>
  </p:handoutMasterIdLst>
  <p:sldIdLst>
    <p:sldId id="507" r:id="rId2"/>
    <p:sldId id="508" r:id="rId3"/>
    <p:sldId id="509" r:id="rId4"/>
    <p:sldId id="510" r:id="rId5"/>
    <p:sldId id="490" r:id="rId6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6666FF"/>
    <a:srgbClr val="000000"/>
    <a:srgbClr val="316600"/>
    <a:srgbClr val="438E00"/>
    <a:srgbClr val="651A72"/>
    <a:srgbClr val="0000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67" autoAdjust="0"/>
    <p:restoredTop sz="50000" autoAdjust="0"/>
  </p:normalViewPr>
  <p:slideViewPr>
    <p:cSldViewPr>
      <p:cViewPr varScale="1">
        <p:scale>
          <a:sx n="92" d="100"/>
          <a:sy n="92" d="100"/>
        </p:scale>
        <p:origin x="11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8" y="-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cuhl\Desktop\Ratesofreturn063017.xlsx" TargetMode="External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22454111650427"/>
          <c:y val="0.0274028831148242"/>
          <c:w val="0.961705831157532"/>
          <c:h val="0.929824561403511"/>
        </c:manualLayout>
      </c:layout>
      <c:pie3DChart>
        <c:varyColors val="1"/>
        <c:ser>
          <c:idx val="0"/>
          <c:order val="0"/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>
              <a:bevelT/>
              <a:bevelB/>
            </a:sp3d>
          </c:spPr>
          <c:explosion val="25"/>
          <c:dPt>
            <c:idx val="0"/>
            <c:bubble3D val="0"/>
            <c:explosion val="6"/>
            <c:spPr>
              <a:solidFill>
                <a:srgbClr val="604B2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/>
                <a:bevelB/>
              </a:sp3d>
            </c:spPr>
          </c:dPt>
          <c:dPt>
            <c:idx val="1"/>
            <c:bubble3D val="0"/>
            <c:explosion val="8"/>
          </c:dPt>
          <c:dPt>
            <c:idx val="2"/>
            <c:bubble3D val="0"/>
            <c:explosion val="8"/>
            <c:spPr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/>
                <a:bevelB/>
              </a:sp3d>
            </c:spPr>
          </c:dPt>
          <c:val>
            <c:numRef>
              <c:f>chart!$F$53:$F$55</c:f>
              <c:numCache>
                <c:formatCode>_(* #,##0_);_(* \(#,##0\);_(* "-"??_);_(@_)</c:formatCode>
                <c:ptCount val="3"/>
                <c:pt idx="0">
                  <c:v>1.9661872226E7</c:v>
                </c:pt>
                <c:pt idx="1">
                  <c:v>3.010501511E6</c:v>
                </c:pt>
                <c:pt idx="2">
                  <c:v>1.19487331929E8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6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NYSTRS Investment Performance History </a:t>
            </a:r>
            <a:r>
              <a:rPr lang="en-US" sz="2800" dirty="0"/>
              <a:t>of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2400" dirty="0"/>
              <a:t>Annual Returns Through June 30, </a:t>
            </a:r>
            <a:r>
              <a:rPr lang="en-US" sz="2400" dirty="0" smtClean="0"/>
              <a:t>2017</a:t>
            </a:r>
            <a:endParaRPr lang="en-US" sz="24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0673147004525835"/>
          <c:y val="0.19387815901943"/>
          <c:w val="0.900137161938374"/>
          <c:h val="0.554115293424511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dLbls>
            <c:dLbl>
              <c:idx val="0"/>
              <c:layout>
                <c:manualLayout>
                  <c:x val="-0.00688985971512409"/>
                  <c:y val="-0.03326232337396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00769823500686901"/>
                  <c:y val="-0.0460380635236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0015396470013738"/>
                  <c:y val="0.00825009887462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0015396470013738"/>
                  <c:y val="-0.0105332038974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.0015396470013738"/>
                  <c:y val="0.00913242009132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0.0015396470013738"/>
                  <c:y val="0.0182648401826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0.00153976823342115"/>
                  <c:y val="-0.0445462553482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'Total Fund'!$C$16:$C$40</c:f>
              <c:numCache>
                <c:formatCode>General</c:formatCode>
                <c:ptCount val="25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2001.0</c:v>
                </c:pt>
                <c:pt idx="9">
                  <c:v>2002.0</c:v>
                </c:pt>
                <c:pt idx="10">
                  <c:v>2003.0</c:v>
                </c:pt>
                <c:pt idx="11">
                  <c:v>2004.0</c:v>
                </c:pt>
                <c:pt idx="12">
                  <c:v>2005.0</c:v>
                </c:pt>
                <c:pt idx="13">
                  <c:v>2006.0</c:v>
                </c:pt>
                <c:pt idx="14">
                  <c:v>2007.0</c:v>
                </c:pt>
                <c:pt idx="15">
                  <c:v>2008.0</c:v>
                </c:pt>
                <c:pt idx="16">
                  <c:v>2009.0</c:v>
                </c:pt>
                <c:pt idx="17">
                  <c:v>2010.0</c:v>
                </c:pt>
                <c:pt idx="18">
                  <c:v>2011.0</c:v>
                </c:pt>
                <c:pt idx="19">
                  <c:v>2012.0</c:v>
                </c:pt>
                <c:pt idx="20">
                  <c:v>2013.0</c:v>
                </c:pt>
                <c:pt idx="21">
                  <c:v>2014.0</c:v>
                </c:pt>
                <c:pt idx="22">
                  <c:v>2015.0</c:v>
                </c:pt>
                <c:pt idx="23">
                  <c:v>2016.0</c:v>
                </c:pt>
                <c:pt idx="24">
                  <c:v>2017.0</c:v>
                </c:pt>
              </c:numCache>
            </c:numRef>
          </c:cat>
          <c:val>
            <c:numRef>
              <c:f>'Total Fund'!$D$16:$D$40</c:f>
              <c:numCache>
                <c:formatCode>0.0%</c:formatCode>
                <c:ptCount val="25"/>
                <c:pt idx="0">
                  <c:v>0.135900093537189</c:v>
                </c:pt>
                <c:pt idx="1">
                  <c:v>0.01802450136414</c:v>
                </c:pt>
                <c:pt idx="2">
                  <c:v>0.192695047224545</c:v>
                </c:pt>
                <c:pt idx="3">
                  <c:v>0.187791437007078</c:v>
                </c:pt>
                <c:pt idx="4">
                  <c:v>0.219556374936928</c:v>
                </c:pt>
                <c:pt idx="5">
                  <c:v>0.215130742568182</c:v>
                </c:pt>
                <c:pt idx="6">
                  <c:v>0.139674904259071</c:v>
                </c:pt>
                <c:pt idx="7">
                  <c:v>0.068491363860029</c:v>
                </c:pt>
                <c:pt idx="8">
                  <c:v>-0.056878400752805</c:v>
                </c:pt>
                <c:pt idx="9">
                  <c:v>-0.067888771880383</c:v>
                </c:pt>
                <c:pt idx="10">
                  <c:v>0.040395835407283</c:v>
                </c:pt>
                <c:pt idx="11">
                  <c:v>0.161005405930876</c:v>
                </c:pt>
                <c:pt idx="12">
                  <c:v>0.106164227059258</c:v>
                </c:pt>
                <c:pt idx="13">
                  <c:v>0.118327878628616</c:v>
                </c:pt>
                <c:pt idx="14">
                  <c:v>0.194265929428325</c:v>
                </c:pt>
                <c:pt idx="15">
                  <c:v>-0.0632334924563801</c:v>
                </c:pt>
                <c:pt idx="16">
                  <c:v>-0.204567232329446</c:v>
                </c:pt>
                <c:pt idx="17">
                  <c:v>0.121148225392419</c:v>
                </c:pt>
                <c:pt idx="18">
                  <c:v>0.232397779317262</c:v>
                </c:pt>
                <c:pt idx="19">
                  <c:v>0.028</c:v>
                </c:pt>
                <c:pt idx="20">
                  <c:v>0.137</c:v>
                </c:pt>
                <c:pt idx="21">
                  <c:v>0.182</c:v>
                </c:pt>
                <c:pt idx="22">
                  <c:v>0.052</c:v>
                </c:pt>
                <c:pt idx="23">
                  <c:v>0.023</c:v>
                </c:pt>
                <c:pt idx="24">
                  <c:v>0.125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4645264"/>
        <c:axId val="684682768"/>
      </c:lineChart>
      <c:catAx>
        <c:axId val="684645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Fiscal Year </a:t>
                </a:r>
                <a:r>
                  <a:rPr lang="en-US" dirty="0"/>
                  <a:t>Ending June 30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crossAx val="6846827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6846827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846452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0.58127</cdr:x>
      <cdr:y>0.22382</cdr:y>
    </cdr:from>
    <cdr:to>
      <cdr:x>0.83682</cdr:x>
      <cdr:y>0.43875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000" y="1109663"/>
          <a:ext cx="22098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/>
            <a:t>Investment</a:t>
          </a:r>
        </a:p>
        <a:p xmlns:a="http://schemas.openxmlformats.org/drawingml/2006/main">
          <a:pPr algn="ctr"/>
          <a:r>
            <a:rPr lang="en-US" sz="1800" b="1" dirty="0" smtClean="0"/>
            <a:t> Income</a:t>
          </a:r>
        </a:p>
        <a:p xmlns:a="http://schemas.openxmlformats.org/drawingml/2006/main">
          <a:pPr algn="ctr"/>
          <a:r>
            <a:rPr lang="en-US" sz="1800" b="1" dirty="0" smtClean="0"/>
            <a:t>(83%)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0.00658</cdr:x>
      <cdr:y>0.38294</cdr:y>
    </cdr:from>
    <cdr:to>
      <cdr:x>0.2132</cdr:x>
      <cdr:y>0.58639</cdr:y>
    </cdr:to>
    <cdr:sp macro="" textlink="">
      <cdr:nvSpPr>
        <cdr:cNvPr id="3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304" y="1721105"/>
          <a:ext cx="1987705" cy="914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 eaLnBrk="1" hangingPunct="1"/>
          <a:r>
            <a:rPr lang="en-US" altLang="en-US" sz="1600" b="1" dirty="0">
              <a:latin typeface="Times New Roman" pitchFamily="18" charset="0"/>
            </a:rPr>
            <a:t>Member</a:t>
          </a:r>
        </a:p>
        <a:p xmlns:a="http://schemas.openxmlformats.org/drawingml/2006/main">
          <a:pPr algn="ctr" eaLnBrk="1" hangingPunct="1"/>
          <a:r>
            <a:rPr lang="en-US" altLang="en-US" sz="1600" b="1" dirty="0">
              <a:latin typeface="Times New Roman" pitchFamily="18" charset="0"/>
            </a:rPr>
            <a:t> Contributions</a:t>
          </a:r>
        </a:p>
        <a:p xmlns:a="http://schemas.openxmlformats.org/drawingml/2006/main">
          <a:pPr algn="ctr" eaLnBrk="1" hangingPunct="1"/>
          <a:r>
            <a:rPr lang="en-US" altLang="en-US" sz="1600" b="1" dirty="0">
              <a:latin typeface="Times New Roman" pitchFamily="18" charset="0"/>
            </a:rPr>
            <a:t>(2%)</a:t>
          </a:r>
        </a:p>
      </cdr:txBody>
    </cdr:sp>
  </cdr:relSizeAnchor>
  <cdr:relSizeAnchor xmlns:cdr="http://schemas.openxmlformats.org/drawingml/2006/chartDrawing">
    <cdr:from>
      <cdr:x>0.13664</cdr:x>
      <cdr:y>0.79443</cdr:y>
    </cdr:from>
    <cdr:to>
      <cdr:x>0.38021</cdr:x>
      <cdr:y>1</cdr:y>
    </cdr:to>
    <cdr:sp macro="" textlink="">
      <cdr:nvSpPr>
        <cdr:cNvPr id="4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14450" y="3570543"/>
          <a:ext cx="2343150" cy="9239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Gill Sans MT" pitchFamily="34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 eaLnBrk="1" hangingPunct="1"/>
          <a:r>
            <a:rPr lang="en-US" altLang="en-US" sz="1600" b="1" dirty="0">
              <a:latin typeface="Times New Roman" pitchFamily="18" charset="0"/>
            </a:rPr>
            <a:t>Employer</a:t>
          </a:r>
        </a:p>
        <a:p xmlns:a="http://schemas.openxmlformats.org/drawingml/2006/main">
          <a:pPr algn="ctr" eaLnBrk="1" hangingPunct="1"/>
          <a:r>
            <a:rPr lang="en-US" altLang="en-US" sz="1600" b="1" dirty="0">
              <a:latin typeface="Times New Roman" pitchFamily="18" charset="0"/>
            </a:rPr>
            <a:t> Contributions</a:t>
          </a:r>
        </a:p>
        <a:p xmlns:a="http://schemas.openxmlformats.org/drawingml/2006/main">
          <a:pPr algn="ctr" eaLnBrk="1" hangingPunct="1"/>
          <a:r>
            <a:rPr lang="en-US" altLang="en-US" sz="1600" b="1" dirty="0">
              <a:latin typeface="Times New Roman" pitchFamily="18" charset="0"/>
            </a:rPr>
            <a:t>(</a:t>
          </a:r>
          <a:r>
            <a:rPr lang="en-US" altLang="en-US" sz="1600" b="1" dirty="0" smtClean="0">
              <a:latin typeface="Times New Roman" pitchFamily="18" charset="0"/>
            </a:rPr>
            <a:t>15%)</a:t>
          </a:r>
          <a:endParaRPr lang="en-US" altLang="en-US" sz="1600" b="1" dirty="0">
            <a:latin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0.35219</cdr:x>
      <cdr:y>0.87671</cdr:y>
    </cdr:from>
    <cdr:to>
      <cdr:x>0.72171</cdr:x>
      <cdr:y>0.9452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05123" y="4876800"/>
          <a:ext cx="3048000" cy="380985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25-year </a:t>
          </a:r>
          <a:r>
            <a:rPr lang="en-US" sz="1400" dirty="0"/>
            <a:t>annualized rate</a:t>
          </a:r>
          <a:r>
            <a:rPr lang="en-US" sz="1400" baseline="0" dirty="0"/>
            <a:t> of return: 8.7%</a:t>
          </a:r>
          <a:r>
            <a:rPr lang="en-US" sz="1400" dirty="0"/>
            <a:t> </a:t>
          </a:r>
        </a:p>
        <a:p xmlns:a="http://schemas.openxmlformats.org/drawingml/2006/main">
          <a:endParaRPr lang="en-US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692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99" tIns="45192" rIns="91999" bIns="451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4850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31336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AE22C-05DA-40F2-9170-DAEC0ABD528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8804"/>
      </p:ext>
    </p:extLst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EB8C20-053D-4D79-9F9A-7941199280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34879"/>
      </p:ext>
    </p:extLst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26374F-0624-455B-9377-BB83852A9C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48852"/>
      </p:ext>
    </p:extLst>
  </p:cSld>
  <p:clrMapOvr>
    <a:masterClrMapping/>
  </p:clrMapOvr>
  <p:transition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5380"/>
      </p:ext>
    </p:extLst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809DC00-6758-43E2-8524-54082CA899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45685"/>
      </p:ext>
    </p:extLst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D60D9-8167-4B63-852B-B9FC62A99F3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2368"/>
      </p:ext>
    </p:extLst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EE77725-2BE3-45E9-852C-9EFD8C3167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63355"/>
      </p:ext>
    </p:extLst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AC1032-E863-4CD8-96E7-963104E38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48913"/>
      </p:ext>
    </p:extLst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275635C-49A1-40CC-80F8-AD48D7553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72521"/>
      </p:ext>
    </p:extLst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37B0B32-F2BA-45EE-AC53-27EEBFC9A0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76057"/>
      </p:ext>
    </p:extLst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D1CA-078B-4F56-906C-B2D673AC7B6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708400"/>
      </p:ext>
    </p:extLst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34BD-77FF-4CEE-9EF3-CB6F47DEA97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047079"/>
      </p:ext>
    </p:extLst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6E8FF783-9BD0-4D20-A1B1-7EB971073CC4}" type="slidenum">
              <a:rPr lang="en-US"/>
              <a:pPr>
                <a:defRPr/>
              </a:pPr>
              <a:t>‹#›</a:t>
            </a:fld>
            <a:endParaRPr lang="en-US" sz="1600" b="1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8" r:id="rId1"/>
    <p:sldLayoutId id="2147484579" r:id="rId2"/>
    <p:sldLayoutId id="2147484580" r:id="rId3"/>
    <p:sldLayoutId id="2147484581" r:id="rId4"/>
    <p:sldLayoutId id="2147484582" r:id="rId5"/>
    <p:sldLayoutId id="2147484583" r:id="rId6"/>
    <p:sldLayoutId id="2147484584" r:id="rId7"/>
    <p:sldLayoutId id="2147484585" r:id="rId8"/>
    <p:sldLayoutId id="2147484586" r:id="rId9"/>
    <p:sldLayoutId id="2147484587" r:id="rId10"/>
    <p:sldLayoutId id="2147484588" r:id="rId11"/>
    <p:sldLayoutId id="2147484589" r:id="rId12"/>
  </p:sldLayoutIdLst>
  <p:transition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B0B32-F2BA-45EE-AC53-27EEBFC9A06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8100" y="192088"/>
            <a:ext cx="868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Twenty Year Period</a:t>
            </a:r>
            <a:br>
              <a:rPr lang="en-US" sz="3600" b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Years Ended 1998 - 2017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52400" y="1200150"/>
            <a:ext cx="3505200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300" b="1" dirty="0">
                <a:latin typeface="Palatino Linotype" pitchFamily="18" charset="0"/>
              </a:rPr>
              <a:t>Employer Contributions  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</a:rPr>
              <a:t>$21.1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</a:rPr>
              <a:t>billion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6213" y="2062163"/>
            <a:ext cx="3276600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300" b="1" dirty="0">
                <a:latin typeface="Palatino Linotype" pitchFamily="18" charset="0"/>
              </a:rPr>
              <a:t>Member Contributions  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</a:rPr>
              <a:t>$3.0 billion</a:t>
            </a:r>
          </a:p>
        </p:txBody>
      </p:sp>
      <p:sp>
        <p:nvSpPr>
          <p:cNvPr id="15" name="Bent Arrow 14"/>
          <p:cNvSpPr/>
          <p:nvPr/>
        </p:nvSpPr>
        <p:spPr>
          <a:xfrm rot="5400000">
            <a:off x="3619500" y="1398588"/>
            <a:ext cx="1524000" cy="1524000"/>
          </a:xfrm>
          <a:prstGeom prst="bentArrow">
            <a:avLst>
              <a:gd name="adj1" fmla="val 14201"/>
              <a:gd name="adj2" fmla="val 20321"/>
              <a:gd name="adj3" fmla="val 20785"/>
              <a:gd name="adj4" fmla="val 43750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flipV="1">
            <a:off x="1658938" y="4130675"/>
            <a:ext cx="1671637" cy="914400"/>
          </a:xfrm>
          <a:prstGeom prst="bentArrow">
            <a:avLst>
              <a:gd name="adj1" fmla="val 25000"/>
              <a:gd name="adj2" fmla="val 25694"/>
              <a:gd name="adj3" fmla="val 25000"/>
              <a:gd name="adj4" fmla="val 43750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524000" y="5453063"/>
            <a:ext cx="7758113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</a:rPr>
              <a:t>MV </a:t>
            </a:r>
            <a:r>
              <a:rPr lang="en-US" sz="3000" b="1" dirty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</a:rPr>
              <a:t>of assets – 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</a:rPr>
              <a:t>6/30/1997:     $ 65.2</a:t>
            </a:r>
          </a:p>
          <a:p>
            <a:pPr>
              <a:defRPr/>
            </a:pP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</a:rPr>
              <a:t>MV </a:t>
            </a:r>
            <a:r>
              <a:rPr lang="en-US" sz="3000" b="1" dirty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</a:rPr>
              <a:t>of assets – 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</a:rPr>
              <a:t>6/30/2017:    $115.5</a:t>
            </a:r>
            <a:endParaRPr lang="en-US" sz="3000" b="1" dirty="0">
              <a:solidFill>
                <a:schemeClr val="tx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8" name="Bent Arrow 17"/>
          <p:cNvSpPr/>
          <p:nvPr/>
        </p:nvSpPr>
        <p:spPr>
          <a:xfrm rot="5400000">
            <a:off x="3667918" y="2094707"/>
            <a:ext cx="741363" cy="914400"/>
          </a:xfrm>
          <a:prstGeom prst="bentArrow">
            <a:avLst>
              <a:gd name="adj1" fmla="val 19838"/>
              <a:gd name="adj2" fmla="val 35951"/>
              <a:gd name="adj3" fmla="val 36458"/>
              <a:gd name="adj4" fmla="val 27326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76213" y="3179763"/>
            <a:ext cx="3276600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300" b="1" dirty="0">
                <a:latin typeface="Palatino Linotype" panose="02040502050505030304" pitchFamily="18" charset="0"/>
                <a:cs typeface="+mn-cs"/>
              </a:rPr>
              <a:t>Investment Income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cs typeface="+mn-cs"/>
              </a:rPr>
              <a:t>$120.4 billion</a:t>
            </a:r>
            <a:endParaRPr lang="en-US" sz="2300" b="1" dirty="0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  <a:cs typeface="+mn-cs"/>
            </a:endParaRPr>
          </a:p>
        </p:txBody>
      </p:sp>
      <p:sp>
        <p:nvSpPr>
          <p:cNvPr id="20" name="Bent Arrow 19"/>
          <p:cNvSpPr/>
          <p:nvPr/>
        </p:nvSpPr>
        <p:spPr>
          <a:xfrm rot="16200000" flipV="1">
            <a:off x="5934869" y="3458369"/>
            <a:ext cx="982662" cy="2082800"/>
          </a:xfrm>
          <a:prstGeom prst="bentArrow">
            <a:avLst>
              <a:gd name="adj1" fmla="val 14794"/>
              <a:gd name="adj2" fmla="val 22911"/>
              <a:gd name="adj3" fmla="val 25000"/>
              <a:gd name="adj4" fmla="val 4375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21" name="Picture 4" descr="logo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BD0D9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505200" y="3048000"/>
            <a:ext cx="1752600" cy="2163082"/>
          </a:xfrm>
          <a:prstGeom prst="rect">
            <a:avLst/>
          </a:prstGeom>
          <a:noFill/>
        </p:spPr>
      </p:pic>
      <p:sp>
        <p:nvSpPr>
          <p:cNvPr id="22" name="Slide Number Placeholder 8"/>
          <p:cNvSpPr txBox="1">
            <a:spLocks/>
          </p:cNvSpPr>
          <p:nvPr/>
        </p:nvSpPr>
        <p:spPr>
          <a:xfrm>
            <a:off x="146050" y="6210300"/>
            <a:ext cx="4572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688496" y="3131403"/>
            <a:ext cx="32766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300" dirty="0">
                <a:latin typeface="Palatino Linotype" panose="02040502050505030304" pitchFamily="18" charset="0"/>
              </a:rPr>
              <a:t>Benefit Payments and Expenses</a:t>
            </a:r>
            <a:r>
              <a:rPr lang="en-US" sz="2300" b="1" dirty="0" smtClean="0">
                <a:latin typeface="Palatino Linotype" panose="02040502050505030304" pitchFamily="18" charset="0"/>
                <a:cs typeface="+mn-cs"/>
              </a:rPr>
              <a:t>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cs typeface="+mn-cs"/>
              </a:rPr>
              <a:t>$94.2 billion</a:t>
            </a:r>
            <a:endParaRPr lang="en-US" sz="2300" b="1" dirty="0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16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B0B32-F2BA-45EE-AC53-27EEBFC9A06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749124"/>
              </p:ext>
            </p:extLst>
          </p:nvPr>
        </p:nvGraphicFramePr>
        <p:xfrm>
          <a:off x="76200" y="1447800"/>
          <a:ext cx="9619994" cy="4494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itle 1"/>
          <p:cNvSpPr txBox="1">
            <a:spLocks/>
          </p:cNvSpPr>
          <p:nvPr/>
        </p:nvSpPr>
        <p:spPr bwMode="auto">
          <a:xfrm>
            <a:off x="228600" y="457200"/>
            <a:ext cx="868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7D3C4A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Breakdown of Income Sources</a:t>
            </a:r>
            <a:b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7D3C4A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7D3C4A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Fiscal Years Ended 1998 - 2017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7D3C4A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9827537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B0B32-F2BA-45EE-AC53-27EEBFC9A06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1" y="304800"/>
            <a:ext cx="9144001" cy="68580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 smtClean="0"/>
              <a:t>Funded Ratio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3067"/>
              </p:ext>
            </p:extLst>
          </p:nvPr>
        </p:nvGraphicFramePr>
        <p:xfrm>
          <a:off x="762001" y="958643"/>
          <a:ext cx="7696200" cy="38419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3362"/>
                <a:gridCol w="2902332"/>
                <a:gridCol w="3240506"/>
              </a:tblGrid>
              <a:tr h="877532">
                <a:tc>
                  <a:txBody>
                    <a:bodyPr/>
                    <a:lstStyle/>
                    <a:p>
                      <a:pPr algn="ctr"/>
                      <a:endParaRPr lang="en-US" sz="2100" dirty="0" smtClean="0"/>
                    </a:p>
                    <a:p>
                      <a:pPr algn="ctr"/>
                      <a:endParaRPr lang="en-US" sz="2100" b="1" dirty="0">
                        <a:solidFill>
                          <a:schemeClr val="tx1"/>
                        </a:solidFill>
                        <a:latin typeface="Palatino Linotype" pitchFamily="18" charset="0"/>
                      </a:endParaRP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Funded Ratio </a:t>
                      </a:r>
                    </a:p>
                    <a:p>
                      <a:pPr algn="ctr"/>
                      <a:r>
                        <a:rPr lang="en-US" sz="2100" dirty="0" smtClean="0"/>
                        <a:t>Based on MVA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Palatino Linotype" pitchFamily="18" charset="0"/>
                      </a:endParaRP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Funded Ratio </a:t>
                      </a:r>
                    </a:p>
                    <a:p>
                      <a:pPr algn="ctr"/>
                      <a:r>
                        <a:rPr lang="en-US" sz="2100" dirty="0" smtClean="0"/>
                        <a:t>Based on AVA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Palatino Linotype" pitchFamily="18" charset="0"/>
                      </a:endParaRP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014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6/30/12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95.5%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</a:tr>
              <a:tr h="5014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6/30/13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100.8%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87.5%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14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6/30/14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111.6%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</a:tr>
              <a:tr h="5014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6/30/15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104.1%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94.2%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14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6/30/16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97.9%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EEEEEE"/>
                    </a:solidFill>
                  </a:tcPr>
                </a:tc>
              </a:tr>
              <a:tr h="1204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6/30/17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99.8%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97.7%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38199" y="4833871"/>
            <a:ext cx="73878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Market Value of Assets (MVA): the value of fund assets as they would trade on an open market on that date</a:t>
            </a:r>
          </a:p>
          <a:p>
            <a:r>
              <a:rPr lang="en-US" sz="1600" dirty="0" smtClean="0"/>
              <a:t>Actuarial Value of Assets (AVA): the value of assets as used in the actuarial valuation which reflects a 5-year smoothing of investment gains and losses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2301451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793568"/>
              </p:ext>
            </p:extLst>
          </p:nvPr>
        </p:nvGraphicFramePr>
        <p:xfrm>
          <a:off x="447678" y="304800"/>
          <a:ext cx="8248644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B0B32-F2BA-45EE-AC53-27EEBFC9A06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31536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sz="3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Great Recession Impact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73175"/>
            <a:ext cx="3276600" cy="9366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Market Value of Assets  9/30/2007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$106 B</a:t>
            </a:r>
          </a:p>
        </p:txBody>
      </p:sp>
      <p:sp>
        <p:nvSpPr>
          <p:cNvPr id="7" name="Rectangle 6"/>
          <p:cNvSpPr/>
          <p:nvPr/>
        </p:nvSpPr>
        <p:spPr>
          <a:xfrm>
            <a:off x="5122863" y="1273175"/>
            <a:ext cx="3276600" cy="10080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Market Value of Assets 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06/30/2017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$115.5 B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200" y="4495800"/>
            <a:ext cx="3276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Market Value of Assets  3/31/2009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$68 B</a:t>
            </a:r>
          </a:p>
        </p:txBody>
      </p:sp>
      <p:sp>
        <p:nvSpPr>
          <p:cNvPr id="10" name="Right Arrow 9"/>
          <p:cNvSpPr/>
          <p:nvPr/>
        </p:nvSpPr>
        <p:spPr>
          <a:xfrm rot="18540762">
            <a:off x="4579144" y="3151982"/>
            <a:ext cx="2459037" cy="457200"/>
          </a:xfrm>
          <a:prstGeom prst="rightArrow">
            <a:avLst>
              <a:gd name="adj1" fmla="val 50000"/>
              <a:gd name="adj2" fmla="val 7535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>
          <a:xfrm>
            <a:off x="8382000" y="6324600"/>
            <a:ext cx="533400" cy="381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fld id="{262622D3-7E80-4E37-809D-D4A72A7B9DEF}" type="slidenum">
              <a:rPr lang="en-US" sz="1600">
                <a:cs typeface="+mn-cs"/>
              </a:rPr>
              <a:pPr eaLnBrk="0" hangingPunct="0">
                <a:defRPr/>
              </a:pPr>
              <a:t>5</a:t>
            </a:fld>
            <a:endParaRPr lang="en-US" sz="1600" dirty="0">
              <a:cs typeface="+mn-cs"/>
            </a:endParaRPr>
          </a:p>
        </p:txBody>
      </p:sp>
      <p:sp>
        <p:nvSpPr>
          <p:cNvPr id="12" name="Right Arrow 11"/>
          <p:cNvSpPr/>
          <p:nvPr/>
        </p:nvSpPr>
        <p:spPr>
          <a:xfrm rot="3018118">
            <a:off x="1847056" y="3124994"/>
            <a:ext cx="2459038" cy="457200"/>
          </a:xfrm>
          <a:prstGeom prst="rightArrow">
            <a:avLst>
              <a:gd name="adj1" fmla="val 50000"/>
              <a:gd name="adj2" fmla="val 7535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14813</TotalTime>
  <Pages>18</Pages>
  <Words>212</Words>
  <Application>Microsoft Macintosh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Palatino Linotype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to the Retirement Board</dc:title>
  <dc:subject>ECR</dc:subject>
  <dc:creator>Richard Young</dc:creator>
  <dc:description>Larry's speech to the Retirement Board - 1/98 Board Mtg. re: 6/30/97 ECR</dc:description>
  <cp:lastModifiedBy>Kelly Kenneally</cp:lastModifiedBy>
  <cp:revision>683</cp:revision>
  <cp:lastPrinted>2018-01-29T20:04:22Z</cp:lastPrinted>
  <dcterms:created xsi:type="dcterms:W3CDTF">1999-07-08T16:33:27Z</dcterms:created>
  <dcterms:modified xsi:type="dcterms:W3CDTF">2018-02-21T21:45:12Z</dcterms:modified>
</cp:coreProperties>
</file>