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57" r:id="rId5"/>
    <p:sldId id="1069" r:id="rId6"/>
    <p:sldId id="1142" r:id="rId7"/>
    <p:sldId id="1138" r:id="rId8"/>
    <p:sldId id="1064" r:id="rId9"/>
    <p:sldId id="1143" r:id="rId10"/>
    <p:sldId id="1144" r:id="rId11"/>
    <p:sldId id="1146" r:id="rId12"/>
    <p:sldId id="1147" r:id="rId13"/>
    <p:sldId id="1140" r:id="rId14"/>
    <p:sldId id="1149" r:id="rId15"/>
    <p:sldId id="1148" r:id="rId16"/>
    <p:sldId id="1050" r:id="rId17"/>
    <p:sldId id="258" r:id="rId18"/>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Banta" initials="SB" lastIdx="4" clrIdx="0"/>
  <p:cmAuthor id="7" name="Fatima Yousofi" initials="FY [2]" lastIdx="8" clrIdx="7">
    <p:extLst>
      <p:ext uri="{19B8F6BF-5375-455C-9EA6-DF929625EA0E}">
        <p15:presenceInfo xmlns:p15="http://schemas.microsoft.com/office/powerpoint/2012/main" userId="S::fyousofi@pewtrusts.org::a16b6dd5-7a51-4c00-8126-45dad030300d" providerId="AD"/>
      </p:ext>
    </p:extLst>
  </p:cmAuthor>
  <p:cmAuthor id="1" name="David Frazier" initials="DF" lastIdx="2" clrIdx="1"/>
  <p:cmAuthor id="8" name="Corryn Hall" initials="CH" lastIdx="2" clrIdx="8">
    <p:extLst>
      <p:ext uri="{19B8F6BF-5375-455C-9EA6-DF929625EA0E}">
        <p15:presenceInfo xmlns:p15="http://schemas.microsoft.com/office/powerpoint/2012/main" userId="S::chall@pewtrusts.org::9da3d1f5-66d1-47ee-87e8-1ea91d412d78" providerId="AD"/>
      </p:ext>
    </p:extLst>
  </p:cmAuthor>
  <p:cmAuthor id="2" name="Gregory Mennis" initials="GM" lastIdx="27" clrIdx="2"/>
  <p:cmAuthor id="9" name="David Draine" initials="DD" lastIdx="1" clrIdx="9">
    <p:extLst>
      <p:ext uri="{19B8F6BF-5375-455C-9EA6-DF929625EA0E}">
        <p15:presenceInfo xmlns:p15="http://schemas.microsoft.com/office/powerpoint/2012/main" userId="S::ddraine@pewtrusts.org::b102d163-293d-40c5-b476-45cdef71fb75" providerId="AD"/>
      </p:ext>
    </p:extLst>
  </p:cmAuthor>
  <p:cmAuthor id="3" name="Aleena Oberthur" initials="AO" lastIdx="2" clrIdx="3"/>
  <p:cmAuthor id="4" name="Michael Lowenthal" initials="ML" lastIdx="7" clrIdx="4">
    <p:extLst>
      <p:ext uri="{19B8F6BF-5375-455C-9EA6-DF929625EA0E}">
        <p15:presenceInfo xmlns:p15="http://schemas.microsoft.com/office/powerpoint/2012/main" userId="S-1-5-21-348236861-3921275564-2774298785-39027" providerId="AD"/>
      </p:ext>
    </p:extLst>
  </p:cmAuthor>
  <p:cmAuthor id="5" name="Sarah Jones" initials="SJ" lastIdx="3" clrIdx="5">
    <p:extLst>
      <p:ext uri="{19B8F6BF-5375-455C-9EA6-DF929625EA0E}">
        <p15:presenceInfo xmlns:p15="http://schemas.microsoft.com/office/powerpoint/2012/main" userId="S-1-5-21-348236861-3921275564-2774298785-39765" providerId="AD"/>
      </p:ext>
    </p:extLst>
  </p:cmAuthor>
  <p:cmAuthor id="6" name="Fatima Yousofi" initials="FY" lastIdx="3" clrIdx="6">
    <p:extLst>
      <p:ext uri="{19B8F6BF-5375-455C-9EA6-DF929625EA0E}">
        <p15:presenceInfo xmlns:p15="http://schemas.microsoft.com/office/powerpoint/2012/main" userId="S-1-5-21-348236861-3921275564-2774298785-307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83"/>
    <a:srgbClr val="000099"/>
    <a:srgbClr val="CC9900"/>
    <a:srgbClr val="518998"/>
    <a:srgbClr val="B3CFD0"/>
    <a:srgbClr val="FF9900"/>
    <a:srgbClr val="4BA1FF"/>
    <a:srgbClr val="FFBF6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F8B672-A8D2-428D-A53A-2ADC0D4A572F}" v="254" dt="2022-02-25T17:40:47.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7" autoAdjust="0"/>
    <p:restoredTop sz="91079" autoAdjust="0"/>
  </p:normalViewPr>
  <p:slideViewPr>
    <p:cSldViewPr>
      <p:cViewPr varScale="1">
        <p:scale>
          <a:sx n="97" d="100"/>
          <a:sy n="97" d="100"/>
        </p:scale>
        <p:origin x="84" y="114"/>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notesViewPr>
    <p:cSldViewPr>
      <p:cViewPr>
        <p:scale>
          <a:sx n="125" d="100"/>
          <a:sy n="125" d="100"/>
        </p:scale>
        <p:origin x="-2946" y="366"/>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https://pew-my.sharepoint.com/personal/ddraine_pewtrusts_org/Documents/Desktop/State%20Pension%20Local/Research/Optimal%20Funding%20Policy/Funding%20Policy%20Analysis.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https://pew-my.sharepoint.com/personal/ddraine_pewtrusts_org/Documents/Desktop/State%20Pension%20Local/Research/Optimal%20Funding%20Policy/Funding%20Policy%20Analysis.xlsm"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pew-my.sharepoint.com/personal/ddraine_pewtrusts_org/Documents/Desktop/State%20Pension%20Local/Research/Optimal%20Funding%20Policy/Funding%20Policy%20Analysis.xlsm"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pew.sharepoint.com/sites/TOP_PCT_Pensions/Shared%20Documents/Pensions%20Renewal_2021/Target%20States%20for%20Renewal_12.16.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Employer Contribution Rates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Expected</c:v>
          </c:tx>
          <c:spPr>
            <a:ln w="28575" cap="rnd">
              <a:solidFill>
                <a:schemeClr val="accent4"/>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Graphic!$F$6:$F$36</c:f>
              <c:numCache>
                <c:formatCode>0%</c:formatCode>
                <c:ptCount val="3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4.9999999999999996E-2</c:v>
                </c:pt>
                <c:pt idx="16">
                  <c:v>0.05</c:v>
                </c:pt>
                <c:pt idx="17">
                  <c:v>0.05</c:v>
                </c:pt>
                <c:pt idx="18">
                  <c:v>0.05</c:v>
                </c:pt>
                <c:pt idx="19">
                  <c:v>0.05</c:v>
                </c:pt>
                <c:pt idx="20">
                  <c:v>4.9999999999999996E-2</c:v>
                </c:pt>
                <c:pt idx="21">
                  <c:v>0.05</c:v>
                </c:pt>
                <c:pt idx="22">
                  <c:v>0.05</c:v>
                </c:pt>
                <c:pt idx="23">
                  <c:v>0.05</c:v>
                </c:pt>
                <c:pt idx="24">
                  <c:v>0.05</c:v>
                </c:pt>
                <c:pt idx="25">
                  <c:v>5.000000000000001E-2</c:v>
                </c:pt>
                <c:pt idx="26">
                  <c:v>0.05</c:v>
                </c:pt>
                <c:pt idx="27">
                  <c:v>0.05</c:v>
                </c:pt>
                <c:pt idx="28">
                  <c:v>0.05</c:v>
                </c:pt>
                <c:pt idx="29">
                  <c:v>0.05</c:v>
                </c:pt>
                <c:pt idx="30">
                  <c:v>0.05</c:v>
                </c:pt>
              </c:numCache>
            </c:numRef>
          </c:val>
          <c:smooth val="0"/>
          <c:extLst>
            <c:ext xmlns:c16="http://schemas.microsoft.com/office/drawing/2014/chart" uri="{C3380CC4-5D6E-409C-BE32-E72D297353CC}">
              <c16:uniqueId val="{00000000-EF55-40B8-88D2-04911017D6D5}"/>
            </c:ext>
          </c:extLst>
        </c:ser>
        <c:dLbls>
          <c:showLegendKey val="0"/>
          <c:showVal val="0"/>
          <c:showCatName val="0"/>
          <c:showSerName val="0"/>
          <c:showPercent val="0"/>
          <c:showBubbleSize val="0"/>
        </c:dLbls>
        <c:smooth val="0"/>
        <c:axId val="771577840"/>
        <c:axId val="771588992"/>
      </c:lineChart>
      <c:catAx>
        <c:axId val="77157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88992"/>
        <c:crosses val="autoZero"/>
        <c:auto val="1"/>
        <c:lblAlgn val="ctr"/>
        <c:lblOffset val="100"/>
        <c:noMultiLvlLbl val="0"/>
      </c:catAx>
      <c:valAx>
        <c:axId val="771588992"/>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7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Aggregate Returns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98005978419364"/>
          <c:y val="0.1423611111111111"/>
          <c:w val="0.87781623651210261"/>
          <c:h val="0.61727596550431196"/>
        </c:manualLayout>
      </c:layout>
      <c:lineChart>
        <c:grouping val="standard"/>
        <c:varyColors val="0"/>
        <c:ser>
          <c:idx val="0"/>
          <c:order val="0"/>
          <c:tx>
            <c:v>Expected</c:v>
          </c:tx>
          <c:spPr>
            <a:ln w="28575" cap="rnd">
              <a:solidFill>
                <a:srgbClr val="FFC000"/>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Graphic!$K$6:$K$36</c:f>
              <c:numCache>
                <c:formatCode>0%</c:formatCode>
                <c:ptCount val="31"/>
                <c:pt idx="0">
                  <c:v>1</c:v>
                </c:pt>
                <c:pt idx="1">
                  <c:v>1.07</c:v>
                </c:pt>
                <c:pt idx="2">
                  <c:v>1.1449</c:v>
                </c:pt>
                <c:pt idx="3">
                  <c:v>1.2250430000000001</c:v>
                </c:pt>
                <c:pt idx="4">
                  <c:v>1.3107960100000002</c:v>
                </c:pt>
                <c:pt idx="5">
                  <c:v>1.4025517307000004</c:v>
                </c:pt>
                <c:pt idx="6">
                  <c:v>1.5007303518490005</c:v>
                </c:pt>
                <c:pt idx="7">
                  <c:v>1.6057814764784306</c:v>
                </c:pt>
                <c:pt idx="8">
                  <c:v>1.7181861798319209</c:v>
                </c:pt>
                <c:pt idx="9">
                  <c:v>1.8384592124201555</c:v>
                </c:pt>
                <c:pt idx="10">
                  <c:v>1.9671513572895665</c:v>
                </c:pt>
                <c:pt idx="11">
                  <c:v>2.1048519522998363</c:v>
                </c:pt>
                <c:pt idx="12">
                  <c:v>2.2521915889608248</c:v>
                </c:pt>
                <c:pt idx="13">
                  <c:v>2.4098450001880827</c:v>
                </c:pt>
                <c:pt idx="14">
                  <c:v>2.5785341502012487</c:v>
                </c:pt>
                <c:pt idx="15">
                  <c:v>2.7590315407153363</c:v>
                </c:pt>
                <c:pt idx="16">
                  <c:v>2.9521637485654102</c:v>
                </c:pt>
                <c:pt idx="17">
                  <c:v>3.1588152109649892</c:v>
                </c:pt>
                <c:pt idx="18">
                  <c:v>3.3799322757325387</c:v>
                </c:pt>
                <c:pt idx="19">
                  <c:v>3.6165275350338169</c:v>
                </c:pt>
                <c:pt idx="20">
                  <c:v>3.8696844624861844</c:v>
                </c:pt>
                <c:pt idx="21">
                  <c:v>4.1405623748602176</c:v>
                </c:pt>
                <c:pt idx="22">
                  <c:v>4.4304017411004333</c:v>
                </c:pt>
                <c:pt idx="23">
                  <c:v>4.7405298629774641</c:v>
                </c:pt>
                <c:pt idx="24">
                  <c:v>5.0723669533858873</c:v>
                </c:pt>
                <c:pt idx="25">
                  <c:v>5.4274326401229001</c:v>
                </c:pt>
                <c:pt idx="26">
                  <c:v>5.8073529249315037</c:v>
                </c:pt>
                <c:pt idx="27">
                  <c:v>6.2138676296767095</c:v>
                </c:pt>
                <c:pt idx="28">
                  <c:v>6.6488383637540798</c:v>
                </c:pt>
                <c:pt idx="29">
                  <c:v>7.1142570492168655</c:v>
                </c:pt>
                <c:pt idx="30">
                  <c:v>7.6122550426620466</c:v>
                </c:pt>
              </c:numCache>
            </c:numRef>
          </c:val>
          <c:smooth val="0"/>
          <c:extLst>
            <c:ext xmlns:c16="http://schemas.microsoft.com/office/drawing/2014/chart" uri="{C3380CC4-5D6E-409C-BE32-E72D297353CC}">
              <c16:uniqueId val="{00000000-5B94-4861-8FAF-82D6D2B36B7C}"/>
            </c:ext>
          </c:extLst>
        </c:ser>
        <c:dLbls>
          <c:showLegendKey val="0"/>
          <c:showVal val="0"/>
          <c:showCatName val="0"/>
          <c:showSerName val="0"/>
          <c:showPercent val="0"/>
          <c:showBubbleSize val="0"/>
        </c:dLbls>
        <c:smooth val="0"/>
        <c:axId val="873153560"/>
        <c:axId val="872909528"/>
      </c:lineChart>
      <c:catAx>
        <c:axId val="87315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2909528"/>
        <c:crosses val="autoZero"/>
        <c:auto val="1"/>
        <c:lblAlgn val="ctr"/>
        <c:lblOffset val="100"/>
        <c:noMultiLvlLbl val="0"/>
      </c:catAx>
      <c:valAx>
        <c:axId val="87290952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3153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Employer Contribution Rates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Expected</c:v>
          </c:tx>
          <c:spPr>
            <a:ln w="28575" cap="rnd">
              <a:solidFill>
                <a:schemeClr val="accent4"/>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Graphic!$F$6:$F$36</c:f>
              <c:numCache>
                <c:formatCode>0%</c:formatCode>
                <c:ptCount val="3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4.9999999999999996E-2</c:v>
                </c:pt>
                <c:pt idx="16">
                  <c:v>0.05</c:v>
                </c:pt>
                <c:pt idx="17">
                  <c:v>0.05</c:v>
                </c:pt>
                <c:pt idx="18">
                  <c:v>0.05</c:v>
                </c:pt>
                <c:pt idx="19">
                  <c:v>0.05</c:v>
                </c:pt>
                <c:pt idx="20">
                  <c:v>4.9999999999999996E-2</c:v>
                </c:pt>
                <c:pt idx="21">
                  <c:v>0.05</c:v>
                </c:pt>
                <c:pt idx="22">
                  <c:v>0.05</c:v>
                </c:pt>
                <c:pt idx="23">
                  <c:v>0.05</c:v>
                </c:pt>
                <c:pt idx="24">
                  <c:v>0.05</c:v>
                </c:pt>
                <c:pt idx="25">
                  <c:v>5.000000000000001E-2</c:v>
                </c:pt>
                <c:pt idx="26">
                  <c:v>0.05</c:v>
                </c:pt>
                <c:pt idx="27">
                  <c:v>0.05</c:v>
                </c:pt>
                <c:pt idx="28">
                  <c:v>0.05</c:v>
                </c:pt>
                <c:pt idx="29">
                  <c:v>0.05</c:v>
                </c:pt>
                <c:pt idx="30">
                  <c:v>0.05</c:v>
                </c:pt>
              </c:numCache>
            </c:numRef>
          </c:val>
          <c:smooth val="0"/>
          <c:extLst>
            <c:ext xmlns:c16="http://schemas.microsoft.com/office/drawing/2014/chart" uri="{C3380CC4-5D6E-409C-BE32-E72D297353CC}">
              <c16:uniqueId val="{00000000-EF55-40B8-88D2-04911017D6D5}"/>
            </c:ext>
          </c:extLst>
        </c:ser>
        <c:ser>
          <c:idx val="0"/>
          <c:order val="1"/>
          <c:tx>
            <c:v>Trial 1</c:v>
          </c:tx>
          <c:spPr>
            <a:ln w="28575" cap="rnd">
              <a:solidFill>
                <a:schemeClr val="accent1"/>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Graphic!$G$6:$G$36</c:f>
              <c:numCache>
                <c:formatCode>0%</c:formatCode>
                <c:ptCount val="31"/>
                <c:pt idx="0">
                  <c:v>0.05</c:v>
                </c:pt>
                <c:pt idx="1">
                  <c:v>3.1196275539084301E-2</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smooth val="0"/>
          <c:extLst>
            <c:ext xmlns:c16="http://schemas.microsoft.com/office/drawing/2014/chart" uri="{C3380CC4-5D6E-409C-BE32-E72D297353CC}">
              <c16:uniqueId val="{00000001-EF55-40B8-88D2-04911017D6D5}"/>
            </c:ext>
          </c:extLst>
        </c:ser>
        <c:ser>
          <c:idx val="1"/>
          <c:order val="2"/>
          <c:tx>
            <c:v>Trial 2</c:v>
          </c:tx>
          <c:spPr>
            <a:ln w="28575" cap="rnd">
              <a:solidFill>
                <a:schemeClr val="accent2"/>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Graphic!$H$6:$H$36</c:f>
              <c:numCache>
                <c:formatCode>0%</c:formatCode>
                <c:ptCount val="31"/>
                <c:pt idx="0">
                  <c:v>0.05</c:v>
                </c:pt>
                <c:pt idx="1">
                  <c:v>4.9223181812018117E-2</c:v>
                </c:pt>
                <c:pt idx="2">
                  <c:v>5.2435010312239724E-2</c:v>
                </c:pt>
                <c:pt idx="3">
                  <c:v>4.948470125060811E-2</c:v>
                </c:pt>
                <c:pt idx="4">
                  <c:v>5.6417853540879762E-2</c:v>
                </c:pt>
                <c:pt idx="5">
                  <c:v>6.3910781950511406E-2</c:v>
                </c:pt>
                <c:pt idx="6">
                  <c:v>7.5261598839162808E-2</c:v>
                </c:pt>
                <c:pt idx="7">
                  <c:v>8.7561489781673552E-2</c:v>
                </c:pt>
                <c:pt idx="8">
                  <c:v>9.9087035093809547E-2</c:v>
                </c:pt>
                <c:pt idx="9">
                  <c:v>9.6511205015094456E-2</c:v>
                </c:pt>
                <c:pt idx="10">
                  <c:v>0.10669149353367674</c:v>
                </c:pt>
                <c:pt idx="11">
                  <c:v>0.11398203863758519</c:v>
                </c:pt>
                <c:pt idx="12">
                  <c:v>0.10155599255033244</c:v>
                </c:pt>
                <c:pt idx="13">
                  <c:v>8.8493130963259378E-2</c:v>
                </c:pt>
                <c:pt idx="14">
                  <c:v>8.1824397754595879E-2</c:v>
                </c:pt>
                <c:pt idx="15">
                  <c:v>5.2227101782900319E-2</c:v>
                </c:pt>
                <c:pt idx="16">
                  <c:v>1.1311010350566685E-2</c:v>
                </c:pt>
                <c:pt idx="17">
                  <c:v>6.417943359006543E-3</c:v>
                </c:pt>
                <c:pt idx="18">
                  <c:v>7.5033976053930111E-3</c:v>
                </c:pt>
                <c:pt idx="19">
                  <c:v>0</c:v>
                </c:pt>
                <c:pt idx="20">
                  <c:v>1.251588522900963E-2</c:v>
                </c:pt>
                <c:pt idx="21">
                  <c:v>5.3612292750829717E-2</c:v>
                </c:pt>
                <c:pt idx="22">
                  <c:v>8.1628956074052114E-2</c:v>
                </c:pt>
                <c:pt idx="23">
                  <c:v>0.10806681009663319</c:v>
                </c:pt>
                <c:pt idx="24">
                  <c:v>0.13569189668802414</c:v>
                </c:pt>
                <c:pt idx="25">
                  <c:v>0.13763990666669026</c:v>
                </c:pt>
                <c:pt idx="26">
                  <c:v>0.11964561180478955</c:v>
                </c:pt>
                <c:pt idx="27">
                  <c:v>9.7692383927503942E-2</c:v>
                </c:pt>
                <c:pt idx="28">
                  <c:v>7.1346732910209917E-2</c:v>
                </c:pt>
                <c:pt idx="29">
                  <c:v>4.6989252980230774E-2</c:v>
                </c:pt>
                <c:pt idx="30">
                  <c:v>4.7171470957801463E-2</c:v>
                </c:pt>
              </c:numCache>
            </c:numRef>
          </c:val>
          <c:smooth val="0"/>
          <c:extLst>
            <c:ext xmlns:c16="http://schemas.microsoft.com/office/drawing/2014/chart" uri="{C3380CC4-5D6E-409C-BE32-E72D297353CC}">
              <c16:uniqueId val="{00000002-EF55-40B8-88D2-04911017D6D5}"/>
            </c:ext>
          </c:extLst>
        </c:ser>
        <c:ser>
          <c:idx val="2"/>
          <c:order val="3"/>
          <c:tx>
            <c:v>Trial 3</c:v>
          </c:tx>
          <c:spPr>
            <a:ln w="28575" cap="rnd">
              <a:solidFill>
                <a:schemeClr val="accent3"/>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Graphic!$I$6:$I$36</c:f>
              <c:numCache>
                <c:formatCode>0%</c:formatCode>
                <c:ptCount val="31"/>
                <c:pt idx="0">
                  <c:v>0.05</c:v>
                </c:pt>
                <c:pt idx="1">
                  <c:v>4.5786225787691426E-2</c:v>
                </c:pt>
                <c:pt idx="2">
                  <c:v>5.2787028893288172E-2</c:v>
                </c:pt>
                <c:pt idx="3">
                  <c:v>6.1809578525228955E-2</c:v>
                </c:pt>
                <c:pt idx="4">
                  <c:v>7.803606865205702E-2</c:v>
                </c:pt>
                <c:pt idx="5">
                  <c:v>0.10505079542829032</c:v>
                </c:pt>
                <c:pt idx="6">
                  <c:v>0.13294744493651348</c:v>
                </c:pt>
                <c:pt idx="7">
                  <c:v>0.15281487087720022</c:v>
                </c:pt>
                <c:pt idx="8">
                  <c:v>0.16911066323657972</c:v>
                </c:pt>
                <c:pt idx="9">
                  <c:v>0.18373814915090728</c:v>
                </c:pt>
                <c:pt idx="10">
                  <c:v>0.19233015804939968</c:v>
                </c:pt>
                <c:pt idx="11">
                  <c:v>0.19940390642165359</c:v>
                </c:pt>
                <c:pt idx="12">
                  <c:v>0.19527110128654049</c:v>
                </c:pt>
                <c:pt idx="13">
                  <c:v>0.1940964661667359</c:v>
                </c:pt>
                <c:pt idx="14">
                  <c:v>0.19182061011593485</c:v>
                </c:pt>
                <c:pt idx="15">
                  <c:v>0.17889106151958806</c:v>
                </c:pt>
                <c:pt idx="16">
                  <c:v>0.17369694061272825</c:v>
                </c:pt>
                <c:pt idx="17">
                  <c:v>0.18063925510697712</c:v>
                </c:pt>
                <c:pt idx="18">
                  <c:v>0.18102756111562046</c:v>
                </c:pt>
                <c:pt idx="19">
                  <c:v>0.17157695913773802</c:v>
                </c:pt>
                <c:pt idx="20">
                  <c:v>0.1765594291291257</c:v>
                </c:pt>
                <c:pt idx="21">
                  <c:v>0.16915245523895153</c:v>
                </c:pt>
                <c:pt idx="22">
                  <c:v>0.15297095765510615</c:v>
                </c:pt>
                <c:pt idx="23">
                  <c:v>0.14734178947651699</c:v>
                </c:pt>
                <c:pt idx="24">
                  <c:v>0.14182447697141409</c:v>
                </c:pt>
                <c:pt idx="25">
                  <c:v>0.11818372114480648</c:v>
                </c:pt>
                <c:pt idx="26">
                  <c:v>0.10534641789838187</c:v>
                </c:pt>
                <c:pt idx="27">
                  <c:v>7.9490092333308837E-2</c:v>
                </c:pt>
                <c:pt idx="28">
                  <c:v>4.4148373166525513E-2</c:v>
                </c:pt>
                <c:pt idx="29">
                  <c:v>6.3996557322134615E-3</c:v>
                </c:pt>
                <c:pt idx="30">
                  <c:v>9.038458162871214E-3</c:v>
                </c:pt>
              </c:numCache>
            </c:numRef>
          </c:val>
          <c:smooth val="0"/>
          <c:extLst>
            <c:ext xmlns:c16="http://schemas.microsoft.com/office/drawing/2014/chart" uri="{C3380CC4-5D6E-409C-BE32-E72D297353CC}">
              <c16:uniqueId val="{00000003-EF55-40B8-88D2-04911017D6D5}"/>
            </c:ext>
          </c:extLst>
        </c:ser>
        <c:dLbls>
          <c:showLegendKey val="0"/>
          <c:showVal val="0"/>
          <c:showCatName val="0"/>
          <c:showSerName val="0"/>
          <c:showPercent val="0"/>
          <c:showBubbleSize val="0"/>
        </c:dLbls>
        <c:smooth val="0"/>
        <c:axId val="771577840"/>
        <c:axId val="771588992"/>
      </c:lineChart>
      <c:catAx>
        <c:axId val="77157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88992"/>
        <c:crosses val="autoZero"/>
        <c:auto val="1"/>
        <c:lblAlgn val="ctr"/>
        <c:lblOffset val="100"/>
        <c:noMultiLvlLbl val="0"/>
      </c:catAx>
      <c:valAx>
        <c:axId val="771588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7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Aggregate Returns</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98005978419364"/>
          <c:y val="0.1423611111111111"/>
          <c:w val="0.87781623651210261"/>
          <c:h val="0.61727596550431196"/>
        </c:manualLayout>
      </c:layout>
      <c:lineChart>
        <c:grouping val="standard"/>
        <c:varyColors val="0"/>
        <c:ser>
          <c:idx val="0"/>
          <c:order val="0"/>
          <c:tx>
            <c:v>Expected</c:v>
          </c:tx>
          <c:spPr>
            <a:ln w="28575" cap="rnd">
              <a:solidFill>
                <a:srgbClr val="FFC000"/>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Graphic!$K$6:$K$36</c:f>
              <c:numCache>
                <c:formatCode>0%</c:formatCode>
                <c:ptCount val="31"/>
                <c:pt idx="0">
                  <c:v>1</c:v>
                </c:pt>
                <c:pt idx="1">
                  <c:v>1.07</c:v>
                </c:pt>
                <c:pt idx="2">
                  <c:v>1.1449</c:v>
                </c:pt>
                <c:pt idx="3">
                  <c:v>1.2250430000000001</c:v>
                </c:pt>
                <c:pt idx="4">
                  <c:v>1.3107960100000002</c:v>
                </c:pt>
                <c:pt idx="5">
                  <c:v>1.4025517307000004</c:v>
                </c:pt>
                <c:pt idx="6">
                  <c:v>1.5007303518490005</c:v>
                </c:pt>
                <c:pt idx="7">
                  <c:v>1.6057814764784306</c:v>
                </c:pt>
                <c:pt idx="8">
                  <c:v>1.7181861798319209</c:v>
                </c:pt>
                <c:pt idx="9">
                  <c:v>1.8384592124201555</c:v>
                </c:pt>
                <c:pt idx="10">
                  <c:v>1.9671513572895665</c:v>
                </c:pt>
                <c:pt idx="11">
                  <c:v>2.1048519522998363</c:v>
                </c:pt>
                <c:pt idx="12">
                  <c:v>2.2521915889608248</c:v>
                </c:pt>
                <c:pt idx="13">
                  <c:v>2.4098450001880827</c:v>
                </c:pt>
                <c:pt idx="14">
                  <c:v>2.5785341502012487</c:v>
                </c:pt>
                <c:pt idx="15">
                  <c:v>2.7590315407153363</c:v>
                </c:pt>
                <c:pt idx="16">
                  <c:v>2.9521637485654102</c:v>
                </c:pt>
                <c:pt idx="17">
                  <c:v>3.1588152109649892</c:v>
                </c:pt>
                <c:pt idx="18">
                  <c:v>3.3799322757325387</c:v>
                </c:pt>
                <c:pt idx="19">
                  <c:v>3.6165275350338169</c:v>
                </c:pt>
                <c:pt idx="20">
                  <c:v>3.8696844624861844</c:v>
                </c:pt>
                <c:pt idx="21">
                  <c:v>4.1405623748602176</c:v>
                </c:pt>
                <c:pt idx="22">
                  <c:v>4.4304017411004333</c:v>
                </c:pt>
                <c:pt idx="23">
                  <c:v>4.7405298629774641</c:v>
                </c:pt>
                <c:pt idx="24">
                  <c:v>5.0723669533858873</c:v>
                </c:pt>
                <c:pt idx="25">
                  <c:v>5.4274326401229001</c:v>
                </c:pt>
                <c:pt idx="26">
                  <c:v>5.8073529249315037</c:v>
                </c:pt>
                <c:pt idx="27">
                  <c:v>6.2138676296767095</c:v>
                </c:pt>
                <c:pt idx="28">
                  <c:v>6.6488383637540798</c:v>
                </c:pt>
                <c:pt idx="29">
                  <c:v>7.1142570492168655</c:v>
                </c:pt>
                <c:pt idx="30">
                  <c:v>7.6122550426620466</c:v>
                </c:pt>
              </c:numCache>
            </c:numRef>
          </c:val>
          <c:smooth val="0"/>
          <c:extLst>
            <c:ext xmlns:c16="http://schemas.microsoft.com/office/drawing/2014/chart" uri="{C3380CC4-5D6E-409C-BE32-E72D297353CC}">
              <c16:uniqueId val="{00000000-5B94-4861-8FAF-82D6D2B36B7C}"/>
            </c:ext>
          </c:extLst>
        </c:ser>
        <c:ser>
          <c:idx val="1"/>
          <c:order val="1"/>
          <c:tx>
            <c:v>Trial 1</c:v>
          </c:tx>
          <c:spPr>
            <a:ln w="28575" cap="rnd">
              <a:solidFill>
                <a:srgbClr val="0070C0"/>
              </a:solidFill>
              <a:round/>
            </a:ln>
            <a:effectLst/>
          </c:spPr>
          <c:marker>
            <c:symbol val="none"/>
          </c:marker>
          <c:val>
            <c:numRef>
              <c:f>Graphic!$L$6:$L$36</c:f>
              <c:numCache>
                <c:formatCode>0%</c:formatCode>
                <c:ptCount val="31"/>
                <c:pt idx="0">
                  <c:v>1</c:v>
                </c:pt>
                <c:pt idx="1">
                  <c:v>1.2805797471258262</c:v>
                </c:pt>
                <c:pt idx="2">
                  <c:v>1.5362126777249061</c:v>
                </c:pt>
                <c:pt idx="3">
                  <c:v>1.669394663233932</c:v>
                </c:pt>
                <c:pt idx="4">
                  <c:v>1.9720970806534688</c:v>
                </c:pt>
                <c:pt idx="5">
                  <c:v>2.1443943723662264</c:v>
                </c:pt>
                <c:pt idx="6">
                  <c:v>2.5673348774311431</c:v>
                </c:pt>
                <c:pt idx="7">
                  <c:v>2.8733369614003843</c:v>
                </c:pt>
                <c:pt idx="8">
                  <c:v>3.3334404002123637</c:v>
                </c:pt>
                <c:pt idx="9">
                  <c:v>3.5013727987571563</c:v>
                </c:pt>
                <c:pt idx="10">
                  <c:v>3.2163326319217576</c:v>
                </c:pt>
                <c:pt idx="11">
                  <c:v>3.2407628617853974</c:v>
                </c:pt>
                <c:pt idx="12">
                  <c:v>3.7543340920353514</c:v>
                </c:pt>
                <c:pt idx="13">
                  <c:v>4.2539171464703509</c:v>
                </c:pt>
                <c:pt idx="14">
                  <c:v>4.7253467673064504</c:v>
                </c:pt>
                <c:pt idx="15">
                  <c:v>5.2478157379404875</c:v>
                </c:pt>
                <c:pt idx="16">
                  <c:v>5.6289954751729194</c:v>
                </c:pt>
                <c:pt idx="17">
                  <c:v>5.1444749302098458</c:v>
                </c:pt>
                <c:pt idx="18">
                  <c:v>5.7248236410238711</c:v>
                </c:pt>
                <c:pt idx="19">
                  <c:v>5.3689186702356633</c:v>
                </c:pt>
                <c:pt idx="20">
                  <c:v>5.3289523044864699</c:v>
                </c:pt>
                <c:pt idx="21">
                  <c:v>5.9518584640074961</c:v>
                </c:pt>
                <c:pt idx="22">
                  <c:v>6.4338338915784012</c:v>
                </c:pt>
                <c:pt idx="23">
                  <c:v>6.2235950053186793</c:v>
                </c:pt>
                <c:pt idx="24">
                  <c:v>7.1435592668350836</c:v>
                </c:pt>
                <c:pt idx="25">
                  <c:v>7.3971131838606565</c:v>
                </c:pt>
                <c:pt idx="26">
                  <c:v>5.9744251046472021</c:v>
                </c:pt>
                <c:pt idx="27">
                  <c:v>5.8530543160379001</c:v>
                </c:pt>
                <c:pt idx="28">
                  <c:v>6.0756579200958223</c:v>
                </c:pt>
                <c:pt idx="29">
                  <c:v>6.5506145359211256</c:v>
                </c:pt>
                <c:pt idx="30">
                  <c:v>7.6000524619899137</c:v>
                </c:pt>
              </c:numCache>
            </c:numRef>
          </c:val>
          <c:smooth val="0"/>
          <c:extLst>
            <c:ext xmlns:c16="http://schemas.microsoft.com/office/drawing/2014/chart" uri="{C3380CC4-5D6E-409C-BE32-E72D297353CC}">
              <c16:uniqueId val="{00000001-5B94-4861-8FAF-82D6D2B36B7C}"/>
            </c:ext>
          </c:extLst>
        </c:ser>
        <c:ser>
          <c:idx val="2"/>
          <c:order val="2"/>
          <c:tx>
            <c:v>Trial 2</c:v>
          </c:tx>
          <c:spPr>
            <a:ln w="28575" cap="rnd">
              <a:solidFill>
                <a:schemeClr val="accent2"/>
              </a:solidFill>
              <a:round/>
            </a:ln>
            <a:effectLst/>
          </c:spPr>
          <c:marker>
            <c:symbol val="none"/>
          </c:marker>
          <c:val>
            <c:numRef>
              <c:f>Graphic!$M$6:$M$36</c:f>
              <c:numCache>
                <c:formatCode>0%</c:formatCode>
                <c:ptCount val="31"/>
                <c:pt idx="0">
                  <c:v>1</c:v>
                </c:pt>
                <c:pt idx="1">
                  <c:v>1.078700850327716</c:v>
                </c:pt>
                <c:pt idx="2">
                  <c:v>1.1067163148919679</c:v>
                </c:pt>
                <c:pt idx="3">
                  <c:v>1.2619524670130577</c:v>
                </c:pt>
                <c:pt idx="4">
                  <c:v>1.2151031058299504</c:v>
                </c:pt>
                <c:pt idx="5">
                  <c:v>1.2877500005014983</c:v>
                </c:pt>
                <c:pt idx="6">
                  <c:v>1.3208243790503391</c:v>
                </c:pt>
                <c:pt idx="7">
                  <c:v>1.32926656667728</c:v>
                </c:pt>
                <c:pt idx="8">
                  <c:v>1.5157783387527355</c:v>
                </c:pt>
                <c:pt idx="9">
                  <c:v>1.7181462758830195</c:v>
                </c:pt>
                <c:pt idx="10">
                  <c:v>1.5483234634441649</c:v>
                </c:pt>
                <c:pt idx="11">
                  <c:v>1.6349932040632835</c:v>
                </c:pt>
                <c:pt idx="12">
                  <c:v>2.1025653977957779</c:v>
                </c:pt>
                <c:pt idx="13">
                  <c:v>2.3780382626526242</c:v>
                </c:pt>
                <c:pt idx="14">
                  <c:v>2.4949152095491924</c:v>
                </c:pt>
                <c:pt idx="15">
                  <c:v>3.0003132506993291</c:v>
                </c:pt>
                <c:pt idx="16">
                  <c:v>3.5766546619924053</c:v>
                </c:pt>
                <c:pt idx="17">
                  <c:v>3.1326197324686338</c:v>
                </c:pt>
                <c:pt idx="18">
                  <c:v>3.332094593376119</c:v>
                </c:pt>
                <c:pt idx="19">
                  <c:v>4.0498754319017065</c:v>
                </c:pt>
                <c:pt idx="20">
                  <c:v>3.5502616210833615</c:v>
                </c:pt>
                <c:pt idx="21">
                  <c:v>3.2039274389761401</c:v>
                </c:pt>
                <c:pt idx="22">
                  <c:v>3.1199024265591935</c:v>
                </c:pt>
                <c:pt idx="23">
                  <c:v>3.3128487314003934</c:v>
                </c:pt>
                <c:pt idx="24">
                  <c:v>3.9845250710879858</c:v>
                </c:pt>
                <c:pt idx="25">
                  <c:v>4.7014153977553823</c:v>
                </c:pt>
                <c:pt idx="26">
                  <c:v>5.488402812093196</c:v>
                </c:pt>
                <c:pt idx="27">
                  <c:v>5.7565526952196056</c:v>
                </c:pt>
                <c:pt idx="28">
                  <c:v>6.4774592824481303</c:v>
                </c:pt>
                <c:pt idx="29">
                  <c:v>7.3664268164419715</c:v>
                </c:pt>
                <c:pt idx="30">
                  <c:v>7.5692731650380924</c:v>
                </c:pt>
              </c:numCache>
            </c:numRef>
          </c:val>
          <c:smooth val="0"/>
          <c:extLst>
            <c:ext xmlns:c16="http://schemas.microsoft.com/office/drawing/2014/chart" uri="{C3380CC4-5D6E-409C-BE32-E72D297353CC}">
              <c16:uniqueId val="{00000002-5B94-4861-8FAF-82D6D2B36B7C}"/>
            </c:ext>
          </c:extLst>
        </c:ser>
        <c:ser>
          <c:idx val="3"/>
          <c:order val="3"/>
          <c:tx>
            <c:v>Trial 3</c:v>
          </c:tx>
          <c:spPr>
            <a:ln w="28575" cap="rnd">
              <a:solidFill>
                <a:schemeClr val="bg2">
                  <a:lumMod val="75000"/>
                </a:schemeClr>
              </a:solidFill>
              <a:round/>
            </a:ln>
            <a:effectLst/>
          </c:spPr>
          <c:marker>
            <c:symbol val="none"/>
          </c:marker>
          <c:val>
            <c:numRef>
              <c:f>Graphic!$N$6:$N$36</c:f>
              <c:numCache>
                <c:formatCode>0%</c:formatCode>
                <c:ptCount val="31"/>
                <c:pt idx="0">
                  <c:v>1</c:v>
                </c:pt>
                <c:pt idx="1">
                  <c:v>1.1171954468557679</c:v>
                </c:pt>
                <c:pt idx="2">
                  <c:v>1.0629389402631564</c:v>
                </c:pt>
                <c:pt idx="3">
                  <c:v>1.1082389722151293</c:v>
                </c:pt>
                <c:pt idx="4">
                  <c:v>1.0805457371819034</c:v>
                </c:pt>
                <c:pt idx="5">
                  <c:v>0.98383929295767869</c:v>
                </c:pt>
                <c:pt idx="6">
                  <c:v>1.0733188465057311</c:v>
                </c:pt>
                <c:pt idx="7">
                  <c:v>1.0953625446691437</c:v>
                </c:pt>
                <c:pt idx="8">
                  <c:v>1.1703618387105048</c:v>
                </c:pt>
                <c:pt idx="9">
                  <c:v>1.1261518884380577</c:v>
                </c:pt>
                <c:pt idx="10">
                  <c:v>1.0927050819154809</c:v>
                </c:pt>
                <c:pt idx="11">
                  <c:v>1.1948550615408113</c:v>
                </c:pt>
                <c:pt idx="12">
                  <c:v>1.4436151891275397</c:v>
                </c:pt>
                <c:pt idx="13">
                  <c:v>1.4600829954001857</c:v>
                </c:pt>
                <c:pt idx="14">
                  <c:v>1.4421549839057417</c:v>
                </c:pt>
                <c:pt idx="15">
                  <c:v>1.6882024715348116</c:v>
                </c:pt>
                <c:pt idx="16">
                  <c:v>1.634400695635009</c:v>
                </c:pt>
                <c:pt idx="17">
                  <c:v>1.588138879034322</c:v>
                </c:pt>
                <c:pt idx="18">
                  <c:v>1.7948685208297541</c:v>
                </c:pt>
                <c:pt idx="19">
                  <c:v>2.0942228257052653</c:v>
                </c:pt>
                <c:pt idx="20">
                  <c:v>1.9344810802191919</c:v>
                </c:pt>
                <c:pt idx="21">
                  <c:v>2.2979549908379253</c:v>
                </c:pt>
                <c:pt idx="22">
                  <c:v>2.6036858420985536</c:v>
                </c:pt>
                <c:pt idx="23">
                  <c:v>2.509084771126239</c:v>
                </c:pt>
                <c:pt idx="24">
                  <c:v>2.8827141416288717</c:v>
                </c:pt>
                <c:pt idx="25">
                  <c:v>3.5355542978501675</c:v>
                </c:pt>
                <c:pt idx="26">
                  <c:v>3.5998077298657618</c:v>
                </c:pt>
                <c:pt idx="27">
                  <c:v>4.6853305227121069</c:v>
                </c:pt>
                <c:pt idx="28">
                  <c:v>5.2650941915158986</c:v>
                </c:pt>
                <c:pt idx="29">
                  <c:v>6.108458269187393</c:v>
                </c:pt>
                <c:pt idx="30">
                  <c:v>7.6328424725415145</c:v>
                </c:pt>
              </c:numCache>
            </c:numRef>
          </c:val>
          <c:smooth val="0"/>
          <c:extLst>
            <c:ext xmlns:c16="http://schemas.microsoft.com/office/drawing/2014/chart" uri="{C3380CC4-5D6E-409C-BE32-E72D297353CC}">
              <c16:uniqueId val="{00000003-5B94-4861-8FAF-82D6D2B36B7C}"/>
            </c:ext>
          </c:extLst>
        </c:ser>
        <c:dLbls>
          <c:showLegendKey val="0"/>
          <c:showVal val="0"/>
          <c:showCatName val="0"/>
          <c:showSerName val="0"/>
          <c:showPercent val="0"/>
          <c:showBubbleSize val="0"/>
        </c:dLbls>
        <c:smooth val="0"/>
        <c:axId val="873153560"/>
        <c:axId val="872909528"/>
      </c:lineChart>
      <c:catAx>
        <c:axId val="873153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2909528"/>
        <c:crosses val="autoZero"/>
        <c:auto val="1"/>
        <c:lblAlgn val="ctr"/>
        <c:lblOffset val="100"/>
        <c:noMultiLvlLbl val="0"/>
      </c:catAx>
      <c:valAx>
        <c:axId val="872909528"/>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73153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Trial 2</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Actuarial Policy</c:v>
          </c:tx>
          <c:spPr>
            <a:ln w="28575" cap="rnd">
              <a:solidFill>
                <a:srgbClr val="FFC000"/>
              </a:solidFill>
              <a:round/>
            </a:ln>
            <a:effectLst/>
          </c:spPr>
          <c:marker>
            <c:symbol val="none"/>
          </c:marker>
          <c:cat>
            <c:numRef>
              <c:f>Graphic!$B$6:$B$36</c:f>
              <c:numCache>
                <c:formatCode>General</c:formatCode>
                <c:ptCount val="31"/>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pt idx="30">
                  <c:v>2051</c:v>
                </c:pt>
              </c:numCache>
            </c:numRef>
          </c:cat>
          <c:val>
            <c:numRef>
              <c:f>Graphic!$H$6:$H$36</c:f>
              <c:numCache>
                <c:formatCode>0%</c:formatCode>
                <c:ptCount val="31"/>
                <c:pt idx="0">
                  <c:v>0.05</c:v>
                </c:pt>
                <c:pt idx="1">
                  <c:v>4.9223181812018117E-2</c:v>
                </c:pt>
                <c:pt idx="2">
                  <c:v>5.2435010312239724E-2</c:v>
                </c:pt>
                <c:pt idx="3">
                  <c:v>4.948470125060811E-2</c:v>
                </c:pt>
                <c:pt idx="4">
                  <c:v>5.6417853540879762E-2</c:v>
                </c:pt>
                <c:pt idx="5">
                  <c:v>6.3910781950511406E-2</c:v>
                </c:pt>
                <c:pt idx="6">
                  <c:v>7.5261598839162808E-2</c:v>
                </c:pt>
                <c:pt idx="7">
                  <c:v>8.7561489781673552E-2</c:v>
                </c:pt>
                <c:pt idx="8">
                  <c:v>9.9087035093809547E-2</c:v>
                </c:pt>
                <c:pt idx="9">
                  <c:v>9.6511205015094456E-2</c:v>
                </c:pt>
                <c:pt idx="10">
                  <c:v>0.10669149353367674</c:v>
                </c:pt>
                <c:pt idx="11">
                  <c:v>0.11398203863758519</c:v>
                </c:pt>
                <c:pt idx="12">
                  <c:v>0.10155599255033244</c:v>
                </c:pt>
                <c:pt idx="13">
                  <c:v>8.8493130963259378E-2</c:v>
                </c:pt>
                <c:pt idx="14">
                  <c:v>8.1824397754595879E-2</c:v>
                </c:pt>
                <c:pt idx="15">
                  <c:v>5.2227101782900319E-2</c:v>
                </c:pt>
                <c:pt idx="16">
                  <c:v>1.1311010350566685E-2</c:v>
                </c:pt>
                <c:pt idx="17">
                  <c:v>6.417943359006543E-3</c:v>
                </c:pt>
                <c:pt idx="18">
                  <c:v>7.5033976053930111E-3</c:v>
                </c:pt>
                <c:pt idx="19">
                  <c:v>0</c:v>
                </c:pt>
                <c:pt idx="20">
                  <c:v>1.251588522900963E-2</c:v>
                </c:pt>
                <c:pt idx="21">
                  <c:v>5.3612292750829717E-2</c:v>
                </c:pt>
                <c:pt idx="22">
                  <c:v>8.1628956074052114E-2</c:v>
                </c:pt>
                <c:pt idx="23">
                  <c:v>0.10806681009663319</c:v>
                </c:pt>
                <c:pt idx="24">
                  <c:v>0.13569189668802414</c:v>
                </c:pt>
                <c:pt idx="25">
                  <c:v>0.13763990666669026</c:v>
                </c:pt>
                <c:pt idx="26">
                  <c:v>0.11964561180478955</c:v>
                </c:pt>
                <c:pt idx="27">
                  <c:v>9.7692383927503942E-2</c:v>
                </c:pt>
                <c:pt idx="28">
                  <c:v>7.1346732910209917E-2</c:v>
                </c:pt>
                <c:pt idx="29">
                  <c:v>4.6989252980230774E-2</c:v>
                </c:pt>
                <c:pt idx="30">
                  <c:v>4.7171470957801463E-2</c:v>
                </c:pt>
              </c:numCache>
            </c:numRef>
          </c:val>
          <c:smooth val="0"/>
          <c:extLst>
            <c:ext xmlns:c16="http://schemas.microsoft.com/office/drawing/2014/chart" uri="{C3380CC4-5D6E-409C-BE32-E72D297353CC}">
              <c16:uniqueId val="{00000000-A933-4999-AFD4-D70655E2A88B}"/>
            </c:ext>
          </c:extLst>
        </c:ser>
        <c:ser>
          <c:idx val="0"/>
          <c:order val="1"/>
          <c:tx>
            <c:v>Reserve Fund Policy</c:v>
          </c:tx>
          <c:spPr>
            <a:ln w="28575" cap="rnd">
              <a:solidFill>
                <a:schemeClr val="accent1"/>
              </a:solidFill>
              <a:round/>
            </a:ln>
            <a:effectLst/>
          </c:spPr>
          <c:marker>
            <c:symbol val="none"/>
          </c:marker>
          <c:val>
            <c:numRef>
              <c:f>Graphic!$H$40:$H$70</c:f>
              <c:numCache>
                <c:formatCode>0%</c:formatCode>
                <c:ptCount val="31"/>
                <c:pt idx="0">
                  <c:v>7.0000000000000007E-2</c:v>
                </c:pt>
                <c:pt idx="1">
                  <c:v>7.0000000000000007E-2</c:v>
                </c:pt>
                <c:pt idx="2">
                  <c:v>7.0000000000000007E-2</c:v>
                </c:pt>
                <c:pt idx="3">
                  <c:v>7.0000000000000007E-2</c:v>
                </c:pt>
                <c:pt idx="4">
                  <c:v>7.0000000000000007E-2</c:v>
                </c:pt>
                <c:pt idx="5">
                  <c:v>7.3910781950511401E-2</c:v>
                </c:pt>
                <c:pt idx="6">
                  <c:v>8.5261598839162803E-2</c:v>
                </c:pt>
                <c:pt idx="7">
                  <c:v>9.7561489781673547E-2</c:v>
                </c:pt>
                <c:pt idx="8">
                  <c:v>0.10908703509380954</c:v>
                </c:pt>
                <c:pt idx="9">
                  <c:v>0.10651120501509445</c:v>
                </c:pt>
                <c:pt idx="10">
                  <c:v>0.10651120501509445</c:v>
                </c:pt>
                <c:pt idx="11">
                  <c:v>0.10651120501509445</c:v>
                </c:pt>
                <c:pt idx="12">
                  <c:v>0.10651120501509445</c:v>
                </c:pt>
                <c:pt idx="13">
                  <c:v>0.10651120501509445</c:v>
                </c:pt>
                <c:pt idx="14">
                  <c:v>9.6511205015094456E-2</c:v>
                </c:pt>
                <c:pt idx="15">
                  <c:v>8.6511205015094461E-2</c:v>
                </c:pt>
                <c:pt idx="16">
                  <c:v>7.6511205015094466E-2</c:v>
                </c:pt>
                <c:pt idx="17">
                  <c:v>7.0000000000000007E-2</c:v>
                </c:pt>
                <c:pt idx="18">
                  <c:v>7.0000000000000007E-2</c:v>
                </c:pt>
                <c:pt idx="19">
                  <c:v>7.0000000000000007E-2</c:v>
                </c:pt>
                <c:pt idx="20">
                  <c:v>7.0000000000000007E-2</c:v>
                </c:pt>
                <c:pt idx="21">
                  <c:v>7.0000000000000007E-2</c:v>
                </c:pt>
                <c:pt idx="22">
                  <c:v>7.0000000000000007E-2</c:v>
                </c:pt>
                <c:pt idx="23">
                  <c:v>7.0000000000000007E-2</c:v>
                </c:pt>
                <c:pt idx="24">
                  <c:v>0.08</c:v>
                </c:pt>
                <c:pt idx="25">
                  <c:v>0.08</c:v>
                </c:pt>
                <c:pt idx="26">
                  <c:v>0.08</c:v>
                </c:pt>
                <c:pt idx="27">
                  <c:v>0.08</c:v>
                </c:pt>
                <c:pt idx="28">
                  <c:v>7.0000000000000007E-2</c:v>
                </c:pt>
                <c:pt idx="29">
                  <c:v>7.0000000000000007E-2</c:v>
                </c:pt>
                <c:pt idx="30">
                  <c:v>7.0000000000000007E-2</c:v>
                </c:pt>
              </c:numCache>
            </c:numRef>
          </c:val>
          <c:smooth val="0"/>
          <c:extLst>
            <c:ext xmlns:c16="http://schemas.microsoft.com/office/drawing/2014/chart" uri="{C3380CC4-5D6E-409C-BE32-E72D297353CC}">
              <c16:uniqueId val="{00000001-A933-4999-AFD4-D70655E2A88B}"/>
            </c:ext>
          </c:extLst>
        </c:ser>
        <c:dLbls>
          <c:showLegendKey val="0"/>
          <c:showVal val="0"/>
          <c:showCatName val="0"/>
          <c:showSerName val="0"/>
          <c:showPercent val="0"/>
          <c:showBubbleSize val="0"/>
        </c:dLbls>
        <c:smooth val="0"/>
        <c:axId val="771577840"/>
        <c:axId val="771588992"/>
      </c:lineChart>
      <c:catAx>
        <c:axId val="771577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88992"/>
        <c:crosses val="autoZero"/>
        <c:auto val="1"/>
        <c:lblAlgn val="ctr"/>
        <c:lblOffset val="100"/>
        <c:noMultiLvlLbl val="0"/>
      </c:catAx>
      <c:valAx>
        <c:axId val="771588992"/>
        <c:scaling>
          <c:orientation val="minMax"/>
          <c:max val="0.25"/>
          <c:min val="0"/>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Employer Contribution</a:t>
                </a:r>
                <a:r>
                  <a:rPr lang="en-US" baseline="0" dirty="0"/>
                  <a:t> Rate</a:t>
                </a:r>
                <a:endParaRPr lang="en-US"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7157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'model systems'!$A$2:$A$51</cx:f>
        <cx:lvl ptCount="50">
          <cx:pt idx="0">Alabama</cx:pt>
          <cx:pt idx="1">Alaska</cx:pt>
          <cx:pt idx="2">Arizona</cx:pt>
          <cx:pt idx="3">Arkansas</cx:pt>
          <cx:pt idx="4">California</cx:pt>
          <cx:pt idx="5">Colorado</cx:pt>
          <cx:pt idx="6">Connecticut</cx:pt>
          <cx:pt idx="7">Delaware</cx:pt>
          <cx:pt idx="8">Florida</cx:pt>
          <cx:pt idx="9">Georgia</cx:pt>
          <cx:pt idx="10">Hawaii</cx:pt>
          <cx:pt idx="11">Idaho</cx:pt>
          <cx:pt idx="12">Illinois</cx:pt>
          <cx:pt idx="13">Indiana</cx:pt>
          <cx:pt idx="14">Iowa</cx:pt>
          <cx:pt idx="15">Kansas</cx:pt>
          <cx:pt idx="16">Kentucky</cx:pt>
          <cx:pt idx="17">Louisiana</cx:pt>
          <cx:pt idx="18">Maine</cx:pt>
          <cx:pt idx="19">Maryland</cx:pt>
          <cx:pt idx="20">Massachusetts</cx:pt>
          <cx:pt idx="21">Michigan</cx:pt>
          <cx:pt idx="22">Minnesota</cx:pt>
          <cx:pt idx="23">Mississippi</cx:pt>
          <cx:pt idx="24">Missouri</cx:pt>
          <cx:pt idx="25">Montana</cx:pt>
          <cx:pt idx="26">Nebraska</cx:pt>
          <cx:pt idx="27">Nevada</cx:pt>
          <cx:pt idx="28">New Hampshire</cx:pt>
          <cx:pt idx="29">New Jersey</cx:pt>
          <cx:pt idx="30">New Mexico</cx:pt>
          <cx:pt idx="31">New York</cx:pt>
          <cx:pt idx="32">North Carolina</cx:pt>
          <cx:pt idx="33">North Dakota</cx:pt>
          <cx:pt idx="34">Ohio</cx:pt>
          <cx:pt idx="35">Oklahoma</cx:pt>
          <cx:pt idx="36">Oregon</cx:pt>
          <cx:pt idx="37">Pennsylvania</cx:pt>
          <cx:pt idx="38">Rhode Island</cx:pt>
          <cx:pt idx="39">South Carolina</cx:pt>
          <cx:pt idx="40">South Dakota</cx:pt>
          <cx:pt idx="41">Tennessee</cx:pt>
          <cx:pt idx="42">Texas</cx:pt>
          <cx:pt idx="43">Utah</cx:pt>
          <cx:pt idx="44">Vermont</cx:pt>
          <cx:pt idx="45">Virginia</cx:pt>
          <cx:pt idx="46">Washington</cx:pt>
          <cx:pt idx="47">West Virginia</cx:pt>
          <cx:pt idx="48">Wisconsin</cx:pt>
          <cx:pt idx="49">Wyoming</cx:pt>
        </cx:lvl>
      </cx:strDim>
      <cx:numDim type="colorVal">
        <cx:f>'model systems'!$B$2:$B$51</cx:f>
        <cx:nf>'model systems'!$B$1</cx:nf>
        <cx:lvl ptCount="50" formatCode="General" name="Model Systems">
          <cx:pt idx="26">1</cx:pt>
          <cx:pt idx="40">1</cx:pt>
          <cx:pt idx="41">1</cx:pt>
          <cx:pt idx="43">1</cx:pt>
          <cx:pt idx="48">1</cx:pt>
        </cx:lvl>
      </cx:numDim>
    </cx:data>
  </cx:chartData>
  <cx:chart>
    <cx:plotArea>
      <cx:plotAreaRegion>
        <cx:series layoutId="regionMap" uniqueId="{292801D9-DA85-4CFC-ACCA-C8AA772CDD25}">
          <cx:tx>
            <cx:txData>
              <cx:f>'model systems'!$B$1</cx:f>
              <cx:v>Model Systems</cx:v>
            </cx:txData>
          </cx:tx>
          <cx:spPr>
            <a:solidFill>
              <a:schemeClr val="tx2">
                <a:lumMod val="20000"/>
                <a:lumOff val="80000"/>
              </a:schemeClr>
            </a:solidFill>
          </cx:spPr>
          <cx:dataPt idx="26">
            <cx:spPr>
              <a:solidFill>
                <a:srgbClr val="1F497D">
                  <a:lumMod val="20000"/>
                  <a:lumOff val="80000"/>
                </a:srgbClr>
              </a:solidFill>
            </cx:spPr>
          </cx:dataPt>
          <cx:dataPt idx="40">
            <cx:spPr>
              <a:solidFill>
                <a:srgbClr val="1F497D">
                  <a:lumMod val="20000"/>
                  <a:lumOff val="80000"/>
                </a:srgbClr>
              </a:solidFill>
            </cx:spPr>
          </cx:dataPt>
          <cx:dataPt idx="41">
            <cx:spPr>
              <a:solidFill>
                <a:srgbClr val="4F81BD">
                  <a:lumMod val="75000"/>
                </a:srgbClr>
              </a:solidFill>
            </cx:spPr>
          </cx:dataPt>
          <cx:dataPt idx="43">
            <cx:spPr>
              <a:solidFill>
                <a:srgbClr val="1F497D">
                  <a:lumMod val="20000"/>
                  <a:lumOff val="80000"/>
                </a:srgbClr>
              </a:solidFill>
            </cx:spPr>
          </cx:dataPt>
          <cx:dataPt idx="48">
            <cx:spPr>
              <a:solidFill>
                <a:srgbClr val="1F497D">
                  <a:lumMod val="20000"/>
                  <a:lumOff val="80000"/>
                </a:srgbClr>
              </a:solidFill>
            </cx:spPr>
          </cx:dataPt>
          <cx:dataId val="0"/>
          <cx:layoutPr>
            <cx:geography cultureLanguage="en-US" cultureRegion="US" attribution="Powered by Bing">
              <cx:geoCache provider="{E9337A44-BEBE-4D9F-B70C-5C5E7DAFC167}">
                <cx:binary>1H1pb9y4svZfCfL5lUcU94MzFxipF/fmNZvni9CxPdr3Xb/+lth2ui13El+MgReNGTBkkcWm9Iis
YlWR/u99+5/78HGbf2ijMC7+c9/++dEty/Q/f/xR3LuP0bY4i7z7PCmSf8qz+yT6I/nnH+/+8Y+H
fNt4sfOHoSPyx727zcvH9uP//Bd6cx6TdXK/Lb0kvq4e8+7msajCsvhF3dGqD9uHyIsnXlHm3n2J
/vz46bHdFh8/PMalV3afuvTxz48vmnz88Me4o1c/+iGEcZXVA/BidEYY5tIQui51jI2PH8Ikdp5q
NSnPMBA5EQRhXVBJnn/6YhsB+29Ho8ayfXjIH4sCnkX9+4PtxcCB+u3jh/ukisvhbTnw4v78+Dn2
yseHD7fltnyEp/aKxNo1sJJh9J9v1eP+8fJ9/89/RwR4ASPKASTjt/W7qleIXLpe8vxW/j0gRD8j
iFJMJMeIEIrRS0SEccZ1iakwEAVk9KF+9zHsEPndaI4DsuMa4XF5fpJ4/BVuv2+j7fNr+feQYHjl
jBGD6QJSysUYEnYmyDB3AAyDPv/uDo43DOY4Ij8YR6D8tT5JUKwkjh/vS+++Kp9f0L8HhqAzyimi
HDFKDY4JrE6HqxcH4LAwxCtU3jia48i8YB6hY306SXTgYyuCd5wxjJyptUsILrF8vYghapwZgjCd
SYypxPz1rPnNeI5D8/wcI1T+Wp0kKpPHcNts88f3mzBYnum64FRQQqSBIDeaMBS0AVjkMBKCcEYZ
qAOHwuUtIzqOzJ5zhM1kepLY3LiggHxYFOE2fnh+R++yoDFDGNLQBeZEN/B4QYMFD6DRGRnWPamU
g0N83jqq4xi95B7hdLM4SZysJEzy7cM7KmhYnEkpKNVBTdOx1Ic5cih0kE7PKOEgdhiHicTISEF7
y4iO47PnHGFjXZ4kNn/lXp/E7yh2MDkzJDawBJFCdVjl5AgahM5AkWNIgmINGx4unqfuk7L2+wEd
R+bHk4yA+evvkwRms/Xid5Q6hJ5hAu8dUaIfU9OYPDMQQ0TnhOt8UKJfwvLb4RwH5YltBMnmNOWN
tQ29f5I89t5zuvAzgxLGsf60lsFK9WIlQ/KMIW5wuYMNj6bL28Z0HJxD3hFC1l8nOWn+yoNtXLyr
bYacCRA1MCEYYgbSB+PLIT7SOCNYgrEAtqQMYdjnvJw3bxnRcXT2nCNs/ro5SWw227x7X01t0AKG
tYzKQaEWoAa8xIYzMNMgkEZq9zO2CrxlPMeR2XOOkNlMThKZGahn3sM7LmqGOKOSUgRagI4w42ik
A4D9jAgwFRgCzAXcgD3Oy0nzhgEdR+YH4wiY2WkabOaPSe68q7QxzhgBrVjAS4cdjNKLD1czgc8I
IcO2RxwF5g0DOg7MD8YRMPPTlDPnYBPwvOeP9t/vOZWQhzUMrJt4t+l8uZKBfDmDlY5IBtXDQjfS
zn4/nuOwPPONUDk/zX3m4mHrvuMmk5AzDO+aGwSBod8QEkT74WRBiJwx2OUwUM4MyZQh59AQ8Nvh
HMfkiW0EyeI0RcvFY/PhfBulheu9pw2N4DMmKOwhMSUGETrhL6Hhg1Gas0H0vILlzUM6Ds+IfQTT
xWm6axZh6MWJ944+TXChIZg4BIF1GYGpeWxFExKs02IwtGH457Xe/JYRHQdozznCZnGaSsAmicvt
e1poCD8DRxmYLjkZtLBXkwc2OaAlgPbGQEPjO4/O4br2hgEdR+YH4wiYzaeTVJsX8YP3rsCAZ0Ai
KWGnD9YzCpaxkcARDBw2iEuYUYyADgCOg0Nc3jCe47j8YBzhsrg4TVyS5h33MsQ4A5sYozBZdAQm
57GokfiM6rrOkA5TCpw1Y1B+M5ifIKK4xnCcpq688cDrXCTle2LCwJgJRhewySiTy/DSDzUzCa5P
KTCCYBlDf5pIhzPlTUM6jswB6wiezWnOltV7G8wE7O1hUy8hXEOAi0zHI2wEaNUwk2C6CAHumcE2
cIjN78dzHJhnvhEqK4hOOoF4pl8Pcfd+dtvMFy3/r4FmEtYqDIYZApMDNGc5Upsh0gyQwbohEUSb
6YSNsBlFgv18WMchGrG/eJLTCDO7SPLS/TDZBu+7nHGwujAI7UNgylTK8Mspg3SIRwM92jAMHXxm
UoAN+nDKvHVUx1F5yT2aPhenue1cweup7oPu+T39ewsN5oMBBvYpIHcGN8DghzkUOYKCbsZhNVPm
zLEW8JbxHEdnzzlCZnV3Egvbi1FD6Ow6qbzindVm/UwKpIPmzCGIiQgxljgIXDggcDgFi8GwEx1N
nzcN6Tg6B6wvHhSe8zSVtS8eGJzf28EJW0nY0yAIqAEDpg4y5XDicHHGQFcwiKGzQSSNZc5bRnQc
nD3nCJsvp4nNZlsU23u3Kh7L8j0tNcYZ+JdBK2AQ1gT7mwGAFwBBvAYo0YPJYBcpOJo+bx7WcZRG
7COoNicKlXfves42fj/5A8ZoAaEZEmKakD4EDo4inkD+gClHgnEAAmuGeM4xSm8Y0U8A+sE5xmZx
khJo4xXF8H+aeu8HzxCeDusbIAT6G2cQFfhyEoG5E7yc6KdBnW8c1M8QOniiMUinsf95MWpQE4b3
kVT5eyIE+07Gh3UMRBF/fYBgCOTgg6/nh1Xh+evYxaW9ZUQ/h2f3LC+eEh7yNEMGvzzmEdikn1/P
v9etYW0D5cyA/7Ahn/Y3LyQQeK2ZwcDFhiEkdxfncbj/ecOAjiPzg3EEzJdPJ7myXTx+z9/3DMFw
uMPgYNoELxs4Qg02irABgwFo3lRCCIeK8xCj6LS3jOg4NHvOETYXpxk7ePFYb98zxAZ8BaCPwUEB
A2zPYifvD+cMQgwkDgR7YoRBMikz3OGc+f14fobL7jnGqHw5yRnzudy677eODZgYGPzOBnjPELie
RzYCNIQ+gwIH8+i1o+B3QzkOx45rBMbnU12+mg/Lx7x47N4PksENDUFooI/pDEuIfQK1+HCacAjh
4AL2phRsOwRO47xawN4ypuPYDJECz88zQuhieZLTZXiizWPr3b9jlA2cF4D3DqoZuJzB48z4aGOD
dHYGjhwAUYCBVFf+t5cL2VvG9HOEnp9njNDmZBG6S/LgHWeQcQYBtAacRuMGHY5zjGcQPWMggwi4
2gw5HGiTz7+905uHb+Z3I/o5OjvOMTZ3p4mNch5Y2zyBYJt39IZiiA3Ew/nNn+xsOITawGFDWN8w
xHW+Pq2+cwC8ZVw/wWn0XGO0rJNE6zIIIZrwXY+wA05DwDOjOkTfHokkABcDLHTDkahXh6XfMprj
6Ow5R7hcnuaB3Mv80Une07CGYX0ToEcfeAcONQQwW5/BujdIntchnr8fzE9AeXqIMSSnebLj6jGO
iy6st+/qOADVTUgGvoHh+M3Tuz8EhvMzsAcIyfkuxGPsc3vrqI4j9JJ7hNPVaVqlb5MKvNdvWej/
j/fXwBSCU7jDWQ6Ith0CP14q2WJAEkQP7H/oYEQYH/d4+7iOYzXmH6F1e5oC6BPMKriw5/HxWZ/6
94Y20BQEuNhAlQZzGxmic0dADXFVGM4j6gIiq3euoENd+01DOo7RAesInk+nGTe1++jePRQEdkMY
/ARgnzZ2B3FfIjSEghgQsisRwwJCdYbT1YcIvXVUx0F6yT3C6XZyknrc1y2cPYid8l11BgjYgchD
uBwKw3waQqRHKCmdATazFAQYB7v1yKrwtjEdx+iQd4TQ19MUS18fi/LD3lm/+5zfYbGDwILhpijw
uYHPZ7iZ6CVIIJXgwC5/PqL46pzIm4f1E5xePtUYqtO0l371ivskLrz31L/BAoelBJzgGNVgihsr
DxIc2xCpKGDnqq6LAJl1uOK9aUg/gWj/NGN4Fqe51nUJXFToPL+gfz+HIPgdziOA7w09rWQgbg51
cKTDnhXCSXeWu9dnrb7+fkA/geaZcQzM/yfTz8+vLvxxseNkW26n6kbIg9sLf12rnh0uqRyxPn3f
R+HbffqLhz8/QhiIfhD/O/TxYmI838M15njcFuWfHzWIyTqDYEXBpDoDpGRUA2sWdAxXtg2HHXQJ
LtnhZCOAHg82nj8/wrk6OK41HBkCe5867/DxQzHsKv78SKGKwvUIcID1+dqk58e7SsIO9uw/3sVT
+UNcRVeJF5cFXIHJ4VnSXbvh4WC/B0YQiFGGEH/Y/YFZBJaF9H57A583NEf/T/C6i6JKJ499Uf6T
t52zdnvqXdRVGE5kjvqt5zMzQKX/kMWVYTIX4evcL/wF4ryeJ3litW7TXjtu3U+rKmqncOQmuc3z
uriuPMO0RZjeqsSpSmpVYUTnrtOlt06Wkk1FxRUEe/qpVdayNItAr5e7xprolhVpC7PvndASaZjO
sFc7mz417SJMNvuEp3WyEW7ptmbnadIqmiya7KtVTrVRubrm2toudp0ocmzYX3IeVTPiaM2kcDP0
LeTogmZ59YiCdtWhqrrr8jae1C1lF6EThMtAx9HcoaV3S/S6NzNu1FPex8yM9STfRIadbUhpp+d2
Yn/ekxRdJXtaJsJpkVG5VHTNY8W6qa41nDDbCrO0XcVDUgROu1JF+NLCc5lHr+jCCDKzSdIwg9cI
rVWyKydtAHWqI080izxsqnPQi4EGN28OXHHcLmKKK5PnRW3CzbDFtdM4jkU6zbWikEQrra5oYrpB
Ha2CzmGvs7YXRSuSauFCWpgH0zwWzYbFUbtRub5Jgs4UReGvhlpVUWaJM49pKWa6r7lmHuTZndfb
xsSua2dJpCO+pYHlRDK9k3bqzNsEWVxW7YXbRp3ZdDy9Q8iTVpyTYiX8inxBRmLxJs3uWoPF5xzn
zkw1azz9OkkIvuE+aw7YM6cmloYdd57yivJJrCFvKUR2tSvaXkAumK1lZmSzes5iXTNMIi4hiMKG
CZLW8EVk2iQjUlxylMhLOiSSoZVbIbLa0ys3tpfccK4VSSVV38tLEgb1xIuapz5c6fRm4rTRrIj9
Zl0NSa3Tet1HdTjVWvi+RhWqyZ5WeFFvYrdIpin3+arAxJ2jIvuqSlVPytxU2XHZ1UKogit9+SoM
I27GFcGTfcs4jwx3QmuDr/ZEuLF3amdOYNZw/e6NSvSwnOdc4xdRXJU3VYrKFVzyc51F0n+oUXHR
6W60xamHzDCVzueuiPDES7hxaaRuP2ctila236Qr7jntnCayWjl6qjWf3bKy86ltRNqFW+ixqWUd
Om/rzrvaJWEcrOMQLQ9IQ6UmMmrRwJHTfYVXS+/qwWhb94l3aBj5hT3145BYvpFEZlZmYuoj+amG
B7pRCTEA54q5ZLqneXa/lr6GN1HVljc5Cau1LrQdk+35zoJ7UWx2iUHWsurjdRDNVcHze6/e0XdZ
tyvIupOpmDo5fqppBjbf0NzaJK7dTjuMuJkXunshOifSzYxs/ArWvSrM3ItyoFMHAd0WxDHjLiDz
Xbuqt5/qo0J/wBFadrVbzrWS6DdFHnY3fKLyu6Qx0rlTdNzKsgDdKFrPYXUM7HydDKTWieJ1yYNv
e6bSzak16tTedZA49WXmIAwwuvGVCMtprxvVxu6htCMFVTHzG15bqhiiIr6SnRHt2+7ptIuLWaRp
tYVhTi+jPvbMntT2pvENabktje5FMtG0sP+ulyybaFUUbEQXQgP6JBV+34D6kySljnmgDxwRsmA8
GAlZ8IxjuPYLYkoh9hpiF0ZCNikYSsqip49ghq3OS3j76xbnaG1QWbMZDymbZ1H5WYOY1MqMSBpM
S7hObp4O77wS2qRrDXrpVAAaqmmy0LuYmPlQqWiug0qTt7G77BuPblDkLyKSB2IR+/73sKeupen5
PO2dbWDAFxrWWXuddvFMlVTS1IuQVdGnXSH11rrbe1el22ifaElDU5eyWqvKNHIaK47zfKGKehab
BUukyX0RX4Yh1Za477RpGur+1z7Mrhw38h+Q7n0Lggp9TpiHZ7EX8FmHxDpya2alja9feT7h8zzE
3tIuarQhUZ9Oma3Hn1GcpqZbtMG8C71q4ldGsDSauDTduiY3WgUJeHlqE1Yte9G1/lCsw4uod9aq
pJqJIswmYQo/3RWc3OyaLSrkBaZrYNCdREHmLfO1uSw9/hnO2l2y3Km/206ATPi6+qs+y/tVJR17
IqI2+W5fNBxVUxQVfNKHKag/ZcDA/PbjtvIjHw14dccfDedw9pLDSSQKRiiwRL3UzLhvtFFS5M5D
A7cvTcI6D25qB/XX2JkGvlEHVlbL1uzL7IqJLpp1dlFOsd9Gn/Q0Ktc8rhyzcfx2hbMQvoCe2CtY
T7QV6KLStCMNTbKktlf7CpVTNNVOFUe0Pe+o4ljjPQ00TMOsW74IPSOeph6hm5QE2gJRYc+DmtRX
kZYJyyUa+dbx6lbihvyTN46ZFti5r9wI5bHpYLpu3AAvKS/wssl1EZmq7IKKEJl8oO6yispKWswN
11vvmg+Mii6NpjUDrwrXjc/888zQi0VqR+ml9HE4iQIsv4mkvOxQYj96WjxHdZYuIskiC8lGvwiN
qp82fl1YRR1BsYx6w1TZNswu/ZQFS9VOkTqbJVMa+SDmAh6BaKDf2yyQ6xLDXOuTyJ0WSY2ntq8H
104AiZ6WOtBAK8hJElzjWguuBXGjeeDxzFI01Y5omXYeibo0VVEljci0ZeV33/Yk0tbRhvd4geGV
T4y8Mc7hV/zGTAP8OchTK2oZW6mE4KyZ2iHKzXhQHfYVKqdohVflx6urPDDM1nC1yYivNJwiN1mB
t33Y5GsmnUcStuiiFRX9wkNpOdjxPqHeaW7dLplGPtVuUl1L1qnEjoVKF32Hi0fPbUcYX3kf0Zlb
O+GicVz9FoTLvWpgBOFjSmlxK6mXLUhH9FmqYe1rXok5SRv0XdqOb4Hpo7lkgUjXIH36iaoI504c
zJ3eiKwYrMVWYvfOJuhid9MxIykm1DUWTWE4F6Aau7eZXV55iatvMsLcW5Ro8tzntWupSpXUWn7V
5UjfqNK+RYY9YB+4fvShWhhxbO/6KH2HmI0RGdPMzvrYFIEtlrusnyCx1LAA6kG2veqbTpvzCrvT
jFbaF7t2+wls4+g5doX2BU6ZxKCqgjRQtSxvJxoX2q0bxNpNE1VzOrSq4z6b/27ZerlqQQDksJ0c
fIlw8wWDfe3LVct2g9bTgjB+DAxZXyVGnZqNbxff08Bd1UHeuWZwgbwod83aqdd+yY3PokrIsvS1
tRuKPrI83OoTOw2TmZJuIgjxsujccOnVcSJnftl0s54HocmCuIEo1l+tuoPF+HA7DMOHQx1w7mM4
pAOLrhgk+cF2uAujTPastR+0xt9kMk6+tF0M21aBvxU4rRZx44gJ3B5Fvvk67FjrOoMNBWyYP2VJ
tOjtlHyD2Grv3EuwmKqiXSUPIS7yKyw07ZpT53bHncZ8RkrXnau+M5lcF/qGeNUybv722r5YOnDb
z0rPjS41VXZXLnmxUrmAZmk0o2lXrMqk0qZJF9eTJEn8+tKVlVVQl5l+RWEQpFoEgta52daBWHkh
57vEb4smN1W58UU26VMDmXWkdZaSfsR2pl5Zim8EucWsNZJ2IZM0v4U59KAa5DC7Ta5r4qbvQ76w
IVxqVrSyuAupsIgnAzhn5QazoIUljval8bmH+wVncZHiqV6zwyLpmGP6WLuNOHE2PvLcjcqpxE1h
uwlH3KvZqMLrnQji/34FPwNb9Rh+2PNiHSTPcLxE1R/Aj7DT6bL12UNdiJxdUK8ynZrlmzbSLwvP
626wLCHhkkxcz3BndCiqilArp77Bul0zp2jsheuElcma0JRIX4SmVhri2tcC+zrIXbnSq+hLnQj7
mvSNfd2hNJhTRyKrDhPuW3rcYCtgvjdXHKph7zhfYcGmK8Wh6MyUQ6+KEDtEqF5VSXGoXiPkGta+
F7fLseXTzJurdl6QLDOnmGGc0SUKyoBYu+xQVjmVNMKly4aB/m+qbOX3Ez3H9LwKgnj2axTgAqNX
MIDhi8C1U3DBAYQkDrGKh7PQ8OIwSD1qPIRpkVuenQWXUR7eSOGFS546waVK6g4Fl76HfStJRTpT
NNVW5fKS42mDZG2NKtqsKRe1230b0bs2Dy7S5nZEDoZfNxx/XSadu9r3r5oVmo9NI8Ta7tcVbZfg
OpgWVantfn1fUWhxf26UEUydHw+icnHhBBsH9jd7+v7HNJTORYy0lapUdI+U0dIVeTiP4qwG1d+F
pAxkaO7K46xqYMNdX6E5zh6wuTjJkPWqs6HzUku1CUs1Oanylm+YHoqNyvHIMkjVbqhf3Xqtc4ud
XKyzpMhM0VTJjLplV5tG4oq1qoE7d8RaFTuwT83KxsvMwBeBKTW3+VwY6GsvC+cGLFDtBU+4bnKt
1+/CSBYWqgO07h0Rf0pDY6XosJn2Z00p0vPI9dCdwW46o86/MbBSLVKUaxPV6kivKM76ya8/XAgv
e/XhSrgpBf52Cvj9waCrNoIH64efJChoaiN6AKMHIMzstjeryhCboMlnpZ0HK1VKfMPVJ64RhVOw
uJaWIh7UNP55a4fZRpHKTvf0CVzyKUEFJc1k37jtHblrU6RBtO582yxdu5rrDaxbRlDNPdSWF6hv
xDU4T0H/4dySPJbXihSXcbEkNPBNEgtxbQxJ2rN8FvlaNFE01S4oRWXBJZfVXNGa0FlFII8XIo/p
KkYNXancPlE05rrxDJZox1QV3MjCfJc9xndQTYOmO9ckbGY9m4z7/+nP7X89K0AkdmxyrKksS74M
4R2ter3V1gmPtbXKeV7xpQ6oNh/R26HZnoZz0IBlQgbVBOzIe/5Ru4Y4qZU3jE5GFUmS2bWpOiyc
uJoIGK11QFQ9MjCRnUuwo7kVJSs7aMgKTFT+qpcrpwjyYqaVQFeVog283IywR3ft9hxgfbu2bb2b
70l7NtWnS+aefQvWXX0tYCxTXSubL6VB7/Bg+g5aNinBzrBltV9bYETI5jZYLq9aJ5zmTGR/i070
k7DLYYdRZXztFpxONGKzOwmGGrXtZ6Gbmpqrh7et0QTnPPPL89h3J02Y2ZeG3Z+ngqdftKJwLtOw
vIvsJPviO0G6rrK6A5srFCvP5YsoyA1r1zaqjHle9f40GGqbfKHxdeQlmeXGVXOFWz9fdDrr5ynV
vNsmAZN2zEP+oMs7X7QFWNQRuCQ0r78RWS8WtS8qsDvjQaJX/U0KBxdN5ufauaJRv+ivOk/sGBQJ
jP3VLHazauI4fn+jerIdfC3TxN2oFnWbwAOCiWvq2FljMemDlbjLnXyyW/Fa2tYmt8EK1KEMtvKw
UqpE1e5Xxn1FALKFGmCX3pMa1cl+Qd3/0p6mWqMf3dvnaKHkttP3IMdLGcSmkuu78iDcO0TBp4Hs
zZ60F//oiDag2u2Vg1F3e154BeHTrxHUuL9RFoa/AfZSZaMYonzhD4TB+Tm4o3pw1h3qChpyNJ6E
HN87WFsxCAoXZuoF9XkQidTclaXnuldFRgqz9cvkfEcUmUg3bZ9PedkFwnRd7F71es8mXQe2EcVS
Bsi28qQnFuyd/cuMRPUkBo18gjXmXyqaSlgo2bzw9NRUFXSo5bnhzGvR213zG3Pi8HfqRk8Mmyu4
K4DpBpwGgJjal0+M87DIpR8U9yR3Fgbz0nWY2sasyvzHNpe9PqNZka53WUd+LVONL0E26PeOZn9K
QG59QS7Wp3ZL5aqQvNiASk8mUZ4YkzzI3BWvEDONgtWbvsXyE4uMmefq4luM4vi8hkvcpi135beS
VNvULthVmDjhtSOdOzDrX/9aog4+0PGzgk8cAh5BHdQhGGtkBEMyEEZr6PE981ti5X7LbuzANvvA
ZVeqBFeWG/MYLBdWqHVZbEUsuXYQQKtqo4bly9CIctOGaxpnQea7VmD39qrtMnulciluLmu9B0PU
QAePJ8tNlVUJ7YoJ6zt92TjUBqcEs5eZVuerMij1eZ2UJfy1uRaUDLBCfBJu5liVTIlZ5bFruYXQ
4Hep56wdBglYUrWVyilaTwx/UXF7viftm6m2VVA7hamIWj705Xn1hdN52WdQO+mMCy+e9X6mfSm7
SLdCYhdLVYRIna+aJumlKunGJGv78otsdXxVZf01aKD++a9hQmM3MsQGw9UjEMAAV44N57vGxkpb
Q3qb5lT77mk0nVex9jcO6/haJTZtQ3DQ+FcwTAlmHS/SN54en1cdi6896sfXeeVElwGNLKlltmOV
tsOuPGHVXu114FXe0kazL1VfaOhVkApcCSS/2P8G9QBTASqm6k/RNS//7KB4UgZGf12lTgXw23JV
2RStEr/sZ6HNjJvQj1zLa+pm25ToPAoT8o8Im3kcMrE1GiZNh0rntvP7claj2F7pAS+ndZ6LCWHJ
xd4dRPoMhopRcOgiytkNhOTgtXIRdTKuNiHKjjJ5VamHlgcMfGBQ/WqirTbDr5RuiEIr7YLDX6Ba
duXRprHSLClvoiirNrmXX3iBXt4oEkyKbpq5OJiqIqplMgMzitMmk6zjbE3s/DEO0uSqwZ68brG4
bWBWfctZ0c+qFuR9bFfsW+ZWm7qW/m0bueFl3ojYTAd6HbXelHQiXMR215l+EHoTsNwlK9KFM1Y2
2mafuDp7KuZl+9kOarCx37pGjVdgx35KDJvgVVhRmZm2U5BFSMOJoqkmXRnhlVu4aB7oYCvI/aT6
atznvMZf9TLrNlGmg+N6KGpa2s5y3LEZyz38NQeVwGzq2Ll44kmcjNwgx2Vzt3GzC4EzYoXwGPcF
2/R6qv/tRYnZMK1e13mV3LIOzBu6H/+ddbSbUE8jS96U3WcIfjiPwOfyNwbvy1TDQbSAG5m8bz6E
Iaj2kYs4zM6UgEoJ7JKaA/NdjGENBUNuBcHUv7JcIDgvMZaEMOvg4oVBBkq4e37nhTrYfFCnSfOo
ypPvooA9HE4Fu0RDkvVua5WR7s8UranSHJyJunGeC5AT+3auSJuVHdrrrMHlSoDxx6x4i+ZOV8mv
tdNM/drot76MikmjC2dNErtb4i5eOJqRX8WUgUCK2YK7XnGlSCXx5bymBTL3NFVBewYTOKw3tg2c
WS49E+5CQDM40QObwQhD2AW4C5oVcgUBxzPEkaii46R+BjK9a1a7rKIyVhi2ddBAZdMUfD6+3y5U
qRx627UeuGWe96ZvB2xVEw0MpZqd3pLW9c6LQIDm0MX6jZOz0ox7XlrU593MLxJ3rRIbGq67NM4s
cGTEkz1N5cRQ+1MaDppgZbNP+1aqKfjIOkvotZy4aaGDC7LiU03LdN8iIc/MitnGgg7bM3vYvLG0
nBU2ghCVgdTxMLnUon6Ch5IiFXUcLsExEZqeYftXBm9A7MNGFCdFd5floXNOHJzNqpR1d67nrgxQ
ID/ZYUDA7YczSzUDYKgZi8C7aGIb39Q5uVF0iIZppnnHnYUqGrCn8/vojvrChAAmU/pJsPJpUZh1
57qfyiGpETjgZXm7o7gRNp2wTZcuy+llEEfpyqXlymirHCCARCOATeg2/rJHLL8tXEdf5j4qTFXr
9jVEN+hdutAEopPOd7wLCFPJl0UbJvMyDqobo9elCVt0+3uTlZZXEvuRsewr+LTzr03R0Ik+MGWu
VljMYf4sdLwqNo08gK2hyvIYdom7RAM/vKWyWLfteernrQk27AxPILpfgBdKnjukDPR56sSFKbTo
XPl24ho8jhTinObK8aNHcbOAAJilgKicr6BEhFbby3Bju6K/BRPuRTyYLhw7ptOg1NoJ6YW/pG3P
r1xSyjWi2kKVsjThVyon9MSSesIuROiBV0K0s0Dv7N5Ua67wuvq8NLy7/+Xru7Yk1ZUov4i1EJ5X
SG8rs0xX9YtWW4wAISGE+frZKPueOrfnzrxoEUbK7iwQoR07Is2+6zc0/mMwcj2Pq3lqneNf+3Ph
u/ehH/2kLosW76iarvOYD7eQl3yVSad4rWIkehWr8w+PBz9DZrc/Rj4ddFTTLImHm8VmnfYMQqA0
vZghEkF9KmmwtkPtuw+DZfn0whvyXswuktnGYPWxc2mF3sZNbJ/oNGOIanIyYqSquQe3AbLsgm4n
wvbp4beoHlYj4/GwH1OMH26xJ7PU2FXXQlZ8RfLSS+fS1s9mIAj0Qfu6BxwZKFqKajUETG6NLeM5
P7dEvxqpp41+FrL87le5nRIXoGcb+fRqhliU3SoCDWX9qesDZl0HGm+yugtOn/qQhcupVf/CJ1lX
xxY4c2Ivr9Np9MnGKI2z3ehyL8vmwkKu9iCCVO+TG++UXyP3BVD5qe/L70ZdFh7bslr1GyNq3OhJ
ic3sGjQ0eomVtTJ6FYX8gCw6W6E8v3pnY07SiRXDJiIZDroBJ1+51cbAUrERNOMUP7VNDXIYieU3
ypCGB30nu4H7BNqCO1D8e/Ww8SZdrEZqqaMZGCrP2+RTHq25SbNBZCu9+NTGnJVtf2SBo46kDat9
XznWWpRW8xTGVp120ip+qjkNRzX+QI53TD1a9FdedgEyqz3eYawK38Z6vBnPwrHfyiGOXn0yTRur
otUhzu2/1soijwFMb5/CYSbHoSKh2JhLb2SuSMzl6BXbtu2zPUqwyTHQP/oQf5kuDvQ+zALxKmqi
VkE1FDuNQ+OrTQu1HvAG2SBsla98ivBF5h1ZG2tcD3jvU99eGWsYSbbvgsZLjdjV2NI8MlqJEXNt
N6deI04xYoM/WFh5wT2bRQ5oTue/4hjsLDp0WWJTgDX42ZmvJW2ytCBR8zx3nbX2KaF4NjQ/WFGe
7QaSOn1KKhZexNTm6yHmzovXKJKosJ1AXLWPvXStr8zx9kiJZS9Bl0dPszutUSxTdim32AcNuvrs
WGX+wu1Cr/3ey/BrwV6zRwp2OnIfb5ipPpmBIN/3uDJiT8L6NCzDp4tFg3FN/Abgl8qmDWnKtQ16
59EMQL7V0ctLpLpUFCChVUfW1pJev3MBGFzNwOO62Gu08P9UmavZkmTjFZzsrLpWq8Jzp6+1E19B
xGEvKizE0eizRV/a1tVi0/OopXscQNlZyYzRNJ9yfgGgzC/myg4lv1R6+mOdFtHojDWuQIUZqJzf
vS5vU2ey/YsbjN1ZIuWVWm0nvmtppXMb1B9T1stN59R677fCeW7d7JszIwIGXXSXx0pe+FTKi7ly
gPetcMgOUmBl+DtZEczGEgUl0nmZL7EdQ/dpMJOnzheJG07N1hiM7rGC7xTPIUK0red0pxivMTB0
iyv4dchZi8h9iFOXDQ+RAqpPAqs9DXKkBz7L6ajaQQARCtnT3OoBCLSNfzqOy0nQj/1Tp8JyxUjh
A24p3dcm8gUwydpP5H+LlgyGDZ0A69XfaMRxE4vafbEdXnxo1xvTugGj2FNVsBmF8o68srtj3E/F
tors9ga6hpvOIgAAXuR8iye3uurYe2uKxt67i2RUoDNX1yrsyzToS7lpfKTC8bXAXOdMrFHihS9W
inPUBvmdDHreqiC0N6A09x95XYFOFvQvpNDhqbUrnjq10B8qrKxk7IvxXDjB/Kwc7xzXUf/hNLze
jIUD8sgyHfydxNJNeRNWuTWJewAU0cEk680Q5k38EI2Bmwz/p49X0XzV+GJNrN57drxyoyutvlR4
Po816FYp9XL1pXSHdjPkVvSw4k9Jkk4M4clY7aZLG7eOXjwl6FMjwOsrJ/vMbVqCisXpE9Ky5ZkH
yF8vklGZoWk+pjFwrx6Igk+zFbd7VsVPNmuKlXBqvqei696c2vcSVcvwaMTKGb+pafAvRmqos7Nt
Ud6NFFnrLBz7Z7sOirQUYuW2QXDqpiE4LTk6nYjl0shmKIaRJkJ21frT0Rj+EvuQu+CGtf9a73OR
v3z/15pKIAdqD32OOKTyr72TFTtXFiopAKywdYW4OS28sl7b7MsU9MFPpfFYeW6RJQDTrqKorI8u
9mU6u252H5a7VQ/2dJyqFsg7H8iGTDbb0RE490ia+ui3SMdL7CJfM7+8ysxqX4y+yIs/+oZUVx9x
0t3R31Rd5E9iBOzWtqP8rnxxCcsxe/Nph2C9wRmsm6LpTQJ/MA5WUC27vzdei6kkp2DuWzwfWfe9
8YtkBDfta20F3lqWET+QvBruwViWj7WjsvyZOXX7PGadu/f6sNp0uMc/Zq5Ts7YrLZqOam6RjPTC
S+uCVN0s/6qh8nY5L4YEqc0ysUpwwQ0h3AyG/22o4ubq0/CX31+icRZFztIoGLPV51Lm6q/1Pj8D
DdQEmHlzuyoCm218Po27TkzqI5Ibrnv2tcNvrmyjCn+mkkTsK0CeVNNwAhbqzuBwCLE2bjVXpxgg
ygsNquLQuJadFGqSx3EI5bGwWXf8FPWiY5HVI8BZLo38cPxnyqeu5eOQcCbp6n8550oWO+kXIJVx
nhTMxV2AZvEvfVf+yFu/OaO6mLzIKfJTNvjzTlnUTawCr6w84aoOUwMo4evxV35Q0H9BTtFYHEUR
5A+QKYqBvJVd8eWBIH1OeMillR27xdmeW3uFRzo/WNpOkeHrc5wd5z9Xi87ySvHbc9sUJIj4hPZC
OJYsgxE/B56B+K7Ir0/NX16zN/rprKoBNLc+aSXv7mzhxk3gEoHOp/qDEYmyPASXLF7FqE54CWTU
gHdlfZQD4H3hznFa8IqcLcLslcXj5qMS8pAzGvycxvDNDbLhrckCf+3JzjmWdWif+0LYqw4FNMnQ
1tbBCWswtCkpksYNrGvg6T/DiB/zSQacWrYBqbInY1DWoK52vzHCVHo0TMJJDhuAdocuLtNGZTJx
M5v9IurQ5nH1Wxf5r8KOkN2yGE4F+TyfcyTjDnIe6u0cDe0d1MQ8nfGC/l6NFTwwCTHSk2rj4N3u
vHIVN/507QMQyd3RW5NCbnIad6vcmtV3oTeG8VyIKEzHWhSXYGH1EZTlTHzmN8+qhsTxGue7mq1r
rhh9Jarwtr7tIX5lRL56Eb13TdB+HUP/dbZrfg+Zbu52GCFQEG61NaIxWLLb1ajJuBiVFdbI3iMR
qNwvOC2D90Dan4R1X2RNUewSdmrjxtl4sGc2X3E0HNOyGJsfHj9GMxM/ay2QpI4Ju1XUEnv807tt
jIT5S67KIjEu3RRsXUWGD5RyBKtMhPQ0x050GvC6W/V6Vh++rnfmcwGI40ZFjHpvfRmsu4YOlzGY
/wwc9K5jnWmUU/xHH0djCTCpBMNf4NiUfjp/+kwD0gV8IjTpmX8rqF1uy1Hkbwj17FU75vXuIUZd
lFY5/hNGnEnZpCWt5oMRfebaie7s+AgwLX/zFfgNgjB5NtZC0XcA0uEFW2nxhmPwpR3D/umxEBLt
WZ2xu5mIjl4JHVR966cxfby3a6SwBmaRxLy0ja4fSmRNZXD+VBk9SHKDAJqsgmyPA1+p7p7s8y3o
mt+I0qCPiqkSe17NP0Acnne93dVXLvCgCO4i+TqRMmGsi39OSDI7KCVE7OZ2lx5I8tei8ZvUnkV/
p3Q5CFqg2gZ0aI4xwIttSxp1A6pupzYIp6tqjugqoBO4PAJc6zb2y7sZ4r7a22BCXR5S0QGnDax9
MFfs4RBZ/rx1S92noeJJ1jsHy2fj2QzUUdWUmMspftdzuZm7jL5xGubHoUNRmcfm+K1wpnjjNGG+
cRYxHmiY4vaK98Yq3epn23jRxUz1K530NuAyAB/t3a38h1MQtc6pddmcmDk8C6pdUzfZ2lbZmnoI
TebBk6eBTzHZTG0o1iN2p8Qtu4jgVFh0J7vkqEozJh5zkhh/1/wJ6qklq6yqnbRDIHQlfaQPpVvf
jMT9TF3/W287w+Qj9oOvU1WD8XVzp3u4gbP6rzWM3qjGYhpOgKpeuV2vzWEIWSxnrXvk0EOnLr6M
c/XQ1/borAPO5T5e9P/tb/Racv4iMxw5Apcee92DRb5cOTXo5U6FWh2LASwfJ2vecTFjY/on6PQ9
JDfmQRyNKkIT2idzy0p6UMjw7UUrLIn0yvDl/xneGYOj/F9tR3LERf8VT36Ggj0bCLDnvkq64B2g
yfABBFzvqF/G63AR82K4Ah9FIFSVzjnrkOoxepfFuLHljHebHTQvGnG+xHkjc9xXK68LFLl5qC6p
beuDOdZXSbV/Q88WdiliiYPAog8iBHI4mrcAtGK9drgODoMd0wNuPQDd/9RtdCSs0opNameIrog3
rCfqCNzlKPQwtR9tacvNPDjjyujq0HfWc9l3ayL0GmQU50mO0n8uq7Bd+bEUW3y9/jNAc/soApcl
WWt5z8blnwkj6Jw4KpegaMZ2/TI63Xp2wuKGnxZA/YfEnsjr8qW0hjnpuvCggxmwXaNGeqnDmqLM
qH4afYcfwHM4NFWljjoLEsQP6jwtdDwzOMvBi/nhOx10tzeqcjmg5csQANRKwfhkSNAghWfN1Epm
K5viVcN7cnDpeH6IBj/0WHsu2sA5GEnODjbUKBKoAaNbBEH02QygdH5xx0CgrCCmzzMj8xrBe7iW
i9hTRCxea331mAplmrXtBtHV9GR8eRHHaTn31mM1t1hw57D0UUsqrGfX0c7z/GMc7ECm1sTtJPAK
fRjV4G9iGQd7r3xrwM/5bVPUqsS+es/yNluFTfAzKDpv5ZQ1jtcFU0hieMHFJmV3k40nbyTvH6qm
0TiPLx5qVOHFGI3booooOaC2o93hBAgK3fJzwqcw4LlcFaR4tqXNdwhoZpDrFqKHMT88BZnn1ei6
XfqvmcbJz7KfbOitdASsdpede6s9b3qfbRz1AR/pjRFRL/C1wub11BXzw4soYGqRAu28wEFxGRDT
4GacNYjD/+iarMn3yJAKlDEqz0rsak60DW7vWCIsHbriSMcgPxrRDDPPGqSVKp4I3iIUNkpSWXm+
MZcMHJwgNZdmptogv9nuVBeIXZXr7p6JHPW3Xqh/ghqFC0d/tysbZADpdldF++GQEbye6BCAWqit
r0hN6J9O6RwoI7e6su1DndV9tu21jxR6gWx/1Mj8DKwOAZXu5yd3sIe1Ixv3VaOCoa58+8lvbPd1
hMQWydgGVNwYm714LrZWMvKw/d/zjI0sHOh/5nlxBTZ5zvK0Y22XumODjNpE+z1Y5sMWr4H2mbtx
l/CFzhRYWeIBEywDte7rwvs+gBeVTH3tPFmz5MeBCb4m4MN8FYjN2tn93mfLn9wGlqF1wS6gmTqp
MRA3TwOCE5Mc8NDILncPha9wg4oQr8Jl7aocrmNmFW85AWziDITviGLWCSQmhqDX8w+lqP1DV+k/
V2PAd9Qa8p3L64X4s7h8Ws3V57Tca23Uk9HygnA9GYUbvGehM21bxsbtGFf0faxJkjde/Q2vKbV2
SM0OAbbnF3xNTwE2viTLaZWIctYvVOYgp7He3sSTpV+sko1AzrsmNVZtd6hHBBzhNiFVwMC6dOhd
dvdRXvuCOnkAwbY3Hz9X6kLw1fmyMPwTlKfJo6SsP9X45cg006WVtkbsQvzxl0HjRwtUYi4fjouS
WeUbwZ20NfrPQczZDWw7lNq38g3bfvdbLpgDKht+IuTViS7i6qUNwgwE2r49dWNhH72iLNPWGi9M
huNNh/V0GyuJkAhEAaMygz+K1Mm7/mokINjj7WE1E3KJCEHbKv1cQ8bYvisxHj7XKLxoOsa5fDOq
GlvJhbQDSEJLKTAI6uFRL+XCahk+xdrKvhS2KraZqSg2BvD6bbXxluphI5uhY5ShWEmkZoG/V/2X
XBbZXeCniVGQ7tc7AhLxioSW/YYuJ2odKKK3NFPkTRMhQL0Z/YOYSbWfFnA9c8BUypuCb6omr1/z
MJ63VR+QVR401WvZCGcf5LJLp8GuXrXP8lPQuDJ5iDmqlJyYvxpJWGDvxkKqdI6ZOMrSFUdz9TlY
RYQUiZFL5LKih2eX9eJYKlUmRduTdWD1LzT266TO1PBadGV3kGPEUiOWgV8dG6fxE2HX4yvP0YqB
eh7qQRfncLSikx6rKqkCf3gdisg/o6XEj2aRGsAdl7Kc3oxNicq9xkX7ZCayjLpPU5Yfja3yCv8m
QmtjbLxtwzvN0GlgWSVu8MZTzS9jGr2cvRLsRllZTGnJdk1Yey/Gr5n6pJRARM1nh4O3Qpo9WuEH
ddCjoQ+aVzpMe+YjVYlqAf465+qLzePuYmxRCRqwU47sZIx4zOu0jmV5MFYrLPjKQ0S9MyLXwAma
cbQ3XkmQ92+jY0Pb4tz+9zBNK20P5GTUcy9bINTe/MetJKifQguHVZ8VTrcyPug3AJ9ZzfOucuTt
j2gmGruZXfalvaG5VydAZOJDGwz2AeEAMCe8skHp8Sv35PbRmFpIpq8UdWP8qRblICQF79Q4RQWY
1PYMcHFw5vPnMI+ZfXZKrzqA4bcni2SMRs8m4N+oEI/ldpi9PDHKhqCKPfl0An5erDvZLwGN9Vu3
YLch5Qum7kDYio9BdTJDnoEYrh/cRzNGvaofplo092IKl34c//iYS8sq61OIL5uH03hl4aRTp8ja
g/DK7q0QeLuPsZ8Bj4EoHXGfmV0+Gcnrq9Xs6ukZ0QuOGvzEMoFWDVLwFXWQIC9my112LO+WCzZt
pqLOVmVc5mWKUKdZuZrzDfNwz6V1iEx7ZiNv9pCJjK95Hc2n2nO8m1knavECb9yneVmPl4W6+BMF
5RwfYVQouJoPE1O/jeqhnyv0LMm9LjX/CKPTEUdZr876da4J35B48BA1YY9kc9ZdsxnVoh51z2o5
cMllMHoLLShyNMQ6G1dPDIOf4Jt66D7dzKx/fI2+jiZxIg7u+74tpq+UoqEB4fb7WIRqN/ax2pSo
7TP6jAbzeyRntfNt0W9iTxQJApX85IlySJUQ3ravtb5PYT3cc7LLI+XdjAYRirMDzmkl4RzTKi0b
20ZOye/2VhbquwcS3xPB+f9hBSEIxUdFHqdmcl6zXxpU4lXQT+ytH8V+bGrn5vYVQ2FhgMIVbBSk
LqLX/JtRdkXUP0sdIvmCCc0IuIIH6mhsAeL9a2xNX4wtA1x7dpyuSXpVOPdI+2/ZLH86lOuXUmTB
cxtsOkvFKsVyr1ZMrbO32IKqC9MIPxe5M646cuctmpV02CxgrWcan/5Zx5k6s07JEK8OBUqHO+Jc
3eVkJJbTUtu4z6Qc3LORMlsBC1LjsLY4DktxQeVl8TdGvvjbnf+3P/DbYW2M1J3lJZy8a1jnIC1V
tEzmaIwOQeuzpB1a746XlHdHuwI/KaeY75XM/XtDnOw6tcXOGI1bTkZv1WWA4z9n+cMzR7Hazcxx
Wrffzmzy089JI5H3iDrl2cyhFo8O0fLB3vKZf32wEbOyPDFZvAaBJlfpy25ls5y+oV3K71i686/c
feGWW6HyGpXHJHLmD1VkPdgqLshHeM1shPTnI+MUwJqFQxAHQ/JWhJNKB/Qce6NtvcsajfYPY/3c
LYPMBtScWGDINLyqn/Frwt3FKfyTkYxHKLowiWNP7c2sWNflSU7xd/wGlM+xLMeRmYkeTK1w2KMa
uE0clrOLjkZnX4f6CkbEaCfSjAWNszOxP4zHQ4XSS3YxskCWCcw4+0gWldEHMw4nTSnGlc17feVu
hyNIxcTH3LlyJWwyHbrOpV8G+RLVTvsxDzbdDVr1a79gAhhkhaIYNnfYQi07FXHb3vkyeFTZST7n
7d7oXEIA+OIY1EfZHQWA/E4BwoLdwXVibMarRaMHFGaIsz9o9+oug9/4Oh18VW6MriPMvaKZhHsN
8/CGg4tz+FQJt/cuBbk5HeKCxExvQRXHA1+neKJRUvNzDph/MoMVxYC6zCXXApfcy6ZVjdNR+unU
jf0fd+R7fUSg/xHzrN+PyMzuPVr+wL7xa0SzHuCe83wiNC/wBHP9jILfEOl8m35rgnBLHNf67et4
Y2W2+D4FgZvUqvafp5zF69kKg1PpduRQoJ/SQqvObmi5cCj9DDwtf+WOXfiRV3W0IaU/bskiWkje
oUuS/yVyabgvNcnWnCHJznO0pKhm6u78ynK/xFnzihJD/8kZm/JlRnbVqDuWl0crb8bUiJlL41Wt
a+//O8ltWZP6swR7C+B0S/LvQe47q1YpF0/DlF2zJksgtO84V354Nlg12vP9uxD0ZNSSoC5hkrJb
90Ul3hsWjEk7DgESzGPxhkzMY/boOIARw7p/qqL6MCIZ8wEoBh08wBPaVO2UfbhT/kQHcPIsbKNX
wPgCLXWgR7cbssKDsYCbWf4h5s1Q+u173pAAgcZcrnI+UhxdPLIG3/JkUwAoGifGsyZOkVpLdlsO
gIAm7ZZnMGfZC14vR5PmlkWuN3Ok/K1JjqO+LR2Q5XlTYL0fp1ZmK+PmovoHdW+yuXro5HGbJv/d
LCs4q9dogQQq0/Ip/TrqqfjoKvSjCgNVrk1mXc/0A5ntAdhn12FHnUViFp1bq1j5YAfsu+m7r+1y
Sog7PZcsd3ctcpN8mztRvmtQ83SafeQRWK/ira1yD2UNSquL0ihhGMvhCHCVENx5RseLs8oqJNQg
+Z7WG8TDbG8Fk3WULUcfraGOXwoxWVc/rk5GYq43vyw9TxZTpIf+yHmtFtgC1UQo0TtxiTx90aN+
kRLPxt3F8/c6in+02rd+UtqlSFYUeaIQ6ESDnH6gz0iFdhSD/4beMcVCMBKg5o56PRSjfJ6tcUIr
LYGWE4uoUZn8FNv5aiJEAd52wdZsULCwzl1KL60T6ecM1Cps5PdiHCAMtVgxF00OjM3K2/GcewJF
mjDmHYMHIz9ZPLETQ0nBBp+LpBZzVdpqnC9mUXvXtrfJgwTmjOJ3Y081+gcgqRYiwF0ZchjR46bB
of8LkV27cz0fnLfRDT4kB+SKn9rEUzyuqxzl5Nhafzs0n1AXIyq0cEG/o1XnTtiBWYEgaAwPZkD5
BgiZ5hKOuORTEB7EMvxt/5fr53xX9frPfKM00x9mqYAXiMa5RT1wo7Fl+ltogxYS2nxpTBAJ9JYA
UTu/FrGVf3OyxkmE9uIXKVDxDSaMfQU8TrYxKmbRgU12R6vs8gQ/ilMdZO3TG1pO6W0e54iYR0Vv
RjegGiLFvexudGMDGK407sMK/XeadhbbHpTn90kG3yJ0WHqSKGF4bmp3m2ODwGm1n1M2B2AiY98L
1v0IkAgshv5EnW6IzlMLGkOcDyt/QgKyAffjrkCS2Nm5w3fg3Vj3fMAz1CJuenUZifDUdDVya1R+
mdtxTJzAZ2d/Ea3YSkTEi1e0/AHFVId3o1bNGO9ZW+criljhC97xFKR8V++MNYr93yjLjS/GaFRG
VHw4eqj4fx3HYd7FA4vW3tCTDyBi515T/9lpSHYO8+6FjVGYcFuXC8kBH+6QctPzMV47iwiOndxJ
2jAUo0JEYYJ1sCgy4WhwVby6RZtdSA5c3/I/Gp5/sf3Jf+m6xtmAK8bXHb6AF5cuTNpQ5qnuLP8l
QnLi4rXlazV0ceKoYdxY0j31ftg/64Xh2aBBDQi+JTtOC0kU3aSy/VzZDOwBWI1fqYpUIgC8GWmY
HPSDqEG5jER8A0m4PYBnFzzloALgvu3GH6QXOF409VfqlfkasT3CGyeyL33rO6nxaNFVzuLlDwXU
Ku0i5OPpDFZHKENnNcdo29T1YTJY8yUQxYnKrnkPS5KDLcb6g+/S+n3wonTAa+i1DwN9GdocOQR8
Ee+68ukakaizdeUkkzwDPoKmX1kyE1BcuM7XlcBtXjgoc0N/X+tSgtl5GFu8ZvD8+y9ORrLEFW17
86q83NWuZZ3jgfwZ7ErcffTk2H/qFZiXlTeq/dQMDioQxvHDmvm1B8f5N63ZSgZ29aMpgOgFEmQn
VF2yje5xTrRHezgGMz7YdurgrlqHJg4at3wPW2dTOv70283oYQIa87VzuEztKYtPvl9micVkn9go
r34r3KY8oDXPlBpR5kGwBWcFWbrF6jB05Mhr6m/AT5NvSNzyVUjCaDct1sABYBR4AuDOYkUwhLpl
hb+EBXDibQbnlYuW3cxKbY8aBN4NL6DpTC+TyxfGGz7AdZodbXlw7cfxGwhd/W8a7T1bdb+QDK6T
kZH2NUA5zbqbvOZcE4D7fl432wk4780GXTKdcp9/Y5HcoUZP/a6Fvx8AtHwt80ymTSHnG3MKFHVb
tTo0bT6dPZtxNPjonVd3SdVGKFb9FfQp4j/1G1vAzzpg9puqqhBkgpjjjkNNfIXi2+2Izg1PfgwG
sFOGG7/D9wgavz5YzQtIo6TYi1DJI7rVdMC0prBEisRj8mgGY/oUA6cAqSpC37J/zWkqVFUQEVs7
vD74RS5DB87JishBr9Bzkl+AL4HCZsyki9i/LAXOdIjY4WOsqGp5jXGSUOOeR3gXPwafZ4iOBrUR
QwW+6mIYBAUxo+mcDzTMovveiLIsI3QhBGF1cbH92UN7TKqRfCHFERlxyRNzOWVkuZybbsupvjws
QtPiqDUV+cZc/ss/j64TAJZb7HWbAujIl9l2mzNyiqCULWKhsm7n4nfuV4Tq7IvdO+4KoMm8M1a8
qUUy8344GyuS6ujcZdnP/iTE87LkqIj1ZpYs+lklRjRLDsh+rYyYIbx5LGlEdIfY+p4Id3gG7UOn
gFZlKMdCkzK7SD515moI6XzwBznWD4tR/uXzv3QIWHZdrM7I8HhoJvCq2hoF4a6OnvosjJ4i1HJV
AZ9Pn3pvHJ2krsCZMB4430ZP1cJKVEBikaH6z1RH4qtxAj0kxm88eC6Sstif2XbI++gslysSlX+u
jA5HpT/Wv/z+lxWkhOixHq+yM0U3V8ac8KBG1BOiExEqZPHTGp6XmkvPmxF1mMuHg/FFMs9J8kh3
/4ezL1uSVFeW/SLMGIRAr+Q8Z9Zc/YJ1dVeDxDwIIb7+OMpeXWv32ffatfsiQ6FAOQJShLvH/VRj
a8355vBfJyFdEuxrx++XOg0KEAWsdssHAHWLvE2uU5Ek4Gw4WFa2gOk0JUPy8c+AzoLkDPr8wrh9
2VkGjVncLwC3R6g6jMxwT9wTUMXq8OVnCZfvO67fRt8Pdn3M7HXQ2ePezdi4H3xSQipt7k9hrvfc
rmKy+hondYlx42qMd/973yWJC1wgQKBQfYqEfSnDcvqeVLRd2XnZ71PO1aPr9G/GHrd15Gs9di6o
+Vjm5W6S3IrOsa5lCAU1/Nn7ZdtRC8uO1Ou2SD3aUKsbITo7NT09AGV59zanYHHJLln9ZDrI/eEs
5VtrhhTXydhM4+XAFgPCi7uKncbREHZz8HRmyUaqKwmCPBnDlVVa+0FloKYm+jn2iv5W225zy+vs
hdS1foNmAtQJ101a28/9cxsHw3MXDx6O3WwYng3W+fcx9SA8WSTTBTTtcCFo5a6VV7vYX0EoCpCl
z9aTwdHl+fjEWyA0Uxu7Jy7i8QlL3WQrsQJfmlGrq/JTN7EPM5g3noMl0gG4hFwu+NSuHS+5eHoA
opE07GSaQiLJHfmx7jeDxUR073+Nm6OgkVub5O5eysyWm97i8bIuEV1loh4O/oBYRRTHljyYfjAb
zdFftjB3QaVHZBILMZTlhNgL8D6hx4/9ECQXGarfjR9ALngUU7P+awCEAehcNaEdfQ0gvpdcClKK
E/4vi7/sZs44rR41tDp2pjdSVx3bGIHkmRtk2D6To6qdTypwtf6h/Ri7j00aqGhfRCL47Dz4fZnu
RyHYQ1/TGZuZ84+vMf01u5smB4c23ZaMU2aBzQyxDj+WW5YVogYTQWqk6VRV7YYwmw/RN0cllFIj
L+dHN61x9wli7wwJL3Im7pRAQ0gvncGqz1THECJ2eOkshSVKgO7nUYL1gxpY1E34owCrjE/Xav6q
XfyNSjIUK9MtY79aQryl2QE3LF49R3y6M7TJDGb+A66S4Bk+8RUJxmvjWPwVWEa2pwPkDI1TMjYt
bleNC3QD5sdlnS+Ah+wOxnlM41OLdPQtpBT5NPwnjLkr/BaytJTf35RLsJezvt2hD3X53mQ0uxpI
A9Yo3Q0WMHjy6xfSARj0vyyV8y6yIbsCLNzd8RL/53nur9P5b19zqBFkMdCV97LUwBQg0JweWjvW
dAEAPaBhcwNmY78spxz3ibKWoCtaUhwLEFaP5qg3xmmi2Jy7fYqd2+xkxnnn9r/9717mhKxARh1S
Z4Dm/jWJGb6fJII0O8p9hR3RIWOy2wySPSHAax1SMvrtyRxyVSZgWMGocUHipgFSA9B+wQCMHYiO
+B/wGNEQEVsHjuhIVJXnkf3sw1gs5zBiHZmko8lE/vekpBkCIKA5GE/LS9e9ass9YSMEUkBQbdwZ
Tdpif36XYbv3/wx3trLU+U935NCpjow2mwP9o26ZZ+NCNX52GB3RJ5svJbfe0/cXED6yLOc/3fsM
UDAaIZdTKJA6J3Vz3lF22buZpqWuPAmSAm6f4u41pJ2140Fb4LeT3q3scnLLmgSMESu2F182hnvw
sssCJF7nqcxAFbRxpF1kGL9sqPz8xrKpP5iZjB331WUH/DhoRDjTcypxtYL2/nrG1IakRHpWPphz
RADC7dC7O449Fsj79Xj0etyvhpgNWKE2Iioh2CHxwkqgtVsfya7ZQcfJ0qrFuE/mE2vjZA7jBIlH
R4Td6msh1s4ru6/u/8OC7f/u0mVdHwHQJdfjgI3PBHxDIpP2EgPODLXhuaHqmmh/3Es85n0A02Br
quAFEViyM70ga9tL6TnNJWDNz9FvgKr+YzIe2vVyIEmmeqt9SBFnQ22doLLKozgd9Gs+gU45yrh/
GFVBV3ltxSfWD86WOF2+dyHgfOzCKdl4Vd9eLeKrpSh48TxNDTbNgx++5HIcDpa0gY9CgiQETBNN
UozFsW4OTsnZ0Y0TDEIq+Peg8XBdLY7ETSMbG2M798W1mhOLgovgHNJhZXqmsXAX2Ode/3PQSSYA
Q+VqU7OmA2MhpsuO5mTfJSCbJzy1NkRP4dNgtdi0lu6h94EpREr7yvg58P0M8o9oMjyNbz2ke4sw
6C+md7cnbI+9oHVEAmKauXbdt5hyf2887DzPbyHElyOkrv0tCRI7WYCgAUhC16abr9ntAkKgqkTi
/MtWdbm1mry8WJppzISykXqDtDo+0fym/LkZy6zf1WlaRfe3gGp0WBtQ54l0k04WFMoUp7QfNl/v
WVKvvFYIn/7np1OjhoBMAdD8/LaNO3TY75/uy/TnE369A0FCpEREQrf3lyyx3QBQBcuHr9cUQQAF
nhIZuK9XHbgVr0CF+/0JzYQtL39/wvu3xdMQUr/zp7vP7foJ1jv4dMbbzG8+YQfhtK83qeZPWPT3
3+/+tagaJPBs/P3pzNl24O+tJAQqav4izNlVUX4Tbuvvv6YPkHaMxtYSS8Dwmkfgjma+q12fairD
B6TKHjsU73kH+QYae2UMgKUTN6+VUy5qahXnCoWBV2xCKYE+qC64MfmPpYuIXDrFuMvwDFnPnLhH
y/G+m0HTNABjeD7Td/92AGm+RwB0bfKhSqTyGNbZzy9/5iB+iGc+FpyhvZSehbVeM8u0F+O47ETo
PKRJ5T5AQ+sYjr11EnNPN4HapwJfrRk0bjSGZD1W2yl0MOES9ynkKEJIHs9zmMbt63FVDEH9L1uc
dWtGg+5yfxUtOsT8YzcyL2PO6glHVRBaF3vTHR3dnQFuvvfMWWMPOaOGNpAj/fN+U1cBfeCEV2MS
EHzYQkyiWny9X2iG/6rsvDsYj7wX6Slwu/s7NSZouyMOOmYpsn34QMbmvWfJIO9fCcD+9cYWBWD8
3reRnby4LM+d5YDAqhN+MUd+XoA6pdp6a7qBn0PJvXGBQOCkF8u/vFlmj7sWbMevCYyHafAKcal/
v8KXmWa1ABn/n1f4Gsgb+ftVKpBQoB+P9ZA9QCPZTosVoMwIbWPRsXZ9ywOlPsl2WM5DzHpi4wFZ
5xDp9rY5M4ZSCaOd9jcP6IIl8jn0yUrDZDF45fjmdyqNnNHTH6LqT204xL/YhFxNmY5YEw7IKmNp
lkR56AI+Zac/AuJ89kFivaUFC6FHJstnF7yeZQF91RuoS9iaep59xtt1NjQdgkNgDeGOlWG7Gy38
c70qMGVYsPJy4h+4uPQRUK1aRp1pHSz5e28odmZk9NjMOCqRS47codDHuxWFy6IRD4IVEBUlfoIe
v3K54F2PeL/l5GvpYHmyaMo5ne3cyqwjDw30hza8q3e8dThipiy52Ax4EOCLLQhQDvkic4v+NHXU
fhB292zsYZJ5SzG1/R53dwecSm9Z1oH1Djyrs2ZuTJFIxumjOlWuhOiuIukOl4azMmbsEA+qGe0n
cfOnNAQNjOY9xF8ZeJZrLBMRhETGNz+okeSHrqt7cJTnw8mFakXoO3vlJBXii+mSh0O9mnRZPDOK
9JkcURwhDGj+XFsoq0Ar4DtMd5CgXInK/mV6k9WHUEhnJ3MmNF/8B6ikL6CNjGfx3ITlFsiS/sl0
VFZvoNze38y5hZieScLts+nhk0CJOE7F0bjmCiBAiVD9DuED66nA/nOHS6G2I1J3HLF6NN7o8IUd
lN5q4vy3bSrA54LCdQegsI+wn3EUo/vP8OxI5VTvY10Bb/zHXvtzoGGwM9xIp5cM1VYAq27y18HS
LuT/8eQ3Xa9GzNMTJNknAGm9Yg3wYvuNuIKuPr1If2mcnJLlF68e8D/GDKErwGeiDlYC8yl56COd
b8VACcyj2sHNUQVTeDKjE/LfwCElzxroqpvv9ee2z4tX4oT8MPW8RTgeJ1XDVK0pMBZrc5Jf2xZQ
vhybB1RYOUC9P14nGWiYphGmLg/jqMOTzyV7jNEDlhDRUUjBTEnbPgqEtXQm3ZvMvBZqyzxbVfiG
12ZQ6TC+IM947xlTK1WyKHONS2g+nSGlfXB6HxmvsUYCEkKoz5ZMBLYJmAmBYLYTIBcAwfzL8bsP
KDsA9sNnmjgJ6mtGGn9D42nmzI2QPbTwyGaSdjOzmkWQ9q6/dwHoU86cRnckikUBuvSDxk0dZUVl
P9cpRaqFuC4C2YRtFRSidsyaZjxJzVfQkq2euxxbM/wp1Q/E15b3mZoy29VqIN8zAqYCBTH8UfaI
evU5L06eXSFzl43JlttBfEkDr1qGTla8cmr9LILA/8zH230eFL26WSi18i591QN8NVg3BtWHZTxN
qNI05s8Tylo9cdSDeBo6VILKgvLBmERHpgisDSCr58FGFs26Qjh9ZUZxb8yOA1GAiM6jNfSUn/rD
11zIx81Rraw/mvGAFcVKBviTWe8lk8OTHoplAwHnV+mHDuAX3ItM16v9YE1T2UC6u+9esRNDKads
BH1idvaKeI3Ex/DoxEX7AGrV3TzSIj2U1YyOnr1Qos5bgT4ybrQt/YOy+jwivqVOsz7F0u5StSB0
Gk/GZhpAEcZTPjeT6OkSJZ3gMp+hIN2rgV3FiOm7NiRav4aNzYxCDg7oqZIe7C4XC6mm+NzRJDj1
VTAutDeF3xGC2ydjPL3UEwo4VHHXbMDJ5G8JmVBbIg+/WyA0L0t3Ikc+OOJaIn0DWq8bfC+FfkWR
vVOCzEaUxqUCrlHx61cT9PGpw0LnADJjE0ZZyLLdZNE0Mi45D347Jxyqy8QuTxkFtSmiCNVFjd93
uP5NH7uLdVPg6+F+qa8dBM32kwKUx7ADBp3/aCcoKxnmQI8eID0p1JzAKtCM/7Cp5GfDDpjH+tnz
/+M8Mwvxx13otPxiT6AKWB0S8bGfsYfUV+wh7AAfCenNWLSNoA9kcvqlGTM2GvbrkfXTxfRyP8u2
nYJyWYoicOWCxt0VMr3jScyTVbEbridUkeKuTx9S1FiBhGaBjYnX0we3msJbHgDmgjFj6ahvrWLw
2Zd51UG1UWRi5YEAcnKAyg7bViyEyNoXpyp/HxkbaFbyUY/1AhgK/o2pXx6t2regpuUuAMFtZcxx
wg8skATJXtytUDoGUgaF4t/EZP8AZX+4pZmsztrTQWT8u9KDVEQVqDPz7OIWu+TT2H1Wx1gHNBSy
NbjOWNgcjR331h7amYXcCb9I3gRBcn5+O5ay8k0OCbaN6eLd+X/enVLhuKrmdwGFmUMjg9/vbsBS
aqHceN1BSkU0qvpsAueCiGz1NonKX9JstE9xz5pDgwJ/a6V49jwNgCggTlN9gg2+yPqRXKTnFktJ
vBhSlwmKgMxHX00hLb2hQ3ZkVP7bbnyJTV4SEqbPw0AOTk7dt3hsoENWZumpcSTo8XZcrdwiDl5H
N7/EPHR+Cq96ACquePUSfCzVVtZBeJM6QZ0CzFGSdu/Ayu8SrL1/OnH9DaW5yLPdWuU6rBF893hv
n1Uy8Vk0M/6WWcnKuEIOCRWdWN09VWB/rwcik70NKvsF6lHjwnU0LmJNBoiP6xiotokEO0+wLTYY
mRELep3Kto/UpPNvfs0/6qKLPxBJOFcQ6Phs3Gll47afRmw4QfSkEpGkkL8BYyQC9WNNqqL9ZKl9
RTE1+eEN/HMaUn9rUabWNiqPPMYA71X1I+QiqsehbbAB1bGzNrZhIu0FxLFtWanq7gG5wmTBcoIw
BirM6Yo/pKVgl5r7QDHPR2Did0uZV3zVh5ATWaVQHMMvwA6ti6Q0Hq/YN/pN9nAf7WPwkkTY81UW
QLwI6W6Jef455W7Dt3o/xcyfOpWzEiPv13k4WJGwcusSh8o95BpAuSyp2u+DeAH+OPjIWxkvIDbu
nPCD0ROB0PKinQek/lGAh/xdUCVWSYt9ANWAqNS2grxaJoKPidRgZMj0rVbZsOahsHdW7dsPoUhR
Mmr2GAf65IGD+cxLkmyhDxoCvEfbZ1k4j8YBkkRFBFE/QM66rt24FnfxFSBfBCgm4HXdWwBM9tbK
i3rdohBMILP0BYr/7i4nTK3C0fa/US2XPCj1a9yOZBu6qBti7K390Y88f5co57aRgB9tHMbpt7wo
/G9eiIjCmNvBppEqf9f5hxnLwHFeY1vtbVGyZXrVXrc0dsfHRlV0hYuY15i+IKC8NS+B+E6w5Bbf
eDS3Fq2fotQZ9hIHc1TP3S+bGSBp+79cFGEEfApJln+dOwJpv4eOPSpaQuLPNK0ATrnhtfcvW1mo
6oI3ITbIFKAW0R/nfB5AfYIQOtv+z7/sbg/KbZr0p7/sMQqMniQQ/0NG9aIDa3mhlHot/a69NTNz
MYSGz+GPCaz37obiNHcTsmwtgkhgxVrY1qZEO8saFfVuSeV7q56MEDwZGFvXHqlPDDu9LVix48Hu
8XsiLR7vEsrqQ1Glw7aDyufJj6Go02c1MhgWqvhl0EK+pqKDJkDcJo+FM0AhVmAxKlz7DBhAdWmp
Z6+pM8RRWfoxNtb378LWW2gkYGdKaXkxNnMU58zfgxl0Nj2PiQRSRkXanDokpHiuysvdJtoCJQQL
O1+mWtuPIIMn+35qAWCNiW6w10sXAECrmxn1875ZBhzlQU3Xy0J1rHX1UbWF/diRVp4htnjMkxiq
va7gyOj62dZ0CXFUVNYivo9yNW0Iy+IHZE+Tp96VS+MVTli/tATreBtsRQC/oDWj/Ql5QhWLY9qS
/oWTdpFpD3LMASKFExnkynRln/0EN15fw2LIbiX2nn6fAyTKiLeqadND9xInFahWVSFjsrUr1HcN
qN89tCGiwCTnJ2mjIGLW+/w04OFvxkyTqL5dSTdtV5Q6Uw4gtLwSn9qbBAiSXcnj4mIahzTZ0m4o
Ctp5VXm38X4qwFZKUlQBpYAzzs7GZo7A4Gy3tkSC88sWW2m8hNqLEwF5WE+rIR+RG5k1eAomi70A
qWmTo3/FeZCzG6TEDYo9M9eLf/F8jwdG+Cma+JcrR/ulaK0JsKQuvfRVF26hCM+htUjJWTng79Ze
3bw4oubIbzTDJ7C8vuexX14rnsRT2doETyhN701fBFCoG4pbk1Uoafqf9mEe/MuG2AYqrsgo99Nf
jZ907pkBzwxKhj2tCIAFp2ryHGAjxScEzjVUXbQ+mKOvJvCdYuNkEixqlHdjc5NiHQLW43wovPZp
cJEh/ir0ZuyuBZ6+sd2d//iZ0S/nsXWaVW6TeGuBjbZBsVUNtBHlr65jWdAOtP2d6BL+mmbFd05Z
d8GDm7+SOQuedy9JHIwIDReP5pSp6dw9UoZqYZxy7GCB/ALbA1FYPFM0HhuTArPIHwPvmQriLItM
d5fccfOtYzcF8AsePTYiz9dpOzoPAUhiCwU6ybuaggcE2WcgP5ZfSFpFMZjsPMYyJCVeuwDdsX8g
HZ4gRePYRwdatfsytJLt1NjTpU5LvdQoZPqiFHbJ9RvuOcWR+DVSAKJTEQJcdrYEvDU/JjNNiklQ
ISPTNw0geQIIBzmhRmP2z4iZw7gbn/s5pu9aUGxVw7vuSHFLZ+lrZ1TVcSybizGJ2QQEgn8Sqt8Y
k2kUceUFsYLInPNlN0furIl9t8Hj7vpnfkiDbe4T2gXidEXWXcK0rI7G3564tY79qQMQy2MbH4Gt
w9SIZt9XiiEEL9NT2HneGvi27Apd/HCJjYt+rLTfI2HsNfMzt0ZxJi9ZhhK8M5IR5wDFFogYFLNa
iNP22doYhVOGzf0wTKDQHCOapg+2dgFBc7CfrhLZPQ4qBxKcxAhWF3axsaWCMOJYk50u2mZXzpFJ
AUXG9cTa/FpbJpTtJk/ErooFtbvmDXWEU+iEIrQ4QJgUbM4SS2W9iedNVARg4WpQDaTG4irYBKGO
/BnwMTQW32MDjnpvczdIZRyBL2EdRV4ML3/cZAB0YTiCMVOl3m+3uKMxipbBjWE2Yzez0dkNuJZ/
u2EVQoETmPJj1vftxspDJPcz7T5ySttbijs47VO/WcQuSAEDFAn2Lcvdx4CW7rZKfDD5Z+cQxW0e
S1B7ZldSF9XCAdZta1wdu8/30gJc23RJ0KPgJWvcrQqQEoJskP1YpFDW9JmfvdQJdj1yculbL7AY
xs/vfM8mSEmkvfPTKgesuXIIbSNWEYUIc4koaTfYZqDoKvA0qy4rmptldWTRSVDNWzFAo0kWCB0i
CfAdJPJTlUrELUS4Tdoq/IX83HM8iua9Lvx6EVgNefCAklv30FE9UZF5O6kLb4sSDMPZzAipnxKi
XDFUs4cx/d5WWJ3i2TXHju8zNgXQO/OMZGD1Qs8ihQSwqJ3Z4/y3XdBfNmTEmn1aILQ9+dsUJEVR
kbFEhR1drAroD0Gl2/Lq4sb7unpuZPNcKc8963gon/EuK4AbfURk5sHJqiB1F3rt3owGshPQ7/SH
rRlF1qOBulNMUZ8T5yIM6687xLrHTp6BoWmAf/fy95DbR3+uukIDbE+SmL2VhM5yo1yemegAzByc
GNvzHoSwrBmizgv6z2kdJ1b92eb5CIAIJLHsWr2D2sGOsdX+bnrZ6VVe5V7018BfXdp22G2BHGns
E6+gHcJQQrCYCDumPcLQEF/HplX42OE3fPyJFRkEmUf1C8qHLygonr6xAjrB4BWpi8hHf9uBlwOu
S1hfCiSEl5DZphtKNFvg8YavfW4kCAYH6oTQkRs9lBc3xgpVUVFYWmfITPsxnl8TjzhJyFF1XfwU
J2q+UNwehRnRLQbWrlrpo+TF7IwqAXQzeQRyG3M3lQw6ziiGfJ8qqJk8p5Z8NqdO2BU/QPBoEcyu
tJdqgaUPX+fYT4AXmUzZss6x8aw8a/ReZYHbT7fEvmFMI0CSR1R+4BAd8Jd1ptWnXTuPJbKM3+OB
dpEbUPaCCmZ6gZq7xaMtbb6C8PSBFQF0AlMNzVYxVbsRSBwonzhWtejbYY+lRgg8O0adgOQbyw/z
ZZXF5WMxNxqZBWQabsZix8mRBdPOxtApTSk7uU7lT6jbDfq0TeNiCYiQspdmvNWICFcD9Io7GZ8E
4vKLhoxhVKb2UxaAfUUhybDRSD+taVy2C6MsZISDxEyA7at6Lh0PWKs9daivkrsvAcHHCzP3Yno2
QuhAXj+hpmp3daA5vG+rsl0mZeC/66H6GRR+catZZ50hD42kt69wHaHOwxyNvCGb3H0Uqfzp4zt7
x8NFovYlYAHCk3wBxeYrqs2rcwUS04qHIZDELEDJTEd1uzYB3TqG3qRGtSAUGLKnI66Wb86EGyTq
gKDiXT8ka8qAsITeG//J8MN4reVsM0dYWwQAP3QLYfOCQIC8gR76by4LFCJLtw5eiSbxBqVOyg1t
anlLaX3KY+2iDJmHrX9b/LB7KLsg6JxeA9HclJWK3ThyeoCINxQh58bPL0n9vWrSPokSBb5oxYdf
yl3bnr0ZecPe0ipWq96z20OIDcQlwVtcCIlFlgcFhzWqbpNLO8lkoRCLBFuoEVCKZmkW9TILQPu0
L54jp+/OXGIV4illFAd1jX+UXld2+JpCa/cjDDmUVRQIZ3igiA1toYwS2756ZRRwrZakw4/E15s2
aZC4k97TUBIGlp51S2i57QnEFnQA0RGduYu+R5FpVaThJoMm+aEau3FLQ2sfT1W5cjQ7THk3RDaC
HgjEyHE9cI+uq1i+pUHZo8J7yKOu1PwDukzX0G+CzxoXD6ScUQMWMuhrZvX9HtKvewZ+8xkOczFz
MBTOpQYuPQMMZExScTMNBMqcg5VBlX42ZZYFWbEi9FfI7TgnFWjnZKv6bQzra0NLROOr9gn08fwC
YWf7ubKcF6gUBmdX1N1J++1VCUB56kKIA2efwpbl0YboBBOj3iUBFFAA76/I0TrHEkzFlBbvCqiM
DbDpkGaau5amlzmy9UDdQZ0l7UFctwBqI5bgy9aW6cFl8uT0MoRm/Yw4nIGJKcMRlgg/szoFRkpD
vsDYTQMyFvD0xsX0Wdp9w6K/hIq2fh5RTenS5OK5d6rujEArrqRJIcOnuuHFDksRgWRRbFo+/AyR
CbmhTLB3GscA1EaS8gVWG9URRzczCNF4dUNdBMCVp+wDYX14KMfXO8azOrr3uRuMke7cHKC6cljV
Y9i8NJ6QK5TBrDemSz2Kxw9zoC+bTOC/sVovVA8aKKJsXnm4HwbYtR5iAqbfYgZVHLKEPCAVbC1S
hbKLKduXnb42WviXsACqVfUrwryf2Nc1kS36D0X84Tr1BdJOFWQ+W/4+tbgOheUutBTdL0UeVRhA
5SdL2bFBmimCCtWwHDOQZ6RAKXJuyXiL0ngIOOFyvhZQ8ryW8xHS0NfCzRuQOGEyg0MFopRSuFea
ru2S4mw57UcGVE+FSmdPbWYPeAZBFsp0A55MJx0iWIbn3BMwn+qhkNUCNAj6VFd2EXHABJA4H/9d
TW6au3nm4amb0u//rZic8TADDI+Hnafx6n9q1gVQytY8/9XEdbgfG2g/hhL1bcC6KbacgGEFfiaY
yS20ybDl1muv9prLFLYByJa2RAwnubK+qbYVluqHMkReLsXlv8UzBMm5ClIKEDycLhBlrlYx5/aD
nLIAVYaU/VTnt7bFAnQu13sbBiG2A0FFeJGw/qL5nHxhefvuxuXJbnClZ/mIauuAMyHK5S1ogJLr
nvTJVsaTvQVWGpXMKzdfOX7Q7ByK2QDunh8ZqkFmGutSsJZXrt3Sz7AuHh2NMkFdZdsoW2OtlC/q
X9jlnVPcC9+TAe9QpVkFiSYut63uzyEupU3mhmoz+qG+2kGYLKEB7b7aSFC6tBC/SnpCJgvQcVzM
Vzr2wXuQQue0GZzuAQkmuW7yvgLWpQU2GmEsrLm6a9URuSi7IPtoqnGRVm3+aactiiCUPH+mgAau
B0ifHKbJg0qLDyxvypSDnL4+uT0Jn0LGHNyy14hyNd956oPeGdrNPiYqAJ5QfTpJhhtlGACK73cU
QHgpDpAiFitEbvS5YLSOBt//EE6dPIGKqLcOhFM3ED1lz9ijQyqyTH5AxgIAwrLQD7ogCrSf1l63
5SBfoYu6Nx6c9hNYa4jPuaqrNnLstnaQ5DtoQtCdg/zDEb9lhtRfTy+QnmBLDiH/lRwRdNcu18cS
Yd9o5Cx+8glBOKgd9zP2RHlQCG5GoAXHPj9xAPXAqGn7VeujTHWC73JJUfFzh4eL9SLFlEbhECL9
PY92MkTFGZ882fasRRpXWBT1eJC2gFR4ZFA7KRG9nkKnfGd58KmANL02TJBr5aU/Uay9BAGaRTVw
1Avw+KCwwGy6QxEpvRmHrHxI3DlyXcnuB4V4VsGl84ldzmdj8+C5gfTTynGy91C39RJ5T3Yt5gaY
ZSipIne0janlWtD36Jzl1AKzlMYtuxpHxiig+QJJ7C9bbY0U0V/cWOZZjFuOuNI1vM99nyynKK4j
L+OgEGy2knQVVnV5spIOBQimHMJPg5cfgbr4FgAweeKev6rS7hES1HzhTu5x6tiBFIjjBix0TjWK
ui8mnTpLv+/HLcs7d4c6JPpSzw3flhohF6AM+LZOGF8SKt1XqqGn347jL5DhplRhxw5Zq+cW8fao
61m1UhBIwu0yT6Y9MgiLlFg+CkXV3tbWALHlDXUQq0mCbZxZ5QJ/eVyvTv6WMhcyMCGKwHh2rY8T
yKqLwkM6WlBvXCo/Q4Te1gEodVIOUdbLR4gFFVtj+2rACvvHpQtdtVKB8iKsRk4EqYLXsFMIwwSE
v8xqlMuh8L1rxlK2TkHOjgt/g4zUdATBqNwmPireKLeB4g/vT6r1ikcoKmBdjSp7wF6RcWdsTgHo
C9RlAQe1wiu2AsGn4yIMNc3lyMKHxMMqGdUmvtuWpfcpqaY98Nj4dmJkMDhI/UcJ7BEWgtmb1SHt
oEDCXQ0QYN4WzRjebBQ0tQN3wKYHlebBe0WslGOPk3K5yJOCH4EZLnd8QsAiBMxj2QSTu/RSFkPc
RT0kiIYznyKFPwmLnnogFGPw1W5WlVQ3rKVntjPKRkwUq6YE6N1nikIAKG6YYpGX9+3z/7B2Xk1y
40qU/kWMoDev5W1XO7l5YUhzNfTe89fvB5Qk9vSOroldPSCAzARY6q4micTJc1D5IomemK98f2ww
OmsY3vNHtxNKyt0Hh2LkRzKf2b2pOJfeVDCEbScRJR1x1fgPbfmnHCDtqm45ME02jlPPjzBMeStD
a0dOWYz58W5TLXuvp64J/pUQ6WC3YN4sIJLCUg5xslYtBNxbpasvo+dUl65Lf/RSqBZg6IaGEdJr
QMoy5t7lTsT3KlX7XcqT8Fpb6BkrqlXuM83zqaqk4WvgHbvWIX+fz1ertnkAZPFTWykJf/7cFnmD
ddDAhaEbYRNKSGrLeZK21i1INDbQlsauzjap8TmkI6sL6m8/q3m+KarpoYMO6FGF2WBt+GHwFPKp
96TmUk4LB1jzg/nRBUx04Y+uGbQNvIImj2nfPHulnu3b2PzSh31yDft/kQSvH9JuKnee68MWE6FA
1PiQbsoenMrQ5Mju0rTOw1iNE6lT5EdGW7URmnDgq1bSLz6sKH9YyFusLFNpP3K/19Zt7AcvlVuj
1BbX/s1W+VJECaQ9UXK2O9SI9c7i0SKGshkg9aAK0ivGYiVd+kjeOh82ypDqj0bzHElyJtVOkefh
B3znblJJxx2pCuP4YqaohF2vLlJ9CLhJgiXZVKHGa0FodzstUI07gVPddsivjjr8QoLCScYN6FrB
F21fkgIegTIO0k3naOapjajX9wBzvWqh3TyznV6pY1a8wvy4BSapPIkXdb9rtE9G6lWXOov8+9Aq
s2wdT0O8g8AFjZW8H5Utcq3KPgWm+9yYxZ+UToARy4fhxN9atBo4qXqyigS8nJfOe8vzAVzVyscQ
bavnYcrWZlc3r8E01a9F5j6WkAk/lIFSv3rGYK37aeq4wzJ0Xc3fc0QRb/zWf7CKcrj25eQ/5MjL
w88ZfwqyuD5GalhSuBEkn+yE3CR5yOggvQl11GDkOSqTXl9BuCpPlBfVNdVnnh8HaR6dPr+kYQGy
iY0mAMk5hLyBE0zLaNIN9RD2BytNIPDW4Q6nosr+kDXkvgGaqRtXDK1J1fZlweNdSRzrQ0aVEpBQ
Ld3KubrXB3sYvrvtfW4HcpinvQHDL8G84TW7YvYDeNJYKunHCNJ26r/kUEekcgszv7qTwfkAJt2E
dvTuVYMkJ3UTlvv73HH0NxD+qHsZbFBMsalD1797U7vpNg5l9gcZrEYDoKdeHMPK686hsjbbNtmD
Gz1Yjtff+mBydlk0lxc3ORdk6F5R++o1dXgVlTSvWT1+5HzOuxYwCxxgeIBd3xiHW9emR0ravbNj
KLCxSFurfa1mKrPupt4YkgcTpIKvlnoEdWlunjkdObkD+toyPq+jdMP+OUKwHXUTJx94xYs4J1bj
FNk6zi4ybfwzL63+a1mGOsLohnWjLj0+RPBGtRyHPXZW8qFTkQqzvVw/kVPv17E3Bp9qUsc7A56D
nfRqDbIfbZWiLiK8hQmkryn6xyByjY/d16bKgoMeFpCWD6Tt4syuN41S1XuQyzy33GCeTh4yFdY2
tpyf3VR0TS2r9PWbgDddM9PKXSKqvQLrGXHb4KPNf4+i5WmjQAP00eDb9uSnCBGJkWIN5i0Opmc5
iue8eKhA58kRGCvrYqDQs4oEvfpcQ/LkjiN852JVBDqNnWDX2sS2YtwmX/3RmMrRUSg5XMy88Jen
1AdMKYIWe2rCuRhOkb1+5yiCWF1Vfjbtl2AZQj6CvY4N1/yvy/k9G0ar1rQPCBPsqO+evriz7W/m
1hsuk5arV1Un3dXpAAdj9sjhBNlEJBSFZFMJWSHZSw1L8GAgDDs7KApJm/arlxbikLlHnvadQwZL
L6y9iH6IleU0NH8DeBQgstjOgKjvqzbkloE9cSjVrUAyb5Jpzk9FE/1oqA3MT2S+85PsLY4lbnG8
i/svQpblgZtBeC/XX+bJ4RKzXOm/CHm31DL3t5/yt1dbPsES8m75JlB+fvzfXmlZZgl5t8wS8r/9
PH67zL+/kpwmfx5aP6HvGEbP0rR8jGX420v8NmRxvPuR/+9LLf+Nd0v90yd9F/JPV3tn+//4SX+7
1L//pG4Q1rwdGgWivROvdpH4M5TNvxm/cSVNyKycM8L7rPu4M5Pi7fg+4c20f7yCNMql7qv8p/jl
qsunVgdUaLaL5+1K/2m9/3R9NjNsvQcz5u18ueJ91fc/h7fW/9fr3q/49n8ir95O86NVDf1u+d8u
n+qdbRm+/6C/nSIdbz76soT0pOJX/s4mHf+F7b8I+d+Xcr0a6tza+DopVnTulF4wJAI2O6e/GulJ
pqk66cajNEuL7DVywhJr+3V8lu6aA6SjlyLLZgzBc2F05jpoLGqrWkt5KqIUArV2fGUXDJGtGKUl
lYQ9+Bbhl3PmyLRPnL7/Jf3S7sMTtZtrGLGkTTbNCFuGbQICayHbv0AXfYPUI71VrpIeB9dD8Hmg
zte1k3sDQ2V6LXMYSEWUkSQoyUlv5CjA2QL1crdJt56Y33sAVGTOOqhl5FJlOFLnXOrq9h7owyq5
aazIhSfZor6kmJHYYWcPDhMx1V2YoOXqwndjUT8/VDeTpAHn9jHVPWI4RU51q7S0umlaZ+wDswK6
Lmf3RjMd/Apkw5vZzugBTM67L5ALsqKc2NglskRW+7SsJZcOB6MhqRmc7+tFWdVd4jyFlvfnJWVY
Pg7jVefF4h5mzmzRHP3gqfVIETN6QYFQt7+L1UOPTIn6G+H6TqX+ap6GvcXv7QwoN7iEjdCy9y0m
SaOcvrgrcCKe4pmnbOhAVbhlRdFpDtNH4RzLygnvA0+LPNAwwl4Cx4XgiuTVfYY0LtMUZ07WHHq0
2zdz7pHNVG+HNMvP7yfO2hQeu1h5ereWHFqFfSXTbR21xkKrPkVobVaH4CHqsuBB9gB7Bei21sHe
BzLLuTbexSHjBm9OrjOVpSJ0mXlfyOifXTdJyZtG5kk2M6mzE8rI5kn2EEybjpmSraQz+xUmh75p
BjkFJ8woKI5GbFZZ9Z4KvAy1sRDisa7SH3pF0R6ktUdMbgum1lhLx90rwmVvmFVS3npwkbFLBCdO
9k4pofQAr/EjdvEmWviCyJBOwvZvTmMuzIOpu18Xuw2eUIdPKy845fHVvfQsF/PQMARVN0BhIj71
r891H+aU6lFq6G7lh7CcQOcnUmcwbLn+STZWUaBYf28X65DYWAtqQsgWitgMZAvC1xPKd3M6KG8W
MKuShEE6pMp9wfukNwvWI1yvCgwNGx1m9LMpmjguu7Mcyt7SvLNRpwdtLBux9eL4nxZYpt2voY/e
roDaLmfjU4+XjC0iCsh69hiqYf4YWzm7qxhBCekg35agQY1IbQFHOry07olSgDlfyTHY0x9Gxwpf
EVpQd9IOesw7LTOW2FoKW8pl5Nwl5t2wDEaqMbz2OKvJF6XLOckoLZjczDh5iQCoHV2HpIHKN+xT
1RsHGUEBl8ee2wsfHQFjzwuq60o7rYFUOVD4CzhJL+Ak3QSop5xLm6NH0ZXGVnhkb4mRU5px54zI
Ny2h0vxPw0hCVJaVUnV+8Pt2epo969Fss+G1YsN9Kk293k51mn8NTIsjJQBWpM4mSN7EEZSa+J8r
C+BqUkG/Fretv1La6SjBxhKFLJu2cf21ZXnZdrFJ2HJOVd02A7+1lo47PNn3/HhvuHz134Ceg7ZP
jjAvfrsHdlRxNxGMuQhc+Sev8rwTO1czX8mubOBit4AQNGja3601ZdpjpVs7Y4mE7NRHhlPEcG6E
TKxo5HS3aiMAlqQFSrsZYQzNIVRX56BFNidqHuoS3mfZk005ZVTb5iaoDr/54Uh+9dIAkANMzuZe
BquGgRx0EsKJ2jrNbczTj7HvOZAPp0BOlXRCN+SnLeYo6yYdoej9zp6N+cf01xpJ/0rasry0Xplc
4f5Prl3tbBqP1CekXj9M0jlXwwyepNHKIyS0F3V2p2ElY5oBBDXnnijD515CfaBYK+vbJtrLbtpZ
391IL/ZvbPJS8V8lvOAX2VdImY6jkUF0Z3qnTDSjrcFIuYxlD51gdEns5vDervTe6Z9soxX6JwXR
JzTdRcx9VWmVYzlHNv1E6claeqpqUg+cKveWrT2aZlh+bMk3hypAdjsNzQ9kPVq7Kz8GQa6ioD6A
61eLjxoS8jdrsF/kjLh002td8tJYmmRr7Y4bjUnJ9TnMQ/8se9lQ/jEFrr2To2Gq/HPQAEnm4f4z
JP7VW2wDMFPUcHzUJ4R3cdwny3Xkiu8u11Kts8nbTHDi/23eEvxjbqSiQuFEOzWMin01m8GTotaw
0Fde+pns3RdrNLW/ENf2LJOjXzeIX1Inab94fcKRTtyHz2Hscs+0YuVst3Z6frdOB+nXORxq+G74
El80tXGOg1KSf4J2YNUinnOJkJeYrh2sgLs+BnoJFsGuP8WJ4m1T2LpWDolyDkyzZAvvWHfpRMNh
3dtmsckQTdW2Se0qx8UuJyxDGSZteWnYhznx0Gr725JWOb+9wjLfiDmOaLPs0bcsCqFSxB0cWMn3
cpiqZfbgZekDANukXHc5ahZBiNpWaLTwfI0ocGlGNK4g1Ro4OP9bU6DXi96rBbf3SrriQYPHWnbL
IEMFtiKt9sboV4W9NYYYlJvXdLtISzRRchC+yKYzIZBA6/5JjoIKApwlYhBhAxGRM/+M4K0J/KOG
vLdW5c2GY8fgWkuSpKpNeW33i3ErjVBnhtdJEiKlIkgafx+zzFliGkG7JB1xbAQHFaweDEKl8QGu
kMTXyg99gxLdz8FPT6VUyi6nOopiGHHfM4JiG0PlsJa3weWuWEww44bCsdju91HhMCefRLq4rcpm
WWpxLNOWpZbgAsEm8rVZzn29nV+o9R9XLifupzlBL0bPnICzVkqKUsfvqnUDV0nY6c+jcEKM4a47
DWS2jB0V2zpHjdC7LYy+4lglOru1Ht2kNyr5jeQZNOZy6HAy/2AG4xnhIPWlnrY99TENSDogC0Lu
3C2Mjd/Z4TFH6OKSObBwsScqk43sQiw+NSu3ANlJGWq9a6d8bFaVof4IvfuXqbI3RIKDYWKvIodk
2almGgHhJUrx7FJt/OC3hvY6cei5NhLHPIKa0l7D2nFhuw98FKdLqMJUc1jb4vTVQvL1aBnVn9Ws
umxXhQ1MYwAIrKuPsziHlY0ZaOYxats/5agTZ7YyNqJ05x9jxZrLdNmT62qFUh9h6UrPYzJU1K/z
PqXxc7iZNYAZaes1qjVbz/f2c1UoDyV1utup7VGbG4NyPTaZdpplkzYAnAohJ7iShjcu4S/g+jgF
Wf+jJ0PeRBtJ9Dkv1PoAeqc+6SrEkr/UBqXkoBwWUXHmWCQ8S1MrVQmbjKMzW80FBf9PfUIZXNtU
zimjDvQYycI3M0atPFu2E5zvC0jPssqcQ3e9+fUxpr7hoHwO0rUVld85Si1fOIGqXhQl/YOz/v5i
ipGmWuMByCRSViKirPTqpYi6DdTn86OM16oZIeKREinpVCy7edJbUvdiupzk+6kG4Ait7/sF3DS7
ZrlFbb9RluuBVMnKTrziLINBEcxHfaJSSF4fhQj1OLkcS0Jc7fTGp66pjaujAI+VQyeAVHluqcqR
w8pzmpVqJs41DxT10485fa8ZVyWDZ9yvPOPTMoeX2PhR11H7C+G0jJz0WwYG51aIhiNM7RbqmbUd
hXrpYpOOzCzQSUhQ+ZFD2ciQ0IxeRtCJp8Uke9SMjjbJmWUdzg7dk59D+fvrcvdInVpzf/TAuoqP
IJvRMWFQz8P94Cvt2WLvWcI2oLdnfawP9hBMB1drW+hpMaW6bVC1IseyK633OXK63XCICBS3arbh
DP65a4t/mFCo1HwmkXLQOrYQskn7wAd1JcaNquh3I+UuP9xL4DvbLGZ0duf9mCzdppHqew1c/vul
rdRzM7Q9/7ZsSenLwZjgb4QXJN0kKM581jpv4ElrItJpB8Vnzf0AKbLzEaKz+trESAY6Y5p/zv2p
3LoB5eVssSF6rtWVU6jaxhPIfKSg87MlkJuyJ20zQHRgxcIjm+JXTw6hScPtWSm0PIN48BbDUeWd
+QIvdfeohVn/qGuWvxkGFG8Wm61WwbUp/b00DRRdwjIrKF2NyR2P0iibGGKIvQ2gQ/Bcd49LY7/E
rV88gs502CpaFHEWTe0BuOeCVWyr18wCzUaJ6SaGXvNQclr9sWv4CTWxheSwUGKm/pfqar9rz6YY
Di0IViqE/Yv02m74dZi86UFOBQF7y2q9epQ+1yz3nWmnz9IXKe0KBE76qnma92FAfhiGF89WXiOY
8h4BbDbnwgeRKkYZ1Ab3XueliBBofXOUjtEK6kevdrsDTFq8j4jgxdGFylHVzA7BC8JkLDi2YNcF
AFOWWLk6InJVEob32XdfWAPHUAxtqwSBv/OGEB6CNChuslEtpKHmFgFdOUTQ+IejKRuoaVQ12C3B
ufAiOTFswqSEeu7XKsmoFbcg1L3t0JUIBP1yyBnWQNYuVhzImExlZ8O0feQ69jHXUI0R5JSqkNpD
lgutYElruYwXN8KFEF7K8dS21aExKV4Ok3lfcP4Py1PQP/qGzvdN9IzkGqMBeONM+Ycl9otBZH34
BckA4ejLtqaCATAp2eKtr6TU6ccePIEQ0B4Hr3UeJ9FQlYsKcE12LNUi5zHMLOfR0nxn346Js1ps
pqZoFyqcztIkp8pYaGxWba6HYBRZTTq1IIjul1lsy2W8norjHm6asxc6/ZHCbIrT03L+ZPPKvcnM
jnykGLqwUVG2bz6NvdK8JKazD1R9BmvSB+cUhOk6kkPTSbZpFzQH6Y2q8Wvsi6N60DkfKr69Mgpu
FYjv2RAiWsHSVaPlO2g5or0cznEFilILvascajWITyX/lBth98CTKr1PQp8F5mGYGrYyqjQsZVXX
4PnlMHcg7NQR3DYrvrZ2WaC0AB3QsSmdfM9N13jhsIE7OUQC/4ps6LchxP8GR+C4dpD6vr2LNeEJ
QIuF2DxF5Z3Xxw3Fu96mVWfj3ItG9mQTIUV1dqrQr+BAx6MAt1r1RtJCuMkwqZtnw2vjT0PSevFr
mXftp1LtvmtdtHOdqnoqB1V/pSwdeGTd8KYYhcbrCNpjE1iDv5feyGS/j2qJAQCD4Anl73PiA5NK
RHBNDvGREvCTdMr5cfVn6rIbkpawjL8EtQLDtYhWSoj9Z4jlVctSNyl/as+yofhKtcLnwerLZ4o5
Z3JJKmSXs5+kazdlu5qbJsSov+LbvtgboWU96I7+3c8QJBsHLb0NBXdKXidhxweNeOtEIx1jntvH
YMw+tHb10yQm5LlbXms7Xt/jOzs4xeF87SRFqSCfl72laf/BNmXWf4pbpsUx3/9CaceNmQYJWGkf
xp3JpGJY1JzqTajDGEQje33JOclKjt+5wYJGhzDyL9J+X0FOeRe32N7ElHB17Ph7+K6plc5LBhd+
c6Vliuy9/zS5SW5o5LVu9dtAueKytowzQsXaVtxVYOpGI2A9uLBK861Nyp0luKXlGGqTCPAwgMbF
NowGGkZvxmJiJ41yztLUrhOfynJQngAOWi99k/+pFNZwkSNSrvqOvZm16fnevCAccoiSYrzknauh
kkOlxmTHOvqmuX6TNtn0uQXJpasXWzkslRnsbtXPR3K2fP+7OvwIGjqiQk3r0Aos8p3pTd01SRqP
OpUoOCmC+ZVFSVwDEArnOgCDHoQ32bN0njaF1sGO/HcHKmNkj33rk7TbcxZDQyFCtPSvZuAgSa6R
FW4IOcSoc5tTbBRkqQ29Lyxj64kDA//PFGGSc9amxdkZ46fItLJ9/Msk7ZVdh+XqfXekoh0rP+j7
bOl/E/RrNWn7/ZKl7/1cvS2DPSAnd6sNXn5t0qiHaIFKg5Iak1Vk9+H3HJgnRUR/8Zv5bMCN9WnW
inbja256KwqYBCH30w+TXWk3m3e0jd135ZrSfY/Dh3a+hCbw7F0dUkrkNM64eWOUXdkYAQD1vjV8
4FpgtsF26/NlcU9Q3HerzufHhG7y18URQQ+LEhual2pWPPO05XYMHakcUSlhnpti/iJHshlKU3xp
hnqrN1PxLG1qBBFMPbv8cWPyEc3mqDbaSp8pTNCf6PtZMbr1Ysuy1l1NPWD1ZaEx+eZraJffV6Uc
7ESZXLySa0hb7sEt66djvJM2Xo6idaVH7QGekVtRTkh8ILP03Hv2eIU38xqLEWXy1fMEC/8O0rR5
I4eyIYf/HaB8THaSsLSxvJvPibecJE0t1dZ7mA36dQ0xNHXC4wSSzEeacSz1Wwo63izn6KEVI2nX
Q9s88+5wkiNXnU1QivpU7R0kt1bSeG8aVb/5OlJhRgfTnLSFg2o8mFO8arI63tqeUj1EpcXpLNS8
h9TRjAf+3y6AZ0f70NscoKi9Gf5rKrV1BhkKxdy9ecrNqPgaVhSuurBSQXakKNtkrpyLCUPJyWtU
c++QFHnsqYfcQMGifrKK6BsnXPVfTrxHUSPYcZ+p9w7Vc4+dp9vrogqw2V3nrQrezS9d652k11YS
GO/Tia84WqP2QQULeUyRuNkYem1fKJv/DqVCSAGFhqS3MC3NYrPhaD8Uake9ORHSroxT2cNl/XMa
tZv/L8v901WlTXxC9l36NgApX4vjy1Y0nTh5lQ3FRpsYwO9lMcmIQJ+0Xaer/EJFrLTJ+XJIIegz
eHfrKEfLulTJ5HCB7AvKpU4dsHIhs5y9Vn1KsajzB1T23q3hhG1q8upQ6Gr0kA8t1b+WYT+RDUJ5
yvMhV0KHdIUshvXHaHUvQ8I3WBmbtTVwxsku/3znV31DtSq7k5fp27oyKZURzKq6YdHInmhkyCzY
WTuRtY7m7K9ZL6cbdzRorsew/0axyqmirPJTALnRnvry/lBFfoyMjfrN4jt2yF0H+p3CKT6OFCDt
PXeetnLYjG2/Ragp38uhPw/xRrWM+CiHni7IrxC6OE/cKj8GMFlRbgT1VqWqyhX9Z3DNOfRrlerq
H0Yt/zGsRb5VDr3E86Ei63945TB7LM3tFKjf+3n2YH61VVSHUhOsb5snoKMHdjC2hmIJ/5lNpvTq
VY5kk4WZILLQv8eDkWfb0TnqNol+0gYG5TCqce+Jl3UKY6qBQyAKzaTDRMrh7uVPzaRESUSntaVv
S32Ae/aX26sso9zIFe/LUlm7mnJf2bZIxaz7tC9OVpKhE4hc7GYGf/5NtSBh0L0/lHmwtrMWRqeu
dvMXIzG+IeKZ7csgAKfTBcVVNq4/tpfBvcnB1FRVt1mchhJoa6tGYmnsquEAoeFHP68oJvRqfeXp
jvLQCsEQTgOCW57CtmRpxht7WeWBuRpcyCejtiNvQJicBQNtf5x7lC45voi/dDoclbblfm2HgAdd
UsIT31OX0Q1tD2dE4X2FJuirVvb1i2lMyYlXJW0LxfPwNeH1ODW8ryaZOk5qSxUsrK49m7P7Xc5j
H8Djm7KTp5GKR84jOpPnbmTdKcnU8cXUbO0PKkrR7gQicpRbR9lkbIVCp+QxJXaTsokqyj7VtkIg
PHdcmIbL2bmWnr2Rm1A3FnJtebDW/Fa9NUms3orG/1JHgXaUI9lIZ5z4q4HauOtiN3TdvHSlMVdI
VaqN99Gejflq+9G06lVEBWdI5raePrp7OcwU6wOqzmvUWNHEELQ1phaH/NT08CJ7yRxmzUp2g8BN
mtXiUt2WTUutgQxnypvAH11k/1Zma3uwOc7jJRZNQBYm39TG8Nkp7G4vHahv+UifRMUn28ypOCzr
sOF3PYAekt1Q0O7EQtRCPHAu90Yw+dzH96COIzcNrS8IsQRmWqKiG/jcNLafoYPGKLzUCqli9Fxn
/dAK7Z4GuDxP9dg4tJmuf1B7/4cX6rv4NA0ow/Ge4K6opQu+zU6yr2PT/AuG/WMTdyT5IGlg++gf
7cYpHmUiP9WreaUGeXiWw0ALw22lQk3mJs6HZpzRR0rmP2zfLXdpO5J89Jz6s7AXlT79QckstKx8
hTneWVcgpE6FOkafTTeBzNhrXrsJFsgs6r9Ls5sN4b40xpWVHWz2aCeYu2FqFj3z78NJGQchX4j7
3r2Hh8CtkA6HPPfXnHfr3KM15AXy1bJm4DlPDnUQ+zp3hosSFAOC90hZWYN269AyNxHzxSa9iToO
F9kUdf6qjIGzT5rY9q/SBjUIGBq9rFdyBiCTiPS0WLXK5+Sgcf5TIv6K1jc1SWU67JJfxVz8Ap15
Jb1WFH8pGrU7zK2mU9UgZkRhy0lQaUdU6f0KlFVgUPrYAMy+so1NEqgte15oSl5C6pZDjL1SJ/au
hM8MtmtdUzdB0P5VlqTylbRCJ5C6Fyorfoq9839F9r0bfjikAPzdJhgy3jnc3KH4dVlGRkuV+Ltw
/N/X/6dlFttdPv7XjNyCWYW/XT5NJD5NJOShZfTyWa1Qfw7M3FhpSlNtyDEUjyiM5Y+O6IEvoIDJ
vkmLbOYQFbl6sJ03oV7aTuyHDvcpv1YYqynjNuZ3WzlTLm26av8wkcuSJjPrQxQvLJM0chTGuzm2
Am+l8Vy9lu6w1eRQzsvKtOA4UzV3akDZOGV+fXeJQIQun0xenXpfhxv+3O8Xh9d2/bkh6Xj/GKYq
RMCUDULOzlNG2qnzSJTqVuU+pY1nXsG9nKRPFaZicCDqMCbejsRQOtqyG7a15nkbPeY9fM0Ozl81
+IUatHOP4Zd6syHvuchVuCt0T6jZLH6wf+0RVper4yYHN+qsh9YqUp6vGUegWqMC0YHZ4CGeTetB
9tygNo5B277c4+SUYEj/lfv5fMj4Z5D4ZobDn8ShbYxoZYtVZdyylMCFTk5ZnO6X1ODKiKjK2gzi
tHHou4ASvLI8yCFa5wgBW5QiyaGbQfVRdy8IBrhn9CWce/NuKB3S1ntxtCunMIZ5EOyfEQ/pCn2b
+gmNufopijnzMkudiq9hqvkx01Bn8tYmg3kKtpt0gK1DDmWcnNvGvHuYJJjvc9+t1zRhuy8barE1
VM/PZtH/aLzOOQ+8NFACD9MSxVQ/HUKyvEIIATpOK26Kegd3OZwT0AxWWhVs5ApvunJZGS09Pgwi
/KEhjTSriEchvokkZpmhCd/G3oWSaZJsg4Vaejlk6uY+pgrVvdyjJi+AwcIOv73xWHJSIebDes72
mzpBXsNT3lfM2lfOM1WFvF/RWEmpIMPMqR+EPrp2SsYyukTUucI+b5ziLN0F5DgPsUNZ1VxW1okz
W/sQmMOzYgxUWcOKvDLmvt2xgZr+SMgiUH86fdYDOBH4hrS7Ou3v9tyu57t9yPQ3dhk/Aye5x5tp
p1xRVYSSZYQ+aaiqh1qo66YJ2+O2nKLTLLR3BwdpAQ0BvV0jxHYNNi4H/qLCjfQGULNefDvhASXm
VvlkP6pKdOhELNIH7skN/I9QmM5Pjd0bq6aGtQcuuBWM3cZXQ+uQxwj6CDpzkxJXvdFXaewlD31U
pi8oLt0q2MS/ALPKd3bQKBCseeUXj0pm8kclxX5otHPgj2pidqVEs75CXY2AUIUI0ODWd1NghxAU
cZJfX7VaIZeWAc+WwTJGOuRQNqVDHbsfoMgThILzZQmUPUVQOhfDn8vy0iwXWWxDGP3ROV/SsZh3
tdEE2q6abYoWFbZrG4RIqzX30YbXKOGy4qS6jJ3BXTzz4nRHAilb/V+zwFLFJ8MzNvdF5Hr3IDPp
P2mKUR9iI44elsYuQFEP03qxQI8UPcBjiVbCHFmvpCSDo7QtIbLXlO689jVN2SwObXKZRtY02Ft9
Rt2huNjdKLtFDbID9qaNkZpvP4XhkIrryu6rWyfDKfCn/uSpzo9G2uRQOpbhm5C4UtLVm/GvZZTZ
N9c+slpr6V0m/3YtR1xYacvwgGbzEWqPeR+NTriqBYVWC7M/VABuuSkVzzjnoQf1lqTaSiCNuiac
76wnKyLZ69eTisolc9SCX8o062cZAv1ABLMSAkxBUFqHMXUc3h5r5cswaEcq52DjVsORwy/BXS7s
1Vx9NxKYOqI41B/K1jw1YbcblP4UN1bxLczchqekoXyIYrPajI0yPNqqFe0duDXOLtIT6y6dSqTt
dMjv2/Zr1jjxB6NUnMeCQuIcurcPPucxr0Vwki7ZQP0ApFlt0A0kmveKp6YxV2ju/lmhFfyaGDrP
T0NZy5GFmNGrM/JH5ibdZuJde+MYK1uJkpcg7PqXZMzijZv57T7N7P5FLYr4yh3wo3TKZgz8P1ze
Fi9yBB2Hs29MajdjlbTQmsVcsZjnhD8Wm5u025MIvk5dy4HfXPAOI0h8ehiywZyIIcwnW6fV91UK
G1AUKQMP4Z9KPFIYR0sbiJ0t8KWLo2rKr8i8OFAskwVQspBTpjF5lEgrUIa3qs2SRwnCEr5GjKQv
iONbo6bqamp563CstuS4MFFXYPXLZ6cwi2fepSmWyOd8L4fSYRTUCcex8yBNjdXXF711Xu/xYlKg
CLnUgE1POvVxuh7M9lvsBd1ZhnCS4d7a2V4vEzS1XavcJC+NZq4Sh5fgpIx6C6rg1D96mXKL60Bh
swTw8wHJsv4hGxrO/9WUohUfKs+94VCzgEZRvfd9zeCH6Dfrygo5IhMP01RP4DaOkf0RI9lIZyEi
lrB/b5t6VPjGhuLeRNkWtgs7IXtqF7qR7RRn7nkcw+qGRkm1RqU1+/M/R2SsMf59jU6r0CQxiuBQ
JWn70kzKZ5/PeCnEqM678DAPo7ZWFLN5MYqxfUnSz7qZJs/SYqExgpKhNeykL5o858Ec4UkKmvYp
jXVgzZX5wN4UZe6s778NPLJDS4k/t45n7BrPiI5FotoPHTcDe3D9c81jrqZcl+44e8rWLQFAovru
Qoc5I7Y0t/qHCeql+1Dvbf1D1/vOm+HilcH/NDcn93eA8zab9fYiG0+F+YCHbgGV40+b7KkdjBek
gn1OQXIB8JwyZHVVmCU3d2Mn0KRx5xwy25hPcwk7tiRl71BA4pnkvPbarPwfws5jSXIcW9Ov0tbr
S7skqMemZ+FahXtotaGlpNaaTz8f4VUZmVll1RsmcQDQI12QwDm/2I1dC1Q/E+GbWupLRD+DzwAn
gYOFzpOwIywSCzA4cYewqx6ezV4R5xgFGchN/ExOqV+sr51W1Nh7y1dfAigNlHq857zmFuFaU7vt
MLBZ5e6kP5aBUR8pf3QL2RSIg9+GdYxJT6W0S11/0UTRPsi+CoGFWCmDs2xpxVgsnfMUciu/RQPH
OY6xEi8BAGAvMlrjTVdO+hK7peCzrdsbVkrmS9cUqIoIFLKsUQmei9kQbB4gZ8azMUk1oOgkZ7K0
Dj9PpbnJRtt86fu+2HbxOvCR/p5ADFdfwxKfw7HRlGer6z9XZhVfZEsVz3XbqE9A6to7ims3SZLj
/N16VDJF4i9lU2R9ugUKbK3B6b2m8OP3ZWVlEyh7ZdoVoK5FQmpInQ9mMKA59eNsSFHKYDPQb2SH
PGhFYl3H2Qh+HBENW37MT2qKKNgftTUKEF6wsTNctAanZWdcjfHZbVXBHTPR7lFq7pdxUTu86ZO/
qO3KQI5LH5aF4+dHqy1L53qaekV+1ByTFLRdoMiofGl11LlJuOVYDQ3AwEeeUrneY4vTNv2D8GbP
8NSIviSetyT12H5Po+7WQIzqbRr5wRh6Wdw2blzsut4iR6il4qxHpboKNAr2aHZ/kpNGZ1+gQvTN
Nvt0EahZ9ZR1GK1XttctKh8HcOqDHYqi/Obq0ah2TWy1j+QkZq8xsO2yt8oDnyKP8UV22rnvPvDG
yC55wO78Gf9u90a2dKt2lrrTgzibL4108d9eS3aWyuT8eq0QwxND19wbY54srxWJRz9JjZVMu3Vm
m+BuFDZ/5Ot+aneD4izTFsWhel5bNwLtjwk9mB1aEeZjokX2puyyeN3Ma+0uqpC+VbgDd3NTHfTp
TNaaui8tRSvEwxDfyYnyYrZZ7HHw6Hnm0Y9BUAlbK3WP8lqqPvz9K/lPhR/y6NF973rwRWMCHQ3i
cNN2dbuQPW5X/tEtm9cxalpre3Ae+4/JUcHOwkc/aKGNOrfRCozbUVh4mwFjpRaYcH+dQ94se64G
2hhiy8TpdXQaAq5VtOgwIZGnOtqbqQbAjJvW2/R+Pr7rE9pTf4bbEqVdGVbtvw3/MlpeJJtzer+M
luEgir66OdrGg+p0O3ZO5jZGjf7RGP0vnVWNXxAJuVcQIHo2RGRCrjJVmJsV2592mhZyBDKLm75z
YXN6QQGgvX3RI21Y6lTgb1hNoryqKk1+I9stuPF+1oVy+y8srbHtyo3vmV+c8ZVx3npR4XZUktW2
yaduK3R2DnbdKqeuc8V6yvv6EWHzHl25eviSV/p84zG+kxjaojq8aDN3euwAtqBPooLxmt81swLu
8TdxPNRuGqNQH30HLdjeNP8YH2IU9TH+Iz6P7+bxns14eX35hv46/uN1fa7z23j59/w6/m+uL//+
av777TFfDxRQHnXX/Bbobf+lRQV6ihP8YZwFTLoQwX8z25EyEF/wT/86RIZ9QOS2Y8FpmjvUg6KN
53jjO3ptSLFVyost0Dwu5zjmxeM7ijxL40c8g2h3jc/jJ8fodmRPmkWK4cqxNuKqWiSpYh3LXrcx
8OjESvbIg+z4aMqzqtaZ8lt3HrWHNhiG3Ud81HqTTFmgPmDrjC5TGou3oqufHKqq39HbTRUbvbF2
6ncDHjXLARmWTVK4FdJ+HPDTqk6yKc/kQekpl/tGU6OEwiNJgaJVTM2NPMSF29yE80E2PXMwl0i8
NKuPWGW05LFl21emaKMb/rSQ8+QU2TEWqMrC6ayQ97fVt27SsXqr/KfcMcNT19vaNT5GSJwMiYWd
poojCXsD49z1yL/ESXoo7RYX9QQ019bNMO5Gu105keiFN2dDRZ70Wf8umx6GkO2Nm7PdsscH3EGm
BwfvAiilHeaLcwzazYixKwuO0ILmZ4lbyG3jQzO4SOACy0D52K3KpT84MAoScZa9VjjzrECJrTU9
mB5ahLjm3TCLyWapq7r7GgXji4Yu4fckvrVRMvQXlgU+Ypp5gsjqr9uEdYvIgR10avsuYLj1W5zn
gjMSUPMWU++x8kWJa9ipdgAyQEPYTS2Lg2wNpEYu8qy81F05XM8VnrErUyS8ZwNAIDj8sIZSH+p5
CTPxpsqKId9W3ciSGUG9JcXJ4caEtpWhBYXSj9599up8ORSjgd5toax9NQ0PsdZP97UZITmLsNxu
UE137TRBvXEGHGM1xR+em3gWfGyyYC+idngenUhbsAHM8GGgdypjnigY4BlpOOBSUvLE+HHABPKP
Jvuj6KC4JXr0aAGdoUF1T7XdLlmLUDWJNG4bsY8nztyEZ4/oXZetokHnv6Tbs7pmDpaYFPzaKmrx
Wiizh3gduxcKbtXRAF2CN5TSwZcMgg0XbxZlAzsicxxxJw8s7i+6qiFl6KNddo0jO2AoxW0Ncvsu
TyCmhGJCdvvPKUZY9uQNg9eP0IRI507VSWh/XIY6KcY2PBmvU2uEKZfJ1GYrzcMIuQKMcxNPQn9B
ir/01eYlN4V/dhDzXMiwGgscNAzrVUPVknq/s8GCHdxUTEJxpYgZrqxm+yquXGXVRhV7pDwzNlOn
pRcn9rPrIcXqBGNoJLAtoCjnHGTlVtXxYTPrdrykfmfBvtHsdySaN4Xh59/yvnnNK214Nmy1Xysi
qk84vPWnvMnLVS/a5rErU29FiTzc1Vo4PZNfAEbjV5Avem18Dpz2XQFrAk2QluqbrG/S/sHIGuNR
BTvFxzs9Zzjz3AaTey8HlfNXBs6DtrBDlJZF1m4VdYg3pYF+H9yX4Unv3JPCc/eT5aCDqQ+Ac8IQ
10komejSDX3zqRyh0OV24twNKIsdew0cwAhS+1NJ8k137eIF5f1k59t+uK0bs3mbS0ZyAC69aOCO
WXeoOiEeRFg+t+Rdtz65gF01C782rqY9zoijTVzZ4QHTX0iQiFktMfsSnwfleymU8SuAUu5+8MXv
A9cOd3oR6jun9tS7xkfbG+Gx6Sv4IQS0lC+V7yTgbmpx69vYVtedjeUsUIcsr6OjOytIy4M3TuoJ
7E+6GWdoxUfseuYgMu00fKGuPeY8MNB4i23dIGj/uA7vjYURKvZqZZENB3+ySS3+firb8iAMYzio
0Ej+OkhtFJWys98PBzMquQoAxgCMEFIJKiAzPdS6s1+F5l1RDd1t5H6KDB1b9SQNspM/eveyz3Yb
8y4oOnVXZWBSeygF0TI2A2Pd5ZZGDWtu+6jMLrk158i+Mdw10HgsnG1aovI3FkLbTRUlacjsNutg
jYpPPYH/xsCya2/rOgT2r/Zn2ULwtr0tLIcMcxaLtYzJw6yngFeBdsbIhEvJWOOJ11RTmsN1hPkq
Uv9AhmJCS7SDu5WDtcA7ZsY/lsK+o3ofXRLVxWQmcO5SvbTvstRsDnhqhwvZ9O1BXHBTJIXXOdOn
WusPgwDporjxtGsUw9iw6FDfACAif6rs60G5I/PU3Q12GR8cU7gL3/O/G0U8L/lmD2vzwSpZmzTU
zRYDCspPIo6SVe2VNa+fYAQASvDGrlmw2DaUdTWtnGMbqDUV27y7eLNdARKx40PbghIcDSV99X1s
m20boTrLQl0Anvdd4dXxZ1z8/EWXGhh79EiqxU4tMIOIgGbYXfqIXCxeWG1k37Uk/tbjAPwQ2ri2
acoaNgbAg52VCf3Ysejd+x1vo6PO9wjVanbG1Mc30L+5FVlDfMFqkcciu4C7cTYzKf1iesDeTCU9
giHbYDsm2iuD9op/QgzjkB+1jZBtE9jlV0Md90U2i/B7JozhdsLiIA3GhdVp9tNkYY8bthWbar+C
IS3ilVv71SsIJJwh9BzxYd2uXotkwV7Ifx1VKz8hJZIs5ajEhvOtJw62I/MkJF9WTpIhiyrq7mzW
XsVv2qqwQi2VZydwIUW6ZCdy0T2YvrJUx1NgnrukCPGsGbKDwELpi15kX03VjN5UDfhiGDn4ymoW
ddckmQDKWkhdpH51lnY9AtF+23LKQl+ofd1dnJlGJpm0knELFrNDDr+7d2Y6rgz1sY86S9KJg+sk
xcMEd/GAyXS3KKu42w1g4jbYI6mXuAlD9Cu0s2yBlAWYMh9QLmy2MfrEPCF9I1qXei8WSpFa98ix
iMU4WN5715YXXCAcf8Gj1poFbXnVmzCLYY6UWbjJ9JwnZa/HCuCoBE9XEdkQMxr7hjSVPq18CFes
E9vTtVl2ntg0JoJMDmVpPoYo2jixpqoHNa7x2UJmdJEIr7yRh3Qu3lS888M1GGc71GuMk+xUUwP1
EXJk69LEzCNxQIU0hh+dEz3dWArS9yM4MH7GuXEbda5+G+RdeYZgiKrrn6F6PmtQmPSG0T5+xIdY
MZZW3RUbLYx9dKIx7NxdL8cdEezOaF4vJS+M5Wh7qqv+u1ZPaOsPQf4tPde903xTYrNdGE45PjjV
5PI/NfoDO1t31Tf5Z1YAFi4alJA7NQuohEGxk82PjmuT4lXs1tnNb/HBaNVVhK72Sg77OOQ5KQwj
u5URw0kLZzWMWrsUhputB++gCr+7l4fA4a31RKfuZROlcg3FX5R4hrq7V/gW3iNzmW19x8Fdfp4l
Y6hpwl7XIvcgx/UNxJd48jbXCfOwXATZpp68cSVn9ZXR3VeV+owlaX6SocHBa7aro7OcBHYvx20k
2BVUKM5aTyJu1HCu1KueZCyy/Nw9xZvip/7GsHT/QFpZu9cm5F3liMGuP5PdUh9q1an2lVn3G6/B
K1jNo32dF6aOyYvwzmUD3791zROqJEi44iWwMo1ZpAprwhUysNWevKXzavFwCQvbeA5CLTr1YNCW
hWc5r3pQcytUq4hddm4+mx72J6kTLJscxLymOfG+TnXtBD4t3EZR1F/ypinWqI2q92TrraVR19Fz
WYYa+jIpuvTW+K5gCPGl7qJ9Ees6zzZn3Ibe5MEr4dAG3JzdbBTsbsjGWx7C+sn45pmJs2wmdzqW
cWc/hYm1DoqJOPorW21CN9XM9OEtE2SlO2RdPTIRuJDrlEDm6WMOLCwohuLSFlN15wX9Jzm9cIS1
Sk1k2QXV6zhMb0g263vXBWreFkN31m07Wwe47T6apWZCYc3CT7WFe7Tc8lT9Pux66zsiB0+mFedv
YZ6XS7XWxH02jP5GXrFn63G9oo1u61lJe8ynBit/LIfBBNqvhZ/MoLsRsWATxRUzUBVfNSpe45fZ
e0YXgfNmhTqfR2/pJz0NjIegB4bRJ/ZbrwNlUVAf2BuoSD+ofsIuEoGCqVAzDL2yK4rOz4z2yJ2j
XUoUHajWdjlmnz2nDDGg8pxlpVVi57s0+y5BLKnvcU0mXwOGujG2oYJFuOwdYnZoAZDspezVS0jt
NtRCvP3Mo+IKZ4Vmsf85CdY8/LXPZas1mHal6skM6+QyKkY2U9WGxxlhVuRiX9XW+MRevzj4IgrW
Elj2azyc4xKI9mu8YL3wd3E5XhmKiopkau7UJPI3qasFWNDr0VPQ6cq2jdE/sL0ofuqFUhwsgfml
7M21RGHfMfJEmntdV+CmPiQ3kzYXcZr6s4R7GEqXHPoemYIP9IeMUe+kHP8D/aEMRnKQMQkQkR21
SV2gBhxq6wgduzi03TiTThlZicRb6XBnr4WF5Unx1uB4/VzNAvokAVE4m4cm38x40+agGmWmwBhb
4yzPxHyGoP9lUKbkIEMf8Tyzmm3/Y5bsoCD+x1SvMX+aJYLpazXVxk5oWnRp09he5dB9VmaByrqM
yYMPtWEnChdXK0g8l7rqWha4cP/geRnLboo7/oc/puAOtnXL1jlex8lreR6kyWYmrvwUVFTPWtkT
eIfWrENl1Rl5tasQul0kbh1guDm/QswryGvL61xnz69gFJ29Sj2NvJPeunfWpMG004bqq6t/K/Jo
+GwWmb7kbUgvlJbNQ4BB2EZgt3sJtNjEI62210rqsrPUuuzZUjvYOaVod8PczMwK6eXYqQ6yFzGH
DihT0J9GNcyezTZ9d6PeOsPpzp6NiK08v6pDE/C1URNetZ7U4g0MH/JGgRGdI8VNH2AOXWTcdPIc
hAak4QlHpTe7L1aja2XP2L4bx6IP/5jupUiMhaion3Ur+dvpPqCWN2vKr9MRYTeOvu2KpZ3qoDH0
0FvGLtmeWB/ZCzht9FK3ry6iRk9NVSu3fkIhPXWil1YPnAMpngZPmyJ+Gdi1blS7Bi3FZ7JwFave
itHDYU6vgvPQ4M4+oA+9q0cskhR/7FZNUJjPU2h9LxLcKcrkDmoyS+yZhAFfYxFZ+dnRjeEknXal
H+8c4vuOHYf5p0Xvj1BV4lnYp5EHhLVq91VS3keoU6tbOAHNT028Y9o9VlH3Zavm5yCuYBh6brrS
DQMFxPmQpu17glzKfuxKjAPHJkovGorjy8i2241synHq3JGOgiJipWfXC1RDtXL1BBRep4+Pg0cW
IdLrVxwISyrko7kCjTQnFBDcRpM7uRl4qD2bTbKIzbh5NXRLPXiDoyzlLN8X7TI1sYmWverriLzf
K4mW8JQmOKnB8W5YvUfpaqy94lCHqrUirRlsuoQnOBoDnQWPkR2YbVxPc4S6awC5J/BDZEk6qv9x
UKd7fZbJWbH2dhZNX/F8R6NsSfYxenKaGGQWXqnf0hqknmd9jYAhkDa2pwc9w4Z2GAz/aJjw2ZCK
CNeKDeferHL8iibSzVTT0Uc0P/fchSkN+khbYpuwHbzC3sPdts516JYrd0zEayXMi3whIwx2MVxI
rOF4kBbqBNQg96KLPLPq8quiBDaFwF/iZdW4GNjjLp6S+twNChvOTjW7U2fV/UmetVn0x5ndm8pR
DYGKM+Aj/NtQ3NH7a2/bzboqVkFiMqZsFrdBunOxsrqWzXo+oJtSRK+ys5jhInm4GBMneZTFL1sx
PrFUym5kF/4B2Urgb7GVnSxBkuu1ytBVDulAOTmIhX+LiZ25wqgJaFMIm13GvPmMvPtaUQXlYlwK
r/HSE/Wuo3q7kCM+JiQh0lKuPZSgNP+8SJjypzghIj/zy8i4nBV3jrFyY+zIZcdPV+cFjUsYqcUd
W4n2qc6cm3DsQILMLUdLnxQ1dM+yZdf5Vy+dNTnGtHuycXTHa7KYTubcLMAzL0rD6YFOMFNFtGYp
fLc7tPXUPcVdMC5TfPL2ci4Zb6wlI2PaybmDyg177ANje/0bNBRGvA7XBDnXoci1aXU12cjePvZM
oI+zv16JBWeVWlgodn3x7FnRblKF/W4ZirVKAD9AHgqKR/iDt9c4qhyrmP38SR2y5t4xxCcZl9cJ
xxp1TreZbq0M7nXXTM770Boad9umugRh7J4tYVqkITQ0BJt0WNUDtpKlE/S3sDD7W2Wm51c8JifV
BXL2I24KM1hRuDRZoTFCdvimhllFhgLLHPILVXERdh0vGWYlRxlLjThacMc0V+W+iQB/a6zi16Ur
xn1MYfOxz6e7purxCWrIBY523T1aNmREHAJO/dy6hgLUTCo0Z2Urgq+Gl3nSH2Vz9KJs7SfBuPFi
MIhO21qbTDJ31MBrF8V8inn8xqi6YF7CEGtndo8GrrdYNVEACGfG4WpTvE3d6ZAVtvLWcEs1U1bk
bK13iIzy7QIR+dak7g4TtfyJh0R9RCF2dtgljkbQlxHXG1V7MPssD1bjbVCW2jFkmX3U4ck4LRly
wU17YfZDdZ8pmbsLxmjYDlEyPqZi+ELq3/oSWdxH0Et4yQsj2TggLw4k08NbJHCRk7Fi64uT3Vvq
0H5uBBa/tmclZ1cDFFDXoF4VOzWOaCPUC491D7c5mvLgxb1xnBMzwP3n4E+nrozqbZluqA+j+Tj3
N6YWL915q8nyfokhgXcif204q95Ww1WoKPaqTRv7jIN3y54n4tcSFOWu03UbfA0dvlkDGO3MAZIi
N+udDFLRcq7dZhBANnGtbjGg1LVqNfROVN2a7vHONbezsRQWXmOTcjcevmHuUmHTEE33vsuGE5GV
s2zJCVQP1dUwb1VVpWhTFrbtskzq6lYO8XiG7adcsxY6asD35nzwBeIbfha7e9nUOz85B+oOxvMt
lHvS+tWzifqCv4A4f6/yJ78FfhxjlxTmDyrclbWaYjFQoMqyt70p2LNb8s+JG+KHRO7lIfBLZcEP
v3nvyuSPKwpqIH9esUY3a+tOmbrGKlTsDC1G06KqvFeEmL9Vll7dBjAJsHt0n2V41FXSK+nkbp15
VGHrW1OE2iO77QnTd2HyWRPv0MddDWC5DzhT1a9ZupL/hsmpHyydLS90Ojsv4GInw89N3C2VBUUo
a5mOE0ZLvVGdIgXC6WacT7vZCkgeaq208Q5hTIEASrOQwY8xOsq9W7NI1WWYkXaUzsCaGHdZQ6Eq
4je5MMFoPo12IqgDTfCA/dxf91XjPDfW/A3KXzAWc89+H36/tgBt7mpWe6vAaPOXsUwbbq1etvc9
JVw5ntdtlBLctXBx6ko7nlRe3235yuavGaIn7Zy4NaDArOIixv4TIdo707fjBdZm06cWJClPsDS5
E3GcUD71YSv+kGqUZ1Jw8arKeO1ho80q19t8jOuiPl2GVqovM7z5+jbrb8f5kJQOeXS/+NamaIDI
lozrfgiLtBxZi6K/fB3mJlV5KcxXOeoj3IwscEyRp7uPjrIggRXZABjl1eTr1WqngXfVs/hT0ftr
g1vDOakHfK7aMbzPwPIshQUKdawAMPRBXr5rWvOM6WX4LdOphoqWu66rbbNWK9gCGv5BODWmUor5
TR8D/dUtx4AMTjo8ij4eVllRGrcdEjAbUUf1TStglIjemAmdfbf6wMt3wdAuncKFokfBjApLH9Q3
sruGD4ozTP+tZoO4LUkHI8WTx9jE5XdTa+GjowHjypSC3HssMH/DaJJPO2wOLXi8V5h5cnhEnmUf
d3WwrOo+33GXQnaxjoxVMN9w5aFpoiK4tmOzyqqFXsMk//e//vf//d8vw//xv+W3pFL8PPtX1qa3
eZg19X/+bTn//ldxDe+//uffhq2x2qQ+7OqqK2xTM1T6v3y6DwEd/uff2v84rIx7D0fbz4nG6mbI
uD/Jg+kgrSiUeu/n1XCjmLrRr7RcG260PDrXbtbsP8bKuFqIJ76o5O4dj8/FLFWIZ4P9iCdKsqOA
nKxks9VMcaww3+EtpxdkgnfRvegkW33t2Y/Q3sEbXXt1VpZIXl5kRy4GqFVljq6Zg1CX0SXrttGL
V98Jnb0zJc1KNtEazJaVk0anwSiK13YFojp9jXWKQcmkJUs5SI27buWSCt0bWfiUOdl5aobqVjO8
Yuf6ebfQ9Bz6uAxmpQNdLfBOskVKtbqtNGVcZ7Ubr5wyrW5zu/v0z5+LfN9//1wcZD4dx9CEY9vi
189lLFBDITXbfG5QzgFTl98VY9Xd9Ur+JE3h9QxMUTaZ1kZazEed+ixHsZtI2EyzI/C17Fsxc2bk
wey0Fk+f+BvQvOqOj5x4FLeHH6PMOVPyI6T6loEqr9ouCz8anhN0KyaPcoFsgQ2GjBI+B03S3meT
A5mXMb7i1efINMiK3P7zm2HZf/mS2pojhKs7mtAcXZ2/xD99SQWgx6ljq/h5qupmoxltujFYG+5J
YyZPUZ9fHCNSP2VOSoGlNUPy2UF0CdxEWciOwjGe0Nb1HqAbR4cudcd1PJTY7FXNA+ajWFZOSXDf
NVGyvzaDuXQg6wcqCdltq0QYzwRJCwfzR4+sMYzoucc9VmUfFQd5JhTdvvmYK2d9XPSnwcyXrytH
fMS9ATgr0oF834FyHIts9I82TPP82g50bCx5t7ay15qHfIxDIC+4znDljI/uJEoza4npvP9f7iJC
zLeJX7+urm5ruinsefPs6Navn1CtajV65pC7OyUsN32qurgHof/juBAqSTOwL8Ua7Rx5VXcqGheS
fpc3r3YtwqOedNldaEbZnZbg/pn0rrGXseuhg/nhBwWGpPM4GUPcNiV30bVb2WxHK7vrC+GQRE2a
zShf3PMKirp52a2hhHjIYEBTjg09axZDpaDLrMecliDqSZE69TK2teLkJgU8mJ9OGwSHd9Hk3Xpq
Ddo9ynjH+8Tc8du0TtNQxtuh18NLHiViDWy0v4v4RawwYowf/Y4UFbt071kpeihmw6S8JUHwWVEB
nyvCOaE3PT3CxbqvDK3ZTQCjSHO28a0g13krz+DKfOUCKDP+COUNIodRkz4b7jQ41wlF6cPMTMGF
fsxvOmiFHmm4UOHXmM+Cb5OVl/En0ioQk21Elny1tJeG2ePzK0xov/NZbE9ItcvTegrda1A2AZob
h+a7GVP79ZdgteM5HZis3SYAwiwPfrwznFHZU9yMUbBWan2pOQEWAJDoT0jge6dEaboj+WYI8LRk
3PIr1tA/nQJqXqPGPh0+xuQui7aVbFvC+hwZfr318mYfqkXwFKhtsTLJvZ/yyXDOLvXhpT4nu9t0
NpRMzFceMfmG6qGxx5Cb+qjXUq+srPEK05fI/MHzsehzoHLOQP6xc8mz1sCNZCfg2+jSV/D9TW8q
lkaVjotRjbC/mgfrjUuZNQvfwXg3p8nt1TNoyT8OWYYBDXtde8s+dRKLukvVc6QBy0O2fSPHWdo3
dWyCi93Ezs2YYc0+eFbw7vawPuLRZLvR1eatPaDj5uZ6+F51OcQjz0nAxxjKA2Wms9F53hM5mW7h
RgdqRONZ8SrVX3d4R1LWBEbmlsVFV+ANIEmLdXY6lUcZy8ByonWpFRcyFU99gXZExQ7UX7PFI7ED
tnM3IlLsrwuTRZuSgYuQ8+QUeeYGEUSahP/Nx7UmB0H4hB/LOgkS3tgIbNnamLxgZbNcXmuN4MmN
avwZlkN+NL3KutS2sC5jBJrun58chv77fUnXhaoZrqbqhgaD2/j1vjRUXtr4vW1+Gjxvrc8+Ctp8
IPPWsu3nzETczgOb9mewdIZgVVEe/ykmR7egw45xrhiojcyzZVueBQOy8uqUUnyadKQFm3ZD9jth
C2nF5yrgticP3ZBF+GXIc2QVVBUhHkbJtl+5sIr87ijnyPh1CBCiJ/SsfBR1ak1d5GYGn03H6Pqf
3ye5nPjl/q1btu46puW4mjAcuUz86QlrlhHuxopVfFKMKFvaZIW2eVngLQqQ6a0zUbBD1+45d5z2
SD4Z/YI57kQoJaqFOV2SSfFufdP42hfWiE8t+xeWE/XBFIP6EpXFQsYDTw93ZEOLjWxqGRahIDge
ydrpJyMYqutlS61gQd6o6Xkyg3STCK3HeCEJN8LxHe69sf3SI28Uz6DY3+KpvzSKNn/3x9hZ9xgD
7RN0F19CNb8CjCO0Sq9x3Mzbl4R8sgT6/jY+Iy4Bw26oROg4HMPKyR/muuSqyEJjI5vK2OQXWKm7
mHxXgfCygOEddPk+avPiAYNsKixN/W0cFW39z5+W85f1EM9am0KYyedlCsoYv36rq7LWHaqYwacu
aHGC1vKXyaq9uygt7XOfV/2iMdv+bWgD8AO+a8FWdrQnNHI2WGL3b2Y3JFunFeHWNNJmXQcgXXTw
JUdtPjhU1o6yKc9kLDAFtRrbPkQizm5Z7yDpovKzKfFCvkUsELvYgZtLX6rFydPG/lRglvHUjOYl
qKLpgihR/uQK8xv1juZGtoI5SdkUQX2UzbQN+2Xl2v2+mmeWPls1f9LtrewNwY2v9bSqN74r0kMw
Q87AQLanbuYTWbN2fLts6r4+gdoDaikjsu9jVNkLZMQddgtZjdJUG/Vfuelbc30vFRb1MXKb9zzH
il0c1SRTEpUURqwyVI+7eWjd+Dvbg5xZu6N9YyPlNi1MI7dv8so4V7k57su5Q/bKuNZY9n/54OUH
+/PPVJCjNDXV1lWDzZr2+0K4R4q6611ffx+FX61yqwBRayr99RDzhUeNxH3Oq8jasKWIbqzSse7S
CeFdG4FF2aIOnlzMzgAOyhZ4NpXq1rlnhIusBlcz9kiZyQNaUdnZsbn3+42hsBjFc9xBdYpUy3Du
WBLv//lL/ZdbtTB1la+zrsKE1XVd+20JGRtm6ehapL3bmvdSQ2q+abjL/HQYetT54DtqLOQme5Ei
Ln0DaqRfGZnn3papyDcx23uMlNAgNbPcO5ROaB1UIDS7LpmmG68bqk2BNfMt9LN+0etjcyxCjVy8
UdQ7QNeghJJp7XiptzfA7x3kWaFG3fUs+3H2d70fsY9xFNbi//JI+8uPX5iuJRzNcHTTnTfvvz3S
WMBN7NnH6j1K029ZdiE9790MUWSdwxnLI/E5pkjjFYpH5uojJs/i1hEnDYOt64QSjZqFPI2mGUSs
/3/OzmtJTiVbw09EBCT+tryv9kY3hFoG7z1Pfz6yNdNbrQntiKMLgjRQrSpIs9ZvynEjbyA7ywaU
bOboh3ccSVqPv6DeHQoDZTAGaK04/fkd/i1P1aGepZrGZN0TAwV3AGFUAOiBGybqqy11TOY6O2y1
83sXUF/vRX3u4qO5skBrdkQGts5uqjp9EI5pHKTZEE7E2Y2vms3OREQXAhZFeZB98zR+75uC93cW
Zhm0O18ZNn0kaui+Tqst2qE8g5R3vgRqgj29AxiPCInNJtZ8MRrf/WL1drOEuYC6iNY7N1WCGKuY
GxAbIhycB9kVZI1/LSYP0c25IRtZ4zXeiBm4GeTndlDn8BAN0VQ8GwAi//6a2PI9+G0MsFjTuABb
bdsBhKh/jgwgWZloaNl+sQaQ42UdEvzCXWAdKb39VBpevzLr2toFc1HpwXCrepOdZStTN+69RIXH
wjQfMpaYsnq0wE4xub2hBmo/tRr4Dyc31KVsdAU2LB6vCoe51clvg75/wJ2ovJilaZ9NPxTLFmXl
N2DuMKr08WWqC1B/uKbss9AvHiqlepYdOiWrF1Y7NrfIPcbHwJ+SdeINytcmXMgOucjcVeEG49Er
MhefeI+pf741fnoP7AOsB1Yx+m7QFdzIJPHSSS3Cfn7P74vM0VbVovp2nA/Qf37VVZlR3coDUin/
rJOdP65Voq5+7/dRJyKUklhT/Havz/cvbVBBbCcF2fN721YvAZyQ10THXiguh2yf14r90kfoxtf2
a9fAoUs6tUKtybNe7RI7cCiLLOA7cCUYjCByRj30SqgJdWbddNmA5nUCNdR1y31XkPhDKCThNdF9
7KKh+0fQ56qxP7Lw6IMnN2/uHQH2ReT1kwtB4DwZjXMPnE1f9y7ibiFuxPejX3XY3OF7FCFdsWTh
AsJ8aK+y7zDh4JVUigdrlb6+RjKsyqdkIVvfD3mzNNxouk3YOJ7MQdO34r9CKVLv5JP8yYfICkba
0xYr5puPKnnBp+s/FT/droXRtypNYS3ktVJm5eN+KZZjB7XA0ii3m3XX5/qNWWgNCQ4+Vp/PhrlO
tqqFK97P/t4vRzN846rk2LwZ425JuLs89XPvUW8t472B2LR2ciVCXrY6c295Vgw+4BT6xeSIJh0S
xMRaDBS1Gt3KQ+41iBl4Ybqc0TTvdY1pTHs7m+HCc792PqhNC78lFtePSyO7VS5iapd9NIo16kaP
huOOt7Y61Uut7+qtLMrDkGntou+cdN81xXQr67QUeLAC6UmWZH0xuvvcKcbzR1VrRujnt9FNppvN
jZn98DRSxXWCoxGh1vEFW68f5Bv9G1fRjLtBCy7NaA8vZmnpoGlQb8Ih5Z+9+piRBmrlZUwLcPkw
BpfRqKflMvEvHtJmd66qDPe1HxFtIGW49btpuBflqJ9m/qHjdllJfBIPKHAuIAXp2+WKAxmFyUmL
7wVzBLr84y3b5eJeHdJ2bWm9WMvi6MbhbTaWS1l67zGW2tLwhbKFsUyI0SeWgLCXXW10z9CPoehY
/fXZDptIe2caVl/vZYM8JD2wz41r6rOWVV8tZG/Z0tjqOUiK8k5zEc8uG7M/x7ajXbwWQBIg0vIt
QYAsRdbxOU/TbJuhp7gz1bx4xPrrVnb4EgrfPgR2rYSo0cHrcBvjPDjOQOxpHK5QYNMLZIDFew+N
lcxRiY3TRw/ZzS8yXNSsBmSyoTosliuHKEKANflgDvN3llRHzUdEPkgpJlbj7bOs19eoNZQoaxLQ
sQcvfdMR0Clja/iOURHAYiw177rJRx4nbaydF6kjY69jv3dJeOdcy/5mkVSW7IqbLEvHPfNximLF
cwvTC5O+AQHAOv91cOfiR12RGvyMM9FyA8LNXQTkcl+w6ltK5YC0stHdUwFiRmVuXwOVaVkqBkxj
cmenpTgVPd/yVPQoPqPa+GVyZsqSpgyXVCWkZ2AmIgw2qSC/l0WjlV/gDYE+CtwcLk3bvkLNtZKs
/DIB8t969VRsZTERh2LwgIcNY7mbRqPeyIuRhFzm8Nyee0VB3smLx7WsD+pw10Sa+VhMandIesNc
ydtolX1RE8KFXtYjHdCiO5mYlgFb0BteDWyMF6UtDYqm8RYj9y+yXvPBboPvlsYGw0s8HIO5u2gU
dedi2LeWvQrVvBq1RcoXBPRZtwoFxc5+eB3NBgmAchHjt7bsY8d8tNTWXgxNPb00fh3j9hSOX83I
h7deie96lO1Ik/iAMJWfOdzIiIDOtWTHHixIc2/6PK1+xH56qwydfjv5YQZj2hxuMmDzSwgT3iaO
xaztq7TebhRNzlpvCOq1FyWLCv3Eq2sqmbfQNRiCFV/pJs58VPKjVxGoLjusslLOXq8p58FGBywW
5VFWfdTLM7X3ev5TLDg/NRiBrqwnPmxbDRYOXVN8dZIQ2R5D8R7HTE9ANLvKjZsX/i07HGehQ+Eg
E0ud5ffZxRTBLSnKU6Tq/VEfNOOqNr55xS8knmXZ1rJKHlKANti0DO2BVCQR7JYlg6tqwWMfA7gF
+hKDImnDR5Q67GvclYxXNFpePNz7+o+8DMPHQhXVyhlTPI/coTkP86EQEfIOWbVTvaw5q47NYT6T
jbJbaejF0oTEt5Z1n/qVyYDtpfUAaUc7VUKdjr2blhjo1NHDNJAG9wFf/AjxzWgM70dnBuHCQ3qK
fKs/rX0QY+8XQeArN1GiLUyg0kdbIByrwUjrEKzUu51iNDfvRVTljdNYow6zsNcGfLvHJsPAoCp4
TSIzrR5LiIJrjMGCreNb5WOmI2fJqG7jFkNRlAZGok6O6OVcDG3b3gVoSS9l0Wm78sACM3ovoqjo
HuElgj+aO6eTpZ5F4X9PxIMXT+pXoODfIiCar0Ndegu/Mu2HpBL1Knes4Bb2X76J+kE9D0o5EOQf
1UMy8iMlVoHECn4+S0sV7Q0M23in8m9vaWNzgZRnrvxq1Nhkd981Leh/8mooVZL8jFjZLWKsEZ7K
cAzWVQFE+KeTiXQVWwlvgBpZ7qkvxQ6bRV6AwrCesjLTD4U3jjdzqWwKvik/yB5BAScLRdMnREzV
9NH2DSDRvlIdZKurZWguomsPJJ5W0Q09KnfutJFFssbRtiegt57GLH1Ej8pYpK0Sn9y8Dq5CaD8Z
DLvnMEjzXQHPZm0hTPns565G2K9QUWWh1e2Ckwia/K7JGEFMH2GbudoujeoIm1kOqN1zg97tuhhq
dStbeVhQuU+qBHwWt+z7VQVM6clARu9q98Y/PhdSYLqW1+jtsBHYM1pqV9/hOJYDTS6x7Iqt8OIj
tbhyqrR+Ri79GWYSz2fUL8l4u2/O5AHUmi8y4Z5sh8DEKny+KHBAaunYGj9PQfJ+keX0S6cqnDe/
TxGosKP6zp8/KRXBPz8JEFz9nFX+s6X4yo+07P7xSbB6d5NiLRhLTVCiczJepujloUqbzb9s8uZY
Ry6T9e9ZedJowlAtAmcAkP6M87SZVwSKCp/CjgId4c82PooqE0+piF4nP6qvCP+Jp0CPQbDW1cNQ
svTpR28lO8HFxtYYqPX7JUEzHiIDVJEszoDJLSp0Oj8ct3AGpV+hTaLv5B2RiARlUcQk6ebWMYyu
MRY0Nxq78gPRn/CS5162CxJ8FlitIfxhTuHJd5N8EURsKfNwgF2aDjhjJdaD7OEPz2i+dfeyPcB2
hM9uLrIUakxF6agmh9ENnpzatRBM0dmNq9bWq3RlBhI6J7il0IPmYq1k0S6Oowi8EUU3KQfkNV17
J4tGY8EMLRpxDJzxnoH4SThWdmfHXXYXs+UAiUkmoyt4F5Z+xMsbZulRtoIYac9//wU1/XPmYc6E
uq5qEquxYAmZn8JZkc1oUtZOzw5vGLcECCed7O3EwOiliGM1mGlH59ZUjaNVZTxU/F8h2nkkmq3R
vPGyN6E60V1R5fFdiYn13onNhjRiBLHcRUtURZh4W6uhsh7zontROybmNtWbq187qK0U0z5RRPcy
df20m0xgnAHicC+ljvLGRAjsYhk45IAPf78cekizd2penX6+W9HCkHUdqzz32JM8jcCz5eV1MeWH
giw6Blx0K2c4RWak1SkFffrs/PpM163jo+NmxlL28k0E/TRGx6O8B5pIJDXHleJEw3IgEngjUJi7
KTBf8BneLh9VrgkmRh8QbZN18uBhxbMxUNd9vxQ5Z+1klNazionuycdfcZfrKXpv89lH3f86+3s/
O3J/3c/979mnu8Sha26BTpNrVW/rTvG2URCGSzZo07xLm261NEg2Ztvlq486X2unVddq+lpeJhs6
Q5RLI7W77UedbToIpo2i3Jj99B0cOPKYtWby5vnq3tQJY01mj1J1HTp36L/nSysL2lfRmQ/gxwJA
OMqaCghMqlNe9LKrv/z9+f4j4a/r7BFIq1mw0AnbyvZ/JIwyi01OKJrgFaGaMD5Y9q7WswcIXs0P
y2m35lhrX1TfMZeBsPVriab+vgomawvZPz/lqN8vcoCDCxBWPOTzQUHWf2XFIEFlUdTN5e9/sv45
a6LbrmnrBDct3TEcw/wUOLM01Q8DslJfpnFYRe5UAxHhYCQFns+23ezYJseLXvV+1amDjcU3fnYL
kRrdq53VR6h9wM01KFakESBPpWn/6oPXX6Rmqp57NMPulTG9WqnavxYVP5DAUmaXBito04WfifPY
VIQ2BwN/7TxhkrdcR8M2kRZ5Jg+yI0iFHt+qMP8XqIbufBqY+I87toWIsmUbZEXJM/6ePIJFDxIj
m+0HLAZMMynzE/kZfzby5tSeD6nw85NXwDkngL3/VC+LssdHX1mXmDlarYmB1998k0/9Poof1+Yu
xB1YTRGasEZ/pyNufgxM9xXiADGQ2hgxaLB9c+MYNa1zF5igywHm/I2sAq017BlJJ7RpaZQ36VVs
nGonNHbI0Q13alH2iGncmFHOLZWOZ9OvWlRb5gvkTRSvDBbAJ/yjvAkMs/ESYx0nG826jdde0Rsy
UXJMiBGy5ATGEM8HedbURr5AZrldf2rIUrTaF7KjxauyFBpCslVb2MjpxdMy0MPuwU6s8cIXctem
Hepe86EcXmFMxffv7RahURbJ9Um2AWIRWdac8gTPG6ts0HL1Aw3PBl09JVr560zWyUM8t37qLOtk
a90Y9t70UafpJ784qm5L8GFMbk2tKIiL/+cgGycHwftNbozFUZY/mtUISWOSBgNJWhe/XWVSNvo8
82rzQQW/EmltenHmeRgYTXyemuzav0/DgOQ3mLW24BTm1tnNBwnOjEwiqAp5k65M1Vuz3cg22StM
p2qP6urIQmWey//Xp2rduA8949enRumgLp3BBLKRThMKuhg0JkjuvdYgfmClFe4V4qZzlcVejMqr
6Ini6wgwnLpBZNc0a77iL6xfUJU3LvLM8gx2gLhkWGVhsE2cAOHIhoh9PjYSdbmWxY+DvKJC1/Wj
SiX5sGi1GJmUplfOAIEQYxOZswlUSznLuo9DYPnB0i/C5ED0OD6i4YUD4HwmD7XijflCnpK1SjZo
o16jNkhOkZ+hgOUU2drhZ1hVUVGtU2Q2UJVAD5og1wDxrf3plzn6GX2X3dcNcet+FOr6vVi37a2L
bZDQDS9fmllF6KUsOvzo6By4fXvJoulE8Cc5++TwkD01nYXXGPrzMAhr3Zr1tJXFHHPAhTGN8bUM
av+pYsWiuYnxnExjB2H5t6us7iaFJMNys4mIC4j6jbf5MALue/asvNrmPdufPA8KFC3DO9kBpbdx
YQeedTOEbnc0ixwJ4cEt3kCDzjdwCsVZZQCnjggLiZt2NKaFbAAqdkukpHnsPL9AXQZB2TgDvR46
4iA7mCWa1ApBl87BT7VYxqlndA+9y6bVQ6ONnXO1mUk4X4cVwomArGIIbCyZ9Z0XCuPJqIFmzc2R
E4PmttivpH1lrZ3AHA4zuBjeF9JzSqAcS6k4N6irzEY8SxIz/CLeB3WRwst1m+OQ+78IG2LovpNP
KG7xQBsvVVmSngKC+Vob01oLG+WK3sJ4N7rElQowpLs4E8OdQGXxtjVOsk3WVJpdgE4KrKUsEru4
NQzDOuCpGOzrUNc3sarlL2NWb+R3YQ1ttwyaqb6kSUkKbzTN968XIeZVluXZq6bzUuPKo+6HYCjv
TQyf5JWZFiOBVphwEmqASorhu2t3GIMvcDXefwjhIbLXO2h06nh1XNWkzJZWhTCC0iF5mRlom9Yl
PDnIraX7fjLKE5yE3k/+2zSq/58+f34E98nqtpqXBR8fofjC/JdpWfw5K+NMpauAXA1bt9zPs7Jp
+o2bWu3waBiTc42T9op9R/mqtfhjdmi0bGUxQ7bDqgQBs4rM4LJvCUGO/crLfaWL+XrsYpkhiAdJ
UImAxP/nTDFsl1XGGG3l2Xtraf1LahKZkt+3rfPKirSkZWOQC4RI/7znYe9QlwUY6gej6hHeRHVX
rXRtZxuIccqzjzr3f9TJfm5+xTV0MSopWSk0Y5J9SHD60E0lkcfE9Q6dKPZjNkX6Vhs8ezO2zDzv
ZdxpNugZo4kyJK9d2yQrva7sQ+kiKGrW95GtJKzKrGwfBmHK8EwxGrvvuC9qN1CZdEh/4XfZiwhA
utYdnMxksfIebCAtzwWwyk1XO5V1SYasRGsuLJ5Fy/qjDhr8H+diWOQrX/eqBz+djFveP9Z8M0Bn
tHFeyl0cNwN2ek7sJdsAJadrT5b3ZHvDRpbGuHWv8qxqHRWVMfz0Yhv56YWsVKz0FQUtb//RWV5P
lGqjzpe+95XXJi2zsazsBlzHQ1+HJatr3tYP1ZK1Sl88EwK2QQIUyUH+TyLXvSNzaRC8DbvHrsmI
8PI/svArWMIpH1DcymzztUjDr0E0pd/CKXo1qtxg2T94PKAOCFDMIR/mDiHzxGNolgx1vQtkbl4u
vZ/KNZQYY35ZbWzrpaHzR3wsrCqtLbzlx1IKhVI8F2DHbafWSDdOOJV71uPOA2niW10P9a+F6cUo
Jvr6RdeD4uKXNZPQ3NAG06XgxXp01czf22HVbcqeAaeOvsl2Us/BekqwpDcadfZm8Pq1zvL/kiSs
K3rNLb4KN3qG5dUh6yfMA4lcZSXr+daXEfbAL7OW6rZv7XprF67yEiBeIzsk+EetRa9XB/TVo4cs
JEAz31D1jWrpjJNzhj2sX+uiIyUzN7QeCV+UrJRb4dXecUrTcmWlpnsT9TBc0CV9qqu8Rr6s8B9N
9gaFr43PnW0Xp7Ey0E8as/EZmke4aUI9A5FPa1ggrKpg/XSRrRWcJ9vInlFZGi4VtglsSegVh9O0
HX0FMaQ2nJ6bqI2XKvY3R3mR7frrFum2B6XulRs7w0lWfjC8l73tBt1KXoTpYrJqPMfaI2lWn6sI
bZZpnAB21POuKYz0x48iPlG/imXhVUdCS/8sytawIuQgr21md6Ww9AnppuQeXYPEvxl4h9DvzF+n
TH3d7E9degcNGrey/qNNXqF45lqPLRVMyD7OPM98KYe6QrIDwTmAqoTsYxI0nbD2ST5L03mFiq+U
HR2L0TPv48m5e69PXIuoG0hipxm8W1bTP2R9zZJkmdYIAkBaSm7SpmgWwQw1UUbsWtLAMa7WVPYX
cLL4QUTI6nYtwBrEedd21tiH91P8auyDLHskY7bYbqKRwySLGI5xzkZkLOsSq573urK0zqE6KYd/
gGvmOl+7HYG0ewwWLF9BuXVR+Fb1/p0deeGPri+3OBXnwaJI31IMwqNF0V7ZGZvBIo8jFC386Uc9
elercvo33He+T1WuvYrJGFAFQ+BuIOy9QCUemV3PtpEUTNhBQGBzmYdUDz3NziHINZ/KTvKs1hu8
ohwnXco6pYIys1AC7pHKe5BBCLfod/6UzR/XOT3WY0Ew5evOS4eFi8w5XNPYXytWaVzY46qwWTVt
n7lRewa3hUycGdT3SsBa2Zmq7gtKcVfPB624UFZ+1nXv7KZwJjVJZpNkMfl+qh2DCeTPzH9qRqwp
LD3NF1012ADQOBDsgyZS4Fnn+hELEcisgtvfoKDWHfygftFmfzZ5cGcmceunZwzilaOskl2tAFFI
D53T1UdfO8B5UDODXRJV5kqI0b+KtJlwr7JGnOkS49xEarcWbp494Isl4N7q/ps+AIGpWUMvurhY
xcj6fMuHeFbg04xHN0T8UN6p8rVfd8png1bdUsTWUirzTGgrN8Pg7MyFhGXoOe2nBGG3vgw3ta3M
vgi02IkRwUPEn3MJEpKoSdTsOElPw3wWaWV68ouq2eU4EL6fBf+t+9Sa+3W/VqHygw5QDy6xUdg3
82lgqepBMTnIojyYupNZ6/dOKBuaAqMNujqxpS1zrQhvOqQ3E0dPnoH8iINjtPVKWFCd0ctAGSwg
OgBdLb1xEh0f1rkBPbRi1butcyj9wH2qknaZWMaARwoUiazvxo0sgvva4yRnPuDtE5EuhgCWoL7d
4ufKV83qOw9r7wum7eEyzWeBMkWvNlkSZidkecEyI7u7LSe/u9XcaVwGAex1NSH5oM8RJn+ONTV9
aOydrHr+qJJnTtkbq3B2M1Qx/NHi1DnhSO6w6Yc3h9KcuRRzUdbJw1SwclnAOcQi0kGcD8Wg24oA
2FIjH4aQboGUgixPc3mofVBMssws/p+yn1bPhpqh+ZWpLyr44bRSs59sEBHtzEz2SwANgtiw7sAK
W5vAKcKjZaf+uXXmhJPSVI9tnqF+gbLvj/YtSeL8ZybAkFaVcB4Vhj2AA0lz9vtKHHI7jbdJ2ZZ3
7DqR+EjL5K3DcFNepXXF1R8ZrQDueUuG1u3fI3/C/J2eRJbQcG2hEhZ2TVNXeZx+j3kRoww6Ry28
b2Y+yx9Mun9MifXBgfkpar9+S+Np/WK2yFxHGKwv4/A8CqzxtBpasWJq4bUVwx4nJCz/Sk9nRZZf
wqiq96270u0i3KZFHtwF2V0SN9dc942Dqpj6gWgBhi55kSzDrgUBY0DKYNdkrHJ1RPVrSFSGDm4H
gxaNz037rBmKsWpG9NuI2zVb6CeEk/UKSk0TYGuhHawZfGOrsKcQlH4RGuJamf4S/QA5q99M+SNm
dC5IHxSMBflNnKOc7KRqnrZNq/ZRcSeMinwSmHDtzR3Z1HQJsVI52tE9QQ9UvUVfX80RJy6vg44U
oiJ9VFSblDsKqYsMn9ZNCjJ11Xv4UzlBsvRMLd9AdVM3vZfom8n81hoi23eEWtY28fGliZDphgj4
sLSrgrW32e69KUx2cHHBykzghmIzXyDRC6ETDzUl5E+uc3I8sYmGc1ouBjWc7ntEoyMF98YxYM6H
3oumiIjtNTgmZQ3wrtiMuiMWcdCTuo+bcqUiyIbzA1oySi++xjmSfZ2VlevM97KFopTpKvVFcReB
BgRSIM6IWItzAxcs1sIWR4ZgicLNcABw7B5xMET4vIZIRs4wuI8hTS6TQRByxNcNEGJZ7dHhW6GH
STI/avYTOvaINRQLayBiEE3tt1Qt9RPwmTc/0Ld2wJrJKvMoW3jdWB6IhvuNn55S3XgaIks/+I1q
r2IT+V5WLf4y0twG70irJsfywK4uPUHmT08lg/QYIPrawsioIq+4D4ziwTSb9GCGpKo940j4+oos
lvXC2LsPHMzd8R13guyc61b0XCnJVrP7HlOrsF7mpCNvDcB0XWUsksAG/VAEGMDhoAdTNlp0Xdec
W+swAYNYz2qeG0x9z23iTOcgB6Ci2GTFobCdCg+XWRXm2sYeDPNQlNFTnnr92RsJysZoZjha5e3a
Udw67EcXDMnOHtlSRKHFcK9FVXuRB2GjnDiUGRZ8QQXoqlT1oz7WQOV0+1SQjb32IFFWoxUg329j
QwvYdtl706JRz37pmE/QNBdOEBxLotgHJVWG/eh2ryn88bMhBrDROj+jDsB1KXSMhdnRA24EP7nq
KgQSvMkR24GV7CoV9jJU9G9qX65FKJhexmE4q1l608BdxJ0efC0keeQxRr1ZxVmLEXoarAlYuNvE
t/MVIsora/C/WkLv/mVY036PGTCqQQXQTc0EDA5F4Q/SJZE1N4/ho31Pkdc6oABoHcGPrHA1j7AI
SlBnwjrEW2SwVBcEDz18uBMMtoUDX9B0ln8fZF3tt82//GtwCUew1XU1Up+fmeQDkHPR8Xh/d1kT
o8LRVthJ5z86J5gpNGOzmgw3XlgRuiHO4PzUlfhb2zTDqe3daZ8bzrZUbVbQBLF2rFSGg6cEwJ+a
0N5oQYnK+YS2YdsFLyCS1Es9BZe4tjWgBl14TluRbFt8Icy13IxjnPis5KG3EEX0ELblPWOqu/aL
PsVfKzG3lao/hwm2g5GBhphhxWiYzeHuqHVbvi4kcdrSUtea3+3TtBbLwFS75ehrFc5RNqSWuVhZ
VrKue/voQ0TChSBdpAPehMhG/nSbMNiaYfMqsgmhvyK/yx3DPQhfO/Shco9SVfQU8wwtNMd9S3Ok
6/SxVY+gRIxd5jOc5UoSbU1PVMfIX1czyrZtf5qjceXphJNVJeuxR8208uL2JNSmAeHpYiGgFsem
bJtzkmIObPl5u0Q9N17EqhMStdBukPJXyCaE+GbW4/Tz77+/9sccy5M4P4+g0w1h286nOTZHt9Mu
TT/7ntnqcNNVboHZk2f0S7IM93UgWKQXxHjF/HQWZR7cmk70L/wY7fcAlHwGTduEKE4cDVOkz9h4
tPky263c7DtAPPGcjyAMcVOyOwWKWmMrhCGg8aOqti48vlmjM4ufOMnY24A1Hs5B8UlT4/gQgztp
w26ER89s9/evSfzxmszJUkAdvCs6OcjPiVNNsesBnuz0XcuTb9igNSfgDglybKkPrBNpFZnNFXF1
BhmxZcvi74NRG9bEgMEL97mzCU3xhpJ/ex5wl0VLZVSOCST8aMzUVd934jT1+Gj+/c/WPsX2+GqR
6lZhUjpCc+fk4Sc8gxaz/wIIZH8PK94PNTa/um0vVjj1oarh+eU+sy0wJVPzZAZrot171Mb1L7kz
7JnrYMFi3MesXfQXpSsWhCvdQ22PySJyEPNH/X+p8VixdnS0h7DU1PUY5DsEldRVU/tHzUGswcPz
z6rTFYYj1n7wp3pFqNHZ9g7Bsb5JECZJMdjEzWjWxU6ePWXINnaPfHFAcvdYgrdcl56HdIkfdifb
GkmAkHeF44uHZ5tH9aKMxrfMIBkYQCFcxsrYrkd/sDe56QRs3PJuVUddCX1wdDd+q2+C3Kxu9b5J
IeUn9nrA6GrjGUbEFO6yvDP9nnDY1EAQ08tVZfjN0itY6bnRV5h0QV2+KYZhnsuEBZmi4HerOTht
lvDfF3YUjgSPvAe4Ze6+N8KfLQslaD5ysTmMezRri11RN8BvCVNsmWK1A6KzISq731QdH1wUNfSq
w4gqb4K9NSenDPan2EWGWDIGxr7u/WHdo/m1dC0zu3eRMd+5XfvDRHswZRUgtJ0Gg+ymqFnaXUHs
sCFSAZoevPHkiiLeBWWvLcbOCCfCC9nSLJPliFf4jW4r+LCWiD/2qhtkC0L9ym2YvWQGGX+sG7T0
iEEli6lMW/n9T9S50/s6N6yd0dXTsiFmq5raDYrwsy8Q9Lt8aup/mak+MWjeH2UDPQmbeLWLTt0n
BlWrei7vpe19t6owYPnRZYvYVtxNDGRno6lhS5a26y6WZXYXw9cwxIz8Y57AmWds2QxGd9/NDn1Q
/R5SfpS/v2nid+yX/OsIoMPw0QTJe9v4RO7UVJFUaVlEPwbMFHHBwKa3V/NbnpMcm/ex3wkb47GC
1MmyINy6SbR6ofeAk6XyfjEhZBWN+HDoyUbXrHoDRoFIX9ikt7mauWt1CsRmmrcnWdyH/PyJvjZS
E9u8PHhuGHL+5b/zx3hnk1wwXQAHmiXsPwRmdNFPUzz08Y8+bK/AhrV7zQXuXoEwXnrMlKuxrZKb
BjU0cBLdUhMjjDTN0ZaNyYCt6Lh617WWfxmcFgRtbOuAIKPu3u4f3Nx5G/2xePDJ+f8bWMT9vJrh
i9cFmRhdd1yDgeT3HaOlhXVaY1nwQ/ERvpmQVOxz+7FJIpYKyJdurEEMi0Dx8j2cHdJDwGLvURu+
sRP3kGmWuZebqU7Vz0o9gNfL9qLHLStv2e9o+FMsfNCVdtPXZ10r9hGBw63m+LNgCcQaFNPcQ9VP
6kL36i3WQN9GkGKveuwAXGmqc5R61ZbYcPyQdhVhMwbTph2e//7LfUKwyQfRMdi8OaopwLq6n/Ay
U9qinDDE0Q8nFfXajS2fGdyD9l07t3pYxEdr0Kw1XKkfo4JRVDsclLE2j+lQrWEvIUDcB2d9UKuT
mQYF+tbai41x/Y3uKHscCzulMZ4g++IGCVljBXoxXJR10i0JqqB9Evnl5f8YO6/luLE0W7/KRN2j
D8yGi5juC5hEOrokRVG8QVASBe/dBp5+PqhqJqZ7Js45F81oBSUWmUTu/Zu1vrXV8fukTpzRMU0V
PtcvMb6eSz/BIv+//6w8P//j943+h6JFd3hILc36lzOhXypzcJK6/ixNUw1Q0i73uIFdgrbnxD5l
lJkPVVYE6GTqO3dLnsWY/oq7TfcLVTcPpXCTu98fGpfRLuQeYA8mykrsVvk0FU+cvPGpdYZvRDDL
q8K41xmrMFP6ewKVJaAKxqO4G+8F39ujADiU8WwdXZGQaV8q4lGy7rsv6m+ZfeKeLkmzJMcBqkHt
Gp7ZOthdVeNLZ01hzI7eKIR2IZQcLf84q5B2SQmb0M3U2ONbm6uRudcxTvLUnwgN8Yak3pcftFjb
zaxqbxWWQqhJBSoFg84D2If6Ou7Uo6RyOyLsAYKjpeEbMyflVVnLLmBF8YB+sbnX5cs4btmRljNh
Tm9h6q7qlpThufQRguv+ZnyhJETiOSyfkzVd3K4ny4fLBxi4x1KxeCgpo70NQWuYk3jiVTuH3zJ7
ooq7+p6a3b04VpNdWGI13lgI86ilsTyvzvpLZpPO1qHWzvGe6Brr9Wc6daAumGN6hAbIa0tKR9yR
SznC9pOc7AeTqguLHAMPFbjPPgoV5j6Bm2fbI3rmIuceqFhevlqiJ9NyT+DVHWZuaIbwxmiXIV2H
OzH/YkE/PpQUQx4YkROstyUScV+8IvQ/xz0z4mb97pRKcuUE7w4ygerdI63z8hV2BLNx9WLuH3BI
eyS0ttckbr/DKPrs8YEftca8B+wsbmKa5NGGprrApX3QMySV0qx+1FN/Jyyo9KOTPC7kbD0CS/UH
rbqRHNH8shOuduue2b79tdY2y1tZPVxqVb+XpqY/r1oarU5bPC70mDDP1vHIscR8e0kXIoRSnLTo
9Y5WxugfPCm1RVu5YU5lckHxvt4lE6OqzXGHx4T8s/9HRW//j67CtjTTMLkMbVdDb/gv5/BMMiVP
nZg+LeJj/CJdqeIqfFmOO3GGUgE9OE7HAzkcdLLcWy9PAJ5YWhKkBDNGVrb9qGRmRmUBcD43AY+/
M/WwPTBZ7qnI9wkVnRPX+ZWESMwgoPA44pI7vBleYdUL6S+x5ekGNulkWZ1AS1bw/dWyXtXhvSjr
o4Ho8wYioCFAsJ7uYJCYh7zRfv2m5uAaicguMU6mZAcEvqz4Vg1zGWAd4xaZUtoQ/ltLlZkHPDF6
hHkAb2iSNZcFqFax533WQz89T7mu+dv8UrH5grsm81CtQSilW/0pHZRGlpzHKIlZKBX7Ixz32f2c
z+tdZpmP49b2f/Yw/+efqHHDb4rcjwasGGKw8V/++I/os7n/qD6Hf9//1X/9rX/88x/5R3990eBj
/PinP4T1mI3r0/TZr7fPYSrH/4TW7X/z//eT//b5+6u8rO3n3//4+FlldZANY5/9GP/461O7nJ5b
XOO4/y8s3v5f+OvT+4/w9z/um35M/83/6Btm9R//yz/9/BjGv//BEOtvdGwswB2U+bpu7foGOH/7
pxzxN0Pn1lBpkXibCIPntN6/7N//MKy/mY6joRZwVPpS3eJfDaSO7p8y/sZfpcvXSQVUNcyBf/zn
y/AXu+/Pl/1/Z/kZkGb/6RYz4dwI3SBXykR1Ti9u7xOj/6bKtXesWV8O+TFTTRFZsv1iOiur+ZyU
p1afnnLDTp+SfDnXlVZGWJm0wGhV41ZP7CqKapvOZoW+aamtW6t0brgNen3INqW+Lit4xWUT5uOM
mStp50drSg5JUufP5GU6Xpkt1XWY2var0d+5wFcLNpPv8VRDUnGX7l4f6/ZSbHSC2BdWb8w0+6lj
nUeseVw928UUFImV+KsWGzeHYKvDqGv6xUT/cLFmDmits7A3pMThtkjbSEQiU3J0lbvU0RS+c6u8
iNoqjxsGxQiU6PKm9n0QD5n8Rqq6p+C6DHE7j1FeWbA4V4o30I0zoDGSaKtk+kISLjcBOXR307iN
X4bKmbwGoGfQOqDYrN2rVSdlUJllVFZbdRlkc79uT5guxWl2ug/GEeTDFYRfdLI88I6G8GVtaUSx
cliWsG1GDXlC9tVtUxnaVhp0WzVf3eo6Y9e4DDGdNC/Wqzr2Qdlaxgl98kvDcRQq5kxwrCU+lcUJ
UbyJExGSA2krnY2HTy5eR9BbSqx8vS03KOCsk/Xnhas2S5BL1IDZDsRRNxE44nyY3Ff1gn8Yaf1j
Msm3eKmY6cuSfqzCWrP2U3N0o2JJ5gM4ldrDanSUcqYkkfOt7mftvppyLuoKOYbLj6BbV8UpwYcX
XTg2Su2PvVod1xHl3GBj1pxEn7/GkxPQJ9aPitOTyNBpGI/ET95HHayVShzt1VIfMjcu2R8bL0MB
vSq0h5BwluHB0SuI+Wbcntx2dik5dBm1+igPaI3Hw+imkVDX+YCgqj+V2GBwdhTASiqUw0reTfhJ
2HMrrLYv2oJ/cVC/txDYjmuCs1ZVzskcGycN6MCV5U97knxREssz1PmqlZwNfco8J+vKYDYyhSqU
5cpoObX/O3CHWCXHc2eYg7FRvqPALa7t/sHexktczBnQ5QlRbVHy3Ke+6g7GuYqL5my7t620deDg
Ur9DT1UFFChFkIn8ucjaQ8aTBW6EuwYnN8vNOH/MDMX/k91ikAqjpTV/HLqM2grvG98GGDYVxh3C
l8VrxSpBt1asOBTGDMqs8usnX4RxqB2kmzIFY7O+kucCl56X3LfR00Q5KTJWtUxeHudbpFc4VYzV
mg/2hKCb3GbvZWG2eSHjDvPvWJ76bms80xr92iEFrFF76oZOiTa774/rdlsoTLqutdlUVbVfafuP
vzI7J6aJHBCl24hIcsZo3B/WNqYFJBNDBIPWFiHAc+eSLcVXNRU9tkz92Uogr4Gyu9MT53VvuC7l
krLB2iDhMuN8qxrUlT1ifFTSbLNRaWFwzTi5NAbHECs3ydaBqS0Pd5ZfdmPVwVCMNEzrpgxMUAvR
ROR3kOep7U3qvHkqFqkgLkGDqqwKuNZbK1jY+NwbWQY9xEijvK/fhWDG2qBVPKudP0iWa2U4CoZy
jU4c5dr3BHhNeaioxnjGk7YGpru91rJuH2yBMVYjZ2xY0LWpm/uGsDOLttpG4GJW37Q4huwj4kPn
KCTY5Cx6VBvqrtHeJdVY31uulLc20yq/ZFN1tVcqOljm4BiYhOEDMQn5UarpYcS++yQK9UHvEFwz
W3qiEYfc1ZCsjWFyvu+AqFZOZ39f5jRE/nuCJPGaLPg+97SmsA4aTEUnMg9MD41ydkJsxAamst2w
7LOMDgWvaKYr+TFvle/o65fnPNYfsDUccN1OdxbeET+Hv0V50jZXqyfmcp2+qisnP9C7PWW05ekP
UzVjno8FxKsdOv5EwnVkWa77yQTDP5tFfO6ZwYvO/khIO3vFfh7fi14794WxBLKNl+OUA0ldkHlf
rUrRD6sKsd4iC7baJ9Fb6jTvubmIB3vnCNPmVL01fWnscNCx9bM/cgIdf9IBqsKvPHOng4Lx0yt2
Q7pZwwTCiJcdq0Ksl84p3spMe04yqVwcgHZzURYvxC63UGynlLV3rihvFaC4lk0scdlWei5YqpJR
jeVAN3lpq8rmpt26/l5PqzPcAv4Ax2xT6/cVoIA3VxWM/b5zT4lZu0SVo+QhtTU7ujzxSKzgthLY
ZwjjZ9IgZeiSjpRhNXnMQBwQAuGkz/la6P4CPBnGYBfVPf+rc+WuSo2gkkYcIHefLwTbpMesq99i
nJPYwCt8XQXjF6DTVQSrMo/muJ0OVp+jGUn147CZzctUTpCih0pGlta4Dw7OX5Up4cHugeaYs6le
AQ2OXqOMcDI3awltWZHCV4NoclIA/v1aJ/eL4oq7orHe2dajhLH0L4vWSFRy2uOW0aD2wjJvgmco
WRZSgrSZ9BYtRoShmxE3dQuASiG6rNN/6ev6UU2F9rpqF3Wu3de1XG4URh/0erXfrYMbimL4ksxu
Sn+rTsOVtjJsC+cjFSsRaMry1g5QTwyXhWzb+EAJijud1vnPi8Rec9amyDfgEmqh6HoIFQN34jSN
OjXAqAUFnIUwFUP16O7xqZv+oXeqCRBW1U7lvvTVC/R4ecdNnQqSZgWZDsd+nFSv19IGs2S+ha7D
tT7pveFVzdofS2NoLr1u5KemSvAGFOtZjUvnyNvdq+Plh1Xeyj2Wq5M4iEaNVUrfFdqtKEHpjzOb
566J5qVnuG4u/RnnVTIJ9TaO93JoCRDRsnMP5Z+kr9Hwpka5zCjM2K9Zg/eb/zu48QUaf3xtYmPy
oUoU0dAP1nWu07PVqUym2ormqSw/u62jKlBqZgjLU1fxZLfJIG+JOj2Pg2K+9NrolaOl+rUGCdoZ
k0jBY3it8vfSID/WGdefvWo2Ye0S45iOTOkzJ7+TG+O+cehbvh/CZKNVbSZvJoudlCgNtVNSvS/C
cg742InfShzfKnT1Pit59pu2x5i6SvXAb9rATg4fJBk4GtnAhsaoJKdlw5lBoxrMjTM9zNZE8Zgv
1xjqxzFedsRbb4pAOJ1DaqaeXi2z+Zx6kASN1A4WsGNvEKJmdM4oxFCUr0uTEvXLctFWmmdkXHsZ
UagNWxrtBmlXIxujY9NcTPUba4MJ9Rx5UI+aWfxAh2ecBFb0TrT2HdqNLGiRUkXpxvbBdr/V5k1J
xfIgYvGBfn6Kqu2IkW/w1Z1spLGnl+Now/wliYPm54q6bRRljRNk/cWCLr2OMTSvOkHRJmwSi9yM
qMq8rorLqLWstmLg1eDSqdby8bGi1JIC9nqST4/UrGgReBV9y5abJ0RSHrEZowhVyLecjUQ7lLb1
ykCQ1CtM9scKY6uv2+g15KyOeKNLfzZ27wK5oUemMl8E+SORoaOgVnogGJ0KdjBfHlJqN28P6azb
Kfa3kfc8OEDf0pWXfDrrsdO/2V3LVwjaOe8eWlGHRrI8uQTlnqDGaFPeHNVCxIGr4dw3URjtFTaS
Oy2gkNmCvm9RWFizvFWifU1RyBaT2Z6cueLubLdbodWemjG+aLKeUZCUj2yD/Iks2RP7OeOkSNwJ
FnsnQ6EI75dmCHEHqoe0ZMFZc+XGjKavBXYpL1tb7M+jLe5HZwYxI60toutiLaQYHW2GYh8GmG1+
vt8oQzF/rfpcnH4XQ3y/XttIkLxj+zxkoGzpAvQH3Fh+vGzu1S5gB0/I16Jeb5+hryR+pmX5AVTL
U1GJ/I7Pn0uLLSVpd6WvFDo8f3PrQ5A/BkYJ8Da/i7LFXuQ1T5OGl4T8mnZkjKYuFTwRtle9UpfX
bsqBS9UEU9pEkl3BtYRE5u0yPJItcAKvISsL4zjBhGPhU4R5l/CfkqX53BsO2+ZmZbXAbRmaaxxi
r2sw7Lmrdt/bdE/7JzOEAHxbrbdV7RrVsQKuwqxIxFB473IcowQcT03iNv6KR9vrKLYPbGU3Soyu
pKp00V9R+E4ZNbXSG76TATCQe+pqp4gsSg39yBD1juz0xecro7JEOOmsTs3M/X3WqbBM+gDPMtUw
F/KX7RBICTShCMqx+CF0lTek0UKtaMnkyotUwW9iAVEfiA9Ff0TiheuwIymL2e+U6ly680nHUEEY
0qjfN62GB6Dp0vhoKDqPQKp3QZnkb3nhJGE8kLv8+xjgVxcOILesbiNsDBMJ2Tb9aewKTAFJTge1
LEekfAL9ZnLvLnX9orU1oWBUwM3sHhMKxkCXnPXxKtOLkPIZ9M0cNaPqgI0yZporbjpJw6KW2Ayh
ar5sQ4H2v+ibA8aNzptc6QT2c2sN8ADajVO0gHRk9xZjTvI7IltR5qjMkZLnHYSi0S59Qq4Wtq88
lr3O7mIx5nNVFHftitchdS0evxoCR21kO3T821DNmz+LtblAobEOziCxbWwk1nRZ8YYjgYgsF3hA
MW3DATvVnakr9dkE1M1vvLHRYebJWcjiUuuiO2md+VNz+pm80Dr2m8RChZaVylEm8cK9OrA7mBvc
/Oh09oY7c9bCj8fqeV0LXvFZ+4WOkyQJBPhhmsw/VrPl1126ntkJ5zrSfPrpQK4BQBTnOFmZe1UX
3mpZpcLHWpXk0He2GrRFnePiJOu+SSvjsEIL8NPeOQ5DWx+F5qZBZuMCK1qdwk6z7tCQNXeKMM6W
TbUCfFzdifVIYgbzR2ZIP1a7huVuokdrPPZHK3I10tGhnDA75txmhdx9WOb6Y9hOjKmz4zZI966d
MV80NYaeLlZOrcT91svcCCbbkDdNl/A+dwLc2g605dBD/HYo0VQBX5fxTMLnDgQtwTJvzvjVsWfr
1OoQvPrmsc6QgBFl/BBzH0WCUU4A99dPGVqhqAmMrXTRE8y2P1q8FxGYlQe1L7RATaTLMG77dHLw
orKTcOtamrB8dUjGVTSYXECZMmcro8xuO7+gN+X2qG9pjJ7R1JmWlw4K6zFJI8shIhl4P3qle9no
4qovNrafOsbIYddKSYk+OB6SlSHUcFEx7K2QSaAHwM5USir1avFWk2hhFe2M4spgrNL4NdWGaFLb
4pDkrOPJc1AuTT2YvruB6a6ijFiVezqCMZrcUvdajPUh5pLWH1en9y1DV31tvwJlr4Nvc1H39YiV
Wo17bi1APvWPazWul6pc/C2PhxcLYiUqd99moHxH3wFQp3YeR6ne2lLZ5zmvhaToUllynMCiNNRE
FYdqqpWBmxfdVwgxrRbPPtflFnWxOYXNsHC+9Pp8ZON4rup0OSmbA1YAKU/jvM/whiZ1aR5b9hja
MLphs1VICbgOTuAq/H4SF7HVyhFnyOIDuZXgURlS2YKMK23JTisKPtrhO6xAb+WoDK+dszEwqL+P
ipI9izJ7i/O5uiRx+v77xspJXo+H2g41rasPzaZ8mRnEEGfXP6cF54tBIFmhs7RMp3GOOOT0E8cK
JfuTkYwltBKDVCl0AYbLz9avBNgkVYTTSH9gf7v4zRAnUcNDPh4WNe3OVjMcoVUTFET+No0IcCuF
h5q7+l7ff1qpGIBnUKefCHscI2N3pMAxsiX1XrJo63EBo4PsgXKuy3VmTVryy9rs9bEsraNqKMNN
UgLq660yp/ZbrjSBMyKUq40iOTiyZDYloJPX+S+CktQ7MzVD9pidh65Hx9GMVdCVOkOMQU3vrVCg
ZDwB+vAGzF3smKIqXchVz7bikpFOhoDeHQ+J7Oy7ummUY+dMzw2Y+GjrC/U0V/0RwnIdYbYAUlzk
TSDWNLsrF1OP2nLP91nZ9rtSiO/TnHgdKHtzwXPAJk5oTDU9TvIHUcndRxBT4g924Ozxy2rz0yFd
W8pu9fuBFSNMrW+AQcfIYT7jU+wlrDW2/nGotBtkQ5KMJ7oZKpvlsXt3xNYccDAhXjHqs2CzeAVS
Z97SNA1gJH9N59F4T5S3OFYgqhvmGVxtfEIEkFxyh6xVvMEP1iBODHL7SOSOeiwzznlucQXBi8Iw
Bmu3kmM7aTN7vl+0+ZSXC9Ncwyme66nbQ6YaTs1WYv7gmW32Ya2xDDcz6xlmOjPqoTq1wy3XaxSs
sABtUnaHgpSjlWWeaf3QjXQ5z4pdPwjRMI1cXjJEag9iOSXM0K8ElmPKX+KjOUhwA9ZKa/PbYGTt
GpiKNUvlODHzxokpFhgrn6CH6SxjVKPJUkhfSdAqZgq1dT2RLlwXRPe284LsENHSwdytXb8nFvOG
pb1a7CpSskZ4gIBgUuIwPHR9XxzaDK2ozVt9a5iV21X62CjrrYEeupsU7gHZzK+rS6XM/Xy/COfH
bDYuOmTNfW4FEwLJbMIRbO+U1dc0xd1HzvlhqKyTMqEUV4jjeU5hxygUdyAqiq8DdoQzxyUuBuYM
T8xH/EY2RbhssjpJaj3G+niUmtU4IhEJFBYE51VbcdAQduxlXUUIhv5NZ2ru5RMG73LMvlp2Cyau
f+3MH/MMW5kJhxPMqvrLKlxs3vv4g+36T5aw7sm2CnTPLdnl1kJhO9REksrm2dpGO6L6kqdyFfeU
OskpUYv06KYINeGqD9eYKEG/bHQmrh02rVnRXX+atLOJk4dZMNLleM77o4IlybFr6iPuCjZnhY8J
7fvcZmSftAp3zqo9yop8dkepPxyFXNqtSKJMb87cOCvlMEeyXjr1eZT2egQZ5hcl95FlMVRI7CXK
E/veVrvhPPe+xBvnsXcc+Ts3BUSwUbjyrO0f1J8yYzRYFSuKnbk9j5n5rDJCOYxx/A5zjEC+hmNy
0lgdUorhdGbiSs7gM5Qj3C5TelwrR/X7Dpn5MKsw4xzjsIh+OtuDYAE6KRhkifI7mhMbwJHryyZ4
j0RYlWDanE39Zk0PU0JVLVOHFby7MjbKQmk0y3lKkuUsQUs4vGzMbjE42/0eelkGfWcqkVFhrkpc
4h3BSmOCKKJl657ErkilsYNNViVN+Pv7LGZr4+c16bHLsfRR3h8Vl3TBqbnL0U4h4iYBcnbkkZKa
w7XRTV/LTCyyqpH6P0YO7bM1oIPP1w3y21qcum4bzr8/JJTrRWOrrNMZDhLxPKBqQko8xgdzJmCw
L3+2TZNxFiXXCv/+uc5oHQ2z/MVudQunBG02g2bU9H09BulYAD1c7WiR3Q+CvrlFUTnARct799sW
v6V5XJ31zRbHBoCIiUzzbO8fkgKuQpISgG7UdYuxwxk8RmBTIPZH5PcHRr4jGekb7xV3nc/CbGDE
TvO10PP+vEp9CZt0+T6mbk/aW/FMggoI8wTZ1rruewlBWrjq+EldLTQNMx2hpvGbrotbvfYxwcZE
lBI6CzjZOjMdJJ2Y5/2MQfS6OtKIKHUNmfDwkmpEkwVAoljCbKPCIKLxe9KVPxsBb7e1X7a8/IxV
5aA2c8LyhkUGt6TFs3JalXQ4a0aSHvRUfQVqMJ91nL0I/NZ3M2VI2boBVWAZDVJ5HEjePK3t4qGS
1xjcVMp5hc6KoUsOjN34RXT1FxWYSjCp6uBlloCkLh95crkCG/NuUrr6bIkcwipG12aZUl/L2y1i
PsHDkySvs5j1Lwj/NOxHgFY5BE52B1IhaZv4sLXrF7c0CGzddyQbVi2CPPb/1v1Vy1b1XkEn9s1p
xiBXqD5MkKnnVjNfUkXqJCwiH1Pr9VUnUzBUs1EhRdTE3uEkUaEsnNlTIt52HDbdI9FYsQiMgik3
E6tV9VvWJ/QyluML4kl5CNok1ExZhTgmDQ/+worUHIU3HyAg9gdazdufzyWbf05Qw/UUYX0R2XzX
rzbSwZ/m+IoC8aasaextU/eBBAJoXr+L0GvrwYFQ6m9T8UuqayDcEeKLonAKu4hEyPA4MRZW0MaN
qIeLeGSvI4xji8jmrPCPUx2fqRj4HVu7u5TL2Cf/kaKIh7JENbrFB2uib/9BmeJaRugisiMXUyAt
ETcmjn45lR2QBvfD0dt3NZt589YX/IaaZz3L4RFk9TvraI4Cu6XBWeY3pW6/Dj+c9L7S0CEpMQqJ
3TY37U21/qVXh2dhW2dlYSyzzrfWmYJKl0HKlYAOMOXpngJVI5unq9wvRY/iVnG+pPzVs51q4WLk
xdF0s5brt12Oy6b4lcTq3RknthvTuUp1XmKrFgzpJjZCExXvxoSs63DZM9FmyexbYzZ4wG5H2sFO
WzvPXJsn5Fiar7NJqgKg+W5Aw6p6VXFIkfwxu0sLpu/JDe4o0wj8Rjh8i3tB4OTGFb5mzwnjJ8oX
LELkUXmJsWxBaqDDaDb3L3OjjWWpxdwWDpP8mePYO9fHNiUSsO8ZGSg1Pz2+yBbs8anfxDHtTTdK
aIg0yC9HYyWvLk3EUdvPnjLhjlJzcZ66VjJF05UjZk0f78rByl08Tgv3dtt1tEmG+7NKlSHU0UmX
iKgWmnxGX8wHfMXKaSpdF3WI/UZBnASAbB8AKjbnCQobFbapHZM+UaNMM4ZzGa/f2EzQYuRO5ptr
wnsDBvWFHUoSEtPQUSkt4uy25K8C0bzOsfAk9SQzvAn9Okll2+7XrjrKamkL3MhSfq00dwYStL62
+z/7097Z8dsZlCcqhIkJc/ygcv78vu5+f2j3s11kBOXmpvPYqelF6lA09bghZ1G03XkwyufONDli
Y4OCuEFTOIsk5Kzr6FXQELolKiw21Pt328W87uDneWvX1QOqhQ5JF0VfMyX3qsqXcJNzK6aHdgT3
bRW80Ytm/XCWNkwy9mhj3dM077f0bkz9/f+W8mPOYh3TutR92ShvLDAbH5PHq3wy6tK3eGFb8BiH
lcK3pZxhPOuQbVkP2CJ7lLyzl1f2jftqCfuxu7lNLg40pdvZVCeWAJqGo76y71ypSdx/81fdrj6m
xJJ+ti6br8AopsfTBR2y8d3dqxMzdA2OZ6NmqYb9JFAoT89FoznI4+b6BJ3MFzrY9klbXk2TO4Pj
vPG2uGAeT0A1ukOBp6XtRFg6Tu6bZZ4E8De4usoVBMwuOiUz8lcnzJMwmWPKzYh+39sMsKaTMnwY
qvIiMvmQ7k+KY8RE4FrHDjD4gA4nsgc79tsR4yX4yRSPxvowDaWM4vwgVYvlZAsszuhe1zlPeLwR
So7yYjARugg1xYvXixuxnh0bCZxllSWv/CZHhADLSzIvD1S2T3RrTuCYPbwj11J8kdW/TI0Dgl45
cFVh+vaGhZh3Uje16+7Gu1tEexy/FkhOT9uA0Av4Nb+5ZK5DoX4OuKNDiQXY56SLo2xmmLfE8XNP
C4juaugfmIj2cUbLMjhH1IeV55atPC+TjPBdcQrugzmyyZJD8dLlyuTXafrEOREzVmSMYbLZdphs
txono5ZgLu2XOByKPQuJgB2Gt6R8VqrKG1iJsBTEkVkM5THRMvAZ+Sp8XVHwQJjqSXWGA/mejAsq
51tW4ptSNYoYe32YWYlc+sxhmoDihtCdhzFBBEBhUvbTBzHU31V+xQgx19U3Naxr6DcMWPHde23p
7wpxMcZo4mgyFHC232sNCQspx6gFHGU5SbPYFSPa4Nd01n5dYr+cb42+nOh4NG5JL3dV6I2ZAfyA
bQ0x6FLhMrBJddmMV3cRhPxNP1VNOQ6aHp8MhGslvoIa5u5jnvPijXbRR1pl517S5S82C9vjsE7H
Ysb+sJifcRMrbNqSk0kv6fdWOfpu86tv4vLNBZnTDtVJH9Li3Y06t8RaSQV5XEQtDpuxZxMNVpgP
A7pP8t1ACVyyNAe8sUnHn7P2ZCBCD/kBkoNqMSATZuExXNYDFqCFP7o2uXlSBVQKyJeHwBcbA6F0
aHX6I4QBSR6Y+2Y+dquHbCmToz7eVGwSgdLX/lpkFHgCQR9TZzX5MChY93XKD8st3EDlD0tOOEuW
rJCa4ELO8cSoUe0tMjZwl9fVyUVqy4ZIi3k5l4RJ03OPZ4GEPHzoKBmG+ymfHxMbSnmhe5Wr/WR8
bz46k13RSt2NmzYGc9Iq0ZIxriPr3WOl9qDRYJuVZQVDkkQcUPnRaVrTp5V+q6ZTW6o/4x6jUWLA
MMiAfgYsv/B8mXUUMxjitKJKUfOg3O4c1JSxa8+hva1Il3sKEPBtSk9EohSotgyBbEwXuCX7uA5M
x8IJYgJk1A37c77bQpkx/+srIi9WQfxPY+Usy7dAhioLtEOci3e9fzFsnNLTgkYhk6j02V+h/EH9
EaoDnEONIVdjIHMp6ifEFc7BLsqehTIShso5FmJn1iHP3z1IrkmMAlsZ2ngiY+ZxXdg3Lqy7akFu
396todBpsgjEawK4uHmzpRXAbnI9TkFoXCxIYL7QdegGMwsODUWwbBqK6ru7EIqs7t+Y2RIs063r
FZaTOGZDB8kv1X86zIM7gudNSSB8WryQGqBd1sb0jU6hv5sLXEoKRTLXnI1kBjlY72GCxTPfT0Gd
dDe6PC5pyFl+m8EBE2tQYoU7CcBwBwCioYl0Pt0j0bOteqoYFARQCL/bvfm8jf3sM+YP2jY/Af9w
jIqhKWsj5o5+6U4ntU8BMcoeCo4eWiuA1RHAFEoZ/UBMC9tDs/VKYQwHCZUArPhyU3rI3Tvhoi3M
M4vR0seOG+VC0aJYqxHFgkhHZ1kEia2viHm1H6x+Dd9qbQOrFUr0TZePap5XgbzR4fRYmzcfjQlp
E8723mXz7DVxNzL0km9WQ+7TQIZmK76XC4YrZ8GWPmW8z6tm/ob4p9p3dPHOkLmwCCbjoa9CVMsc
fY78D+rOaztSZVvTr3JegD3wAbfpfaa8uWGUxXvP0/cHqqUsqVbvOn3ZNxRhQCVlEsyY8ze3RYLf
M+rFwJDGu7SmrK/yNCPVBsqpSqF3xdY20KTsxoyTSxBV9o76jbnQnf5nKnvdRkvMI0wSBLBryhHs
VRea6vHiDVN9pbreOcSAAPaZvqmB58VRg4CopaCv1ORwHfR5lmftQpZSCs3ULfA+4/1LImUGZXXp
Su5Lod4kVTI8YJsw8I3SW0LrVlWVlR+k2bwUvIuMWCbXKxAq62T7AG5MW1AT75aj8WSTmM9J1GNp
XdYAXZCcjwM296jbzzska+ZyPH4bSkEVPlLnBtraBba4S1kO7mtTebIoH8V6RX4FmKilpB7P3EME
DnEFRINtOt8PQGRaeaN5lrenTHVsAR7OcmSiV7aqgNh3nnBUcBZ1JVYBioN7Uy92IXBm/CJ8cqgm
wJja1XBAAEYhFYtBoWIU4zjF+uCFCBA1UMKisyO6cqUooxmPDo2cHb20ymN/Fxetd0Jj/iU4dbX+
TcO8DUJl8pBVOVXexn71dVtdeXaODk/UA4NTxjRkDG2SrUXSVDwToMGaGfIcOCJr0ENzmLTkulTe
yzalMOJ5/9ExzIDAQ3WxJyHPiQ3Vrk3GJ7Ejhmbt8ygFjxF6LteIHWfmA7bO1VYeI3cxRtfT4a2J
G9vMhGexMPwshTaThyQ5olkbx24008bEwnRQ3s/+t30xWYxZxcZzQFlx4Vkkbp20SXYNxOU5mtEO
y0WtrDDBuJPZEmJz34M2qpDbDttdEFQtbAXOvPezqflvfdOU6xX/NkXX8dIk21MvSl0JWWlydYZc
uYfuLi60qNN0czmtQOb1zrCQStIz3hCgW1w86K3+3a3d4uwHPoIDZihmkGL2sBHIjpholujAkecm
s/QGmGk1cuScJRiibGepDQnBnrJrXZEtbJsA5XvCtTJXV11PTFLbXndupXyGzYm+SAwk/kCUUqkc
BVUo1c70GnoJ4/1IDAHHMq+HDck25/VVCRX7qEc/WTO7OQ51SJ6WvbE082pt6HY7U5UvbqDV8E9L
d5G0ZJGUgFVSg6DKnpDku7JLHfXFYunYOuYi6bTXTMVvz3XEWrCFH4vYUt1+VTNT2Tt+tVAqiqCm
IC/Utz1/njNkcI2coQb4sQFRpJoQqseI0nSkxzr+KZd2jM7YS6X0P0iueotBdh7cvDJJqvdrrawy
XGtDlMI7cDVDoeoYpa/DrNZXTsvOvu3S78j8HIldeA3KJeyejLz0wFLQW9GJcGFpsSNCMlWES1+p
b2NnbjXSLSgibcEv9dAW5ppdus8MuZirqv+tJEEBy8XvVp3dxBu1sO4TCU37qm37hVL78HG15qwN
8YtVt3ddTOAgG6iNtLEdgemBkaK77t7y0E9Bp8zYaVpu7JraMnZ6at1HklIT87Kj62LMskkXdQvR
9daqK4pTVNcS4n+injs1hAun+g493aHczg0xs5F2aReQyLpxycDmoir2KU461KpnLJp1gTGZ6i/8
GHZ+n9rJ0uvim6GvUTy1SsrrarMoGjHg0tCJnQlne2b1cb4sjUTfBpRbQp90amtH65BVkP8dufQ4
7td2IbOg2OrWwp5839vpsgpjeMLjHq9JM7Q6m8qZuwVYCXy8YJ+5sbrXxfDERnE2VLaydO3W26Cb
tstg4SZDp2ym318pzpopSKF08olqOZnMHrkOI34SYXgxOg0ZOXBv3qPugAJCCkcGlkBimaT0LZIJ
gAFIP003so2DZvI7SS0pZ8+UVhU5g8YrzA24jX4WDeRicZN0QfNZzq5CUyru7HaTew0ui72xhsvT
U7RSqaqn+9DHWjQ6BUmA9G7Nz23I6aPS6opRV8fZCXRMSCziEtyTKSxDe0WQ91J47AV1UYJObdFd
yAjforDDyuloGcpThbrMXLOdL2WmHLTAXFeReBmS6LkrGjCNXboRrfOiOZ5DFTuo7xqcamQkDHe1
F7OroWSmazqQZ2QFy9p5VvJaXglEJea537+EWdZT8Scf1QQSys+Bwwcre/JdauQ/5FisCy8MbmuA
DDM5N+dBG63bUPdvE5RFZvUQPaLmaB+RbxAocARLQUWK0rQVnOMw2MgS6uZSqnvHoDJtiDy+vLZj
si6tfkg7W9rUfkHFsbBJCeUGGG/vjP4n25kvphqFh2T4koAv6nNx25HKcak4ZoA6VmXv3UTjLqoV
aUpmCtyCReWBumOwoKB2b0XkORAOEvNyrDrgY/Y1gH0AmqtOlooV9Tt1/PpVBql6u+TP7iaYhlFe
3nsqtmNuSHZLJiKdO8QZ0IzLk+ea1K2y4CnIIEbZbZAsYFPku0FUvMXi3h1Y/VTWPwUf5cAFB1yb
VB36bhlBXpkPPQJebWDgCQ9mhtpO+9LYfrfT6q59O9jZQMZfJW+Q+cUxgY63VqhEWBqgoAipgWjA
6bpSZcoI2U2jGNtqLGhMhzoDoGLIkgxu0HnsQmx/4B0gjoYy5VJruu8YE0HhsoE65/WwJ2RKw/EN
ElYLXcX0KCZQhDnRQvuj1GLCP93p42FIG1KECImw5vvJTlH9xyFjLoQu3mqmWu/VZNz0YLvhhwnJ
Va4BAcDGalzT4Nf+tC2rmiMA9qgX3QxrGwraKBdug6Y4WuCbXrKMCl4G0CxxuqdirGCnVhgu5Db8
DlzK2zZWJp+bEvS7qHWSgb70CF4xHhz/AsgY8TpJb9ldhPoKhQSk5kxkunw5SOeZhTAJ6ThvP0g/
e/L17CSwnSh984x/OwHooBQ/rGyZzCOjwRqpVXiraM9tTaFYlgFjGa3ln0M9h7iqRWsQGQlxWX2M
+d8jtpHeOsL42pXaHT41w4uUpntbtN2PWPOPNlTEwXspYmrakM59KjgZ6GQrKBdU7R5Vr58HA+Kl
TUAGv4cyMHgUUVEY8J/V2n7RWqP43pdPwkvnUSJf3AqlAL9sjYWeaD8dARg1QPt2FhQWpiCNyt4w
AbClwUVZKKMGoOY7P8JBB0ddobjeAwN00yE59gKIaKEM9p0YIeB2WlivSrutsvJSycatmSNJbhRu
uC0ta2XF+QM5KgpX0cgWiIcVyDgcsi5653v3SaGQRsc5w6eoz5PByiby4Askfhdvc9CUVaWNimuk
EAwXUAnaSHcpGLnMkUvwxaXMdjaHXA5q39aab1ZltbxK7OI+87JdQGQ7M5JbE5VbnJWHZd4ryS7w
UXFtPIBdfZ65MGAUSFF8jqYnMmQ3yMGq/Q9biw6Ji81AiPWOCl3VKoB8s3k3kYfjD2XXmnGuLUXZ
shTWax2ExR2cL/a5cJp+GC6S/FK2GYhwF8JFxsb1DBgztXKBuU/9tKCsKEzzoNbpuk/b/Nh4qD9A
6fXWoYoqU0e67WiZ8k0FXBr4cpkgzBRSXQ1IpjaFbLGm18pLqQ7+6ip6OSlfxuwJd+FT61XZMQmD
7BgXPmrZGdnVtyaJ/DXa9T1S48ERGe/2YlXes9fD8YotKjx1pt4GloMPkN2Ap8r9bBlJ+UgTsSUo
pOhwSIZgvevCpdFVxaiUWW0rUT4LMYQH1xj/5hmZGz1U9EMeSg9GrdpL8gDJEtY3ztzjK7J/pByE
csQwCmDooKUNysG1Q7mJkDWblVkIyDUadqVnOKcGPIAWtTvf68OLddeaIRAiI0nmVloDkLC7aF4k
CnJCwDEhbxASqzq5pAzSTMpivJHixEJsXIr+IoVhfKTXEpQqugGfUYU2OIozfHYSrz0n8rPKDzam
itKhNZTqsankHXYF9g1/rlVNbmoX6rhR4PxbLE29xyFcpvI/JJBSCKUAs0c9im65FTyijEyAG+ON
54e+tAG+Esdzy4yRR8i0X1QoLfLUeVqIaOHiuWx2frDrCeFBDGAYVEVYuLp2rey1kcKeKqpMIkEe
luSTvI2aOS9RorV4bOfBVq2180SfvR6sOCmhz9b3rpJT19KJkxoQcHIvzIH6Gq47mazc1sJ2/vJn
1I0/eZeWpox/TWGhGvFZUaT1IEQM2AHDnBbfUYlWXuoiwKJeC6wZpBuTDEfjPw/PWT+aZYkIGrnS
abegHQ3gIFG6rfVIu6X+Wp6FPqzALEBg0WPoLyS773hwIePU4l7uS7Rr7WIGvsS9IM1gLvjbl8vU
NL9FSlHuAAd7Nyo0RCAX3itWXGCKuiF+VPwuWegpPHiWaDEH/umchFJvLewL90BCLxU2c2i75tuK
ujPxWak8Wuhq/kVmQfuosjB93WxETQwZvTJTF+KTpESi1U7qgQvY1Lixo0fQLE0ELrI25dcN1J5Q
0gjmII6qfSMDZfWaVcB3YN1qtY8MTn+aNE48KhSij4rNRGALjCrfGK5hL2PqjfPvBkJKZ2uZd0P/
APX71Mlxt0AoS1ugIvEiBUFzJ7U64hR/+Q7wc//8EvDLoRhimcCF/1A6QWsNqD9OmJvejKIt8FLS
p/gjav6rl5VQIKHH8yjxQVC90lcanjizTPKlr1au8O5KCYKLKNvogREtE4tiK/XTZlQjkx8KGy0J
UcSkuvlazcohBbxCxfbsaiL67Sw0vJNQteqEhBlCh2pYfWtYIk25T57MyilWFmatlCRg5SqnIS2T
hevK4gVC/xZFbWiBnfwoV8EL3qX+A9FNvY5gwGx0Uau3EUDwGVgkgJhtbwJRl57I+ph3UCXCWR34
+rJgzzFPRyO5nLrJBlnaraktFGhpe9W7FBaaibmrWHe89HZAy7GqzSMPQQTTO7GZZUHAGGteBJ2D
3l/y1JRm86Oh2IVk7mta9z0Yd6CgqnFbofH+IxRGjopdpd9l5PLXGaoRO4sN9UJSIJLGOXA+UTcm
Gs/pWSkG4wdLK67hLVZzZgehFvniWVVb7n3g6NGyVgzzBM0OxoUUbyBd+rwnyEF6K97bBXI5UFTa
Fe6f5Qu0N4Dj5ZZnF/5ua1cHNYDloje8jtoie0YGy57ZgBTAYum7wENGtNKKfm1UQDGbQBUgqypt
GRFmeE6qvPxGXP/FCf8f2NiX1E+qEgb5nyuRIYRiCM1WZVkon58wCjzIFcLJ3dgkTDcy0GWN1OZR
NE9Ro158gcGY7mI+QTJR3UdKmJLyC10cHH12/FZbLYux5ujL6tfYIM+rU7tbC+SHLBkR6ibu+8Vg
Q+9QS5gC9YiqHyprJir0IuKeHGRZWEsttcnfO94LwDZAG2RHcbcajujUQRO3WmMTU6v8y689ykBQ
NcLrb2T4jwsLaApYbyZi8ZqCWsRH4rtk5NJQoxq5GUR69jHAO2NL5c7NSMJH0Kj3MT6MaOsl9ynW
hDO9ket7djRn/NHZYBZlfSl1OJaNwPy2N9yj5ETmmKzUgMnAWc4a0N9u3IAcHIGQQ/dFgf030yQY
gG4QPPAQZQubmlhYlCdT83ZqamxIR4erqHOoT4vcWERqbKxyY11S/1oMlLP+8ifgF/6Xv4GpG7YJ
34Ps4yR79Tv5v5EzGMG5t0FmrTn3kWsd60KjXqY+m6KqMGc1PQSQ/W9CB7uh+9lT6zuLQrioGaEC
tETeJXuJwnPVKHfY44BijlXs+nCfnOXo/Fq8RPZGXuAO6b84wBQuKH1/zTtZ3qh5D89N0uVHLRAL
ECk8aWUAX6VPz5XmAN+njO2lEYaXdnQe/OJJcit/7jthsCulor6zxc5xkuy+JiO0yOMu29R1eolQ
4TkXlJAPndu/WnKJ4xKwvTLrR1MI87HsA+Ncqbp+Zr18jnTU4kwVR7YG6Ylb8EPaAa2Bk5rXBlvD
GHoIHjs1rKL5gFHN0m+H7FxSqllUvXqcsCWs2dsyYsvfYGYAPCQfbjNDQf84S/d1XtxqWmUdOgBR
tzGbwcweQByDl1xTa91LmF+Qr0v8tVUbsClQ5KsHe1/JOaWCVvZZ8qwbQ6nDtWRWMhYqrr5sJQCp
0BTdTAeBLjLroBqlBGgJ+EsHtGxF/uO76G15CZs6nEEBS+ZtHTmXKFbOZByiNcI6xTKzQBKXiVss
fbbvS1nBOmD0e8UpSwpXvhomF0TNNkBOge/57MudgWS3gWDjbPDaYA+mu5yZEklzw7OcpZIrSJFU
IUvBI8EV8V9ERk/yID6XXw0lI/M1IJTmDs2LLBBZGTxAKDAjif1qCI5ZgpJCE7BvKAbvZx6pF3Cb
RwXI1rmNSY7qMEzRbIHwwbbrgha3vTSFoS27noSL3yshpfUELKAAbdH78j088/Qm8jp/3ppcicEP
sfpgPYIUm2mCfR8IU/MQ1z0FnsyRHv77yqKoH5XApqVFjFJxiqUruomQ2celxVMkEkONkNZUUzuc
sgLljIOTMwfRrc76Qf+OMrh3m2SBs+iVMlpmeCzsWk95bRKUd7qOxJ0UoCuR2nZ3KSXVQzWa11rs
2feGbfkb5MzCVSNaZYPn3lOVYG2Y9fHRSA30wnsJ6F7eoPDmRdXJdqS5bVgpG7xL54XeZSz33RCQ
wq1AQGfpJ6B+HYrz6FwFa6upqllcNVznkk7pRILzJ4mOo5kCfmiMtkZ1SzaOhh5TNk/RLort9Atl
czLVVnqsPS8D3c/30TcUcVIj3MY00y9XXosYYK9A3Y776iluVXFpQ3+pwTYbeXqr2NvFUl1+E325
9W3Qt4p0UdWvpC+ajZRSLU+D1UAQcRJEuLxJ2naDeAj4EzNYtCzIy7bhp7iqaVCXcoaNZrqXKgmA
3LAFozTXb9G9wEB75MEbYq+h8I5oQzZsYjI2+Pe29iM02mPYoyst6TfJAOaKwFvbeYYNHbAS+Qb6
PJ5vro30HTRs5KYS7RwmhOYAkw7gMOeKhFAsMNddEYGMaaEm7c3ElVfA2EdQ24iEAFwN3sW4D2De
kPmy4kXjgMUMwnTY2FaYn3zwIAOyFUvdhYwHSjJwg/gbOmroHgfIPRaOulcFXMXpG/v/uTrPN579
qkDrB/Wi5IPEjo7U2v9dm+ch8asf3//nrvpS/Sj/uO6XMI9p/scWMqlDmzqeYgnejG+6PMQ//9Fx
VMJi3hg1FU0e7l+yPEL5j2YQLMDksRBletfkUaz/IB9rKKgYsyNGNl78v2ny8Nv8FpnoeFqwU7BN
5EsJ/JAh/7R8ROhZJ0obGj9yLT1OMm3AgNQFYFJ7/UZ/x0WZLF5hr6dR2ZKUt1H8erWHdhxFJf/X
6L9dO91qmvxv1yr2Fx+pgIXbUNScDtCG2Vtd2/a4CeRd/Wt4Gpj6AnfI/pkolQeApN1mUvm+HiLU
xg7Xps9Ssk9DEpu29uRmUUyixIaDMDbzPsHQqMW2VjVz/UkV1fcQk8uzC8mK3eoyFUWwmsQQDOB4
SaXYTw2hiWHjs4PfrQDjO1Hf+x6/6OnMzKCroz0LzvfaDh1F2zWAMMIeuX0dq9lZVWhg16x2UPYd
Vko5fDz2JFPbM+uzlDrIwoQkQfpATw7B4KUHKsPpAWE5oFVyhpHtx4GpOR3MkYoCk0ziBTqeZsTd
bXiYxqKObLsL/mGJikOz6lCwPlH+bFZu5lgnbzwbOuzf2N2li0xZU5MqH4HuSZcqAkEeSl4667Im
PTXjwZFCDiLvyU1RWqyq1gUFpMc4gmW5ayMiV50UspwncDz6nQJObaliaLcqOsAdnpu1RxIuDzlm
pQvqGUZzSx2QfRjIO9Mob2s5qm75PZpN4mNiO/VNh/FZmdk+YKKpaQ54Vf63i6YbkUbeaAU6Ay1s
A3C2QFBQNEPn6HqY+jJVdJ/7Gh3RqrfP3NJOfdBsdKWNzoXme3cwjcYAGh+QQjc9YMg9+Jy2RBST
/Pc6R9RgjwBbvctE22wsJfdPBpr67KaH9FbtLG1uSKH3BJuD+iLlSAirubxIYdRSyClRqh/Povez
spX8t77rmUDhaxNEnrlUEEGBIZgYa9sjtU5ymHabNMaaONrdoEFVL5qBrCzGSR6hMB4EGMbkG7eT
rdusbAgRpTj47pGkB2oQv1YOO1xPl/yjUan4y5IBWzhVj/pArcNWQFgfuIgso7VkA+2nwJaePESS
T7IoUKIaD7loYeHbRbaaBgqr9xSeG0YkrzJmVp59E3UHgTR6VYMYQ5DMzimQ0kwwxvHmqRgkyi/p
K48nv9B7s0j04gY2Kn708X4ggoAEN6bngiQK3QUKS9US3HPx1vk2HpTKV1By3kZgyAT7QTLnNS9N
a21I36Qq7o7h6KZJ4XBugaIaHpsIIJmc+66FvwNkQXb2QDJdI+wv9mB0b4eEYkdn+7/3uITpaV5g
MKkztYtwlNZJI0XC9W9SJ1Vnal/gU9YShwUIpLI9PYkkX4ejhMZ0YNVzsIpkHZma8bSYXNt8gGdn
wH9LFEpwYGMUHz0kGRe8boZn15EPZqma3z08KvQBa0osGtulbCC+nA5FfAQU92tqkwyHQI/Tv0i0
Kp8sAAhHZVvVQffp7Pp4Ycnj2+f3PZ8S+7VnetaPEIDxGG2RdFJHmLyEtOqumsD+0+nn9uepv7X/
OP18LUzccC5Vnb7UtUF+qHP3Njf6DoFUP3hIqbTHpAOcschxtTqdnFNJrlDGjKq3/lhNAQJMUyD/
xtSvCjYf7w6r08D7Fdf+N6/V6Yq//4w8KY44VSd3kHpDaFRpe+OrRXFwTA9EplllX9wQA6dOcx9j
W/K3OuapK8rv2ZdmX0EW/FLGSEtiw2xtzCgsHyWJVBnCqu1Q3aFBjqaZiXRF7NVHhCHr594A0jSg
1rZURFU/J7jXzuKCOi7JFJdInz2ZUigAgwts6BrYZnMAvR3yKjjWx2F+IZT0Xkur85Yydb1t7hvJ
01DLuKfQX9sBdocVijzU8L1XpTpjRiGecVwjsVQX+nLqdht9WwWZ/+DaVrWvdBQOcJbzXzU1eAs0
P6hA/p5rUqyPcoN8+4QAVamidqgR4fBV/Pjtw4PRKpF5wjQRD1sI6ry6AjkcXnV5gGvXq8QMGXp+
9WDxKk/7V8DF1P3dCiWestduPXKIPQ8s9JEUMw8s8w7FqKAWZ8Wvs6lPsuJLmJBX/dQ/ze1qs4NI
NV57HYZ7fCm0gr/4v9xu6iO3us68+kYYerrs6ro9yFVsHMKxjhijkPVcmcFZjA+34RiXHOHHp2kq
pa1fU5tB/W1qKiLxPZWAWWSx8mQ6mB8B5PYWxbjPB4eqS0OWALhttzySqzbQ2UWMZzLSb3Bwa+/X
2cfRz/Okzh/RlVzxcV5qlfAtIHzPrVEEXOqH3w92Ro1PM4vtp/7r3NDJ5MPURPPmUHWxsyGH1o+y
Dn/ebuoz0gSsTAStb7x0uvHU//my2JZvUSVBpysNV6Qd+ntensEcfebi2ewhIPrUO7+6WXWEg4lv
fRBWM9+X0N2LfaQsDLu4VXycQCUjeVCCLjjDT1Mf3luD7WoPvp8/qA1+x8rYGsemFgIHb63//XXD
+BPe73K9zuUnTK33sevPG8eurff/mZFEYhuSQp8F1GSOVgaIojPUdBHDgTlOfdPZ9RBOA24EdFnp
fs37t8le5zib37ZU/5I1Fh99M3T2TpqGqqmtmWMRi03Pxwe583zyEoUmffcD+a4aCuvGEkFwLEME
CaYnmpDgW43CHokY0z/m7/0W/eV7fzP48PhztR9DiG8dCpC/zZ/6NVd8i5wvfmHf2lU01GAzYuUw
lXWmL9Hb2dgnDwjbBpAHZ7ZXIshxHZ7mTN+26WyayNtRn5Ec5o5T59vNAcQD6xk8eSGlBMV5hEle
0tjJPh+D4jhFQMCTEV+amkjqRjeVEry10nGGhiH0zO8AMvnG6wC9Fc6hsY/yqjy3aotUhB/G33ID
/DVgi9eYMJki7T8zTOO7Y+xKRE62QgOwVykmQda1nWl/iQZG+dnft5rjpzhudlWV+pqNdcCnTzGr
+1SwBlnfJRdTCfKISq4up40hjLioRlppalB7bo1MuocQnd75/ZcmFnuH2tnRNMHRzt+bIBT4DweU
TKZR2xdoz7n9QuZ9Ywy5etB0iAxlJqs433KmjX3T2dR3HU1Jy62v86az1m9vlWTwDy0uonOhqx3V
ZJwtw8H9dZgG0tpGtuK9b5oy8JKdTwOZQSIIBTSuU8bO6TbT7GmiHfb27L8/KeafTwrlcvaH+DQb
FhYS42fwW8DlGo0vgaPVvhtJ5c5L31cO9fsBSA3f1KldVTrRIVgHDdbh7tqVJ3wwkY/J1OAb+gmt
JR0jI5QMNA8h8b7WT+p4mPr9gNIUIkr6/NPANNrZETtb1V9WtS0hnTT4IjpBdwsWvhpT90LJasoh
lghinLUxmzj2Y7UBrmiai8BFeNbrcD/xbQc1tS9C+PuCYv2DFvbWZRzLZUt9eB8rx5aut/dpGvWw
JaR8W7ZZsJ/Ogrb/dRa9n11Hr2cu0vT7UC2L9X//bBTtzwfAEhaVZZSWbdJB+icLIg/3d5hQcvE9
pLxV6kuR2SvAhBIml/klkzrgSmPrrUso+IUVKDdg12zZiGlO7ffxIPT7XSsKvKYt6YjygdGswWv+
dptpYLoX9gD49qVtBWSjCCAWDdKLoSa34O9HoOTB7SvBv6526dQkf22dDAw5mV4w2EO3TFLJOeaZ
DKbBT/KtZXroqPDSRC0rKO60OAnmfem5r+MdQbgi9lYA73fDW0vzENaQgOBVbR5/Q5x6nXdt/+yj
mr4cJNHulMh0LtOMqDDbUxSg3oX3O9/Z8esJhks+iOk72+ZUdw3NjVbXkevEVMXXTIMHNzLiyhu7
S2dR3nl3em57d2pbqwsMZUuQefS9z0CHChZr59zm4/4RFFiyUh0HptPYnPr8SKCBAdNxIaYdp/ve
Ttip3UwTpz7JxuxtGLXvpoHrveJp45qouMCVUrXTc4RM8R461S7yzNOZUOMUE+jE2Cs5TsYf+6cZ
0+B45TT1epExXlmMV77fdpox9U/TVL97u+3U9enyj7fFqe0v72zrjy+7AYjCMmBDofatGp+9rioT
bF+PkfG3sE8WCqikFABqzg5dZptONSPeT83ccJSZUeDkmg7sCWfT8KeJGB8IAcydq/NpUjfeY5p5
nT7dcmpOt7Qy4xyplOP8oOpPvq5l1E5Bkp2y/dQztFp/AjlEt6A2snJb2HERL/VRnYIrpnGytpB9
RRSuB8j7p7fhX3dRyCLNiiI2likw0MKqsa+W6uKgBCkGjtPpdCilyNmPwhDjoAxZ+PDb5Ou0fhyh
sGHvJRzis4zbTV1vp04NQp16r7Nyyig9lknSrzJidv7vTXqc+qaDQWYBYNY4B4LRIZP7Ymt6lfer
7zoRhYBfd5j67Mywd39Z7nTt8/vegKbK9ov9PyuU9tlxDZHcwLCzSvoaluGyInehwalDjE9J624x
vSOu7xILm5GT9Tp1+EnG1Omd0sdQpcJh+DV/6puuHPyhOzXfWEnGu45vqbd7fbz/2w/1A/FT8JGG
XVzexOOhEbeerOeXt5hhDBzYgl97XAv/pCw46MjCdHwuN2GFkCAMehemSKpjZWAbd4gsBntEpKCF
jKMApoy78QKYTeXbBWRcuaAdZhHVx/UU20g2vFaemRSmAdlzN85BvuKctIFFqSEn8M/olHm/jk6Z
92lUHid/ulbBrO8hjdt4O2TdT6dX44sne8nbQXKb70MWKtupaxqsrQhYr1r8jIE9XiJZhapogxqD
foRHxCrQ3EUzRo5BU4Yg/XrjnPdyvRdIHYGgcNzXUqDT7Hja8zA4QHTQdHW62lvwcvHumlzz7pSw
W9puJZ2nrg7QO4Fs5i1anFa2Rd2qSxty3sqT/AYeL1q9OcZuZzGeZQZ1U7Ip0fY60OF4dwRBMZ+m
Xfunm9RVgubheP00QK4Q71OUNKKT7+jDvilyshsh0VyQpRdZMr9VveieEebDfk0x+rUJpP7ZqdOz
WVvtbeh5f1kIxccCrS7Iism6DmFbwRCTLcynHFjdIhYq50P3FVAqm/tZ0knJDHtn40icdpMasQPN
sNJ/aohgQP2TmzvStuUmFNT5puZ0aLJ7FO7y26mh+nxvwK8hNzLO95TEOEJwvJlatZM0d5D9f4ZR
Duq7wTmX3Kp+mhJWfQ/Cvm2x5BsznG+5qsiyvZXXRCFKO//M08DpAzyunWVuj6JtuykIw05Mgo8T
yWDEiLTSj027t2M40NmKspdxRA3rbkruT4csjC9uU2SnqQWpesTa48j3Vg0ICvM6P1V6bU5tWN/p
AYCp6QwCvXWf98WhHfM0U7/eh8g6VI51X1nZ536tlQmHAr+Yt7hZOX+L5IyxKkbI+AvPM36mJiV3
7G5QhNR08psfw2wrV8uqL830a9m3Fv6CiAZWcX0Kuh4McYdmyG/u7dj7lijNlSf2c6WBiBOTx2bc
OgGlVmCWcoRwAp5Fm8y2PTgrbXwUwWAuRRJ3d7xZoDv6fvxFxN0+rDN81YsIUFMTqoAvenTJZeME
cSk7ksSH/ClbPXUlIpJ8kC1rZkZ9ckmAZ9hiAB0OStkDEuf/UKlsLhLg9vNhfPVcD6MR/MEaD9c+
TLRnstK5SKXA8bEJ70CwINOYOMUGmRTtCZ+Z0SdRN7YGcoJPlWkdHNXObmuYYbdBBWauTMLHTJwn
DDP/FYwI3g/WUPTY38BKTMtI2UwDhd1QIVKR+XjbNlN4gm5cOuvrRnvam1+b08Z62ne/z526phmm
lC0do6m26EzjZ/F+GLB+RSQx3sQxOHBNczNoN++jb23hUbAynWGLMLB+Hsx2gZ1qftTG1tRV8dbZ
y1V3nFqsMb/6mxQn4j6QW+SJ/+mbplDDeVXqvly35HiLrwECPsu26swtNF22X1nvvsRaos3JXfb7
tI+TJwVMw9SfonO37b0gAP7tei9aWpKLMhUbfb3EvFH06sEc+w0SJCtkvhzoEAJ0rtp7yJ45eaf0
+6ZrzTv0ff2HKl1NCSu9VKbGlD/SIcmOI1MjGqdht3Gd5vqrPLC95X+PFjSZkvanR4q1UWBfg8OZ
bAAS+/hIdVqLUXsyaF9jj+dF6LJ1mA6ShVJ+3qMieO3TvQo2pEoi/G1OEkXygSfPeL9qmvupOc03
AJvOophfSeTVnScN/S5obBKj46E3ZPQDiESuXSBK5Fmfq8n/oey8lttGunZ9RahCDqfMYhApSlTw
CcqyZeSccfX/g6Zt2prZ89U+GBRWB1ojEY3utd6wKdRMvw7zNfhFpgwiXbRpHYKjRuEUK9nBfCtH
XuZO6QvnqQC0tDS1nIruFOajXm6i2oZ0OoXhkFIPzFCkFyGcQeXYyvpBRFBNsyfPuE4ULYnZwkYO
rZPnBN9CnCt22CqDVNZ7GIHTmWWYDiCf2oQgd/T3uFubZFC5vtbaPs1rEL/ZGR3Q2RF2d4PQ+nPV
ttJSUX1eKRBCD+Yot4vYiOQ3efQQ8GjM738PxW232enTUKNoW0QP+m6NwYpF5aX17+3pghp9tpdl
f6J1o1JpFIk8E70i7uz+nmOgfieVaoxq5zTGaYEQl1KE37KP1dYf8wpJtdaxDQ6g8P0Yxmb9ZbQc
GTFjtml6QnJMhGXe6Wsr8tOlCCs1Bhlkdy6o92lw7PpzNW7LnQhh2b5aht8cTa9Unv2omoMd/2hc
WOC6oRmPGKsHB7iwr+ItJpqoze043wZHK3OsvRfpZ7SGqXOKA5mSoD6aK+SSbie127FM9CLkBKZg
OtrdOiRXzu56BVkUZ3RZfepmCLdFoN/5gMdREAQKCH5op00XL8krCobcjVmUsdo5AEN/NYk7MUyM
EKG4yLBLdq6LIi1V9wCTssZeq66lYegTBGgXZMMsGIcROW/PfXaGoz/RBWTXcHejC0tEhKoDXdky
5eROhFmNHFequOewDN/cyvwaKYireiZmeI6fJZfaj3clgvBfRHswtSPH8a/tFjn1LbBhxG6ncmiP
7AjWhISiJiqqoaLjVja9tTVjvclHGb0fWTu48qROp0YyRW/C28X5HbqykUz6y8Fa9HrkPlACmbrL
QoV5HNy5eaEdQkj3S6+fVN9HzT5A+cTtreuKNxIHI1IZJgaSZCYviMfzsAfFmx5JkDoBqYHSlvO3
QtUPAW/2Rxuttuv0cRr2aToKGAvRzlZJXxpBuIfFJf0Bf9CyHJfwBFKRgD+wE1BQ7lb4OwCaGNLJ
92Jkl2g3XnS0mkvQu0j1cCrncECxcdEHUon+NAUs0WaYChUM6+I02V/DUuM16jj5AGCUnAd9OI8k
97K54qTSIlLxkDC0xn+UncKdOosJ++C25vG/3xCKMeWH/9x0qRzhgUiZsqIZpsGp8u83hJVIadGm
bf4ld/UWPHdl4qsRpOUMVXyu13vTNYxdi+jbXPVNfW6IrusA0XW9lAZCH6jJzCh+Fus2waNIHKry
KYStFS/FkcvNzHydIeu7FAcys81+9oZtkj0AmFwJ/ILAM4i7pmoupQUb5NZ+g0J0vzrFeIGJuA1z
5O4SjhV6RHC20ii4RCFGXG0yvqpKzDMVJBIprnJ4ddBBhfzeYzDvdNdh0mi1h6SX1LnY8LC7kFeu
gSLXrQpx2wl9qmjcBn/aTn0Kb5/Meyq4VjFuH6r27b6GTXR0+vpe1CWToHsA3tu96KVRLLGorPeO
FDl7yRv8Jeq6yWullfdBRYIfujIJYpzlvbPLu3SmoItx1A32vp0qb3lrD69aBU+hGkrqBVMohqlA
mRC8huOGSgTsZgohp9t32RuSS5v38vb6ZdbMHBGUhDOuGCIu9fTF983s0nSZjAQFkbjcxorPvD40
kpFdPy/MkLCpRnzbOaRGeCuCi+kr+D05HkFncVGT4MuY6MNORC581ZMbvYpAzPEtV73TaqcCLMOc
f/ucPo3+l1elMaEGPz1AGr7NBhpXKiSgf5xaImTZE9fP8i+1ryZb8nL+1RS2rzDaRnzbWRgIBFQL
4RT7b92io86Nt6rS8504aNbOsUGC7CyCCMkkmLy2vxah1DfKQXb78/WQG0XyR5FZ3r4tbWMDQjeY
u30PdQgBdG+h4XGz6MoBDbaweQEqjO1sgPRgPY7O0YD0i//VqL3YKQ7mok2Y/ISDRC0OQWsRjYMO
wtZFB2HRtTkrYJZVOsY0jv5g+0iuTifjRCXzIGN9hDAzZ2c3a/wHCtlzM/O6RzGi1JHhyNKJ9jZN
KCzT3nZTokeEihZDOIjQpY+RL9/nOnru7JbuTeQH7seiJqGo+DKCQ42EeITdpOZCdFWS/MXJbX0z
AHeG8Ov5m2xI2wXeHsrZt6oWMYxYOaPn2i766S6c2jLXVg+o8bJtt1D34B0ZUEqP/ZPhq5RNpktV
UF8S7Rz6TiIaA3n504s2grMstW9i6agyb1y1uZSslbLzdk0dmnd+6j7UcV8dBGStVtPoDiFYNNam
JV1cpMR9iCKrOojoNkJA3sSs358hRgQeOuMaT/zsti6KxU5VKv9Qu98/NYvQalX/QKpKBLclU6yP
os9FeW3Cit0mF/qhrewS51heVrkdRnuNWt2WcyNgmNDoMEmFh+bZcU++zw/4pRrhc+OjZJjURfa1
SOoTIjTuD7N+b1NUqtDKyKEqjur3qlYQlHPSNw9T6XlKwWObqxyoVUmzDoMaWofQqq1DYFTZXapE
iHROrG5/ahMdqf1o+uwBW9R4OYD3XjhPW9Vb31JzfRqvMqc98C14sD1f//b7BluOawto7FtXrVhH
yW/xtJZj+4AabjPOupLUYmNIKLlOjQ6MzXFR1G6+SjsreAhCw9jmco/YSVPL8bzSDW8hyTA3xeaA
1ad8CIdjLNnIzY3G/rb+Wfw2cNVkTbgufW11rn0bVr4CzLILoviJ8a+ozzbvTYD4RQtT4wxRAUVi
pPeWRUkNycLPVozIGiVY1AiJH5Kmse5NV8fAs7DUO8nOeOnajrHLObnuMGI2dyK8Xcpi4lbG/t2t
qTGjbq0hlzU+K/Ci1iS8lyTf/HuVauSpp5J9siV0zpR+tNatpUvuLLMxT/MLvJ5ENyKd+ino/ZCT
h0chs4CJEGC6obWas8YPDrnoJE33cVQrq0Yp+fLouj6vDNd6KSzjWw8v+iOPtJnlAOObjd6wkYqy
f48ksBRqU8GyICk+s9usxHkU0pqqmg9xZRePWdgES7mJopXo1ILaOqIbvxKdogn/CWlWk5DEB4jp
khx3O6ijHPC7qIYW1MWXONTiw1jk6SI3wOOuikrGp3ty/PRjyiOyblJDEbeiUVyiqft6J6v4u2MM
+XO4aBQhy625Rj5N2kauDwmw18tg6wfhK87AztFF9PaI2TqJWjWQ5nKUD0hNEnZoqW3cEokDTi8W
TPWAZQXW7quqUjnrrZe8VRHW7HNEF0nxFHgCjc9ws2W+uCpCJdPFky6NW7gniaTzuTbSfqcM5Zdb
P1Ka9rLLe3Uh2lS5+mojjcNGwQJgtobeTaXEy7/WiAEuHFPN9kEnW/cKLqsw8MFX/suI3EOUoMv1
V1ghGSY//krjkHEREcIff0RTHzsNSs7TyEyRlrdo6htMM/pISOLu4qwJTw2YuevzVsQk/Xsyodft
ugAep1DEoDEjsZ4n90OtoJCBWwtKu+2TK1XtWUZ2Drq19KynRr8vtBjNo2lUmHfWOix8hAKm3jj0
qwXijaCLcyAE4qNVeNonpW7+OBzAf8vWpRv+/AlCT0vWtYe8UhXZ2r4f1XOToDHKXyaIl+ik91R0
7eosLtRL77FFNJa1Wx0NAVwpKypkflCTvJ9gV9fGeDBwdFMppWLYzivMnEhSE6MLmZMUKKzUHUP/
TrTcmm9DfWg6J9EBZayfhsoWFgFtDjdiE2SyuiRHXs1Al8YfFeAyJXM/rMQOqBDU9cWIoZ51SjPu
ezTJdwjJopLHJlFaXME8cbB1zLG9yJ5VblvP/qNdR33mkI3Ze+Il2pmXz1xG++VJZFoyhG8dRBLO
Igpd61VpXfeal1FJgs7bpsi2orP1amdBIS5eizDQzHodBpaKAhOfZg5QbyxVsmaG7eInpGQhKU2H
WjH8xL2sU1kpLcVEG6z233n2kIqJvAsahbDUcDldyfhRHIapwsVpel2VUvAdbn4yYwluHl0ozuvG
H4YNKKT2HI84AoshYUS2BRTIF8wq+Iu0PuA1NWn/Rw78k6YAMB5Ts2S4vDaUVtPQPtM5sblMPcXJ
4y9BgP9JWzQnZTItiWo12uYVYvagluqzaMutClneAhkPEYqOEdWxT7N6SUHtxqmlR8OEWT7O7d5B
nEFHFvDXDdiK5EGTPVyTWsS/ZpZWVztxcRMDIWVD/jpKUrVLPavPkR5Tq508XcQQEeppzTxxe5v8
xxzxOf1Q/g/i85Ven/1RMlAt3kOwf8BBg0z9x++rKuXK7xKte1PbNFnhngj1edpPKNNF3OV+zGs9
kOtzGVjhnWgLpk1FVxh0UAeoMMDSQsR5aGyiwD7AgLX2UQtp20VlTbZM5fjprlVjTE+nXgzkf979
/4/rVBws8AddizqlASAYIVsSa+JYLEJPD6OdOEOLECGB8I9Q9N4G3+bWGYz9T4NvoQdfm7eZ5KIN
qFh7O8uyIyZam2RCcogL+XptnjiatiYB6z/Go5MeTUtDOlou3stomNiBaf0AT0PdIPOZbHxbjzgX
aNos7Fvze4Q6M3/t72bUSLMk7sNtrrAkm3mFkmQfp6/ewJIv+b2yFmHaW0+QBNMHzKsKisjaveZo
yWsQZ9XGlxqoBiIMJ9mVzh0OXdgOz1r6ESZj+trFyCZoiIPyheajYRrgLQxvGB0degcd9qSflgBG
5Z7jBD+B+DA5CbyV+Amuoe48ZXabPjROWpyr1rhP0L5ZGkYYYNwUK4uytwxKGrl7CsIJIxsVAWT5
4i2wM+1Rk0PtzoReuKqMsPxiW+9Sbfnvnya6jfLy39kb1fxbfgImG3I7qgUWxFBl5P8FOOoPZNqo
sWpKjpk8I6qSjM86fNZV5YfmsMK3vGkbdyeZiHD7bfHge54ODZlItFNZs8rZLYZNQ+YdGNim6/Tk
bjBDznjImSeotaKIa7ljdae1Rn8uCjM/ZSg5eGU8nEVTmvXtqpUw3BCh6NBV59EsGwCD0yQLcs6+
8seLiMSld7GljF2yKi2Q32WowluyxspaZ42L+m8IVJJNpj8v5TreG4ARXvoAVIKdDBeQdN5dEVrh
HAE6o57gUPhRItOCKxsP8fWRF49yUGdrXS93SNao6Bp7yTp0xuqoU/S6XvIIFrYeG7Cqf3f4052Y
YU0zxOA0N98VzTXhz+Tw41qvoTjlREiG/r4rRY+IKfTaKOvY1rc+dwB8TwMlRPpwGD99ygOI8NYW
DIgLVfpetGS8jqC0/soo1KpXUGVDa9+3J29Wjg/PXuh+0Vn7jyJqcFjTM/uSqG7ygNvykbKT9Kw2
fr+TZR3zcKORniEpBWuTVGvVgU49Q8BJz6zV4UPFH8SPZMxoQi6F32VoWoTFTrQluYPnIGqGbpi3
O2myf5Kyod05sWpjl/w7Fne3MfY0WoQc++7RmIegpvSb6yHOJ3mx9d38ImAUAjgh7nA/LWZ95oA0
H3IOe6gq/DHOyGCAVRKm5Uqv6Ee0RpHNK9lBaVMoLnLtGcdUzx8mRO92KI0Ahe82cg9l684+DQsL
tL+v7Dh5dPVdNImVikval9G9PZxEQDaQtDOZ5eesUXEwHbtEx4WOsVYwFZ90hbTtFDp8mXZ2HR5Y
ccJzj7Z4nHXxSUS5GSXUL4JpNQrP4pIgqLJCtqBge/GrTc999vK5PU+i1j+k5fC9clvtEpk5XpdE
eRBquE6Pf0TU3K5RlajqJUL2/zayhRSFErmcIL+EcY/hh/icTHd114/XO9EGDxOvui4GoN/gA2IZ
dr7VMowf4Oo3iEFc7xUdnmISxunMouZ9ZyNofdcnTbxXbRc+Hkpi902XjEuJUuc5S/IA2Ta/vqQG
jsguLPK3vg0+Qs6T34xU4evcTza1QYg+R8ChoyqRc8byF3HIuNknhWS/m371A7Eu+zV18PPScyW5
ZLDEFq4NGem/F1QEe/7O5tkaiCoOjyyqLKZ0f0KTRqbrp11RWRe/duWZePV2eVPAEAzjrUhf9xJM
1VyW46149YreJKh+9srKJMM99d7mil7V6O8aNcsf/m3+bYKPoNTcKEt12KUFriRp7WMj9jd9wGyA
3HMYRoPwmsSyQ6fb6+rkUhA03SUv3XLuOWZ30Tm0N4BdJUnFDQ3xjxG3w21vYUQvQjKFGCB62sAi
Sa/pWUDpi7o4jLWSvRhGNi+QKF43BtZ7Xu2bG7g/xdpoVfPSjMZZHASHevSxlAqqx7AzjE3lyWhj
1KF1kVrtHECV2niGr2+0vtjKVZa+GRLQ/IBt7gGFMXXnOyqmFZnZPmOb8yyy3L+HJlX6c6iF2v91
qO30L1mXS8gyqtZBt+EhL5QY7lSYNTv8hdnT4ctmH1RKsAet7ux3NRnPJg/lu6wVH5bfm29anjQz
B5mBF1hrUCJNs730FiSMxFGbxzhMh0XRkKSQpRo72cJHaySV2hXAYP/eLXN53Td6vTc73dqoUu9s
HdtKtpqU9XdW18mTAU2GHhRkQCdAMr7pc+s+Dw1picXCeFKBBVMC7JpzGmbxIgzs+qkq8TdL1bR7
ZuHCpDvpldfAQoygyjvpizWOr/yflN/YAByssbA+DKxZ9Cbztx5Fm03R8b/T6ml8HLKheEjz4h2b
UOVN8XQZHX8FBSp8aF6UuJuJdlRz0TQF27bqPUt+8z1j48e2/9Q1x56H+250hnCDvsgIU6oKsEtt
Mcst0DIuouZjKGxvhuRffgnc2FuphqQhm516B9tDHAIHdO8l6sznzhmbDykKV01j6CszC9XNwJlm
nmlRc05wGl9pjdzuLNCsLIhevmpKP3+sEjRUY19L3o0Ci/K8xFw6C+K5FeX2jsK/db2I0KQaxx7E
8BeiQ7GUDh+haYychNyKQddbZ5qu1WOKNu0fHyMG20Hd4SGYxXeqhJ1B38nlvSsH6rYxUxVTPDt5
AvCIlL+kpx+a/9aN/vgt5cU878tUflCLMd1IoW5vdMlTT5KPj6hXWMV75eHUNs1JbftHo8oZMu56
tGr46u0MDWa2pKQWEF6/Jx1dyrwWw2TLavgYiN3HdNGmXYpoL5sR16FfTbd2qpKPIupcFVJEHFTX
z/h/tokPEf9C38aviQZMwAxs1B5lzXtq2qK6rxP7pEqh/ySaTPTOK4rJR3lqsp0SOVQwyKhDMR5T
ngQ4GcUAETrqQD4OAxdLDqt51bdL6HX3WjzWR7OW6sfaR2I7jkhjYTKBJwzyL3jEDa9Qp8NZqzrV
sdC05hEB2D+GNQNIy8R50SJs+XLSdInTgeJVC7tElAfsmriIMIkG/n6GkS5IH2knV8m8UxhsoeaS
rxRNUmd80WSn/tk2mjzowACKpehll5Hv/vt9Qp7h0/sEwogNypPSKg8nKvWfADgFivNjFqbqhfon
xZgVa22+7dAJMsm7PRTTixxbpjW0zZ/R1HeLpj4xsp5e6/1fI/85T4ysps/8/S/8nhdEUrnuSvx8
3RaNyZnbIMZi4n5ctWAmbROdvalFXAZAUWspjJEi+LujMmNOASJRbNuJvHDKdOtHBkyGqeTGA57d
G2j0i0hc9Cow1iwU5Vwx/C4CgWg389axBxy6FMwKLRsOYOMcrSFwt4EWPgRp6BxFk7iTAso1jTdK
vDF+dZDdKldp4g33oVMtURlTT960a0WKO8cSXSqAnaQG+M1Q3rF/wLIlUd9L8rxPgWJ/jLXqX0ql
7VZDioOM4kbGPeLQPohh7HfyrHOWZKNgb9XG2cqT/DHK03WUmNmLmXbh3mjIDYqwB6/IqmXUq7LH
BW0Y1WAuKVszy5t7xHKTBTkpFfx9ZvKYd0Z2j1QTyjpARitJumMrgZlYAgl2PYzjV0PNcC+I2npJ
Ztq+NLmKMOSQfEtaSih9BiUEaJC5iTUq6f8ygvxltqhdJJwg8ijY5dUUNdQkOXAGzpdJLifPvMu+
QxRxP1T1ramb6hTDLNY3rlV6HJ1yg+xNbJy6OFO2IZmSJaQL41XOpZXfG8k3RYp/juCnl7cT6Wxp
mZSvqlzHGTuJ2IJPkF9S6s08Ljkro+YbvII5DSS7210hcq7fePtg6Pe97KFjX1FFwYEYPmiFImY0
dOoPT8EEFDXj9xJu76wFCotXE/pXbEqjJyRDlQVmFPIpDjDWTYGOHwzkvTd9DZRlCFp/5/ZGhoBy
Zh9IN8arsEQSgL8YogwaBeXBS0zccMxoPGjFADdCzTSkyaXhNep5B+S9Q87cLQ89/IOZaNfdCmFh
v2fYtHD1Rf/HMDkqjFk9rWDSkPJptfFzWIRIbxI5P3i1Ry86v0JEFMo3D7mDJT7N/r4OC4TqlQjN
dwh67wrKI55sfgtkOZuPdeSAjHLUbVWXAT+sWrxEWXKfmJH5LYnjj1TqyierKPL/tfU1PjELbJ0a
tqZjzKvYsqFDd/sbCVL3kWLFTTZcQOs451J/trWGhRe5jK3ROjAG4qh4S4Iwn5lS3RzbrtAeelVB
WoP2aIzwxusWPjyMuZb3qChPK5YIg8r4MxS9Zlbv0Oh9cEY7RuQ46FZ+2efnuIzwVyXb8aYl40Mg
cLmOkDwvflRm/hVvPPtFguI5TzoluaP486PGimsnyeha5k0+fPGt9FyhGCQsunY+YPyFp2vDl3Zf
oOuO6zSpd3Giz6JRXnVjhgPT9GYVx38KXP0hUHPjzowtvV4bGVLuhaGFa4zU2VlCHKdWaeMEd02m
I+C1AC3d7q0wRR/Xl/tuL2LXy7q91xsNVYkeJ9u/O8QQMzeZIgbix4pli91fULo+CSShwB7Cco/3
U5MEaeDBz60YiQm7W0C+lA82sutLS54OQ8h1IwES9N/rAOaq6hk/LLs4h64tvSIoYMyjsFROI2R1
1n+FXNzv6YELZkxM5zd3nW4anv6jDNrzqA3esdHdbmOhI3usoBXMMs9MX8sywDjDQpZNwsb31bfM
t8bVu1NQjMGjA21WNA8OqnCIJyDxM01KB05/ulq6e92X65cg2+iam7w6WW7uqBKXcxH20vAI/+YY
jt3wJS2Rqw2N4snr6njXKVq7EO1e6h0B1RVPGuaYqTMqMznOV3pdswVnJ78HPP7n5dYmW3WH/W6J
d+805NYhQpCi3RLOkoWKfTUsejWJH5widZZsN2RelEG7DsKk2HvFkN1FbAu3CciFncYDutHCpkEj
JFFWstdCmQjHZDkkYX+OMVabo8ReXaIar/deUZpX2a+iWRIO2lfVnWrAefZR5tVqiFzUJUdjbRtg
UWfa4M6ayAu8mZxRhHGt+lvjBY9aO2JO3gKmuBMVs76iLuA20YM8VdMyO9i6rG8Poo+KzrVPm0jx
v/tETe6f83D/Q9iyS9Ure8DRcU52M8ffCAQm3FgN+2YfctbEka49S1rpXYwt74xvZPOIRdod23jv
B0zFOyROgzdyIbiGSn10H+PcupWRtlklKKE+2iVVbNy6mo/QnPP0W98RU5dno5pKZ1sZs3XNZmDb
e8gleQX7zUKNh7es8HaBE9eHSo60tUUmb0bi0/sB5DRJde2HlNdvGcXlF6uJ8gWi7ONRs/JhM2oq
Lm4uXieRFPs7lFKCVexXyk4rlQB10iJeAvqKXrQufkYHoPkA5bJqIt3/OkToduR4opwgRrDSFKmP
QWarPVho8HEsVo13q/vClhm6gRCoDgRNwezzbjfVJ7uJryA6yN/9vNOVoUffIBtnCKuap7ar38rc
6V9bexhWVqqTa5yAWLWiL+RGcp6GuCv28JqCuVzrwWuThcDV+HpsROiM5aGpvO5cugh9dln0qE6j
HCzTNwmqeWy/CUnekfmU/G+p0TX31BP4VeSQkW4gqTHAAx1NGXL5v8FWQ4NLHZJTR9FkpRaShbG/
plag7bDlgHDhWc5azytWBjmWFpXSNE+Rie+CXLbdl9rLH0K+HTiTSssoijIfw6t8N2it947xHMR+
L9Av8nh/3RhI0TcW6mecsrSXvFZG3E1SvGCn0HHaZi5JPGnXXv63utQz7/97n27+491nahoJYhUE
v+LI/2B4K90IRdospKfOSRWwTZqGzP7YHuUuibZVV7or6JLZE2aDlM7UBL1vcIFezUN8GzvAa7wb
onu2BQwP8vQpx1sbV1LNvA1PZBSpxEfHEFy317HTRxsTm6TC32J+JWqnk398HMe7mozvR1kr277J
oi911erzoA7Tk47X3Cbj3LHxMiU8ebBG56aUeV/Q5N15bMrFpLazIrKg4DRGcBPqtBLkRhI8WV44
U6fqvI/g1VPUUfydVhDR9zsaovFz3zQPlIv1P2RlgMx9PijBONHQMJBNjf9AoP+9+yB9g4tiTiFI
o7S7iNCgz19iw50BMcOIHGoQEvSIt87EbdlQjqyny7Un1QdnLhq7uKISOQ5YaycGSFJzPAici4DD
iLtPmJhPYdcZA+oRtalvIEuhDdS0LRvw1n60FAyjUrttdopUWPs6MttlhbTGBakSDxcifuFJvkeM
wfguJiVSwCQrbFayxplfTKoij8fSt7WLFWMra8RHVc39703XLW214ikpvGxuDoBhYPd9tWpzfHWU
uprDZTHOMvK8yywKzEONnd4G/qF8F+GTfTCAC6xwRJC2jq8/+y4JNWwWyj0pOmcHPjRcScnY4XLi
wjeCpv/hAm+udb4g4PHAe7ThpYscxHGd8uckEuHBdRLH1uL3pEEgBUqkuspYDa6Twulfmo5N13/J
VaXuSXZNSiQAgNat7iTLFGAnxim191UxbGXfaSgAj3nosNkly1i57GWrvvc2+pSDLDTcFo1icK45
SOSlZtN585LHxqKTwW9KkmK+5u2PasK5103dr0ryKRvbCK2pudDC7OTp0WtiJS7yaHB1q0p9QcbQ
vRdN4iJCJ4lXJN7D/ad2vVLVOb5I5TIdzojIDztfH0ukhhzIxNPd7SLaIq/NN1G6Z4WyW85t8mMa
TYDj2DX2ykRBtUzwtKqd4pzRmupF9CLxbuxL59Er++pOTSLtJRqdFUU681HuLf+h9LvHeCKBZXrl
bJQkMjFMVbWl1KAHlOGkuunIvy/EU6vYQ7pxBty1RSh6EzO/c5VhbeT1D4wtOLwA1F+RxsGsawql
UDkU4D/PbvZdGyxpXzmDdRAbXB+HQUsuDtc9r2qb9Uh2HvMrktNsZyLU3To5RD2t8kFXs1XjlOkt
kCtA2D30k0djDP9sHzn19amRPE7jjSZx3nR1Hw8g/JMajm3U+Etd/ERBkt+x9bcXndbKG3M0+AMk
/jhLEBE/1JGfXaTaW4pz5pA2+V1CfnjeRWrzOPR+vs5xClqJQqEbJWivRrqzj/iVvaThCQ+I4Rn0
2dN13w7WCz1uTZJX7I2tbeI20gHlXI6XYV28GnV0wrek+WjDHJuv1Hjroh7TTPZlx8IN3DtHqqp1
4Dn6OU5jdWaDVfleqys9qn6kcB3ecMchGZxBIvx1I0mfW/7sSkEvhLM/x6RFbb3JkPtEyQHsy1Qj
ski3Tl+nFC+MlRooWNensnZpoUkW2fBuWxgHcFZ3+XPOoRLU93FgRfvGyAK01yrrrUnKZRXXyrck
w8HDUaLxIWaTBBDQtFdx0DmXpG6fxIgyCTiwBvGlzuNi3dhpcKfETXFupuSbGGEhPJEb+CfnrGmL
etIbKadLJ0Omkf1EWWAAi3x8ZIY0WqaGeK4VXiZ3Bk2Ni5N4+WRETMhP4ns79d2iWvP+iH7Pc12+
iP/99ndQqP7H22eC21D5USjU/VMLSUO6XPLkfnganW0pKV1zFyRgkhxHbxdtFpo7QYwQd16DSd9K
h+O0CCu8h7u6dVdNiuwP5BR4+OQmdoXe21TP5afIilC6ZqlaD3od4tiXkhWeoMUCZBxOGjc1jqNp
AWENqelqZ7KyPlu685zakXoUkez16PmHTxEmvSfFTN0t63a58FLLeINx/d0CKPeQO5V0H41tP0tg
mN0PjoQ1eNQ/+HVbQf5rvhso1b6VZNbALrTDS4i7xjwo41M0eN19FsJCD2w7uy8dy92ESlfdlZxO
E86Qy6Ep2sdelcc9trJflFFtH4ciVedhjdGO6VBVyHnXfXdMBKv53W0iJZQ2hVu/DyU6cIme5Pw+
PG3RKU75VeFpT9XcetEH3V1DB07XZpE3D76ZH3CdV9/iRFuIupJco0uEG6h/ssLioZP88K7vA3Pn
pnBRxIXXJwhF3MTYZ8ITmnhV7Y9O5X1LhSYonFc/w6O21uRyZ1tDfaQkxqu0CYalZvTFqoxc/Viy
Os07t5hk10EUzGBto9rURNbZduWjBgzuK7bc5SzLs3TmWjnG4+OwymT7xTfS9t22sf4uurJa4qcX
rs1SVuasAN2LY5oBHvV++82DDl96RefPGu2pTXXnh9FKDxyKNzXV+cVgwVgYInVe10o96xLfXkd6
7eBLWPUb05a27pjh2DbAYo+rdiaDrn4Z06ZfteDiVpnbcAJP66Oag9+rAB2+N1F3sim2flByImdj
OXPP9e0VbJB6i30rUG7Yfgz4RQtMh7GFthCjt++HD+JSFLKykyIgfFNTJEnlHMNkY5kbmXLorAH+
QZe/9nZ+Ksw0fwJW+6SUTnxEREm+ZJLynHmTeHiYV4fBKE8QAYD0J2HIEe4jlJt0Lwfe2YHXfedZ
SaBDxM70/6PtzJobx5Us/IsYwX15FbVYsmVbtqtcVS+MWrq57zt//XwE3aZbt7unb0zMC4JAJkBZ
liggM885dxKxZ2c3BWb6tTeJGhetjAjH3JWQHrELjoem2vX3rYm0mi9l2VddisJtJSNxpjrtmTJN
m/pnWMQEgiZwuCrhbIqLwD8gK/s2LowxQUzCNbOL6MM29k2y8gw27/ETmZHsoUyiT+xO6vtxQLWB
7RNi433dfZZtntSUhqcHgiS/+N3tL6ndaedhsG6MRA9CF0ItAno6JeizUR69/tINlnUqpvgHOUY8
ehgSjk4IL9nSD2HE3YygJjfekHW7gsjyZ7YxKNdZDj9rc9fU0NNDSrQF0TMV+9ApRrdvagn6F1PL
bpdLS285JrHjsmHNZxQNv6fEViU36O+LPnBOWT0+lrN+gp02B06fO9THfuU9wrhy1PzodaN7nJq0
cNXcrvZV+HWqKPSNOOkgLVP/3uvPvW31n+o4cO5KbwI7XCbAKuIWEEnEIx0KP+9G7tHHK/g6P8IH
Xzxm85WlK48pD/1bMSSMXV6nh77XfFd0KW5K7yWl+hGTEs5ry3ipYnQj0bSrXNG1Qn8i8hZ/j6TM
fIFbuH9KW/Th5l6Rg9gMfWQSB3mQ7qa5oZrs7SqJtQ7hNPP7OrS6rb4OiGJSG9z9faZl1rdU8f6O
gLV9Gso6Otqt5wAJHdKbUFf8cx+G9SGotPieVOK41wqtfJjsyto5KdQefe8/Ovwy3+RpniJjOzWn
gK8/go+5fafBlLpXR3l6GMom33kUfzy1Uwz1tN7LL0VyqSqDqgMbxW54raObTq+qY+Q7zcMYIpeR
OUn1VfWys1zyTYca/9gqWf0tqlqktC0tfdRIu95QSCXfdEUbu2WuArczrFlZltV6Q5p/MvrStS1N
+W5ysFDlyvzNLtJnhT2EWxMVfOw1aQe5SPG7Dqgs4Fn41e94hX0Q549GhrhENTb3Nl+lQ6za/WEw
qJWRLZvYghmor7JR/1DNNPodkWyqNCFY4Mv8aJJ7/moFWuGWnVI/QffS7sukye/sobp1InKCni/V
jyCMWjeryQSU+eAGeZX8Jgccs5yMPYlpIzgAvDC/nSbNOKvUkWwDp1e+6P14JgZik6h0FB7Z+1o2
y+9hYEy73pbLE2FK6ymr+9/AVvCgJGvPibg2L2ndRrda6MPkl3bjferMxxfD+BEphQ8soxlvFGSB
D6bPFgnKoktLle5PhzK5jZKl49OY6j0V5hVq62h1vhKeIEGCRzhvnO0yTy9qX+fUAdQ3suUnR2ty
zKMyRfkd/8v4MMoNmox66WzDfqarGiLnZlTD8S4rKMcfQsd7MXS9frSq4RSDTO01lB9K0r3+0CTn
EAK+AxlkRHwMirt83sstKsDlUZR+tRCbUyliN5BaYa1be9PCafoiy132JKNPrRWNcWtUXeJqetcf
21bxd5OtZF8BYvxG1mV4LB2gHbkW/ArnZ66BbmbRSYUbqsRhUSkxj13YjYehi7MnX+0d4pXIQJjo
lcFSrPwmkbIo5dD6VMo62vRK/NUeq2KLYqPzmM4NAHs0lCM+qJ4pqWhSKLWynSqr2AVe5TwKR8cx
9YMdIeS4jsHsBr7F4MEyryLcEmMwH+1l7WWxxFQOPlUNXT+9jpIf7Oy8yM6STwAQfCD75w7BRCdy
vlmx5pxDjfN1UD9PmobY0aRCWOuAcq+QrHVs5Yz2roaMaQAtQQMpvpPU6jHrkvGhmJvwJhvTbM/h
OLwpOClsdbNVX6E7/a5Vw/A7+TlkVwhb+py2KylJN3WDEHBP7JvH5Sy/JCU8qHXJuAw8R27kUYq2
SWkqn8zIt268WMogaUQ7EBXxL9TMJNvJrtlwycV4N3lUj6Sagcy6qQ3wAcX53kYA7y4v27aDSal9
NnILiat5bG2U2v7DpbZV4moW5V/sRmAkrOtXu+7rTWbp4ecOUncETQ3tEYlcjqjUQlDPfYi0CYgA
gATqeyCC7FVkJKewOfeVxhGQCNVzSp5pAyh7OIoxJdVMJHIaQMWS/RhpofUbuShUENCN8u0nX2OX
HKryd1mSxhOVp9NJl0CabDy4k8NxDk2UUs9GMP4i1WHytZcDCtYpB5oLl20C4MGJqvQOAjTNdOPB
RriQGnojCElI+ml4JxdDdgynjO9DIUvb0ppUUnuO9zRa/ZNv+mew0X4AOZBEgCVuD55S5RfiaUCS
JRTlJaUBNm6yawJSW30y8zE6D8Q1CIU01ae4yO17J9Zf+PyYL0iiyTMc/A+EuDWzxaxQsJJT3Lbs
SAALgLgwRCXqfE3xU3TMIJB3udXHW8uqpscYaiy0XpoBZAJ6m8sYbB8HNbGpvZhdhIHTAhwpEhww
jBR9FLuykbEBnjnSBscq79o2ebtKtCLeQRtpQPPVI9YtfJZLnkR8rhK520OZD2+iAeWkJAPtRibF
O4uGj4FzRCnrQYNb5GxUJj8AaXRpSgm9opzHIjtY66JMA+QovDNHozKsixhr7PykxvV0k0e2CsEU
yK4WqWzFG2CDkzM4VcrxnqyT9iiPo+Ei6OxfAl71YUT870biaFmq/gQabZxDCA9UsG47Q9b5maZy
0ylUsDiR/rUD1HcOul+jls+K4GOxd2wCt0UYW6faq9mLzVdKDH3OMij6ommse7K8475DpXxH2JQU
RQESspeSr14cxN8QE5gZUaTmM897xW0iz3+mFiXc6VHlPZgyH4ow/s7higR8W1G83xr8tMxd0fSO
SlWt4RAdANeGSR0s85T1W6lP1Eetfgr1GmCjbEK94vEGQ4kAc7LsVAna8Yg4odorhW4xEQ/QYyPZ
hpOkXURTBkAC2W21e8WX38aqpm1J2KjlcUgqffHrFeWehJ55F+eGsy+iuU7cUvRTExJpceCwflEC
s37qa2SFIcF90a1u58SydJk36l5bK68aFat3BAi8pWsUCH5GYx/tU7WIKrh2UcAooP8/QMGUkIvN
f9pelKMc0KMGbRFp7ht9uBgwabijk0wHw/Hs27iSPgdRHj/1ICT1tqpf/HGsXnKqkQqtUe4LX6pe
HK1HwwiOap6wdFFh8Q5KR2jGa7x7I6eoCuiWd59F5i9lmqJXP42qYygHZIQcP341Qcvs9L4OkbnF
CiIC7s5AL6hewYrMBCy3sfQs27r8xO8HZSwMD1YHbjHIzY3JQfPWkiYKBjtDuzG0OkFeUjZBTMU1
hE1Uj4EDNz+lhBLQr7DlLXF9rKOsHIqcn3cJ/UJCLAH8nZSJ7sRclOn8Q6EU7W6Z21J0xq89cb7Z
mR1evc8nKuOFNe6I/enjVC5dyrT4wRoHeS+csz4hvzno0BnO95X9ONtVLYGxZe4weFuLhPZBOGtd
o24rlL8Wa2LWLfwWaXmzzEWbiScUKSHxJ8SofblkWOMDYjw3huV0Dx3U9/s0nIo7O76l+iR8kZAP
V+T+RVKs7iWths+gqJxzrmfDTYlW7kbShv6hbaCgCzsH7JAUItI9jzXK93KCT20Z6iAruNdJNnty
Ac9txImZQvPgZPd2/yD8sypEN9KcRdcyJLWsrGeLF1pbyqeTW98H+A3q7WdGcOp7UQTqhioP4yH1
jAidePvUNFP62Brxp1aO/VfwyMgO6wqM187gv1Zx0+yJtY97YaV4oHbJETonYc316jmt8+7RD23t
c/u9LlP/Rg1yeVv0qL9FqVlta3CrhzoiyYmmBTRIToE6yC4yrD8uk/lSR61NdT84fLjUU6XYxyPh
A9948gBhfjb5854dnTLewfE/a3zaLl6Sn0RPMnr9IfLHJ9GLpgwK1Kz/KXoVfzTw7bAk3VoGn6cK
7iB7IEcnVo2aSdt7VKZsI1PSHkZPfmt06WhJvf+wDrPhL06J538STut4orfKLhjJFF8Zcj+SN6UH
WmB1Fi7EIzjrwGPWv9/O6zgwGpWifAIPj0x1M361J9PbTg1FzShfy2dZJdxF7fTWhusF/HsVuOGs
giIadJXerhLNsPl6Z/yGW2DahVV5v0ry1NkNHYCSK4NwFta+lfwPVsA+yK+YPVp9c+x1WbWu0bOs
Jwr3WkDFBFjGKTtBF/bWRGwVTsnciKvVsPqthiu/f+GyLj9REB9vxPrrPNFdfdY7/QuXq6XWuX/7
Kv/2busrWF2ulq/9uTDvynx1p3WZ9cVcLbO6/Hfvx98u8893EtPEq1S6sdy3Qfi0/glifO3+7S3+
1mU1XL0R//1S659xtdT6hv1Xd7t6Bf/V3H9+X/52qX9+pdA7VOwOtdyFIIStXTh/DUXzD/0PJlJR
zMoS+23W0m91VAPFKkt/mfBh2l/eQQyKpT7OEqN/6b/edfWRyTtPu9XycaX/6/05zHD07vWI3fl6
x2XV5T7rfT+O/l/vu9zx418i7t6AgTDKvtuvd11f1dXY2r1+oX87RRg+vPR1CWFJ5n/51Zgw/Iux
f+Hy3y9FTX27HVH42ejRWN+3Q2DtKiriXdENupkyQM9qKnewUqOFPmZpe1vJrnP1kNSI+tWVw45y
NgvHYfSpiaN45Q6QeoUqMZpNW2H2UaXUE+dMzS8IOjHUTU5yWzrsAgu1UA/qqFlbnaSSC+7PJc1A
6eUs17aIuQldN6HmBmYPSk9xaQxo3burxptqvU1ch1YpOM/TIliO6+S7F6Jqr0P57GZpGh/ISRGP
ktP8iarMG73MmnvIlrIniejLneE0j8ImvEq+uXvHrIYtsPDsSbipMVJiAcGWk3BRPZktUsbWlFWF
Q1Lk1HDpkbJZF/qXd1ft7tEyVI8g6l/c2RlhXlK9H36mEYHL7P48UYk1bky4P86ij9hk4A6J82Ze
Dfq7i6lLuOQDLnn/Nk3MFY3wc95XMco42Oc64F2lANGiVRFZAHEpGqKEkJSu/Q9OsW2fqb4cDx/m
UHn6h/uHUcgVE9sdNNSBpRoOf6TfzPtOCa17cZWgXdF1WXu+GmdDFG7Zn/IZupowNMFdF/uwNfyx
hvAQTcHxFhYoszusY+IqSKzuBhjkb1fjYpGitm+rYjJPwiiGrKTfp/LYH0vq7amZJE+IkJPBW2S5
mVk5y7gwinFxtTaU15m3ojsJAjxxaZNM8aroba6Yhpi3tw21qkHzLB32lAB0bhhNqrOBX69+3JQK
QRJEjSQ+tZRQE7Yzh33k5M1j78vNY6UU1snq7BcxtI5Dv/VipI3NWQNX0aSUI+9NlGTdcZ4pxpZ7
iJXWQXEf2/LH5T7CIBfTlzSv6oOA6YoraJ4ub3jdK+guJHxOsVlsy7XA7Ar0LrSwVDs0WwdezoAc
7kluNC2B17xM65NUSibXniRXf7puFK1C8Hp295qqG24bRTU3fo2Edh1pb9jpWGodm+gG6Oi10Yoa
sk6i+WLog8s18lrY/cgGjv3BVZO8XkwXQGzoCzYhPP8IpxGz1jWA0nVim7fBXBSBQqT8Lc1hB5qV
NFaPwFQUSIP71FWPV0U/cUrx+V4MWrNaKPhXgwDINn+vDYLT6BYxbDJHcwSQb8pTSBYV4so/iPAg
ZE/RlWu6hTSvEHzSs19DNmzxo9Si38F6UkMdV9SXmaFgHzZVtA2geg9cKgUzykFSlJM9p7oU/Vhd
xJgyj7WAupEcIka7F31hvlpnkKOHuvX8Y2fW/V0nG92d05Mh3oh+BAv9ra3e520+ZNvFQPCJeoDB
an8EiNuQuFc7+Jf9Yruu0GbR21pXY8G8nqfeXw2bcigdJHW4tO8qoR9+V95URCtvcokhKB9+YZaf
HVKAt4uP6H+YufzI9F4ouz5FTy4IP/hxJTKmaRK+9uDCDtksNiea5P1qFKJya1+Yuz5eZlyNiy4n
6O5A5f+Xum/taUPgE9QU4tybVA+l89pkXv3W1f1m01ImcieMYnyZ24HGcf2pmnbrNKLq3rYrSsVd
2G51AIfAoHrIAHUtDCkCVsqdZNVftbFN/VOTWf1dFmUcTMO6PEZTUh5jLbHlp94gdiAPduYKn2p2
jAUiYXSojG7JuhGHvBdDdqDmLpvRHnqQWpFT11FN+IoHa7rhZ055AMyqPoirFB1QdQrb8zquIt12
l6oG3EW4OjJFtRtlKIyDxcsG4sfg2hDW4y+h6nsbSs6cGZjNoe5AVfl+NzFWz7cccomUDHdbX0BQ
ZfVdV+vL3T6MZ0lJdQy6eP2kHqckLA/EqeVnp00hqpQ885eKnEfQpv0Pu8l6twLU/+i9+4aaNV35
9taXitskJXzKvkIKoK0hR0ucmnBS5t9o8DX1i7k0QyKSVDq8jeUAq/KhRGFnnrFMFuv0wRzUKwN7
U8+WCh4zZStWNIfgRrhcT5nXBlobwvrODGHNjXKbqJY1mA/UrGc7u4ZomH+d+csMwIkocfk9MCN4
PYw6eSirGO1fxAz3BjiXF+Er6Fr+7Ct3k0GahtIHSa2kjaXwkyQwAzWqB4BhYrpzGbGswasmrAJt
IKyWTaGDsIq5eUseUnY03alcj3VcnTz5pppVDojXE4EvqZ9au8JazkpUwprmqMpUOgVNtQLLr9Nu
dC8BqEMy9UFcrYZ1LJitVHAoBzMCrSD8RNPDxrwYwG78msjwTX1PEnWdIG5xtZK4xQjbCYzQLCyc
13sn84ui+qo+l5Q1aZZe7MyRcrzQHKKv4KCQg5G/+rwBJAtDqIb7VvlaGgpFVsX4POY9+DwJ9fiy
85WvViZbJD9l7+wnk4wAIh/YebpYNWuy6jgQ7/13q3qDCjeGJKHvw+bxaPS2cVC8DmQ29Vkb+MO6
u1AN/degmI5+SbS/saPpJS9zd5iJ0cDP5fdqi2yUP3sBWmTvbKIxI6xOrJb8KSwprGJJUHn9nbCG
uvxhyWzMSBSzht3kv0gpJGQYnJwKeqt9kiEcP7Z2YO4RuzI/S1N4L36HV4+Ews9jEVrGPqgNSJd1
2Kn6TTUZ5UHsk6co1G51K3Ov9sqAKtmBT7Ks3RrRm/VtTFjCuvpgGQd+fjbLVp2Ez42W18/xLN+o
JQksOnp9auRe6u/fuyRF/bNopsw6Ao4uzqaEnh0L5Te1YodPonEo8ChiavFED24L9Vzqza3W6QjA
pGM6HNK273jIMmHi+/9kpUnjzvpbhxwqOkRiGvlUNK11Fi6j6vX3pj0d1gmqOcU3PEFB1YsJnpwb
bgN9+uKz3HeKH4o8D5ZFNOgdH4KRxKd4FRZl+Mi2e8ZG+IqGqulkS21Tv9fn5SfJLtwBVYRnKdnK
EdyueVv3z6NfqW7YI3wrxgYqbu+oivrlzHyvYqjMdaiCUvlszUM91en7uDLZRc7dgkPfk2Z8ETbh
rkfgSJ0UyE4je/ppTL2vcIf0t47v97ejN1CFLi5Fw+NdktC1eHe49irfLcJHdL288cuN6EN1Fu5U
Y+qWNVefNI9Gz11ni3WNanx7HcsSol+k1ovcV/7hysWsZX5RfedTYFQoqbSOfrI7KaR2cJK5FM3a
F3bhKcwWVFlvnqJvrp6LSbiSkBhdxYdnRDiJNcTVeku0CSTN/cu7CU/OqAGsg1Qmymo9PFgQDG6j
QYl3ots5AWOdNjx09mRtejgo9lcGr09+BeRbjtfj+XAKilS5rbIqMZFTYZHBflbHor/3Vb+hOCm1
9g4nywuk9tXGq6b+KLqiiVv7Sda76E70yihSLq0xbDMEhB7yuefovn8BmLlOKWHhOLetceON9RS6
TtvAMuCk3xXg36ELx8vEV0SF7E9Mn2886EG/r8OUOqWycinv6S+VJQfPAAGoq/SeRaNFZkMFkeGd
knnMrilUnSYJcZe5S7a+fch89VTqztsEtaOEwUBoUAwBRUt31tRBGzv7U3ub3XW59fvqDzSQ8i4T
dbvZoezK0fW7YLwR3akpWorRzNAVXclOtKes+JzGydvdYEUqCV+a1lFLmpiqm1wjaGPPumVwiUb8
ZZG/hWIdxbJ5LMwNiojXvn7UAMrB1Y+DNzsIL9EVjRaaEXU0ub+9MqxdtFv0fWCY1Ah+1hQbnZxR
85FKsUk2DfDYGxQ+bpu+nvZk4aGut8PgIof2JhqL9D+sYq6OJI/wTTTbfxbzAfdfzxceAeS0i8d6
h/f7C+O6BkXBcPlShO5A9b83Aji84goJvY0JeOdsS80OZIYPkYDR/6yayD9Fc431Rni3Zmi5Y6AN
j6JpYE09F14NrX0zPmYmII808tKDeE1QTCPJYFR3S88mjVZLxrCJxdvxbhWvLv0La0JI7MPcdp7b
z29dJsfGDblqH4RTAvQmLqoT5YJwS1EA+zQEbhLOCf95JJcj52QO2e/CtDhVXrtLSjvcrXP8Pk82
Y+e/rSMMkBn/P66z3nv4319P202yqxkwlJWJod3ltXroItU4Np7GfivpOu1uLFmGrVei3SWmFp0G
IMDIQmp3YqgX1sVHuJeAcnZK44AlmacIT7G26EoD6hHb0ofwqYnLcScGhXm5o3AfACHtAF9Vm9AO
47endDFS57MpdG28QRNjh/pdqLsENfRTWKYGpds88xufnzwkJug74vku7MRyRntXlE1z87av8Ybw
SJRPuucL4j/YbWLvh7xBLux9TJ4N6N+BzKnUZTyDeQex5NkFBfMvnWoURzFfDIkJCh+fLZ8UaFHm
+cLQd6l9Z6qjtI/SATxHX9xRK1HeTYpR3P1VVxiEywirtVlNQGv/d1+xUhL63y0TRrTKfC4kTXLF
lU7RynKVzWNFIiH+9279Zz/0YCWqgglm2snuihtLdFXKeKUspGB23seJIdFUQed/kOFOKC1IPA3a
ttQ/K5YP+Iz8sq6n1DgPukYBc/SszcNe2sankbO0K7pGCfQejiSJAuYpf1UVgvBEgSAcnZ3Z0S9r
TOxpHiMrePYBK73SxHxtdfYxKFyYKXpvh7ywnmrPRLls7QIOOXY+hCYHqXYWqw9Z2SUydeMOivDh
cYImxRi19hYStPHR02nqUIIFuwzVrdUVPLyGyIzvJvttgpglGltLlqmiJ+YPRhztLEpptoVdJsQ6
2/GQK6F2KQBa7dqCOJluGEjqzWOepDdukZv14iIMIwtsYGbLToU6/tb6hnIiNKxdIDU9yVEgn5W2
sUM3fx3Bil2a2TS2jXRWzOGm0SwnREg7HU+xpP6+eOqAtahO13NX3HN9MYkP13dEWUxBDfutGE8a
p3FLJD4Oy1LrixFm8QIjK1leyLpc/qo4sXXMItWHMIGDnTafLO1Q6m4o9Qe3JXGk36yDyjhRdyvO
i8Kdmm88Ia1ffNYlVsM6ti6D2k+0mfieonU/fCaE9gqgUnpp8tE45K1e3DRplbzA5PdDpfDx558d
hhDBi8onLDMTawyjDE5Gg8hLkAHKgaltzTL92NXnrnAWVuG8doX1am5uUp7eUGPt9q2hndOYeqDB
s79Q36p4J1+BLh0QDyxfVSGNhGki/UxsVzsL73potnGl9bd583uSG/opgOLpFiQp/6pSQqcSZGhe
QSLGKDrmwy0hIWEdZxdxJZqqBiS1WK77ZthoJ7P7iaSZCS569hPLiT5BpBYodHmKRh+6dj/uUmDQ
NNqkBNLNUBKwn/gdcTujzOzfk0RPb6kGLgh9hml6W1MR5caWp7hiUm0nzi5s25C9VWZJ+hmtZlDr
/QgCcFZIn7uwRo0PTuC1iJA7b1ZD7qrLhDTAGQDeK6fO/EubRtNGyUPvtW0pR1K6fHz1ytDYOE2d
vXoWsoN57juoKNTSRjLA7LYaiCbSBs5JQZ12wWnrUeQtXUVQPcBW86G7WgWu7t/OTRI/dK2eI3kz
oz+1lvIYrQoV9gqOdTZnthPSZ1Sxj+QMb3u/3ImxgZLLabuY5ylplyu7al5BB9C1cxS12tmVVNxA
n2LvYmC7X9U4+lwDMbjIXak+9GmZbMR4lnb6NpUpI3fmol7gz2zNlC/eVDYn3oAapZI0/gq6rd7U
vuPdUws4PRVScxHjvpqW+8TTDQJj3CSsm32rU07UwLP5Gn7Tgmj41U8+cgU81i5d0Uw3qJ+UN7Ke
+k8cB6mhNzPzV/hNbeA/EZ7Qm40XM4IW5m1nDd8kyCc0HbdQWCRgoN7l58UgUINkN45WcqYaz3rI
SklyJd/g1+z9ys8IlYqx8P1qtS5X0ZCf2wxyrNA3LwG71yOfRe1eNIDY9Xsj8lBtRDlwc2UQ3THy
LkWR2kfhu3rA804kzKDmtEv8J8j9smelSqKdJ1P2n9cAxyKpKFyjs5KfzRC5kz4O33zUxXZTFX/0
qOcUyT96CJ6oJArdNAxQE/UlAB8ZVJsH2G1SvkWSHDx484GjDhxra8hwgi0iyoE4nFjzMUTYPR98
gxQatw6coe3WmQ3C6iQ2X5qkOo9SUQEKmc80H6bNa5MDHm7r6tzMUrtqR8BXK53iaaQw8djbkrof
pkL6TARr8dAA/WzSEeIhMwISlZEfVma+daTivpN6Vm5h1m2e4FEc7+E+v9EyXrYr52O+N0a13wpf
0Why8h0KO+VW9Mo2nMBUdjfwudePHC7dbqpIS3qIuQmh3KYmDpdrREemuhk/WWq2FRBo6FE5DiOn
shUoZ1u1lI1tmvIZgKKbBEonPYfeOO5g3c9NkDLQ4oomMGX5JBlzQ615ylOES2prdRVIQfsj5dlI
pmC2CPcZ0/53l5mPCGQFHBbcazkOl3B+XkP2ZZDDSQyO9QAXst8mr8n2q6TnRN0t6n4lWoGjdSPG
r1U/hUsWacNtMgb6ZoKFYyschWFdSlz5cX2I3pe6covtB8lR0jo8QLmiRtsmNbZNY2aPRpFw0NTj
6FCpTbKt1ZCTppwAnG9ldEb16kdfpM5e7eQJKQILBepZtlqMNU43uYM01Bdh+NsxeZ4Lwg9o6uoj
piRV3bvtOChbkXhcCaKXtOWHPGaAetHe6/tPImu5mBfu6P+8XtKbuoYk3cI53eatue/y9pMdbiG/
3BjqkJz7seuCXSwB9bSy/+jGM8o464nQJV1zEL1312bGIldz8z4uVhQ9MS483v3FuD4LJL37i1sK
V+ebWULAVMys1aLJC8/c1V01bdYxcTXzZ57V3IHGVvgYNryE4PXf5jV2DyhIePZx6Z+HPrZ2eRl/
9FlXbCBeO5CN+oXygXkqS+N+eT9EF9YrYNG8AetfRJZtcRNDdmaRBXifunSF5WqMiO93z6/KjaL2
8q5ueLIJdoGi1n5RUN89+JQWU8OqbAQHQe2X6Z2uwxMqvMQky+9gX5ipzP9zUlPH57dUiRIqKH3r
GXC3Ih7RkEKeeRMX5nAWfR95nH03kkoUY9Ls89ER1PWOp5W1zBZmYsIKmUXib9ReaxAPRb/pZN6O
UjZqj6KZms7aWn3t79axCngdKUTZ36SZrHMsRqq9n4XDREO0Gr7Viph3NngwOM4644EZa4hRfxMO
H4bbTtlDZ5u6Ymxdg5gcdU+1ZS1rCIOZKc5Z9dlqzrdq3+9HFVCynya9vzaw5/hJ6rU7rouXDl+D
Qm/58DnqDQxKUMLMQq6QGlYXTc3BWVv6Q50h8Io4ZHWZHcSQcBBNZH0cEq7zRIqVjWXin9dal//z
WmPefHHCSDnZarCxTKN+Ek2k5CjeK177pmvT5JAiqZOjH1s5aZ66LnUeuzSYY1RoyfQ++qqejPfS
J3BFLj5T3rwt4DiPOUeZa+/1fmKGPK8vxkZ9cB4H1he9tlBewzR4HeLQugw9270y1oKj6ArojjNZ
t6DQ6rPA8KSR418i5VZ0hFMAMz1YRv0lnHE/Yhxv7xB3VE1VBmAwt0U6b6vUfHPEDOEDAvntVutS
860sgrjIbvNilCYPLl4Fzm9eQwZ5dddzm9SZM1uyl+19OaDIgjr9xyDt7qspGW/FkGgKWJ0O6GGr
kDniRuQRLvkIP9mgeCCWrPJUDnpkoSSM7PaNOErE4idOXIoGDkdv2yiKshHHFDEmjiXiah1bZ1yN
iQV0sn4b2c7bXQAAlJIhrV+4wRbSMMCi1rGSE5QZZjox4K5vhGH5WO0MQ4Uis0NccC+Bn9xXc4J0
iot0D8wg3pdzNnW1jr76c1CooCGlF7rglKzdVZm86AprQcpxsa5l8qKcnixtsMy9MixLzdZ44pOM
tiHRLVBEaBp9ngqYujwFRn+7U4zPXqt+Q5ApexDGtlE3kOSpL2VaOU+jGhzEcJAixKf14HAHNTQ/
D7lcHzO5iLfCavi1tPOdiDzafAMP7ePlBsuSg3V1A5KJH24Q2rW9h8qUqldgLs2dEcQuXcIuopsa
FPSNiuomcXeCwNO+a70x3NZGGP4oAXJMKvynCMHp+17NTUgt8vjTIFUX4UABpQXZha89rDORBwx+
lAqHYMfTvyRTauwRd+FjZcBanwwp/DBzzUo3F7usjRjLEF6B3jY7rONOWPX7kkJJ4lyIg11NFV1J
FFPOc8Hpohf1vvD4FIV8mIzWr4pNO+tTiMbMWwJV4rKKKMFq5mY1i7Fx8oPt1BMIEobrJZZ1iopE
MVHoraZW8Ci+N33b1aeuoHTpfcinGulOGyDa2/5xCeSwm+oPPnkTDoe4cX50/pDfw5WsnitpLzpQ
QyPzbM7KzWK8TA9iXIyIq2ae08e1emZvsw77CErCaUeS9U+LflhvHf/Toj6CWF1Wh7blqiCn5jOF
OIAYnm0ehiH+thxRROJkbq7OHwCFvyD6RT3tbKS+TN2H0UC0+M++1rxaGYTflhOQsC7nma7stxQ0
2beRlpaEdLLquU4A8MnSBBglLS14hEvrZTRBpkNY8zsSdvYnhecnMTzFu5uiqrpVNQoh0S/SnnnP
+00gNfIvqXkQOl/zHKNU3+Z4iuTd1X6INHecjzulH90xzTkVE9H+1vB83nSQuDxUdQedh+xz+grS
6Vttwf0AX+ToJjVcjlY/5lsyKtEDpcfD0bRH6aBadX6xFafk5AMOS3OgW57Jw8awfxy6Wv1yNUlp
Kgm2VT2/NBW8B/aoWke9d8YU1Qk2kOCDKmsfG5n2Oa6G+2S0k5+xFoOkZPf2BL9mBcYUj0CStc9V
392L+Nlfebyv8T+sfVmTnLrS7S8iAsT8WvNcPbrtfiFsbxsxDwKE+PV3KWl3tb19zokb8b0QKDOl
arerQcpcudZ/jEATW7As0QW8CvrsGbwUxR0BHfq1ierWJ1eJFg1g/IkAFRU3vcMIjq0Z5lDUNqCe
UMPY2CPYq3rw7W5ruxyWVeVAbVsjIdIymRel+d2KFlVAS9KihKFAY6c/L9pbql+nEC0BtBjbFNOX
d7HZlCdoG+AEAnGyeUgi9cQba8GE3AkYVvR2h+za1KZmeaIl3tchEwQ9l35qWPg1g77fA+gRjVcg
+YhPk8eyq9BCej3n5feeAzHVheGrmsxoleOgNUe4nTksOEA6IZB2G0+kaKB6z6eCDkBcqzq34ICM
nKL86c3oggcbMpcGji40G0WbZsHA+aBfyLG3qsYJ6TVVFNeiBpco6Zr3TToCUPVvR+sZOEtoR4yM
2jwjG0J8i7UjTmvnxGzwEJ9HpKqKSpji8S2/I22/2IwoUJPe3SoalPm1y16gFFp8R6bPXCahmi4W
8E0nNLCDIuwtoBySdZsbwPMZabBVXb9xzc4/eipy/RXSJdmmBJEiUEbQmCd3YjD/mODfA/oh6FXm
aL3b5wxN7PQvA8x6bQP9/9KPYPq42cGNs3byjL/8Jd7TdpaEFZCNAlxkFeg98qzFX6nOSdLYDOJ2
gbKxC0E75C7C2hoXjld0kIxt7BeBykvbIQmJ5MCFt329IJZN8KyA0soA3yENHc/575MaywE4r1Rn
JKkq0N/qiwGeSsALoZ/RTb9s2pFCpgyKMBKwJ9NbK7Ab11bQnFKh1D3Xl3J016KuwO6uR3QB4N9J
BDad2hIWvXntUSumESgdwccBZB8kkePjzZSObXGUg/mFTHTx+rDaBybr5pkiafm+bN0fkOjpj+D+
hIxRP2YDxEGrfgkidBc1Jlkj366N5KFIupvDaezExY8yN03gZbLxhCOTtW6mQS4Ia2lJdN9gXw4P
jSmG7ugCljTwFmSnmxn0vQBw1n3/NqEVkNhuJvOaMR9SRkYX+ngmGwy/ub6N1qqJg1Wa2epJDBx5
VDe8ZyawXHyswR7qWcaRnJM0TTRUQmidvAHon3YQrY6W5A3wqjl7yv+KzmL15IIL+hFyAFXbtv2y
ao1rI8EtRpGVi+7sRpXmntZhLf50hCvVmrxM9PJgod8VbJj4iYDjSO9SVh9oWYoAEhKEfUbzQKOk
BBEljpzNiVZDzqoHiX2jQKPlQW/UgR6eaw04hk2cPUdoZkXBIwFNFJRIdxJf5L0NGt0zurLxaG7j
+qkBOcbClFBmq/BLi5DwiSEXJFZmnI67Pi4BuNA5VRynrWWS8AaseBgWrOL2AmiG7IyXEvhaagfN
Nobjr9IutZZ5VPwWyH2IAERNsTHLBirAugRn6BJcpEtzOXJA4TB2FzKR0xMgsDFDR24oghxeDyIn
mk+22yKW2wOjW/QXspvCkJCkgWYW+vWtU9s35a7m0X00GQ6ov4jSKi4YiKwscKROUfq9wLsc5Cra
w0WIW2jBZBsP2sELMoK7GeF0O4eCurJc9z3KUpCnXoXhC686db2lAJThoC0gSowdJQ7IkQhnhBC2
aFd4wNp35MiZQM27sl5AkJEf/Koq8eAL2dYp+vBSd9A1KNwEggrRNC3N1k9fOhlUC38qoq9N0Fyk
REJ+MU6vNQ58+K1WHTpIhuZH5hSfXJmVr72B/1r0L6tnnAeKFS9zcd8PFRICjmudAz5OOxX7/aEx
QwlVXvavT65G5+Mnu/qTDV5falUhz1Llryjaf/zkoc8+pXVhLtPSGa5TUm5AYgY27skxtk6ljK+2
xPc87DMGMuw2WIPiPzyh5384oI5ubW2ZmncZCM2Wvmjqz67oXzRoG/N/gtoIlc4p+2pYhvkSD362
Yvijv4vzyNiifzs9JFkqzmOXTms3nKonn0cgjOaO9Q1CGm8/hoUfw4ji+FtvIwn4x4+hpvBfP0bi
BNVvP0aLjc3Zxj552Y/4e24k5CtQhCieQAVb3dsdHit65IQmLsDylb4qL2TCbkusQmH3WxrSdD4B
q0TDzh7n6ejr9sVST0VjAHrMQYrsT06yGmzuQiDeKu5x1AIwoXMfoSfgPg6xTsJABOlItjaONepX
c12B5PgRCKPi3ovepkMSDPXExEU2wenNU985bxeh7zLA3z1jALpUj7xkmJBbyW0kTrUH5DxQ7bHM
vQmWyhXpOjgWsgsogUwnsMGCQ8n8Tmaoi0IqRkeRTg1FlZNSp7ox77FviZZJXYMPU0mnPQ2aZYUu
rBsG7I9BBp2A/nF/c0AaAdHme7Qa23XVRTvIdfZLG/mzPRXv8gzcV2CYCECGCpw1ecF5He6p8Few
CXK8AehlvShaz8CBSXK+iCIZbKvEau0Vyblb2ghNhWBLEu8kFk935GVgcVt02tt0wM70soPqOkjC
rhO3nxix1OqR8swnorAlnx7dfDrSfI/8fR4EhufI2m5tNJIBFhZJV62zDhxKtAWcd4NkHJMaOiF6
s0ilcrrM0U5no8sXpfnbJVSGWqsau1/JvV3qGDZACol6BbBrVedh9qKStkarH+zETZslIZgsmny2
B0ozjAWRetX2W7zFnB/Yvkk8w5B7GTVjO126jKFbRPYJ0m2w3byxjiv8bgLYgU6LZV7wS2zhxdV1
Ep0Wyh8/h2EUr0a7YAeq7vjV3TQp8fJHlPRTXVs85DjB3xv4T+ttD4WLIPGdVVByFDi1MKu0xXjf
KPyXUlljYDizUXlttA3/PndM+xEsO2sD7xtoprj9ychxXiOlGpZb2M4xjiYirWMD2ZcS0HQujuTt
cvegQFvxEMfcoTXIPEBa9MQLrEFL2siDAY+UFYuCVxkUrHr+WKumAf0OgEqNnfDHCsT9IGsJltMI
9tllYw/QNIwif9M43ps3w7GappLpb/N1BDl9NNitXWjSoHeg9bta/1PETGDuV05zwj9FzJzlpsvb
E3knXRknL6rjCObgN7956a+JhtxnH+f+LZj+1vBUy07yWCb+uCy90HgyYvWvOzWyN5t8v/sjzkih
5T6KdtyKMrOPfAxAuqO/tMBBPKh6VI/u0NnHulc5VA3x5WxB923j9PLBTl/m6Fe8TMEFOg2V9Mx1
7flIEIHE5DgJzo6Kdd4KkvD2gmw3x9+GyCWwZkHzbm67nLxVx6GQ/YfD0uvneOOuusCGxJdh8Std
iip/Qv+qD8TjLxPdgdctXIJTPl9XpJdJxjoVoE3xAlCg/R6dcIDdc+/bzWyrOLl9QuFXb5/gu8Bu
ada4cMlinq9pxi3YM4rHWBZ7wwDLJrqX0kVTjOmmg8ontOQCtu8ms7mYutJr8CI8mj0gBrrSizet
eBDIOUFmoYFuq44gRyGcvYUesnkS2ov7lYC4mbKm6AI50m5h5GH9patRjnRZwY9FNNQv0COb7a2C
ShEEiZx1k7XNlxp7Vcuqqge7jMBWVCggjbV90NPRARXfpjeQXH2Mvf4TRC6qFbT3skdpIt1Cd2ST
2qa0je7+b+KMCumF0gTX9DhyaxnaE+j29RPN3U6D6j47jKujMoFZJmuWF9ZylHii1NyGfsW6n0CC
HUKExwBB3qYVqbUloYvJty+uVZkPWTFmd4lg/5CZooIkMLel46jPOsoM/a1dAA9TGc4j9prl0XLx
EEA93n0kW8X5akST473t2u5jCqHmlQ/U9ZYiaIKjkO7UArCPZNMTBg/srXMeIGBxAhBftgZrN38B
XLrdR0PL1lynvnzY3c79aK9wLHrV8X+zyymH+mwTLfjI+0tWymCTsaFaVyUvnkFjaO+gSxkuedQV
z5K3aFr2Y39hhBimU4SkRA16TAq2bPD5DIW8kDOr0+khAwlZjK2ThM7Wqogr9sR6mdxLv5O7IfMC
E2k4rzvUeFnmC2nF0d6xt5YrxPAPOYwKdFfHgo3dYQ6HbB/0ZiBCBfRUAxaWqR4vTlL1L93KGx35
Yhqig+DUmC9oGNe9Zpg0IAOrvVAlrSGugFYWGhYjFMxiVz6iMh3eB713JjN+u2AoigFyr7MWSwZQ
QSsgBLMjr2+p18hR3SbLcb67vW6RHcnVIkGGBFoAH17D9La9vXyjca2bej8EkI+TAgucE2Re5nc1
TWTIQScgQzo5YHfHGdKSm0FX2Yp+7B6SKdp0PY+vZOrNAHrHvP2HfGS6TbrZfp/UjVNztHr5D8X/
/05KeqDFwPaAH60XAfKk/ngN0xhQj1pIu/mm2vhopNhtPpZRVz2VWfTT0ruuxm+TRYDN5Bl0gvY8
9H4fkvcWjIyVON+GMkPHmZXHzSo09pGjO4tHO5juMIqpz3j468j2y3Ihc695ACSELd2Cs/uAWWoD
Wen2BCK44SAFxHJCPxBX5JftlQHAxPPUQEhDVU37LWj4XljA2y4qwLnBTwCh0ML+BuUd/tljPltm
KLfNSw6Gpn30y7cl5QTAUi/dtyXRUn6K8d1NOiE/GxUbQM2IO4UevAV0DuTnUuAz6U5q21/jKnsC
TWwIwtLl2BV8Q9pgEdIqZ88HxUUD4uQ1Ddu+hVA4FDlJKYw0w+qC+ed3O0mLeUhg4GWcpdgLnoMS
ssEL3DgR3j8LSHXMNx9d/yXGBODnMEyJvYl7u1/xyY/2SRiqzz7krHtZ1Z+EVaXnHAzRixG6Hp8p
LEkyYw+OYOhsOv6iZkO4SzMWbTmaFVdoTHbWiazxf13nU7+yqxy6HzRWndODVsRx1iNEhaAL6k1r
2/S3wDL9E7kq3hNvPUBX3ZXu3u03E9kn15rjieKeTK4GjIyw460a78lOJnL+T/sf6+M7/uHn+X19
+jlDQnS8ry2ZuwnR1baxDM/BF/LXZQCRrWL9tS8z8L43MkDpoky/tbYfZWtg25H/aXuQjOgJc4w9
pRB6SX2owqR4Sv97qZvlfbl5egpKX28soBCu1RCcytXfIlEvQyvIN2Qj7YQezKcXmZsLe2Dgxcar
1HZia4/SqDnjxmSQOwtXBP3ZB8v8c9LYby/gtH4Lm2FkOizsqv4M1hDvOfsVNnXjv1b7PYymV1GM
/2IP3357wsEYCkzXrnahSW83/n0iEuceaE+J/mF80SvzlHdgtqBI4djdzvPsAFyJDIcSHd9OCagO
eQuuW4pRhustWgE0HUONZY7RnwD2ZffDJ5irOTyX0XQCbcQdRdOyY4jnlj0Xh0wxHkYfqBUnMopd
Dh3MT2aNkkTkR/GZhqD627ZFlzwaUKR7LJS9UrrHNctthq4nUS1oOE2WvQMZszl785EDCDOW5Y68
tCSH4MaZhnpJlYOTj5YsQa+T93F3duMItChGiGQFXzLKm+iLaAvAxCEHd6JcSh/XEzTxknhDQyvj
8shMaBYNDS+fYtSNHp18TqVQQNuA8vk2XYjGXIZ+v7Y6GyqFcRrejw1a1ZhWC63lANoJvwPQuB/A
/vDvCBl0x3bEq/6PCCCnkBbXJY+/rOHj/L4aExv68NizFGwNJA5SKp7t4Dpp2v0hNTZEpD/bZj9I
9UGy37RggXVLw9q6jYOqBAOrKepgzcmnIUom85AQNoSp4dKdTTdMzfskQutQ1LuJRhT6PpGhHeHE
Y7RSp6y69nl2hPyg/whosP/oM/YJbVztGSSxPiTLm2CN/Pa4JmfnG+FZIWXVaSeZyjK/VH7OwEqL
2Vnipmu01Lcbmh6YwsJJtP02z9aTIKWxBbw/uSOTGQzYVIH4eUs/wTgE/ZFDD3hBXlqDoQZXmmy4
J5OsDXQQST/b0Y8Ade3m4DLPBADk108E0h+ofhkPZOnMAqpP07coTYY9JeAECHK3U9PXcwJPJnZ3
wYv2npz0JUM1FqLvKb+nLxjPOrR9/D5dFHW94h4DfXOZBfsE7wFgd4N9FzbFk8vS8qnAPskes/Ea
Nza+4y5zli7jYkdOIKSnnQ2ihCVNeJ+O51UBElflrwOvSi+2/UigCYaX0AqQ3gnsO+C7zxoUlVs5
Jt9Ag/vV66HvA6KRcF9wqDH6eW69YiL5aaKqjWDlpgDNlCvDTNne1RB8y2jUDmVxS0MvxD3qwu4i
qtt8E4C1QEIG6XOfJTbYTnNUMHKtJKWlXLQdyFr2wf57PGqGZxa2vN+jdXkEhDUDUkFn/v7IAdZ+
Ui/tBAWNm+NDsrClTKAvwapZJniGD0MFLg0Z3UPFK7r3LFRZsD0OtwNkbO/BEYCcv4fWLxmEJ4pg
UWrdjf3XSbluusxD7mn68B+RL7106Wp24FYvSbG0Bi3pNi00+/QnNAND8raHenc0oOlNn+zwXPIg
4xd3exq2zFxxsMI+Jzh5YNvy7zB6VQwuFLTDovtrWKNXIyDze5g+x8yrkZ0+1OgdcftQWq0fwKg8
ZBLACQiTbbspy47QBcuPhWU4WwUUwpXLCjD2ygoe+wip64a51ReW8C8Jl/WPJoXeXeaPfGGPgEC3
vPrRh80XZfDyS9GUKaRxMv9RMfwx1wbPrxCoePuUxho/fornJOkadbAW9MevjW2+scZAaVoegdki
jpgPZmhDzrQyf7PRJE3BEcQWJDbCYJ0j9/YIkZjq4KJkA2Ee13kkWyw+d9IZHqSF10HoQna4ncCF
dYuH9BUgjcLELrW12vv58jJ0E0RLK+fOVaN3sPVm1QN2Y2NlKkUZexJXFNtHoF1/N87i8WS0dWS6
dg6jCIJ/qsw8mWA5ud34njVbwl83v8VUaag+JV3zSntk2i3TRlkNEJsXkbknuwyDK7cDYB/y6Usf
Q3bglt6lNLC2Owxi544Xb6jzQMlPdQylCkhFWKsEdUZIzqXTxY6EuaQAN/yUdY2z5CWa1VsR50sx
mfFmSlznYgBxO1+skPFTKJz1UERIb5GDQiTklpYl/sg2ZBvQ/7cy3SSGMF0vroMEXUjnZuOmKgV+
f01lIAEp1AGbRvUZ7Lk+JCpd49DrIWObJhz9lxrkNUc3gHof19rRVjH5y16Awn/yjRJMWPWPWtnG
q74JsvrtxgI/biYgCOJaqC6WVm59aoKuW/FeOFdpQVsga5PigIIBGB2iKVzXDKoIqRWVy7wG+U6s
5elKfdcHQHsDyIOxaaHol46mtf7PMRRIlzQF2wnX0bfF6I4XX8uyC3Hcsk905BwqPt0xYzqRDFmW
MnWnfXTCJF/L8G3Rh9N333+bBz4UsNyPzmsLWYYFiI/4I7ejYKMCYGwkaAzPLA2Tdd8I61Nl9F+L
aoSaeQIePOzqvoPu2V6MepLBfk0C+HY8o6EnBbOmYX6axnGeBFnVeVJbIaEFuIkRDdkxaVxjmU8y
XSLnlB3jaARJO3m6KFVvt+SaMhMJFLeYDvaIAlqp2yorA43giQXhdWiBJacwAoOGUYj2wXDSelnV
gr+qQl59F71ei0F+HUTQ/UDL1E8euMEnP7fBwxyMzjXzzQy6T4If8Jutz5my2Vo4gf/IUvGSRPF2
0vUjushKhcDWcPSN0zi3US7O3PFgUQXqQ8y7mwdcHWjUmVCc71Q4bQkSVI3QKR9aZPRmhJCGD4GS
5e824YGBgkSpKZjixve5hDqi9SjuP67nttijB1l3Av8G2lNM31jdMiyDYz6BJR2YG52kKR2AAivX
A1WZRkfrC02KoO20vtmmNLxYxmuDY/chCcIap2TTGPE7jFfzcJSFd1WySNG5m4RIF4A4KdEXcoDJ
LlrYbsm3H6KxW161Kh/Ot2DX18TeWf34IQxC7sl6dIsWXOAvIIgJz6KqXXvRIR+wD+3opWYsuiiB
c8sK8PuNZ4OBbA5Bz9W0SJPIwNNFFSvgiSBqcHs+jSyvQWa9pgdTR3ZH9c6lzLtiJXUweaIcFbiF
KQAQTMUc/MfDj1YvmG2BbBFt6Zrt0NP0iDEr0ZdJtyYRH95cZJRW6gDVB2yGnkIaeB/i+GBVfEWB
bmKhPciufXvPHDnb5hVsVe9ayLQ5fFHUBeQmLMu5S7Kp2blJl+9L21XXCUKQ0IhLmy8j5B59IzZ+
BLLZeRXzXzu/GJc0qfDSZidzC8wjYa+uNpacJxWmd6YnglN2O+SIvHlSBFzbXZiqNYNC36LQnQqe
7lSgSz02SyStwrPtSAu4Gn20B9cGB/0VWg9AyPgWh1MTmEtE3QBvjpTP4n2yWSVyC300yBujnHMF
Zni8FplszsyDQr1ghQfxHVCgmEmrDlVo3tPI0ya6A29Jvus93Z6gp9Ii5CiNONuYNeB3ftSWb6uE
ed6tWI9MamIFUbIuHRw0x4yBkPD2Uagt4acBgmZHq40q3UVpKi4CpArrIJDJmv6iKv1nZSblI5Tc
2IlGbRR257LpwfsHH13CxpRrD4iLdVqFbzZ0rt5HlRHMf4voqi3P9WRfKZ7+FEEeL9Yxl836tpCM
xJ0N2eIzrYPkMOg3lJ8iyQRKlVrzX1lZ8lPI1L9zB4h3iwis9WQXnusvrdZixzYux2eW8m2nAutL
Li0oWZet2lJYhhJ6buFg304DO/ynZSdm1AtPgoaLli0iWR5sggW2Rm/v0DUYrQt36jbEQkbDFLn1
D0Ouh0RZZrZNtL55I4mkhFn+jPFaeB6gKXQQGf6VNHQ4suWVF6ARQXtTV3NE8hq4RD00U2APhabp
pyFKBsk5q7tsHsZKmue4Nn7MK6HicUnj8iuNYuG6l6EzP/nTND13peiuBnTEyMctm9+1eXgh3wjk
4l2rbHAG4BPBqNHcY4O1i0Cw8pwYkwFMkdqQrxiY9eCBMJDm9W7fPqouWZKvnuLkySt+1vjmbWUK
rHsflcOjLMoMtFz5cPQ0uRNgw/YuZU4NLR3wRc0h6KZpbNe9p1Fa5gwYwMTa0HCwgOEus/BCI5pU
YoO+QIJgONKQlvSD/t7P0ielaU/yoc0eDJ21LWvubLHBGCB3w+v9iN79C4WgKMMv0KDY3yZ0hTC3
aAQAgkIvQpe+SMS8SFw0w94GdHkBhokQpezaW6RNCDRz7TjGghkuh8iWCFdOP0V3dV5Fd+iWzHcJ
5I0WJsU0DG12Zd1fyEsXClaHMoy9uzkoa/FwafEdmNfNQjAlmW4W726Tbp9V6o+xUlDYhlnprtBw
BQxJGJvs6OKX874XKGQCtDaNP7z9x0Tl695HErzuzG3a58POQ7fQY8zdf3g6Fd9LM0TlwK+eC9Cl
/S0ga/3nUFX1HIAX77CrFQ5deoUch6UHHzwyi8SDpn1pxfXZzw37hYnNFBXJS92MzWVMYuC0tbkv
Jd9mAI5vUIyyX26T3obYrafIZE1TdZzfjCML8TeS8ArtfZBH+nDpIwDe+KCg8gtHq9+tdAeZd/+C
A09ij+GKLCFj2OdkVbWN8hJqeK4TQtY1F2tXsPRZFNgKJl3c/VMhV2Uwx/kpUMaqfZV+cTskNXLg
s3HS7nE8xPb7YNUtmu309AhiN/P0KTDbZ5Q8hnWaY7ffaiyEp/ERonXwuvT7C418E2wKU5eJpaUs
4Du0tw/kmzeO0S7fuBUQU3rq+/wwGMuNGYLBNAGFNXIBaIQfdI9KboNWBX8gj6jbB+CKwllg8Jn5
2ssn8kfgdlsxO5yONDHXEztqbpnGpyZP1MHXbRVNF5QXV9/RMPYi/J1Gw8maoLUNFg7wMzaVPFEY
RUxGXG27HmSxe4CP+mXgFg0qnsqYewOiPK0WiWXKO2sI6guwLwbQrCiderKu8P2stTjprxl2nIX3
IAQEh3nufPdFII70curbJLxABm3bcbzply2Lhw2Y9NrVbaunJ3gy745kkqDp25iBDZA00qMi9cbX
KK/3IN4xfliudYJw6fRFgFlg6aPf/wreLGPn9uawQ3spUJt6ku+ibzE1m/008uo6RU65yFTJz7nu
Ss0SwKMlJIHm0bvdFW4pVoUsDqUNLsUbyQxgodD1MXof7KpmeSBHjq/Xusod1PhZBCXX3lTnBgxp
L/3PWlr9S8zGGBy5YEULm9B+EeD/2qSWHDcUBNbWtznMa5wX67sT5zvZlMl939j8kRU2gPG5Cfqq
Nk0ec1G1JzxxvpBz4rw+g6L6XI5efrJVlq+gjAuBRT0Me7wBF3RLl8hI8QjTHjVm8PgQ7tRCPd6a
jIP7DZC4/N5RfnPJgR9ddENofubtaKyqhpV7GmaoWEAdUz5nlj6CAWe74GCG+RylzQhshRnsfR6k
R3SdektshxZ9JsSnqYj52TRUCAJdwAAgJNutjCqID5Ue6jChw8y44WfkK6GJFrcohgGFtQKVDT/Q
8D3M0qsBLAZuNAIVTO03dHaAYauuvoYecuo6Y56arQTSqg8uY1hWJ3TEeav3CJQk0AKQSrn0dETU
gVKeIqBJVH2Nm7c1KMKA4hy4iMCRjAeS+dChmLaeGvSAjFVjPaCV3nrIRbhpkaW8UkSRpDYQB+G4
QHYKPLt+6k0LPG3UnoIdGz3ZQrXAXGEqzWj1mkhHtmunklOxrD1jMw7uFwZNrX0GOqZFp5lh3Cmq
jzSESI397PbibRiPKtkkaFVejY3wdnUJwTA6q3v4V+9EJZMVHeTJS0M6rd+CnU5GRyR10gVVtTqn
A1VwWg6bpA0MgJSL/iAcOziaQG3N1bEsAiXXiAorTSA7lc5aNSZbBQzQvNJtwp9rIlMEVcJVxrHt
YTmAbrwYsrswwxttnPz7JiphAobgOLLg9WYaUg+SCE4hl3GX9+nS54VYpUaXbeZxHU+aszyx9/PY
ivDybaryQktUhZfdqbHH+VBPBt5uXj9Hiy1I6sZDnhyLWGYn7HbeLlOQAuzz55hX9XAs2iPZaUYX
hTZoVE2imrEvvgabT0MEwWAfvZR2ZLAF2VztwH9/tSwBilrfaEDoDml0lFGBtONJ8Ti5yn0aBWAy
Krn2wnCfyGIb0x70Ef2d0KbBNptFWvf+kSJKVCRWrYASWmu0HnZUaJUUDTikaCqHlOwBzVjhgoZo
ibUu/+OTfLvp7xJAXFpU4cM+d9EpPTXFsdOXZLQx7hUvgBmaiiPdkbty+hHkxPYI3sb3OTGFk58i
66kGn8+ft+Q32qFZQ0or2Tp5nK1sBdakfaG7w2p8T1asNeW5BwD/7OZ5tspNZh9Hr/ohoqw/WbJ/
u8Sp05/I5gXg13Od/EjOSUf0YGtAHu09hDwjOuhA6QxetcK4v5WppsHnR1M1X8R7Z7mDMgOZqExF
F6MDRaWOohGF0sSJd/PEuaL1a63b8r+vRfb3T7ytxX59Iq3MytI+ohcbj088jJoMnbeE4A3ehzju
sOe0w2Pl5sV24uOQvCiI85y1Z8c15HlkItrj1XboWArEDtnm2wAAlX1qWQey0aX0avQz6wvaDEBS
+sI7nCDA2yV89WwAfh+kxkvdNdW30g5eAnwRvoEKer4BnnS++c1lRqP/CVIZB+0u9cz/scT/eQwk
wNDlBf7utdu77qkZPWdBRA8Fz/mmhU7tzA5h+1B2qWvTvXT4J39iwVMyMfvlb5OigLUzO8S/J41p
bb/EtpOcZInmy74wxju6dImfQytzebNMSMTdeYnekGdci76ams2yrK2tleCM6klLfZia90sjaqpo
XnKwwNVhjjopoT9B5/Tumohb2ywCESzZHFQoF23nl6AGLev1gJ76feSL/JMypm3ZMIBatd20s/Bm
l3H1ZvfB2LZvgK/75FY4Q77bb/G/26sG/WtUvZoLX7p6BcpLaDKruVjWgLb21Ift061+lg+s2Q5u
MC5v9TOJEiaysEmwuRXFeif+ksfOeCTTbOfLKkJHGdXcJiPKTtyun24f3eOBs20arpa3Zdpo+Lg0
OZSVz0vTQiaonO96jy0nCx2CwpuQGMwBSbnktectjVYU6AMYo8vswRNK7dHX8lxoG8W1LIKCIhAk
W1phnksLvK8iwe6Dhia96PsF29N5pZvptmaTZFu8b/wjOYEDe0jdvD8NaONfjYWPHbfeyMw7D7z4
auWgNKtNAXimd1WuQNWlh7RdccsYtTYZZUeyeQEIDgAKv5JzDtPreiiFb262kv28LWuo4OOyNCk0
kMxKpchwjsI2iJYdwGhNTrp078tGAkcFVWNXNXaGu6877OxoPxPEwEHQkPYzNPSCQaIRCaWJ25C8
6GXD30t2CmKcegZ0EG+jcfoadjgSxb45nEAojj0ejX1tpDu6JFEJidis3dLUCCzreG3oKTS+rRBV
IPi3h/bhD/u88ocPUXmYLPyglBukOIb96MePzBnMVx9CrGHkJt+LPh2W7ZgGFwj+difQeKCdUFXh
V6s5U4ALVeJl5YNTvhnr+lxCR2RFDm9rQ2PqG5Sdm5XXyOQc8ri48AnYA5S2ku8eexpqa/pqoyl9
BR3bUm+boy1KxMg9CAh34p2rXgvTEYsks+O7svScCzlwBEBvhXYYaLGbHbUB/uWIoY9ibA6+xUGt
6GoI1CjkA9lk5wJlpwb10CAzuLFjQ16jnLOr1Zr3Qm9qU5SSaCQ7g28MMOZDERgij7HvswOyKntq
ark1utAQ6s7uAeTns5PiyU4XhdLSwU283Z92vSzYoY1DZXW7D/HaTh+QTQY/oiFndv4xHd27qB+b
cv7xbv02FAZIZHmc6nx7W5YBU39OA7lsDDGePQ8FnRGY/OsQ4XWNRrPkQWQhYL8VFBvGNiyXlmPV
L75o0cYn2/w1CIACkLL8HmYgTyq9/mfvlKssK3zohz6gGJTilJKLZR3a0U+UzgDjzrNvY/IPevSa
Z6fv1Zrj0XhqzLI6WqiubqbAwaYS5AOLuAi67zaLl8aUFz/Bwf2pd5XzEhojkvvIvF88wzT3lYPW
fR9nsvu0/H+Ufdly3LqS7a+cOM+XcUESIMiO2/1Q8yyVBkvyC8OybM4zwenr70KWtksezt7RDgeD
SCRQg4okkJlrLbeb9y0zP4+82/aOmX5nctqp0as+o2gTAl1gP5SqmYV9N90zK4/XPq+SXSWb5Ia7
YbAwva7/jEr69Vgm6Tc2hs8qjcdPXT+M2H2a+cEzFT/gyi6WspPFk1QIB2pXu522kXTDfVVHYl4G
sQIFtmj2kWtO921j3oOnQ3yGRjPUnHzeHqAfVt6Bpu2V7PgwiMp0VX/MQVt3rpsQhdSRuzA8gOtA
gBmcjCyPjpUZYrNv291rLZZOHOVfUVwDmSztYDXOuAaGMlzGVpLfAvyS3xY+AF4IOJSI14vs1oT2
mjsrM7zjKb0hEzBcBjLTvWeHs8EoNoHRxqteF33gT22cLTeNZggb9ztbP/cuHT7QApNf3FIrdPzi
mFnh8TooLfDUH8MIJJ4/JsqRMF7gYopXBpWIYEH9PjH5yNBsZplbfyWyt0nzcZaJGvdtNsuFpny7
EL9djuRDhw/tcgimfYNaV2W6O0jYzIQDFo8itU+XmoUJ0hgIDsQrqnEIcqs5AqDxiTrJ5ITm0bK7
d/8GFe5IkwVib9SumBMdBS/q5yLi5p2FoNnhD/auyj/aY6t9Fmnz7l+hAGhO7BX43Tx7fmzdDQHQ
VJdIVu53zTu/K5IgB+mAG5RqEgiqloF/oa1bcE/4/BZfTPHYQZJp0wLCvWpH23yecOMNlAxf8QgD
fUqTGIdRiekGKtUuiDIASNYjkdMtHgc9sikQGAqc8jKSHIQPEBiNtFFRcaNiiI7Lv0bSazKJEkUa
KUKXPTcoPiIHrPSAvQiWWVDzO1SIxyv8MbxDn0TgG4Z49cZu7BJ5gdCGWrhi0KO2Qa9qW8lXSBet
xlJOATCJ4RIcXebXmANZiIrZ+JOYWL/wrN66KfrAWHdT1+6cqh0PyLNDfFwW1V2F2zzgeV3+gmXE
g5+guHcW3k2qBmNYKUutKsJfGoPl8z+9t0nZv723oGQf3ltkGBDZ1dgvgm6FQ5PNGztsdxdwlm6i
ar7dEeyrsYw74EiabdknST9DZBUUchSuc2tZLe0IjAEXo4O07dIdQmOGNHaOXWsrVwPEzObh4ONb
J2NTRHhGB+IwaRWvQR9yxeSqCSB2LsthbQ8y3xkoCTn2jhqOdEYHFRdgKPMdZ3HtqCr/NWqYP8tq
OazsOLC3rizDO3fUkDa9aUXlyQEQz/KJPEZuW8hv2o9A//Rz6LEHuwG3Evua1v8Q47+cktMEJ0oB
yDgSq34Ise0HG92I4K6QLjAofrqsdFlxYzftzGxRGdihLOjBESiR5sn0TG4+A82pKEtE4DrsNaKo
bU+tdusCYPn08D+5Dbjy1zlKESFjJdVjnWVrQLmR18OVt7JEOK0z3ezTch5DN+QpySu2SywHsuPG
xF6YGL6NsefeItE83IBNG4h17W+bnjNvlETmSk+bqXxN/mMs36ctEDfeTBmQ7aDWBsPuykXN2BzZ
xWhLW1tqliyOt5eNr+4FYiP60EQsM9rGFUMmugK61KXC1SAS3cw0O7H0co8dBFW74iHROSvAM27f
XxHqNPugRZwmnaz2AJAJ6CUyEFUfINDpW6ugBKi8kEO/on46GDL6EjultR5ySwHDgkOUB92xaKoC
UP5UgEHGdYYZGaOiefexHaXmZdMg+6u9qUPJYAD/JZQWkhLJW2itq6PqfRQTQl9q3haQaOwTVPMj
dY9TrLzaFRjf2pmL0OQwI2Ote+jMRaXMtqjkzdVemhaoPy69yl6YJQoNB6wMBB7j+4YuNFxC4bFN
OK45Og3d+9JOYyicIW5OB+So0h4h3b/aLfiFcvD6k+XDSGpPSWRCs3xOc13HQEgIoXh9sDJpL/mQ
OukJ9GDtioEL/FSavn1k6tHU5V50IDOdTWFvz514zJcRVioSexDfPUxBNieXhGyjl9fQ7wn58jpD
HbFH7E5C0PS5Kp8ZUCXbefpAZ0Ei2hxMCg6M2M95S7K2U81Rvqu9hORQOm/GDfmQiYvir9E05bVN
PtQsikzw+bXHMWWxMB0IStY9EkZ9Hr0fYkQja+Dl0U4HtwLhUPDtYkuph9xFLYtVlxnfKQL5IUiZ
RBFUfkKQp7eoZj9g7/gxmvlLcJMGuyJ4NCLjE6qg7aNlgB+wt8MRSvFjfKzGNAf3kjLOAKFZ86oN
LcR40mAGxsj8bQiSJYoUc9R+RBCuEX74TcXVaxE47XM9Im9vOCG7w4LHBfdkw/B3LJItHlodWHBq
oPllsnTwcMX1IHJ8F3E/Hi6nhq2MnVljTZUnFZBEuocOTo/KrBG0eAN2g21kAbQHOowXFF6eIdZZ
37tT6R0AFqznZDcUyBeLOqxuEt+ebj0xYP2iB4TgCkDGqBB7Dnzxg1tATrdn+WNQTPVsACPfgQ5j
b2QHpg9XGzVVr5q5SK1VMaEgvM+bY+MExaOHKti7xvXnzKpD1LUsaidPH8XQFo+IvKK8sVR35BgU
6QlVUu4Nteq4fhvyarxMAr060KqmIa5DPWehN7S4EfVbaqaTmBaoBeJrarZuifQgAtwrao6R32A3
VrsLW78ouEKjLbIb9px6kYk3dlUBegvqdZ0uOrYtVqjUywarvkHI4EydWLpGs1KMbJMZhj2BbTmp
Aciody0WBwglZYl/xG/LP9KZ0ZfP4MvuN5ZZiGlmVX6HAPwIJngzw8YwgzKzPqNDAFWAnR/hcG3+
ye86jEaQCw27Nv/3U11f8pepfnkH19f4xY86ZNOrbWfe+yFElg2ohBQzOr0eQPwhFoVdDjMIJaT7
a4eMQElfFdlfQ6h97Xb1jNcmnf36AmmLjKQpwXL499OE1Y83Rq9C7+RivL4qGZ264sXM4eZ5UhH2
bvpNXIdQ8+JCpzSkLOMnKG9WW8OOitsW0pACqaBDrhk76VCOAlUghl/OR8t+t/V0FicrA6JGx1Ff
AaiNVs2qVgmwEj/G0ogiRrXcIK3j1T4xYLenFHcietVrxwh6nd7pk1PuhliZq7BzlkkZefPLK/6Y
GFEqALfB4d3Ta6cqxy65MuPFZSoaHKqXVPbhzWWqVJnlMoyM6uLiGd7JBgnRGgwTaucopnaXM5l2
72d/sJHL4HKZ4sLGODrkP86uNkdPc52VOq62Ciyh85jjige9m3dXdhLcVCGY1Knpi8S7UxYktPvE
ugm1RwV5tU3Yim5OnRV3vbsC8Zas6tnxMqhXUAoEiAeRL5SI5qrJb1zbPoEmpXorJ3EyHFa+cSVP
ocRJDovrx81BRim4mTzmb2U9PFJBOpWhB7oWHZGAi/1qIg+yZ9V0A5T5jI3YEKQivgWBHj/HUSxP
uCEtqUUHYwKbc2q3b90YJMj0tajIK72qmbuODxYDmQX7OuV6P185L+2PsyQ232101qXceQnDMZ2x
IpMvl95gzUzvPlEqOQshkjN4r51D0057MkEcIjm3KMS/8XEvg2reEMzJrevOIciYbsmLDm3dbBK7
6I/UGqI4Odd58VTIHEwaemYyDQ04KxzDCrZXW1fY9dyNWbImF+pIVQbQRQEQD9lozrCCnGjQ8mRx
fdVAKnudDGCgvs4X2Km1leaAei3TxRuOi8ndc6c90zD6SKiLqKBUWn6Y3axAwxtf3sL1IyTYUfZg
/zpdTblf3w6eDA/Xd6akH81M0CQCk4ovjHwbp/ZnhuHID5+qsnyUkVqgqyIXOngTOEAaszEvn4om
lZ0H0b0sU/Pry7I2dzdGhbr16yft6s7YMbd/vn5xCJCC91+l2+u7G3Lh3RTBC811+Rt6Q6mjruPN
pTmVfAeGjV6DafqttCCSYBTZ8CVu2gcrzZKHGJKNO8kYKnS1HXp2tlG0pwnrcBR/us2qBZXR1s1K
/qhAdEdOzLHMeeuw+hjZwlgYoshmCgJ8991gfurbMT/2uuWU3rRCrQiYkyvPvK+dob51QXrVuol5
T6bOBLVXkAXRnmxDF5SbLCrY/DJAWMH9YK58pUwwcaJED+vqLt7S5ODETXaIipgzatIADz8WwzGH
M5m6CaHEdOjqNU0OtEl2iO38G3XS2zUic48UbnBzefXW7lFtFjlLmsyVSX9ivDyRPx28OP5SJNI8
UGvA8nDtS6sDnQg+0GQMwRmVKgvqJFMBicwZr/1hR81kKu2NjBCsIxd6Cz2QcWy6J4MhofHiVRPb
0BsArQfbBWrAVhJ7qj56YpHdnScu1W059W9+73nPkHYfl1AEHDfBgGaojAVIt1CjGXveoawzKPAB
Qf0MnkIOStys3ZddhNI163wxd1DgU1UFvhDEaObvO25QqG0udXrX2vwEqY99l5ezD4V6dtxATNy0
7wy87TLwnyh/HbD8VTWqeCiRZNuoBhI/iNJ6D9qBUttYA77y5rOBIOdrLFAAmfT8e2KnN206Wi8q
bkfogVr52bGjbu1W1rDzKydBnCJhYA3kw0MyQhk3h0DnVz0cGqX8e4ThMkMwGD9Rf+XbKX4aKQMk
QePII9cAs4WZAHyWhsMnaFSAyxn2q1uv0eepJ5FGREDt4uYAe09uQEe8zzZqt+tsUfzVJ6IDSB6P
oPkGvMOYZeNbJkNUl3rWE2SHKxQlmtmmGdrkU9XxgyzN8BV4nnReojz6pKTFjoU5IrVmj9Hrj5F9
CjEKGlk4Acq2bZstjDhGgijI0090lgdOcjnr/2D7k1/ATIb7Zpl+yLMZjj3uwQy2+ZDVu+TYxHhv
iMnZUnrt0iuRJVsKowLM5EeOjpxplrRqNmQf4nSWT0jsnsquLNcO6AeerKy88Fk5qWsuE9utt6hC
gjhvWlz4rLCWhj1uQaBtecYn7e8iTgaUGsoUxFiAR9kqe2upa+fnoeOBB7sKk//Q7uexmvmR8vde
AtkRlMokxSmbBBIuZr+gDuQJi1MEDUF7EU/DAjVU/v7q5o8iXI1BKucDB5qzR6HGXmVd9xD2Vr4E
S9mwujQnELFxp8ZbsmT3oHpzAoFreqBOOvQShGEAdZ2pRbMNifk+Gzf799kC2whWncpbRLxcK5kR
Zxbkhw69a9YnajUsbTaxl9VzatIBQV4QcwbNiVceCja1RwMCsTnXUiJk+8McFw894Oc5/vQqdgXt
17ID92Q48vLeSMw9cTP4UCfdJMBaLQd9UUCjL9Kx6P6mgmj3Pe+nPYP46xI3R7kPmyCct+7ED01S
2J8Y6NIvtHUqL3ZgoSwXAarmnsnNTyt+MFmwdq2iA6jeeaUrpmkgXFEhZnFuGWv3bdC5CxYk0avK
jkVle5+7BLSrUztFO5al+b0eSP11UkBDx0K5kB0lzjZJMY/TWM5bgIBPGLb9K7Kl/bzjXnibuKYJ
MdcJLKN2MUFEOXn3FVBkUZBjzBcmkqcdGHrB/cHZYqAzG1vVPlcuwgU4u/TqMzv8ItoBKu4uYEL6
AFJMFawbFPSuRcuRlFW4E7VYRoDfX05rD/eZcyWRWtd8aZc/RtiOi8ZB0JX+lmnYxWcoy2kNrlvh
MfE5BdcuxBT7z9Y0sLlK4h5aekG/aZ3O2DBkOm96QMLnyMtNL9UwHIhD28vB3hkV/WdWpZCDBP7C
6OPsIQf0HtBtnAV1CdlQ3JIfjFi92669dJYz1iz7vAYzEMeNEhCNbEdv2XfS9OBU9ZfLO9YfxSlB
9kUeWag2UCyIH72sPBSF4T3EIHza4Y6ir8J+/KztKcPTwgpDvnMkqFJ+tk9IZMwKs6k2uP0NRyz4
h+MknB760LxYJ1YZzSo2QISAemQYTbO2EuG66EfomhnQQXA9HdTSzatNJum4QW1bfe70oQGxPrIX
sFGTOq62opHNqvKtbk5VblTvhj3wWXLH31J929VuyHhaM9QOz1Kiab0qW3l2fUZurVnmCnePwDCt
mzwRxjLSZ4Ezvp+R7U+9KCwFfQ5qJdcxfj07F6mDVTPJ8rGu8zcbUca3qGpWCMT1n83MTxaonxpP
ynUR2TOLZpWn0plb+WTMfDczDy4xIlCgmNoCETmsc4IdmeggdRSZzpCmgJZrOUGIFsWrq1gqoJU1
4I6KuMgGAgDo39jOEYGc4uTp22+urBdratkm5gK35NIYki1nBp4SVQIN9K4JOMR0zPjNx1XhWo74
UnphvDCFyE5ewtx9OBXNclC5AtYbeHGoeb7xJvs+Fl374IZRu/b9ItsGmYBSmp6MPCYbiutRI74g
tB8vfDnlC8nccQMKQapRp4OX59XSl8JaUrMHeO/OeXfgtlg7WYZy8bG9n3If0P4kyrbIaQBgCIWH
M5RB3m2VPBp+vM1DZ/knzQrfxqNWd046FS/zkC1Qstgb94iu4Vvoo6BcEPY/Qepqg1yvhUcYVJ5A
pFifQwRjLjZqUgeq29uNPTckCBA63lmPgIF3O26VmpvaRfiwhjTEtemAQBHfq32M7QAV0q7jzRPN
MA6p1k9OUwf3UrTpoRsTf06M3s5fdlXY6aGwtTwTIvBLcPmmECUsZ7hszVfwbSjU/FvprVTOCK4X
/CFSEXX3zK1BOKRvtWP47tuFYDS2LRXehSbIq5WPRBb2htNnzqDMM6jxCXIx73YqxABH5sVO/lMe
+8vAmIAxaNtkw/soXCHJgbyeO+G+iFw52G0ACknSdGMmWftMHmEb8XUMcb4ZFlvZ/EI93xpsWP+x
TcTzyJcBJSNcb2M5oIYLnQbqZ/SVqvpjk3oR8e+39P1XUf9b7y9jr86dnqpyDbWegmnXj0i6Qgq9
2g+IAKzy2rTvc5SEQeY4n94K/6Ycev+bPVXfbeG6jyo1sbMMBv+AKvD6MkZlpbHMRyCV6HpjI6/X
sREWiD3pNZDSC55eH1JvsueMfblipq+46hJkEtusgrgPB/K6d7IGAsWjekdiX/2gyYC1eZc9ctYw
/E77Gtw0mb1KBYqLo6QqjwDB50uUPVWfaml+JWij4XzFbSt5u45h0RQuDF+8KAd/TEKtocK4Wl2b
XjNUK8gjh6tUBsFBjIBeieGJqt+LooM0XeiPJ5e7/cFS2MhElW9+aZKLgz3cs8GcIVtQoUIEl0SB
FSbCwrw8kAxNpptCN6nX7oDtpF7sFa1H6v3T2MQJkbnIchCoGvkJywSsKyFAa1WDu68Uw1JT2/va
AWHA2L5Uyi3s7yqR7h30aBdguA2ycxhoAIOKDmDqFvxrDgzxArQa/MYoofo3GjJ5DNKiXkJJajoC
8pXunDJx1lNZ2Ld2XIp5J5zwpbPyuywt+HcA+1Hf6Km3sPpruAwVyje6xAKRP54V4EfwEIrxsoNo
Ox/VA8MnuvzJbvHcWcuyvqgPeaOV3QLbvc9zCCNdBYmyMmzXQoUgw50gSHTtMEsOwQ/jFgw2YKIq
UbWP4MqsElG/p2Y7Fu9Ngh7i6fCxd/y5Sb0xAzzsP44tJtToVHm2ALXtQTQy33p6gYVqRCiyuVUW
HqlNB+3iF1O+jRMZHUwsPonPIFb9N18U4a3TD/yOTcmJyBDsvLfXKBuNV+Q1ZtM3oPSCW6xtL15k
tkYbXkMKL71y/TEX+CsuXnlTOivlNvYSEUoUCA81e4pscMPhuvbPediAjxs3/yMwMshB+V2IoEtv
HyeUikMcsbHv2qJp54WZD8+xZ3/pPJl8s6oWw3UeSqQVtkoseXM8CK0OgWAQZAtwTQcNuFH6EWmS
zoyOvml8SQ2fXxaUXWJmhyIOv9AyjTYILlCuM9fukh0t1jyO3yDA8OWS2LyI10sNfno0ajwqNPMX
2dtBAdqh7bx351dXskOmM8WDwatmIOyd1gDNZE8S8uK56YavmQ8YtAQX2ylOw/7kAkCNUoM2fI0h
DSAYuDcsGfnrn0cmZjTd5pn9lGNlcwQFU37Eqjc/YgcSb8RgfHLtKNrbcbQKrKy6T9O4u3USiYKW
HsqgA2Iu89pnbEO9RifaQxC4ny+9bHTeGoA/9lgcYdficAOSl4iQkS8dQFy3En1u3FArqjxn8e9/
/d//+X9fh/8KvhW3KCMNivxfucpuiyhvm//+t8P+/a/yYt6+/fe/uefarhAcHBbCA/uI47jo//rl
DklweJv/J2zBNwY1IuueN0Vz31oLCBBkb3HuB8CmBRVCtx7f2J5mVQCS/q5NRsBwlZJvSJ0jfZ5/
7YzFZR8b9GGyB2JlndAKqxei26DUTKQnZwqztUu8cpBL5bNwrKL1RWUwidqf2sARn0IUwlyXGXEi
4gWyMRkEQsBMRIcg8T/ayLnK0gXDb3wHeWJUz+qDyLPhaOvDELf1qsBND4xMf/WmtXoGmX62ER3D
il1kTo16JLe7uNBYcqYJoKbAZn//1XPr96/ecbiDX5YQyEE7/OevHvR4hdE30rlv+2jcIAkcoGrK
nJYZN6qXOkHSRC8n+gk46Mrl9S15OMA8AarNUCb2Z686941dFrof5umZptmwBwWxYmMnRBO+pFFt
LWI76Y8Skpj7qgRPxojc1KcJpM/4ep037Qr+adR4a1fmQ2kkSMcDXWZmPd6oMLZ3nFu45wLSIP/h
d+nZv345nCHqi2+HozTEEY74+cvp3aRyUTqf318W6U4pgMsv+CdkKIozFGW7M6D6j3Q7jJrcWNEt
j5raC+Va+XksoVVshd4XxIDV0hFZDtY03JjCvIFYgxDts6Xqo9RrRDwU7/KYFU/CKCEZVPZwHQu+
b+RtaBT1LQrtV0jYi/tCs+lX4LYF3UHi78kGyrBk3Zbgf6ReGlBHw0poXn5EzaBaW0ccuD07myM4
FW8nmYO1388BeRx8cGbYfVLPGx8owrC9h3a9uP/Fl5u3jWNtXSh3/LK0J4U5SwlvpztJfm7qAqCT
egQ9sPxlB5NH3+reyx5afUCksKxFDAIwNLLI6WYdoIe7zCvzB0uZ9cowp2JJvTS679PL6ALkvTeX
eCMvLba0eJt8IJfvWqnvyma7oo7KYuE//CK499MvQjDmmvgvoJgtAUOWtr6cPtypcGexRlDJBPcC
jyjIx7Hh1JugVyacYVR9Mr3G+kKLMG50wyEQ/nAyQg9LNKOGFGScHElV9qISS+KxF3lYOq29sixn
rVZ7i1AECO2dKoa4TFLtaRB1UPM/2i6TBSzx103jospmtN10I/vJ3DPumns640NiV7M8GlFthUQR
23A33l67f/O5GHit1v9w7/n5tq+/TBBAOZw5rmeBiM5zfv4yk7BmZpox/04OzYhUbObNTOAXbq3I
8FD0nZnLLvXyl4KJJa11yaOuQ6D0et6D4RbEs0gjli6wx125aZBn0PfZWt9dPxwAMjp2ClpucCAz
ND4QdDJDhNOCKZ/XiQl6V4tlZ9NLohkFW6iDZcZ7B7IzEaIEoHU3uMrncVmCy8b30rODOpe//1Y8
+dtPzOaSCWlaoNxl3P7lW8GKigd5mzp3DHK5R1sLZoDaJEEJm1a5JU7UwInjxVCeI2dKFx+olwsI
GhBdMtnAnwdgrAsqeaJW9uWIOrjBaRdNHRvg4s6aOZUCFgL0HJBCDvZCVwzGwVqqUj5dvRoH1WmS
Qbqx16Gh0o9BihEZwYaaStt6FwilcLR/s5FfqUNNF2ftR7axcbHU5sZLrem9ZzKY+D1uw9AVsYIY
TF1OtaWeqILGll9Dhot6P3h7vGkgkMu9Q6gs/RMYP+PnVK5iq5k2uUChirazYnBwj0BQEawp2PGD
sN9FMb5wZ13jDfeWBpCUACIjdYudkm7pvn6EglLaIiwHibAwyEHv3Jv+FuLe5Um1EWjmp9bfu5l8
TnPV3pGpwKNrkSKHsaImdZgpIFTM/PL3vxFL/HbpeNDb8EyIC3iCYxeu+z/ch0aP4XE32tVdGJo6
6pw/xU0dveY9ig79wWG3yPxEKM9DATD49cLXEowYyO/7LyXSSivopoIlQzrRw88jvbpj2MCMBy8z
ImBcwcXi9HGNmBToaqnpRtMyLNV034USrCJBvoq0Il5ZGMURNLEoNdVN7DDajSs1y41uZjXIRytX
DBtqAmj0PiU1IYW8jFBqtnRt/MoJERT5VrOMJqf9AL0GWhwro7q+AIcQqJq2KQfU7QK9FhmIJKAE
Zl6g11CbK258W3yAXpfB0CxVn6nLS9DrjADmoO7bSuSLZUl1diwvuEk64F8HgHhebGVBKZyx7IAK
BflgBtXWD0vzBawi7Qr3VH9NbnEM/vMSua6+dVHv1GEHQXaHt1+u09rBhAiwHk7TlqoIEIovD43i
E+pGId04Vl34AM51jvocROtq2WzHBhkBwArkHOwX0RuWT/ksmyr/Mekma+EbQ3qTozZ0o4rO2tJM
okUG8DpTz7LgzisHgJOhk9X5w9yCaByC08Amu/pAdlG347IRtpqbzvRuow7yGzDKZsy+zOFGa4hY
NTdugAhKzlX2GQTwO1KGbON2L4bJe0ERozOP5RgCPwH5VNnW5maIELA3LdvGO3Czz27U7Bo/fwSY
IblhuB2eR2yMoHkBgWtRdA/IcwWQswuKhyKbGsgElN2amk6Vqm3ToXCcmhBhtm+bhq1iZRdnRNjN
RcFSeWdVRXrDKrk2x0HekWmI/HbhW/60srXN4lUD5Y6Lu9+n+ckq8y0FayEaBHbD1NlSwCikDJm2
tYNEbXTHAAjHYskFdduLkZvnqBYI6hXN1vbr6ntnJV/seHKBeW38Obbp/LYy7WbN08ZAPdAEugag
OFdlpIq7P82TJtshK6s1AhbdsuogiZdH5V2p0Sgog4RKsgai5EYB0cYmzXFJwUYHAeEA8nUm3KXc
qEJOfhif3aJYTGMxPsYJABpu5ZjItWDHjtUtB0CjwINUkxuKtFwAWDTs+rqtkYHruz45NnFRzRuT
eWfwk4Zr2y0jKM4U4yGxEJ1HSaK8dywkCpwidF+BqVqmWcC/B8rbdy0yMjQc5QDemQdhtEZB07T6
+zuh/evTEqsGzmyGB4NjmibuKT/fCBGGqlprMDoIxpsIsfY+0ksEGQDd1K0XKnMDqjBERMjWQTsq
bLuHqXUqCN6AJd+RpXmOuxzrgb7Kvhb4VaK4jD9dPVDDHyBR7UcbqSlWiGdFgWQV+5/OWxKpitIC
tnQGCUcI486Dpsku6wgb1cdzxcfkpMLWuqUOhgzI7d9/Deav61L9NQiGdYP+5zi0w/7wPJDDgDpv
l6nTe0279DSSFJc8g/IxSLwQBrCtCXyZ14s+DewFH+zq15sBjShTFPnT1R+W4LNDpiye//1b5uYv
6xxpuqbr4i/n4ubBf9t5AmlqQmgwik+XBf3kyxpM6EH0GTHhVAflwbaTrCvPZ+u/zPSMr02UUv1u
DsDbeDEzW0WfIbVx9W7iVi5EVOXgaFpSmDOTXvRoCXC5FOlyDBsQByPlscgTM7wzgur9DEIIfNEr
wDzywOSLUZ9d/XJI5P3Ddpz2D9dIiMAzHdtgjo2F7Xicof3zz7kfpyGqJ5FsRh9QLzG3IcrSTZDa
llhoIoAk7/qph6CuBpz0KrlF0Vv96erhG3xCfsgaZn3gQ7XRApQhGgZIOYUgmE7xzAEKtAjvBcuq
Xa97qUmHAIng0RmCQ8gZtKp+jM97kQAnbJqvrN///W/A0tGFnz8uLl5XgiWEW1ICk/XzxwXUIhuR
yQo2FwyXXc4vERnE9r2jFeRIXIJDpdaHZAoa8IDD3o05MG0gqJ4lDlgcA9WBmI9JhK0Dy16P4HIO
sV8AdPdD+9pPmDC3/odfM/5Ito4GfPgwgln4JJ5nW4jwcNf9NYrFoOpbyChs1qlK+E5BLnyOSiFU
sPUieI4yDxR4KDx3ZQ2kJB+iGdlRASRX4GJEAjrKw2ePFSnEjoRzMpFzeMyQFyW3vBD5PggRdqFm
IUBL3cQ9A6ljhNXy0JY7ZMxeUWwVf8/KExaNeCLlgY2MlO++aKrhOSKD6o77abvKWFUd2rSTOySR
+3Vb8+kW2OxggVu59aTn6Vo/+j5N7/NYBpgeHSQTy/JkBiEeIGCQ7E4otD+6QVLsLFzdpg4PKTBQ
Beo4GY81eDdO5EVmao6qmjZAP38hO5mokw5jV/kLE8v++eUVyNjoKRtz6GYqz4M12T68mCvbtRrj
Zv/BlnV5dmhZtRB9Bb1JGkIvJQD+WltpnX20kY8h6kJroHUIWPz+riFFjT2hy7w1VlrVNmBgQUyB
HIOKowl8ppvmC6D9LHGISwvh+sT0QZOnjG5P7cItgnkbmBFWt+My9RsHqmpTMs5BoIwnitNm91KF
8jhx/8bhIVrapFLfnDUtE9AKERnyNwHfGzz7fvXoBfsOEmyJWztPsF7ESCTi5LaVkFmmOTw9EYjT
QVqgxJE8eFolG8TGEYDWnWSzE75E6Cq8vbxS5o2rbBynxWWOCCveeIpvZL2OmgRMcXqc1bj50vRM
ubzMUPjV2Ya+5XVSaU7RAkDPck2z8qn0T1Ea7FzBRDEHHBCKFKU/blJ2eZ028PkB0i1P5E7zDEjr
z1oQae6o6Ycu16gd1HXqt0CHKgCfRupYBxoVuIGxqUv8Tehdkc22AEdArvtE/hGPQM7hm+GCvptx
8D/bRRMdXHDD4R7TrayQ8zsQPfI7ewIVFvQkvGXriDCfD0Yyg2JL9v8pO68lt5EtXT8RIuDNLQh6
V97oBiGpJXjv8fTnQ7J2U6enY8fMDQJpgSKLyMRav3kUXcAYaFDYcCONVLVYq7Hebp0eNeEm/Z4O
aboZZz3a65JavqWzzwbESr+DgGw8sy3UI66j45PU9z+Uyk++g4tiK5G3ysUOnOTK7tR0RUNujr/7
ypIeI79ITnPTpp64AJHxo73AGYt+uiDVh4z9yFchLpL6L0XpaKivjuk2LQdn2+hS+YH19mqSa3+j
pg3UUoc0jtQeh7gi99ARDFzxdIn3SmLJcKz5yIg8ym45RnK18nmI+UqQP4pWxYx6z+TNfyuKoeSA
Z8J49TZVzf9wRYzmYjud/IwhRrTxVQJ5oljltXyF0ri79W1H+NlYBRQbv9F+itms0pK2mOwaK97C
lWdVGvWnTDuKtltNDhMiA/F2u1VbavMD7yxYrSx3rqW8XyEiAm2oYdEkHvt1z0tMNCZZtxX30RWy
ftL0/OueB9O+AifOb/e8/Dts0DYo1uKqqQGCfbYsMunLBZaDuG/izcPtvv7bPYtBYyP9j3sOkhrB
fvJu1zYfN4OUGNuudvYluTk4aF0JsEPq2VqI0yntamCr5ETKyDJ2jmixpQK2Yp5i63br2ULqiA07
wLVtwYUscwwgqjd+ZL8nWoiRtKiTkRcNT+L0Vlv2quwCtfNzKfHCiAVAS57jpoLPUaPyxhYkfYZ3
mT5XGY6Ug/MoOgAa0NYyVKq1KJZyoj4xWHQUQ3AAs70hHPKNqGtsksVdtMIKddoXfbr6Gsa8TdiC
y+kqdLfVPn2WA6O9Toq5vffIqqnjz+yKnZirm1vnzCeS96uqLI+inxhaByN2bPLY7EVdPsrDadLj
z7mau72tValHZDfe6u1oHOQkz87BWLNTHz0/L/d2UmBvJeeZm4bl9CucN2luNb+ndP7JG7T6Zhck
F+Laz8GEI3w3NzovlmobPI4+OjJ5r2bfVMUmV8wgALO86bTq99jQEOJv5+xJXHmcCuMQx6O5Rxpw
W9om8kLqbB3bOPylDWpFmlRC3NK0jXPEqrHRy0CBTYdl9pRUzkr2wTxIzbrSEeZIQVl8twP5goT2
kv4kamOPfMgxQIEwUou/pC74WeHs+mGOcrLSh8l/btCn9LBhkKF9zF/XhsVfHv5x3agL7Ef4ENDm
wnB4AyUMwVkBUfD/XQ+Lbvh8RVNunKlEwRz1802NBojnp1jo5L3Chnvqle8Q81y/V5tPp4FqH6Ia
t5OJZbw5unmosmXW2lFW9ozRkTb2yjWPEnI5YiSxSD+spmffUcqDhZn0WgzI8u2sxvY3qCUpBjlD
swemb7/Mjvkg2mczJqarVMMlLAnPw27E73y5UuYECH3p1gs/u3Y/ymGyqdTa/+bXm9tAze7XajcX
B0UmwoXJ38ftRkDNulLOB5fwQnBWyd+simVCgEuHIuryt9kOp50KFXyTtV33mZSTKzpIGvw8vPuy
I+JL1ZNjYz4lLtUYkLcbdg0PARiIk4kCpicaJKPZODw13ztb07c2UqXbMBml90Lnm1+uicRd5c2h
nZLCBfGDR3J1+7gKjNVd8C7BkynhUOMvJsJiRB2D+CGQ9NnOZrAd57Le4UIyvc0FPivLB51k6Cog
gJmdzVlygODFqjuzJL2SrHqtJhw8IvAEuyJIsA27Jb7JfhtoJxDPMkldLkIwokEJrGdpxJxzWU1r
KTaeyuVgp+ztKi2W1mL5jJyeBvtnaI7NbUEts2jeFuj+rMQg0asHvTuxnTyLkjl2Dq4bA8twUahb
trnKAQaVa4GKeU11SXpMgvKo+H3wPloFHw5kz1sssq4VYE5yNq5Fq5kFqSeRutuL4CNI0t9pacsX
UVpmVEFRvObLjMjTIaxO/NKouO5/yOJpiN8kpJAT2FP71Bk9u9O+GtXdYHVXdWmA6waJ7I9maSx3
PPTN/VzGeNiBy7JPvqH+53QKTVx25vGvQPk26AFi312fEQRztGQVWmG7slkjt5Um68kKO8at2tva
pYFv8jTXcnjWMvn61TmXSPiNXebdyirxQhiaVYvTzTJZk+NDKsePaeSkT6TGCfiHzq/OTGlTOztb
q23Dv5m4UKMXP7uyVdYg0eU1eGcNJS4zfk8DyVxnklNgbEOxGpBk98OkPIniqKk7MGjsogrfeM7n
cl1MefIehDWZjMXUi4108o5bgr2tZf+rNU7HxEOxadqL1l62vutFWF/FUClYz5oMYyGtygeCL6/i
OlmuVwdxU9kyP5Txf78p0ZoRfRQ3JaHwyWYhqbb+NMsngfK84T2XYk4C3PV5k7mJBYguNxmBP5Ch
geQTYF86WUJM4D7RrZOYM1o6GVk2e1UbrHmlXwFLip/BgcyvGmj3pIUdLEryULBFQ41dlGxF22uz
nNxKaTmdtKAYHkSb3zpX9LrsqyipgfxcIS15K4GqfO9GS7mItjzIfiihEd1Uw2Uc5smN6MP5dgm5
Tl1+G/5JaIMjsFq7uTMBCFluzu8KNAuU1D6K1px13lUynTyNaMX/nd9UCtK2C+RX03LSVSafW7NO
9qTGipfZtOJtIsmKJ4pBKrdnu/Y/LNmM+C/GpzSYUBsTjXLLpQqtcQ55IxUvY9IXmzwmRC9aB1/L
Ts3EE+02tkUnxU5fRNcsR6qcQD0b9+WiYTf0axwfUrLvTOSgwHAA/Z/WQ3NJNawF0iRTPPLrzcWo
8PkFlMNpHIKxmHBs2Nwqq9ChqWqUhzjr9T2hhwlLuGUOGSBIpmUf9RDuxxmMOuKI+bPiDNmlisKL
LClSAVh05oVN0bATWlqNqGmP/gTizM+q4lnUYXT1zchUgFhLVeQMmMYvL0KTmGBSYC2oRcPTl/Gj
AnTKDzF3FEUxQi03YdLLT6JGCdnrTUaabERbOCXDA2GQW3fRYxgxvO5KIkmiaBP2RLi/f5qt8RtS
Oe1JVLcSsEb+QfuDKAZNpcM0gi4giuIw1OqL1qbpWVzJmaFXRKxeUJa4UXGQDQ/vDY9/lPRh0Ed5
rcldv+ZJU23ytrA8MbAvFOlp+HX7a5vKmb0JsjmwPGaZY029Jmm8VcMpfxbdjZzErCrP6tft24HO
O5Dx7iT4Ta3gi8LHD1Y4O6HsbWnaQ2ItyGzJPtyrxFkyWhuQfONZlG5VGG6QNhzHLYTar+Ho/GtA
x6d+hdLBPixHa53q8BwmULAPfWxnt4Pf2Ivhgn9wugKZmaxB7m4c869+mtMNm87C2M8Jy8gbkkA5
k89uzyABMy8Z0/Cnvxdh5nu7rPf/tV2MZ2nOePlLiw1ZLsurSBEduxZuvnBHvxeFiM69CHUI+Zml
MzRFOrP9fr23irENsEyvduRxb5PBujaa8lukhE07RKKtrs2tSAmzaztPGBE8texCRS8/tl6nAb3i
IBuczc1DSVVe+y5qHx3dqR5TLX0TSJgyDuyNVZbOpmPpJCXrTia0SkjGxfaus5VKdXYKeW1Jkigs
QQH9p4vQ2ErGsPKQwhnX01Akk2s5+QO6h/FeAKRudQImZY5t493M3fD8BiBSjiigm7LNh4aQcjjr
QHZziDPo/mmvohWLMQyO8XVIkyHYjAFxulIaUNNU1EI+h4mzVsiOPWjLYUL94iHIyh+TWicHURL1
dqd+DRV14iCb0uhNvLRdDQ2t4whx6uNkNf2LkXTNuq3CZjMsRV1SrL0ZB9FKtBZ67FyrWj+IRlFV
9r3naLLyKEr45SDPO2XFEQ/2P2eTlU0U1OYjTtntk5ScOzUfHpXF/nzISKE7fiu7ok3UmYGEjVU0
EBBa+os6Jzm3daee+ji73Aea0yi7oviPgVpukBZnEHywgTDF/HUlMSDOcn9XqLadXnL2CYguKISw
AmsnSbl6zP3B/B9n7PA3iuWD/mqJHhFJI0qxsBCABwxVb5xEqRsl44gxxndREgcg/9Mqxul8q2UD
Qt29HTz1xFOXwWIaP2ql5dcdeX2ToLq9zNiGhnEaBil8MkNAUmmOB+T8poo/KUbW2tND00YClY9P
HOK6PqaaJp1FaRrg0Y6D8iZKtTX0p7qw521K5uwUBSGOkssh+fvMiJxu2ybVp+iRKtVXD1Gc0nRl
6GWMLaHeIkELCWjGstZ1UMu+DFXqXOWlIVsaCh0wK4Kw0PSLwblCNv4aAdv191yq0HWMdN8vEAVN
mfVHHfXLWW2esgWmYPFo3zUlYRTRQdQNixiQBBb2NqgpJP3Rcja5dTaNcWUmagRYOtcv4jA4IzZs
eOhuegyVeKGnIbQXoPO0tOjwF0eNkJroJ1oBF770uLLthLJW7phYopj2UQhrOQoa+65oEOWlVfKD
n2A+4d+HeAnlzqA+388CaQq9cqmTAlr1xPmz9d5vLIwTZjc/wmGoPgnOkg7h67+Qd1WfKrKRor7G
g56wWVPu5DGqPkNek7KxNN/6jg0PEpy8ci/19+E5LjXHGmj2Q6uiWDPj4/TOiwQC6MtZvdSJM1En
WkW/oa/Df7bazvA1tqj9euUMobqVZg2SXBsikoQS/wEAylpU3evFWWG2wbmz9WbrGMn8oqf+WcKk
46/lBMjkIE4whb/VWDVOvjcrcp9voou78CDVykPq8w4RiW9OnDbOjFmPPQ0ESPhOzeUgGrRZDQ/O
f0bY/KWXGxXIwrgFjIc2e2oxttvBrpQXvkppO6RB7oli2oA0NgjbuKLYjAmvaewUgjpSu5UmqZth
iGOwQwx1QDi6Fb+8o9RqyouYuI4rAqtLMTSZ2MmJtftEeNEJnuwHBMbWZaiOF2chByUjFqGyEXg9
rCdS2X6ra+8ohiFpmGTlSnFS/V0yc6K1Ul7Bc6u097psPidDSx8C4p8v/zJIUibZywvVPOfYaktS
nLBX8oIA1CW/GC8SJ8PssWKZO1MzjU0mqfl2AuNNfJzFVxS1RufNall8RbHFT3U1Z2H1OE2pflBT
R1ohAzV9yIgmrfrOyE6EXPp3MGm5jmeC6BWWugTdzBk/HBvRXgSfspPWS6KXGPxvvTQJLkiumCHR
kKR/16WzmKFsu6/LiuI/LkuvJh2KTSUNikf+MLvcD7GGHlwpn+81mcI67oLJWtW1UZ5EA+4i+QXy
e3eSEfb9yDN+y6wzr7iEmbtsqoxNQubzo68bL10wS7GFiUFQtvYpRgn2OvZYnt/ATIz06zh5Tav2
a6TiZ7eRokP698hKzbTbSIF2wmLycSraXYRXxfcm344IVv2ucaJ0q7I3Xw1UOtZFP0TnupKSYy2N
6sYxzOKZSAu5LavXf3Zz54pRSTF9duEcvbcE4z1QZeEl1EmtKgbxO0iwyVPc+OEqyNLqRzTYqDyQ
OUt8VlSpbD7myKnQbGnCK3KR/d6ui082/ZlXjTqxKIyX0Hua7G9sOMHUdtHvxegkgfX2mWeKtfIL
I3pQWl/d2XZi7gpNIUkE/h6b3mH81M0CGxvWVkXyPzsWhE4xnItfKcVLD4VgVeIRslOconiRSVVB
93TmVamH5cswDfK1xS2R313xInoYo70L5il9EFVm7TSr2LbDveg/B72xrTIl9UQrQfz2gjzao7iU
qLLD0cNqp3sUpTbUHPhG+JiIuaOoljYmnspIw3IzZqAVgGDLb6LvWGT1JYsMGN+RpGGmE2UvhK4u
fZoX37QIjLSOpM+htm2wtTOkjkYpvk3+hJpnp/NPgZfHRyn/EN0lBWzSaLOxF0V0GayiHT4Lrat2
OOs1G1GNj6nX6nEGlyJT94UaVmsxaS8Zh4If44uZt1DyNH0Phix5Sgod3x4dcHdj9fhTFb3PUlix
VhNNfipbUEbh1EPyyodkZQZ1t0PFSyJBupT/l4NvUy1X+9cJlAAX0LgtUF9ZFBtamP3oWbzGCmJk
nVIarqjPlXH2ymDQbt3qfPyjW2unf3Yz2SztZfbJ5ykSluAkEf+KktZxG0vBL6Gd9XcZ590cPeg3
WXbCq2lWoTsvD1H2B/3WgZuxFkWzMsjDEyg4iaKvvfaB2b6FWq1fxixISGMyWW8akIk7JA7j3jXJ
+f+Eze7Jak5wAmDTMVYc55uu4SaHdaL8hFhLvxmTVjr6TtUdIXfbGy0qpcd4QvAthOP9zei7iyrG
zwkyUENU/1XmWFSMVjug0Ir3cOk7+cUqp26PjPW0i/2mvWaThKowViRvJIh+ZXEf/g7knaFq3Eel
qK92ao+40fDbkxaSWRxXyhZmQHdowxm31j431hHany/y8qDg7X38IZkNWtbExPCL7HeJJvu7SaoD
r21U7TWPWntXVgQhRHECUrZLpCS+FTE51Xaq0yS34hDwK82wPvPkItZfU3kkW67lOesrxdaIR4pm
cetska7eVRgp3lrNOmh3FhGh29iwsNjnpSFWg8vY0iR70kwK9o/LXUHvybCNk/pba2ZAJO1sGRXK
pdVxymgXKNJ0a00dX9oGvSLfWuc09rek2CFjLDPXFokQLMG1W6uh4PRsqAiOi6nCSNa2couOqiiy
tinbuWuQLVjG5uMwb1XDxzRlua7Sq+MW+zaoWlOzb+yy3flT/or30Di6sCybszjw9X6dxdrVaubx
9M8eolsI5dUlkZduRbEpMRnOQwPTpMU+MtNV++zMLTij0r+y+GoW4ihmtKkCxE9FpegnDkER/7Ai
kKWiJBpNCf3JLhs28TL+3jVOiUWlMbmwe504a1X5Rc2xNL3P3eDMerRD49BEPiue6ObHcG4rtHI8
MbGS8fBxI9jjGSzr4/1ifoH9SCUVDwkv5H9cHwpHg8hRHq9F3/vFLDXZG3ZTnu71XSBlB7Sr38SV
73NHuWqvCIwptzmsZ99SoIoudiviIEU4rYQOLtnTwir7T3WahkbrirKKVcbfpwapNPRbkBzQpMyT
AVicbqeia1umkhu2+PGJlv8yXZtGW9UPSC0sl5yWecyg461IlPVJspEYcdS1EtvszdDBdQbF2VcB
/+WiaBqJxXtTWJxlwwneajzcRL0y2tq+qmW2sYCvPpQGKpjZAHcG5ay/ZkQDRH2SOeN+DkfIgWJy
bHnIkYArJAbChlYhFSAOZRs7p3o5iGLbGtVG9iGKi7qhqkhSk+MvXVmVdSJTsXWOrdY6J2njdY42
H1mEdWJjS4PpW/2awBfrSpKzzxYdRYsSYdu49A6Xsfd6ceb4ytcwUbyNrQPjoBdorv6o0mY7Tap0
AtKQ2np2FodJjxCsWg7iTNRFJIw8cND16h8NSI1DQFzGis6x1G8nuSwO/6gXPcRQ0uT+pma7fLvi
v11MjFVq5wcBxCUyR+g3HfxpIy/2iNNyANf1dSiFgWIKrWRvBvK6FsV7n0EL5JXsSMNWbazYNRQj
wlC6DvZWmaXbIQzSt8hPHgWlZG78mH+L9s8eDmD0/97Dl6rWm+YWeVgHBVGnawletUF+UmVrrWt4
7d6rrDRGHOFevo+o1aTbaUV1hh6TnUT9rbM1yZbXZzjaGV3XPqA1D7NFx7FjJHbikO6rrR22VIVb
TUb7cKss82YLoG8RcqWuWA5NnUZr3rFlT0xza1As/GMS1LRnebFxWrydRmmSV2nqd6t7XWyHlnUr
F8K76d6kKMipumKkqPyjXZSbBi2Mf0z3rx3H5Q5EiziIGU3F/qq7F/nVsbCLPnZe4QizSSCgeQ4Z
l9Etg6k8j7gxktkpKvlYwU2RtZCiaOn8Ru28oK3hVvItb0SlWZuLKcikxV5So32qDc1TFck8S9TI
2ttOQrhkqJNH1f4QbaIGxGm8s4g8ru51poGPR5TDplMSo34KwQo8FU+iuzikmsO2Xbat2zVEnR7K
MaIhYbNTC3vYKZkMBibL0jPBuPTcEPvYhahAVH6hDPzv2hxFi+gDlrMFj92j47z0Fg1wJ5VN0WtI
hmWpeiiMpG9e/AzDX6PCCs+xg+fMiMZPJQOzXhtZSx66wpQuDQBI5M10mCpI9WwcgweENDFolGBg
Jrw6u0OmT39BtF9BQhkCN+0GsEaaA2ZJR1AgjboXySeJ12s10h0W0ttymsR7adl3wV0q1to4jS9l
A5g8MlHWV+xkf5sJo1OCKz6Cjx0/vzTLL/6cIaLalkfNUMnjWlNakh36T1mciUMTNcVObzTEnoLg
bP59ILQG933ksZZFtrqV7eZTNN7r/9F3Hqtwwbb96xz3oWFi9wc8+dZi7nu9OLvXzaUdnSJks5c7
+MeV7nXiZpIZ6WUbF8K/u9q5Hm0rM0doKzCaM8KwGNVbgbYZ7axZ1/EMfj97dCyInFLR2i9lrj6U
2C9dZRKpL02nzO5stemxHzLnZfa7xiPuYvEZ0Ko3g7nR2P6v1aXoLF66swQER8wU97WCb0z4XTQa
SAU9+fxc2HOf6sQosWEL+Knjvc7RX+RsyUCBZRBlcYpM+nAA0brwPkbnNfPx+U7H4SJKUDmfs1we
rrdSqBPYsseHW8m0dtlcyI+i5CRESEx0A3LNegd/Dm14aOerOKgAYde5r8lAFKjLK/2roQZRieWK
ba9b2ehMGP5LC6IqbsATanefoUIn4BoH4TZPI8zo/54ZcryzzjXQlw4mnNCdMn2N9pj50AK6edAL
K95NugWzrC+BliwHjajIOcN6XvV5G2FXSl2nBVutnke2p5RE3zjSVbc2I+jq2Ps8dJgmxdJ4kqNp
8DIiWz9Q4akU80eN0p4nJ5l60qTSukw9aTXRUME2x7dT/uwHAw7n3P6CkGVvp6YtDhlmDYgA3k9j
4NkH0rrNvIoDtTi0iol31yj5eywdiDlDqDSNunwJe2DgrPD1nuBe+ZKxwdnWWGF7ojWDXHiuh+yN
YHTarrphdu0uap7KJamKyszsGhYujn3gYAoAQwpbkS6XD43iz7dDkg9/Fn9Is5kh9CsFR6JC8FKW
M38uwj+KouEfdenSr7RzLGjFEGVu1zxbjF0NHGgMQzIeUxaurVCuYcVG8aNi1DBhqqb60fTmizPK
2kvSjfousXR/k5a9/y5BIxiB0vyoZiRH835qL7GcaeeRbOeqqsf8Okah3GyDACZaDsoLPYzB3ytN
gldko/oP6nLgram6DAuRLSbcvwYDyya9GXCNoVF0Y4n+Rfg6Pog5xCE0I0DgwQZaKri0UJ/xNkfK
UNemb1pZorRJIh1XqC7eRj2IcL83wkuMjsOlqEI0XxvfJBJB8d4QLsVMb4E+aZgw3Rsk06jOEsBN
q8pRzs0b60MLfLSWw9o6mhCL34fuh7lU+3hA7bslOEiWoHJBMAc7Ba4rCliDhDuqKZ0gD+vrIchI
/CwNok60GgqvuYi10wc4bLVCg9CVstm6Oi0IcdvSox/ylD41VSW9lEC7ds2sq5u0yqWP3JBWosOE
w7bXVYl+EiP9HKiOsF7BZuQpU2Tyu19WEK2Rstol2jU2DfVKRHLYBJmEg8jfdeKsjsNqtYQzNpMz
9XAIeTPqp9HmH5Ox4mDUqXpxihdR0AoeEG4G6G8/FtZfVj11yZp9d7rWYfB591HVMj7Qyt5tJt/a
igZxKz7YByx8AkTmF1dsCyq+1DXh24Tn+7UvlcAloU/AuZ6nrVU11lp0s31SBKbusO4urf/nUUYf
Va8d5kuSpvYPiBP1D7ARkPrQ8Ekmk3S613dRTqJ4nm1eB+kmGpJUlk+EWPdikKjn70X0oR2WEJel
Xcl2E2EfbPNdNuQPIaoTO1t0B6xfUtAg36/Y5ZvVSKbXO+DrtCBs9w2OUTuQWdrVKJuv0XyiH6CH
f2tB94vpgvNN508oAFqLNE1o4OIU+Rh63qUBRUPbj9c8TWRPTRXAwI19nhRU1YQiVdyr20CO7LMo
ifqlSvRy5tDf3hK/al4A+NPN8LmcVP9Ryp4ACUN5WQ4zlkxeXI3RRhSBiy42ytW0reIZYUu7OzVK
O12NOUPIkqz7CkrVvBeNkTVOG1yY87Voxe92PGY5Pjyitc5Q9JrAcYlGUQXTAqitPl1FyfCJMfjN
yef1Jle9xW86Xew0egClXgogfSWKd7/qm9GNKI9Ln6aS2pXwtJYte4QbrUzPto1spyphZMqWd36W
YPXwMjG+TktJVMmq+oZMbHoW/Rv+ZbfYxLPqLD1sYESPfagTwGcyBzIFIhsgxVRsdNTogj0WW8CR
p0+ZPk6yye5Rj87kpWSPGxoekbVT2di6PDcfx7ovAVeqyWrKJvz2pB6XgO4jaA3nITmYPGweLbjd
6TSRbU0za6sTXd/YlmNu9CL9KONSAqRvSquQ9OSOdOweIeDo0fF5uCtwFL/ZBLr1FoVmRdU1NC70
8SLOJAO4UVUi4KiafK2xNGTYt5eL6LGzIv7EKk0olsgZS/Ig+7gdN77u2YVKFDdZkOQ7a3ycnGVH
5CDtG3B9JDCm4qCp9bx6VSNY3shnHPj9jy4wtp8FEntPpawF+8DOPp0++B7GgbP1I8XZJb5EbIvX
YVbJiP+i+dWIpnRrLmgGuxn3cV3yt6KfY0fYFOuGOyEn9VDCRNyEyB4kPujzSnnpNOWbo6i2K4MI
8/TOJ9opWW6tkSCSJ4A/Q9Ct+oFfD1GCHM+pFtsuNEPkB8eRkT8nT+iqcwgBiETEGtCzBfG0HBuP
TMd6GDrWZTmNjyOwRTcs2nNHOD4gYv9XYuRIzFZauw4KpdqUrZS5gw7AVE37FbqSAJ2iT8Xs5u9t
1W3xL9w3s3HVylo+Og3YVhanfu1Ede4q0fTb777XOerLvPv+Qgqbz6L5RGVwGzv5e58BJlHLDipu
8aSCVnOHGnN5VXoP8mRl1BXLStViPxbq39P8A92vjcYnkzuY5o1W80tmm+AZ+htsgOoA5Ji3E8xe
XD3uCRlI0rBS5zwFYGV8UyN1BvDNntKJinBFh0/IpOsyZ4GdMsymqjK5RCbI6jkgb2ckeBSMRbcF
LfpdGvL8pfN/V0jobiGhvUpER9knzJdyJICURYvg1JiyeMyWJyvqBTwmf8lcocpEeAGI5PArjYP6
okwaZmjpS9f3yqtmHXoQlCvJD18UeCFegbKBN/IMIOKp77EXv+jzeChCGSeuJLsMLZ5PChSZ9Zzw
ZZDo7bcReNJDFOydql1bKuaJflFjkaMPj50S1Ww+22obmYgO9n33APTD0+tpAIWsH5TCllw5ijKQ
dt2zNRckLKdi9jo/rw9hPOzrDmwuUkukZoGvS528GwY4ZoWeA3wF14VsPdn+yMJCpSRN1Ha4xfW4
MkS+ebEtYM645oRdZW7bLkI7M5JXJgjIEOmF3TzDY9CxAHIVP1cOvJbbq6GT2Lr79Z4YtqtX7QSK
Qz7ETgg/vKoidV1NVXPoEoTTr+K0gveWun+0zapMRV6Y/baRu31REugCHckoMYsimm8TBHgExb7q
ZuM8bCF75LCd9drF6n1ER2NuDqETqRujk6+yWlYHgOQzv7DIxi6F92OvmQCZdOr0i7XKhCYzO49N
uKjJszNwWf2Cg6kirpAHK7+08KBK7b+e8HP6jG1e4Caritxc/aGa1nPod65KTm8fwFVdW3H/s2z4
ekJnfih1EwHfEu1mMvBFvohk9861TpMI/WCMV83wJY/map12AJHr7ldmoVkCUNdCNrUs17MU2de+
9vfZbEvPPgK//hQdFa17zY222KBc8tnmqbS2/IYvD2FH1H/6s2yGPSl8EtVKUzw3Uf8tqPUWJcPI
3CYmCZVy6DZ+X+cr7jc5Ztm4dSI+kKxEs0XNjP5cFXxYShq+ZAN5fbXi1cUPt0mcbWYCyjszbE5Z
ViDtkxSvQymvwsUbBp9KbKLwTCOjmWzawj/VJaoSCT9GWekfSl/5iFSLUE1TH2XeN1bd3PdrmIvG
QVKlkJh9ou/TEJGLuq1+h0pRuHhSa3L9G5We2B31GGvyJsUwNXhsc03ZodBbB53hoYBcWM2znIZv
lS5HrqONvPra2SWyzGBTawP6wgHY1NrJ9qrCJiGxk4+2dma3S+xpZTWnsk1d25xMN3RyDN+z0t4U
pHsuHZDFOmjaS250RHORI0FMDR5WG8poUjbdKzH92A1740MrAhhZhJyuoezshhTNE7s5FNL0y7HQ
vzKcT2PIsP/Uhn1O5smNQtLFLM7jajKA8xWqY68IQ4873rxSsmuo2aRZdYyHlmewPeobzDNUt1uc
PrVUeYPQPYJdrU/6ZDteXPZ4ZySQU8MhPopDHxrxkezoMc1qE+qwmQHj7Z/tBIIFkSU3MyW3a+vf
sWa8GcP0s1ZbcmCRfgKMfSxhIVoTcUTdtCsPHYT3BrPRtZWnL8iKG5eR5d5t67TelUGTPWQTODwp
6h7Dbnb1LkvXGZs6T4WYhShWjMOXMoClzcxVp+CsXKmhhiCQnezqzA5O2NL4qP1o0XF2MmPvs1M7
hFGiHOJBg6EZ5f+PrfNablVp0/AVUUUOpyCULVtyWGvtE2qlTZNTE69+HvA/46mpOaHUDZJlSXR4
vzcslyrNxmOJCfIVarhx0ISYn4akiFnMImuFHtPsh5FgRGpNWlinmfNSyDgJ4/ap6ZH1mMKmmEoA
JN4ZLInLhpzDBPPfYGVBBjJTqZubUOItIaw32/CIC1xE8951x0GxyRsoU/ddUrQPWsfqcdtP8Bju
oQEZM5FMWOSr35aGnZPWDNV3paEm6mVyOtWWae2QvHa+ZLj8PlkofRJ0Ld+RFUvIyXAf4KmS+tcL
4zsTGMmKSLW+T3bfk+ErVLI1LfIzwEW+xxii+Azr43fwdDZsWTN817xo8AtYUt89Cyska3Hb73HF
EIGPYfMdCdmEqTYWb7FinAkc1G/4T3oAEk6025qpWPRbqaAimpLvi8zqAF2SCac7lvvGnJhkTfOc
2OyJo9gcbhIT11vH/3qZ3HYP4Yy9MhPQrvYKpJa5Yz2x1gZR8l6UpVXeZMZHNprBYPMusRjKsPKe
RjySMYXpY2NFQXHzgRoF7TcmQc+eTC2woYzvVVXpCE7pfrpDTokZbxA0/tUrNZ15P+AnsoMpZAek
YRn+oBn5c2ONjj+LzAgzIGDfsIaDXmUemeTpuF/q25A187Hv0ui28L8oqX2Fs/ieJ5F4AUjtfTyp
mLJaRX3GCh1Hv3J5sc2ZCbtq5wAgAXYdzt0UptjJqkPaB4gZ5N5YQ1D7Mg1QxGfP9thXJ28haRVr
RzJY6uWfqq/IGamWQ0MqXzjX3gfk4F3fjinCF+7/aIHxOzeu4F+x4YYQOCwX2NqOHUZZEvtRDtDa
tfjgCB7u0xTJkIjw+NLG/MVWspu+Dt1xDnBlF3276/EOVfBhY+IWCB8ABPBijayg9wrHV4uKQiTT
g0wj+zHWHqC6Vey73qj9sQLUqLzY3WUEwPkdleWwS2p7N7vtcMaow35KhZbyo1vgLXTAZZrJgFqy
hH52qvRaGg0kXeM6Y00XDtacXtB2NAcW/hbv7BnftOao4ZghlC66SG5VzKHq36az9ASxCes4YEWT
JCkQ8uxooZRRdahikQdm+t7ZWvMSz5Pug6j9w+hNhXkU87m0/GEeaj/pYuXZrrv+NtmT4peU6586
MYoAz2b+cdU7J0RvlBUwTybbF9BuyA09xJ+qxYGytAjQdjQNZ3o8L31MaV1Vy27IG/f8JKab7Kg2
EqPonePIJTG1cJ8wcj8MsZL7g6s+mwA6oWHPs69J5Sy96l0I27mWUvnbTnxRk6UZT2bdlGE3Z386
A/5Oi6k4yTkvVd+m13wYJ19JZ8efSBmQzPu4QjCtqHZxJsg7CueI9CAxoJTuo4jQNaw7hKP8NSdz
vJgR9K2pToKkn6ygE/xO+lovzooYkIAaAKPzVJ3ceSAZxK2aK55jN7VlS2VAFTGIRNSJ3IAsy4pM
FPalnTwSXSYWT1o7dAdEtmEyKUjWGrEcCyvvoFbWb7Kr7ooK4Q2D7e7gdN0PTeR6YLSayR2Wc/N5
5vPST6jklvjkxqQWrZhoPyRZiB00K/hYm3cqu4/aS8QZjZJK9Wr5p+sMuHIsC3bcFGgoyFkPlmki
faj3fuRRafrSGcA6sGmacryhO/uZUul0myAZ4lnU7XM3/nAwqwknTyfNVOThMsU2m+GBD2gYxN6O
IzUUTv5BINC0a4DMQixX1TBPYBNWSozRil5fywk/rC5iiips0/AdLOH2Sjo4gSxSGYgoOYDB5ecM
611b1e0La/wrYZcSG/P0xdA05VBzI/nR/JJD4BiLVNw79rOxRaHZcKmbCHQlsunYsaqtzkqfnV1t
xNOhqG1tl0Kw8YWLnWz6HIvJYnnTDUEBQ3JnOdk98cTFttw2lFjkUrcu1P2AHO+4OKqH4heTE8Zw
pDRDVux7jN+X3q6w80rJYsBPfR/Natg5busjV873kWcxkkQiDnF5+qHhuxM2fTe+agWwUIH6ptF1
or48j8xSA+OvJkqnHeGPr3xVLhiL+xP4M98LhaSL2dg5ORyZGFAOtr7TkmjSYminRwU0n0l8JOAz
6FwDBW4gpHbZBgNLin1j4WDe4AQBO7ySjyZHwmVQCPSo+bcTDPp8MmdfZSVt9kSDMf78wmZhvIg0
vytRswSDqkVPojN+2CZ1+GWoz2mfiVM5M1ybCnSuimpG7VwcdplITy9k7+40UuiCptFwRKoipHMR
PKWsO0u9hOQ15Xg6xo0fYbB6UBX2LENjtZ8Ha4EFYVYF0Ui2dY+8bNmj0SQMI0OQ2i8KO/WpSCEC
eM2JyMv+PI1iOG+Pvg6xbfbnIoU6haaGmdoBbofffpjL3D3w5dZnI1frsw3etZdLdZsx+z1jibSc
04JNm4cuKdhezZUUA/p8OjQUGLGhuYBeuD5Q/01oXnvOmvKjdQsAlNIc2+OSFGyRPVTNbj5jS9zP
59Ho8TJ3OrJwba0ofMvCnUUvzdOgrIF49WGal/LMLFKyCZqi0OqrDzuBFSCHuOL1gVo6cnYLswqU
pErYS7nReTuwfGUdmmQ3C9h9Hylqe176Fr+s0Tq0DIfnVs3gLiYsS/2mrd7STP7uZNl/flbbo+1j
ShYL7/M5WlycX3pxiNY0ym2fsT1y1+Yazcf3vWvrcuJNc7CnaDzb8TuippqBLtSw+md3QVXWc9IP
o4xLLejUJjtJuVBwX3bamN01xUtJs+cfo/hmYUOJEwQr+K6LooBBan0DzfNQdbdMYbjAQjdIsjkq
/ESNosOSN8exazBWKElFTJPTKNElKizWoMFOxnl7B5h5UBd2lnfKdjV5FYa7BNvDTktqtr+R4ScS
EiVWIci/36rSY2s1muA1BFKdITroZ4HGPKgddGzNL3fJf4G7uHyyER5yg2657I5pk4FFDGoiTtt3
VetTdW7Xw9bcDiZmHvzM16/y/zsdEUT/v64eHa/bz6MAXCwPWj0GhC3/YHPSB52JK1xoKyYGI2V2
HJrCo6jDBXFN/nflppilz37rtfAzhdNAueMwwPjbz38EmRJUACdNkdco75NTrhTYuT/3xATu+2S4
l1F9zRgHzrhkk5BWFz+xk4sByjtkWj0Zs4v+3OENDxyuuKGTtYoPMZpyQpwuj6gpSsbupdhrY3x3
qIpFxSu56++t6hqHYYUJVMsqzlOMTWTb6pdZI9rmgBDBee1b7mFvcOFLFtWbt8kgiR8oY4SUw3hS
Kjvj1nHnm5gxZLMcpWPVBM7oYd7QDPk5UgW+3FJhWYUY68JHc8ILRrH8haqzr0yQtFxD9zMvNl9x
PCrrOjt71fKHL5t8GkirJ3MsydbUU7lLKJHpo/Ruo1iMA6ByjWosSNlC7Ky2q57VAlHjwDYqEHmd
+n0eV89WSsUZIytM+8sDQvtlRxXG4yoMn40JZ1sybnR3yb7D+m8vUZmaAZHI5a5TluaaYZxhaJXy
UTPM7p2pdU85uUR3sjOpSVuL/D1l4uAskux5ab46jqgO3ALlMQJH/6jKCMeEVPnZR2YdYE87wBgV
+U1R2fd03hDWeSJ+xnXyDpIUkMBt/hhicccQ1flbCPA05gW9VOznPGL5UsZp47cqsW1mZ/8CmXfB
AhijHFX2R8CSB6VBNC59g9AKtGRXxV120nGc3zmFuRxxMV0OC6WDHSxNY7cosgtZPu6qekwParPi
HR6IVAnSKkVv3yD6E1cohkeJnsRIq+RHpNQ2SnCKCfprVqvVKl5JQtWwl0c3qj9kp30vR9ngTo5g
kmo/dRiyWlI39fABGssdnsvZXaRZgbg1mxmkQjkX+aUp6vFirejdDNV3NNrm6A2t8k70dSg8A0gV
xd4u6vNwitP4HabgL0HQ1JPZ6sqboVoK8RnqGLp9AbPRqpJ93k7ujxb8uvVcuPVdNF8APuNdbmKn
NFBBPuLIv3Nxcv/ZeaMROJmjPbMDME5tnXSHDu3Za2JKVO9Uwv+22AdbXvqnJZCY9bRm3L0qr9fs
EfPoGYO4G00EtKGI8nde/8VWIKFGmtT+0treK2zjaB8nDoLhZiFja8mWZyCGP7MuT8ss5OvYSffe
Y2yRlPCZCZpuDziBMxxt9e+cN3veat4ZtbTc/2p/nt6u3Dq39nbYLv969lff//sS22l7ibZxHrMy
5RSDfKL+WEONPx9WI3HHW3t7tM03Q6Jy0db+Xw+/zn9dvvVth//Tt73O1jdrstwZaj357O1yvN/K
smZSXR+qDksY4NT/7jUGkwXBej5XoOyG5LH9p/351M+jmCkDKpayjzPRnLdDvU6zo1lhPra1zW7+
7zbu1awih/RazXr8sDSV28EtjAASUfzY+urCZnRPzfGw9W0HFW26mozR9bOrsLOXmGHs60mS5MaT
iZv/Z992ouyWlvrO6nW8vvhnX6p0vqYN6umrjx1ngJm98VyZuRYmbh0frBqr8UpprJtam+otKryE
qW+SP1tX+yggIr/qqjKdl0gUoU0A0b2aF7ZP8exj8Vb9SGBcHFICII8URlAto04kZG+n6d6wG9oc
LCUqn+xq6K5mmh9c5tgLSZ4skZYsP6EcO2Rs+S8llq0HzF3eyzZ3bsgP1VBh28WwEttPo5xSVvjq
UzbJM2YoxYX0XkGkDkRuWFRLaHiaTehJgX9ctfwUDraTfNDeK4D+Uylb9Qd+a+VOjHYZqov2Qrm5
Z4vZY9NYZVPQ4W54MNuKSo+KIZOmI5Rj6b3LhkF9b5wRwqjMVjUFSFJOPhQRVLHxPa3/GF3fsVOG
0NjH1scymvWuQDv3yBNMCuqp+gWWP1+2rjbW+5uXF6ettR0QCsf7Dun3brt+65O9/u5ZQ3vdWkNS
LVSYpicpZw+emhS7qsjGRymiEhlsMoZKPI6PrS+pWOxCjrptLY9UzkvSFH+xofnPBcuEVTWoJByU
9TW2Q6H/m4yWuG8v49VLclKJLvS/Lhh64h5Mpc1PW1/DfXuVSnTzOmr4c7XDLzF+0ZZCJcQzm/eO
G6/wBMP21hdbyb0oqaBuXVY1wLrNq9/buL51JeMyB2qt6Yetmc5d9ZhBxT9foSQCW4eotHFeN5Ir
dNCXtE6dY9oxvmLZ8t+k289LuoX1uRZ9++r/v9cB8ZfQIQ19v73e14WDlrxOVOPY2RRjgINT9YRl
oHkyptU/p0kmf+vbDkOlVk9yPcSpAp1Tn5fV8wlpzv+c+LpYyxbnWOvqy1fX9mjOo+rpq89Ni7+q
17L6aRPPd9sufap0SsaCsN7PR199tiIhEbTeebtCocL0eVkZN/lR0SHDSB3X8bQ2CUNRC/keAwSF
EWuG/dbURFWQhtCju3as7l1E0UryWbHC9eJkFMUxFQJS9docRV+TGAzPBKsm9l7Cfje8HH5bZYIw
r02TovpR72Duy7G336eyHY9CYcW2nc2nLjvKtp53sYlWfpC2c45aFiV2BjqnKprAJC2335yhZAvm
iY+tZRVa9rrWCbZW4kb2m2FauCTJ4r51VX3MaqKol+vWhDFlBmQ4/mjwedjpU+O9WcmgYAmWKKHl
ee6bxtLoqJYs6rZmhdUL/msscraLDYaLFxQMl+1kBKPj7ZvOz3oIxtngvqrrF3V90Uyy3JWeV163
C4klZk039yQjEVzob30jM08oOlyoPPb3XlIPiGiY8qZtYtvmJld3IuDOtYwjB+QigWHry9HJu71w
hhzuZ5wcStxC3uLxXtdtsfcUgqHzcfW9HO1XQAKL4q/WhxWsrHclG0CncvVbH2fM7nNZvFvaNLPO
Z5QjNCZnLW44lyVB7oyPaP4+KBPFFi/6wA6aCI4J82evNw9bq6nH9s0xToyOSWiTZenACjo7uu4h
38qwoi4j8d5NIFl5Q0kKGY1+1MrYCQQ1gRXlc4IBpkuY5Ga/B8ZasTGX5XzxOvdGGZh6ER89fYf5
qPtir3kw20HPj4apPBtl+63XFaJ43GZ+5k1jw1FN4NU5exfFQBaZUjwOYrtGaqjjIYhrVvVTlsNL
FDXqG0mGG+PGb00vei3AtbKGtbqqNHw+swa7aD1sj8S6xrAr8yku4/yzS5ui5KwYwyPt8t+17RrH
jhiLm7Dwh5tZ4l6KpvjO2rv77ZriNkyF9peYjX3mdRabpeduXnwW5CU1bCmhS1iZ72Gu/C1e+dei
bP2YbIx3M+1OCUTe31qBMZzykhNj8tDt6oIzb7mvNHDaUknL0B3TmqJ38o1FX3MYXIQMQnoCf/pM
vphD1QIE2MnvVvxU48U+eJ22svNLdzerYIRlKiqCs11AWxVmrL3o9yUdy7exT1d1YS7OWzNv8BuF
NHFFeW+/RP1MHaofG7QaxvSStOaqL0u7Pazg9Ng1eIRYSnkk7okQh9xuj4B+bWiusnJ25saDpT9/
fqEGSYFiBwkqTBUK/RS1cj/VZQJ4Y/umfid18BEvjEAGQ+0+jvSKtO8S1pei1e+6I/GsLcq7xW7t
fVhc7S47fb+dw/rUu/RkaPuT/adncH43heO9FjX2/ERkvA+WMZOiTQjzem7CCA6smVTTtaXit/ho
BpD7tTVQLH6UJPFuLfyA60fnZXsR1da7rBrCdsvisJ3rPUu9O1F7/GzVZnOX43Iy1UzF1kI/Zk2+
3Ir1INXxsqRSB66hVffdsB9cxcbLSLdvk6457HnnwgfRwTNg6zTWM6nFHDPPxaXQW/umjhpno1ku
oZkkA4a1a3s7tR0oYBLzNNy2xudLFU1nUVStgFGLURzHoQCW7ASBaa7VCgRDOIdtzWr9AxQBbJ69
0p6pWkAnojlJnasXV11OvZjfPpvbGa2th3NiZbciH76bVVqdChCv2zA0/znggOmE5Mo1wf85Mare
9KTzVr6ulYajGX43aY0PgRxrkfVVEgkYNOkphgFmFD8bmTvtxYCYUsvV+Jk7CZGAPSzzdc0w2vq2
61yigZ63ptuYLyjuQBnW53/1L02HfVFrK/gyxi1LuUjbiTkSKE45lKksIRgjsRzzmiLy2peYjJ4Y
AcXQOWz5Vljlex014ra1PG+OVmolieTryVGmykEZ7ZSNdNm/qXapP9nkfsAYkZBeuKKBlsrm+HVr
iJYaE371y3VrahIqB2K8/LA167lMT9HowRxen4mNZ/G8jMnnH966bGsOkjaPH1vLKkYg1hFPlK2Z
kP0e2uYKRK9PF7ZVn9Fi2P7WzHXHemmR4G6t7f3JWD/mdtG+bO+9WHlek5Uq5Gmu73slFs26Vodb
syZcnp9mSdrN9t7sAhukFCOotbW9WhINL3kNxEthmdKapZVqoDRde7YpFgAkzw1jtVl1R9WmMhQT
/vnuTNXsp3Hs/IRAfGl5RCYd91NnLf+CW3zMIKE/6h65CEV58UrON1M9S0OfjM76BoMjP9aVHZ2l
sYhLFCnJkTpkeaww8XzWi/Qjx57tj5ydhzmT1+649Z+yqGwil7PprNWEGrsp7Buwn+TPiUJ8B4LP
xkCL3fSWT2UKEyeOL5RID+m0vNlLafjYcULfqHP7SS59tfhFo/Hz5k4d8uJ5Oyi2nT+DhmKRHf10
cHgMhgwFujs21NPiZoBwBfUcDZ2Kx2aPisWT0wWy/HJqu+YXsZnKydKK+c3qG35204tGHvwHuWu/
y8UNKNDj3F1He2GLv01fZM9JmuBbmzvKHpm++lFbqcaiVe41V7ffhX2gJJZ/M5Zl3BtKkoaukl9i
xfvNcl09m23y10yqX/0kTMo7jXPUYIxSZXMJzsJobGrTHAcmxA+eMLJ/RopE+Wy5UJEaipUON3bW
TN5OF5SXGogAj6o6gMinlPwIPZdlSvgL7sRUCbRvzRJ7R8uj8gnxPQ8bgT2m6UBWGuHCd90QXa1/
XFTft7HUHobanRGiNz5VqHivViBiFnaXAC8TeK/K2rx1jOdp+kcn8cS4V9J2j3PRY384QVBuA3BG
5agp1NXQNDV7tPM69iCRcf4N1UO95SBgO/yV7F1pl2uO7HJiesRi045/NIXbvi46kzZd+rND4R5y
tyNATDko5iSuk5f+nktCF6cR71yiFv9dkMHUUvdIA4y7wBqEvFO81Q5WY4lzbJWg8knt7uJSNT5g
fv4arbT+18QFk1rQ36TvG8TfArC+qjGHGGXvq5jUnUjuGx9qpSUvDSyVrbUdGktqe4TzgGPrFdsh
qnWYLpN3iRCrPLBR0aD9pUe4EWFKFsPzoJnq60xpNfR0at1b08JI8VakeMGvJwfYha+jgRh7sofr
1mWgPjg4id3sOjfTXr3BkLA8IRCtra1LMywM32SenbcnrLPPyWBmZu2SHCstWt0+6/51jqC0mkl9
31pkUsVh7kZE6KwnJ3Y21KvleWt5uta/JkoOQ8DBkn7r08kIOQ1eaaOi4QnbgUXJnluDeNH1CbGr
zGHWZCpsBK5gVZ2+9DrVh/Wksh6mEeBPQTRw2q4A6h7PUYUL1NdLxm5+xnw1+3zPRTJWQeLNr3MK
3DFbmv7aRUSjla0454Vgpqtk+q8tbXylWTs9HGE/8vFPTSbuG5hmMBvWRDRJabzVU/1bZBhNbOeA
aNUAc0rvCGPUfLM18gyVwRvD7drS0ONzQ0xNsJ0dVSo9xK9bh8h8Yb6vIcO0c3H2BCsIpGjJYztg
jlKFTRZVYfY/ffqcFH7ceJh323rymOMJllfk4f1tHnKRGK9u1Ruv2aIw6MNpOW3NVPH6k7ZAD9ku
0UbbeGUCm50i+by+7CgjT7i0Hu316U3c7qG7Rxiio21rlN55bIcs7RjtunE6OXHqPCTe6LcpVZCZ
6xDQKjNGHU0izWG7GERQ3PGSY08TyTKA9duFfEBTCLH5P6/X9v9WhRKFKPshRhGb8kBLpxNx1/Wf
za1Pmu2u1ZjPthYhptVhaSDYfTb1iGctxSGCuPG8dU3GQjmvT1ViPZr4deubl+isldwYW6uVynCU
VltxBX90Owz2/FxDDnn67EIFSaLV6PmGUyYvjsttLvHOsmfd9KntUik2xvixHTxVHNTKWG5ba4rc
7pa07qHS8yQLlm5FgdvG8bezVcIsn1s60FmXpfuvPsPL/nqqyqQ31N1dS1CV/XXIFp069bEd+B3h
4DFQrf7qi8zxvU3U6Yqjj/oY4ii9tpr9/euCjH0Kzhtdd/jqc4krk9Pni3bDiGEFNkKBNdnzVU/S
Fzl5xY05sLhRQj8PiCDOW4ugTFv1t4deLh6aNOXpf/VtT7O66lcro3in1U0Byad07tvBbUEJHQQB
KNTpq1UFki61mHbcZWhUX9s0ql+jrAZe89LksPUVSQlWmUIxF2VVB3MTqT6//ei0XWwaZLRWuBQb
JvSfWiUOK2eYDeM+aV/bpX5IgMIn/F7b1yrD5NYUShSoyEHJehgvTm8OfACcFNCndhRSYUppdvuq
zm363KXuaTu5dZEzpgHed95Jm8f6NpvTxW7FwPc5Gu+dOdZnb2p7WEFzXDy1cR2WdaioY73rOqfd
aVa8QDyKur2pGM7TkCHRSIcoW+PHQnLcvnVGVKGHH65RPTxZQ4xju6AmhS7hV9Sne0tgeJBZ7HQq
VgBerTXHKbH/LG4Jg609qUOMckIRcLrVQd9J1iBBx+qj9MgX0gt/gSUcTImCkDRiNt+qffBjUNeb
cNBVZTzDmHjXWic5xEwIANwqlHRIysOgX9QFrzmpKQbFBdRJrnLIJ/2DfReDDeyFXW2ot6LPT4RR
K9emr5HHDqN7KgYEcIbxnnZjyvbPZZ8M27MYhPu6FJZ2nqlog3dIwESj8otylmimfHUiSRd3Ysq3
M2kAXj1kvlyYI9kMP6nDXROd97Ka8M2IGOy5MdE9xsbV7FJ1rxCM4lfJx7Isb1SEdonU6n1lS/cy
FKTBAATw8OswjzjA20ZzwbTsGwyLiRQ6OexrR5DjquvRbSj/8DLijN2K4eP7PAaOaVC5rRTtWrBW
LaxJvRs5rzw2xXKxMJyNBSSRQiFyMdPR5M3ZsdPG9tz2URsSHznuOseJr7nbLjtV6t/iifwAGFN9
GC9INNSlvlvQP+6Nbr4radIcC9war9gkwithTgnzzpHXuqpASfQR/dYSBXEzD1eIBMe+xZBRtllQ
tvXBKybvVBpzs8tZN7C1MoVvkKYVtEN/tJqVERj3WmiOdraHIPwLq6afa5jo0aRKHvBpDQF0uD7A
nQ0Ej9+N3SnQ9TIpLxpHfBKga+ElwY69N5jtDRu1jfqryfQZXZ3ZXkaIBidlBTyM7r6tqLV1Wc0S
hZ9RTx0kFxizlBmWEcko1Xe9+DnYyi3P0flijhLk6R328r+LazRn6m8qM2HW4rmmnueq0R4mCg+T
nz3lXrsdM/g3ThMYpUiufdnE53hihVFo3L+zIJcn72vs9sb111sXQFbOgCeFk7wT1MsCMwNDtZu2
PQh7/uWaqnud3EwGQIFSAIV+kh3IVqO2ZDuneBAkQsSIabSS0LKqXZGSbwgBymBMkz9dUZOSnZhH
5vIhg7GCvVW75wP9t82JiJmA4ak+EMohG+sFYET3U9hluyjtXj23Q2PmdqS/qUZ1Ei3jYKqYwTIO
XVD3YAJt+YKnqXodkkS7yvXgmARWOogw89IXehyFZg9TT2g6OxTF6Rl7rS6Ms8wNIGXtkyr+o1B5
wIkhwVEIKOP3YI31h8TWnEn72JfE2DkumiY9pgaiTshTPZbHT3EHkWe5syORAXXPpjZvxJoXPmkA
73mqCv68Y60U6t2MuPh58gDYW72fqQrHD4xVmD5lA0MpUnt4+GZ6nWBe+sRmsapgU9hnKhoeUwJe
L3m8t73VfbYZ/sRuVGBQZkBvdPUcEoNZQjyMDmIhqlFHMO/3GlIm+XdENJhA+w07Dzpfazugzo5v
llINMJquQrXqYSj3CgEsmqpgH4lfTBxHFBZq93Vu5sck7O4K1FgESz9jilbIZ9TLD5Dmzrfwkz95
sw4LVI+sk2O7ZyUavLOSRe7ZWnk6Tdr/7FzvWicMs2anMIzlTXNccFgiQvWfESLqoen7f8g+MNAE
23Go1Nn8NJJVdHUAj6tVQBzn+mvuuBf4DzOr7CniExz/mdi1g27E0JfSNNSNPvK7ChFFkTYAFTI2
qbrV1rFxm8q3MlseoK5XkOI8C9INk8EeMfPZKSlK6RWeW1jHvtZW74LyVNouS9NDPUvzMLSN9z33
3tAy9aqMfi92u0PzzlzqrRQZ5XdiDEFpFfFZn2LyERu127FT944DxLODBQ8U3gklKSVi89YjuHes
CtBDNXesGZ+8yRpf8hGPIocWZjJZKM34rSwU+/J1aMbK+WzarPxPdotEjJivmxWxdvRGCx6jW0D0
bDxvH8WRFwgP9zWNoS9gy+zrasytGJnGZWlTyqasPv7kpR6WcTaf1QX7Joyi7loa/7XWhCikOld8
i7cfI7szJuL1sJrnmOWkXVWzlfdxkPNNpuvITcurY3lvE5a6TZsf6thRRZA7fI1wwk6KZP/RDzkr
Dyv5yHIdn0OzerGMyd5PZcL+ez1E7tPi9ejQpJaGXX/PnS47C7YH5zxykp1RIQBAjZ1cLNu867GB
esOb+EUR9zjCuALfS8NRae8LAZUAe2zO+tXgTCuOGwfMXivSSIWhJZrWmnUFA/N/DkpPvWjA27Ty
iMswBJZaUQ1TYyo8CcxCXoOD7flaCFAWPdQjYl0J3EIjQRioh8Y6HmBjzfE4s+OMeC7QyBVD6RM/
1OrSmfOLKpYJaUdk7yZcaYJ5bWJTMAeDyZdl5i5EM0fk6Ep6rCcXDXaRZ1YXGBnHcUaRAl3p1pv9
XZHkP5Vmmu10QjSXYOPMiVXAb8E/C51xLtEULO5tyjWNpWBfPHuU5s5p13ws0I3eydqAbVj9FGOS
v6slKTGe/ONWET/uDSVwVqigXXR2Ojk/KMdztaftMDOFQbDylF20XY0HOPFq9XZUIHtGMAXmtjTP
28uQWvmWtHF5KtKaIXvqnR2B3dBDKClAgquWoMIxLXEqm/vCDkyGvKdRQ9LbQhQgf23cZx1/D8uR
6CkFYD1mi/gQWMFhPrqfiZbbOc6EwH3lG0HQ3mUa3y7+v7kS5EP7L/saeZFjcWinlmkSVmDmEGmt
ZoiEJDrOtj054kdV1sY3LORx5JweehZbx3xUHgsgwCpvVQ+NuQYPpP+ovXFMvUlQrd956eKdRGLd
UkppQa5jqyT/i7HzWpIU2dL1E2GGFrehIyNlZZa8waqru9Ba8/Tzsei9ycnTfWxu3FwBEeA4Ln6h
5gj/GSDG7Ztr6tO9lsZvo8osNawCZBRDKMOLSVPlo2uTNFwPKNCXVQEiyOruZLPhDZartFfhiHT6
3Q2O9gps10UaW5mYCJj009qCq8/TvjkUqe09wwJwntTpbQbB92wARrDzoDlVcfK1ZGCAfGUEtLJk
M1WSc6pnjPnKDICmopyTzg0ZPxkp8BfrkAedsa/Kor/AjijeOrNuLiNskb0k9cRpwBvXFn6hSvPA
cJn/03b2QS+DPydbmc5FnM43hD+e+xmwt+nayVOAlMtT0Gg1O8NIYTq9kx6t2q7OJTRwI4CdoSRI
zGX8vIWp4Q5IBTshm4xFsHPmMTsyi34yWOegFz9k2VMXAhb7mdtvmJa112zBzJQLri4EYXE1nado
wY3WxqReAUaEC5JUgkmPviiK4R/j/2ZJvlTPlteuvisD7qvXQqfbZUVKKEDPRgc5rdVVcPBPE46Q
Fyt8ixuQAv7r2ATpKYDOa7cG3KJhfEWoHHVDPO9WXQ3BCAluKDOZMLixg5L3IrghBZ2fQpIc/5jc
JrgDl2XNRwar/BKJyhttVXDJLhJNZlaQYGHx94a6AO3rtjoKQqVynhZIIWPZ7K7ogVsHDV4P/i5R
tGUdgdwALNaRXZXvjpIfEjXAIfdPsx9AMS83rlnOKLENn2hriTofBaoomeOcTdlFakZOy51BFjH4
+/h2OYnU0kJ12tlOlh7kVyZoTbMBi/DZ4up3Dhr1LAojjreH5D5cwXD+6pbnN5qRc8lRo5Y9YAkS
uf8SjZkis6WF8Z0ks6w6h6Wi4z+z/KYc3GeAd8ZFLik/A+flMKoGxEn66uiV5Z9yXDoGcMyXx7g+
YckUvFTus+tiLaTRLW8s9e6M1AqeTIA+VuyvtAZot+xQj1M6HlW9/il4YAkGYNRdDb+O9VQkR7Jq
sDEjqpyUPt5tjrLpveK8QjX40cNcPHpNyBO1kRA9tUnzKs/eTtyngXWf01wbdOvWEKG3x9Cd7a3i
LnWY/rUhmm3bQwM7rAOhboKDPC55GhIr8fhMdhKVVmCFus++crfzij6/w9fRA30m0SWAiEDbUM4V
Xu/0LUMyA0QA5ozVMEag76JytIMjBUhk18jv1uic9qCh7Ogi1xubhjXq5hC3ydd51O/kzq13CWrp
rrDS6SD3Wu5K0hbM/1sN8ZUFAyDPRI6QmOStzUHSEhgpjiFNFwLRRPRx6D7Jg1+bptyarTVISc3K
564Cw36QWyE/Uu9r7k8bFPqeFXRGuVb1R7vYhiB3ud5fM3f6GeCVccoYDdDqXrUqb2Hahqd8hujc
6tMnfek65LOdxbZznoMZJDB2fDsVOidKuA16QlaSF//Phd/9BoliewXZXQ/1teb69FCTwaG0N/SD
dAHyfe+QG7/YALLGTylc3vXmrnCKd2/NO1DFxztosI1XRLAm5+ZkhLk2H2M3/KF0mXrc7jCd4J3u
uFC6t85F7Z8zTCxP8lt6v3pK7Vk9odHYz/smC+/bQVeAeSz90PJay5ES+9c8rytnhAPC5CAtoY/T
E0MYpi5LQ9BHpJ1MONZb81kq2NVMBVPfD0iwXaQFj501XKbcYlpSHXNnwPjIXcCV/3pdu0ivfghW
2MsN4AoLIGVre3P84OoLgNEo7HqRt6F7W7plaUmS3PIKVn+WHsnSZ+foO9UAZiV9dgKFPlLqS7C9
re+a6BqV8rnyhovXmHtpCesh2AqclS9twwaB9IVM2JszCt3X7Q3f2rLkSTJYWqHa96cGkN45dKKT
lJnS2KXGdvzHJihpeWoSW4+R9Br9UC7JD3lrsy0r2/6768FWjg3+1LwGcOV2KfCYIgXk1tsgnJcP
h+5BNA10JqqTfsKHgn16xgXyxAdbxxjUecrn9sVhbMD88F5nxWJWCzy2k5ccUMpQdzdrwarOY/mS
D253Ms2ZoUSjqwc1KFi76RGY2bHBexLewZQvdpHmPNSHICqfHMyLtwcvV5Xk+jptacncmsmHQ4oh
bS899oPSGCWol+5aYnoCfcmM4TzJ3ZeTFOAZJzArNLveh1a/l7cEVju5En2XO7jGt9xCREnmLROu
wUdIdd9t4VKE3LAuVtIr6+BQQ+IF3zAm+ueoB+6OjMlR7rEE8tjjZXiCUC5z5Cn9I5/0Oy82spM6
j7fELBEo87qLdDIavXYLZ7dEPfcQFsH6BTDaPyHlZ1c5oTx5idHTtwsbxo6GP+fBe8Yszl0xy35i
v/p4np1yaRFbZ6BqqnPluO336e2oHfoJ4v12F8vMoSdNls9M5mbWwbegCwmpBF7AN3DJBiNxD/lR
qcLeGpQTA12UUbOOq46ZDLbA61bnyXWuE8Ac9nPP0CPRKI7sfYZj2Dq6WmdRkRYU7Lnp2toJw6V+
rI3EOMn55Xf5djReW/1pNvL2pJrGizzV7dFKLO+6X7ExRbuxKFD6h0L+9wRt6zgU+fZLeh3YMT0t
caRh+gDG/6hldg47v82HBwTZzQvQtOpOWDtD1FV3tIXfZZhl6/OVJ7H1MduD4QP9Vwo905y8+mBB
kEYWwzFwOCl4CVx68AMKgceSWyZPRpp1oLL2aAEP9gt8Q/7bmUuFrUffnuTaoJf+frsJW6nEpMr/
/1SM1UbYSw9bVy8/RpLrWHxLS2zNnCNsPxjQIswgA12lsy8qHotSRS67DrkkisMmr9oaZV/7b1j9
+qGU3/lulLEeW+buHljAPRuC2GPwoZfxK5sjLF3LazIXyMHsg8n8gdYK68lhn1yKJgzVo1Rfo/7y
BY0Ag3RBuo7jpKXKiG4Ltrxpzthy0FCK1ICJLYMw+TtbsKIkJf1uLLv++nIeYeI8jAW6bj3xBnj6
yWaXat6j11uwCfWHKz/ErO90V1evMiyTQZ3EJFhPvQwLJclGEJrXAQSQrbJU2ZIS24LtMW552zU+
HBvlnzuEOujD6DOl4+wAAuQXScubxx1PmMYv5euPn0ut2EXKoL4bRsojXFve/DOAaH+V5hqhpAto
enkGYdchuSEt5Z+jcvTaVQHKaS5umR4+UkECmCLbFO4DJ0QIHlK6FWxzQCmQYKsnycH/NWh1fl1/
/dKSV7LH9s6s45m1MUuup+cd+yf/fe8kttaS6Me0HLSe9V2tjxf4eJSisbHR2m/ajNSs9Cvb6EGO
/ae8rYqUruNsiW6BPI8tKTE57l/P+m46I7Wl4odL/VPeh7N+uFKwdPgYzdVdCKNvecXxcGavoprX
uaq88BKwlAI5ExoRk/dlmW0Ltrw5wxMU+h11qtYgulaS7lZOvlV9VyJR3wxACLEFv7ZoeVnkPdle
lu2l+te87TB576TeP+X9X0/lz/lC7i9i0H7jwcWhjWHtMhaWD9cWrDPZLf1ureKfqn/IW+cTy2nX
K8h5PtRZrzAk3r2mDL/Vzgv30jXIHFRi2zda+pAtKbFtQLZV/pD3ISn1/B7BgP6XViOJkBQ2RD5e
TvbeGd5KE16jkivpmaVsptVZlZ10r3jdunfAVNDGt7QyLzRySUvPz1goYEXJyix3XTryA6ud99I9
sPqPJGuDMvDfdLW107BV1hCkdynKGRIm4m+Hf+put6bgyKR/q7M1gy3vQ3ORpJSOQZOyZOHC9BrU
2Tx0jp7Oe5n/JgAMWC5KxregHaLT+sbLTdmCtVvd0nK7/jUpBdurK8mAhZS/u29JfziD5M1ZAnZC
S3iNts5+HViv5fJ8tiMbvEqYvGVXi4URY1kheTdz3KrJsRLIwGBLSuxDPelEt7x3f1xKPhwyeJVy
nI0HUIHPNVQKXAOkBivlhgaSY/lwlTjita/SdflZkmUXuTNl0ufZZVadXZM51kVe9u2Jru/+u8XM
d0OFrarE5PFGRc+K3lppXeTKHURPjDhCJkVHK3uYvZLtGNRctOlRXtF1nVJawDjrcfNNXuS/V7Vq
NThinc3WScPmYJ5n1wSJYFjikNYkqBt2K3db2rcCBf2z0NqVi+6wM1sYkNEhbysflq4FZ1P3b8LZ
ttgAiFS0a+SuynOpM6hMelW8lTE8E+GT68sDnltEd9p1PfPD7Zeb+u4RrVPX9a7LnEWi62sesTk5
e+Z0lLssl90C+QFbUm7sh7x1ViclH8mcW00p3v6SHob63sZab4eNIVZxQe5/6Yp4PBsIAR51GLMk
oZ4hQFpc8Zmk1NLZOzMcZHqWUs8D5qknCd5NdfAaadlZW86hJnX2UAZ1u5Nac5eNF2UuzYPaZ4D0
hqHYNRGvugRe5pp72wPgqYEpuk8T96RGoZUfkQzCcJmZ/ZFVSVDDk3Nt9KB5gpPFXjOisRDPMwf3
oli9T/3xbUG0fwqQgf0E/6Y+oBo3ospBUvIyBI+yhO2JekQFIrar9FPsOSgLmt3DFKOF4ABbOOns
7Z89y5+f06r5Bd/x0pta+WXMTVy1Uv9HXjIkr/GBv/MDFaR41rz13mz99FitZ2fXD9hw0FrUcYZh
FzR1/bWewfQyJS8/62pq71HUAV4VIdulFostgMlS8pxbFfpNqnqokAhGGaoEx40RY/U4LiUsJWEm
MOAoECbauSns8nGekupRYhJkReGge5bnCAuzCG8VcXAoK+SH/Gn4brJ5dm7VRcovUysDOxKUOA7L
AvDO9Zm5xUWM6rUK4dPwMRJVUTA8tFkBJshrB+bDTeHegdRge81jsb1F9Wvqp+h5WAKILtGzryY/
kNVUrpJVZph0o7uIKleB8JlhsVvjBM8NatjPKjuhz6miaftpHANmEBTEtge0KrW5lzmWonjI7qZh
6B61pPOe5iWoM2B7Nm0LdjU1toJQz9K9Vjq4og3szpgTZnPjqKML4/81JdH8uKZAc6D869DmtuOr
yPKeUJmJ9lXY7tA9NY6OZpmHaWpyNN4A0xeGZt7ZDlBnYK3aQbf1pN1hBY8MBg7gpReW9xVUu/tm
CbYk7fOcFKyhDkgb2XDTSv0un83U2Gumod1JUEzBfzKLvlL2kwfL3QtTFpsRNXjrfQCjrj3235Mh
/2awlQ4uHLo/75YJnxlkImiFokIlpp//Yrvza5gn+vepSUArIIjzFowZsGt0sJ5mjb1ka0qsW+Xm
/Z3ex+0lTePikUegQflv1U/NqNC4stR8UI3+rUY16MGNkqfBrhqor0r9Ke7ZOHIQezxKUgrYCv2M
/Hp+rMddj3HHblqqx1qKKV8Mlms5jh1sshwF2i19xuHdwVb+w0ln8yanqhtTe3S88AI5DKfODFm0
Ex+c6rD9gjZIfofhnKznrY25fWq69piryNrsfSyW+yB7xahwZtG+aJgr2+YNokXzCe55/8jS8VVS
GO22nzCtgwyVjYg1LTUkzzHKjwcl7pvqoseFayBAbWg/rFgsUQUG3T36af19PbCsXKaonUiBg5LF
FRnMBDQbt0I3lfaM2Ka2l6TcnixVl0+VAyZsuT/2OAJ0qZaBXny2x9/r30mT3D/bRQ3nbLl/qE6D
yMsmD3962sw4mCinSFSCKphhuG9paW1ji4Tku0wplpIOcsdheAI4AwIvGHbgurBUKCs6Jb3+VtdB
eOntIUDjPax+lOVJyuMhrE+pjmpTNSsOC9aKi1s464HXJoiC+24JhgTdE9fwz+8K+j7FTuZL4Nvx
EQpDfCvHDA/DJZCY5JnMsrFssFFUi7WowW/wXyrKIWvt7ehuxBzw/3JI6g7gK1Tt/PE0bVcgcvsy
PpYqq4H7D79OastFpqLUm/u0XXgUbDuaVgsDFkXKh2gJcgQmHiQ5+T6KhZE/QF5XYxbXl+JSRbl8
t1WSGA56Nz58HfvIHBy7rKqEZeXhiTEpyp3zxQKKj7KUlH44VJJy4RbV0YuDEPh6qFzt3RGZbh67
EoDGx4LlV01lDNnxZS7sbyn2pCCXZje9tVOV3twxAnCiobzZZewzquxWHJMi1F7VMhzuXb3+Iw81
9XWwC/VVD+vHjg72kb1pmC6IDvL16w30v5y61W820JIvbsap2MwpH1LUDL5ElfIVPnLwJIVmGTz4
RWw/SxlI4WMKoe5TvtQc6y/JoJlvmh8Vn7XkKlX45mSvatNAv3wM63S67wMtfRiXAHE/fdiZSU3U
buYdfTZovCUpdSCaspHju3+pyYB7qcvaJcyl9Evm1ehoa0a7l6TRN8PFwDX1UJoWivg72+r6T9hY
IV1kjfoxglD5pemxRVDh650XfuUXoGDlwc588zJimflc2uMbEJruu1X+nN3G/WopbnuXlRHSSbbe
fW9mgBSqY+XPiOigpRv2vwPHbr8D2dIPc4yLuN34bxrgMzRs2wG8J7E4bI8z1rDwhf+TBS3y78IP
ebrlgIrN5vty8Oojfm0lCnNO8ZYpln3XpN2E5nZfvOkwpj9h/b6TQgUY2xsIjK8wedUHybL9hv0F
dyjPkhxRk7hq3pTsJVnHrvk8s0snKTljN6gPKlpvOozoWzDN4BIKKzRuNVox0KJrHxU2O39g0T3u
DmDxkPVEWvZY+YNzJyV963tHUxss2h1uJ7NPz4NgTPSlV6t+D8cnupOkE6k2MIWov0nSxogIH0jd
v5fkrEw/Xb75j5Ka+uyZ/jp/NmLwPf4YXMJoUF7SrFUfIh8acehjVzXk1TNAnyOyE/1L6bWfk7hV
b4AVhhddb3lVYlTlq8S9lwqSjy7iqVTq7FGyJDBROYpsCAx1p2O4WuAem9nBi1SPoaM95+ZL0xQn
t3MrDAvrIzLm5c2enOIWdZDlFrHg8qaoBE1XucjMqtMh9npEx+2oeQo1ByvwyXpDISz9rlqVd0Q3
s7xIEo4OkHq9+FKaI5KURg+WYKmm9ZO/Q9MPVE0+4q6stgDFq/Q7KOrsDB3fOensfXy3LeOWu4r1
aoaZ81AmFgCLpVo7qX9NoCWvfNq0B4Z1Gm5ExNwlmLXU37OC14Df/U/eVkViltL+VfW6dv6n4/UW
AExnx0/1ODePo1IBly5cpO9AdZl8if7KVf+zOQ72l8YZ0QfK9eI+Cw0bZeMqBRE3zF/7yn2RqqOR
3teR4X2rm1w9uHVsPaSlhwFLXaOWgi7sZ+hIvxTEr45xsXeBDd2rJS+VO8Y/Ow2AmGW4zZNndsGd
YjvJOUpD9RVVlXonp3fmb2rpNb869o2AEZkxOoyTcWHNtkR1t7RePBvNcV53B2FLLd8lWV2gjItG
1X1Jn3pvl+Gh9/X4rkac/O+CtY4Ul1suPBLAz8j4H9Q5UOODlIfgHu/lbLHjkmlX0Akrx7yuSSnW
PS0ZT7za0Voz0PQXy0yss2oPcLe3U1iOebOBl985oaUcU63QsaUanIsF3veK101zrxmmc7KTbHqe
8HE59K3afOZtVIH+uM4Pxs4vaPMovxvvzR0ShqRjYZ1eXu22MH/BSUQs0qSfp/Xx0maJA0klmI91
VdWPsd7WF9OohrvIbS3cff0SW4LOQR8LsCodH8xMvUQWy+/973Ewfk4iU/lLAWm5XijLNaTiCuvP
KR1+horifNPsJkPtWJtfQxttcIYowRMUavecLaLiquKntz6NrTPLAemTCxUIjHNjsX5GR2b7c/id
DvgH5EPlTz3ABxl0EiNsBuFJ4Jp/ZSgj613/FmDN0bSf+g7MMjrFzZvXMifs+kp7ArfRAc/BYQne
lXNgcc33L7pu4EE1OoukgZriFqd12U1ijlOzBYgEwkOXIOuCf80nzRm8tzz1vmlTrDyYvedxD5Dv
rcO0vpNkZ6A8lztxd9XjHmEqjXHZtSuBuhWN630OIKTvqiFUH/qq9D9H9fxdtwL9UVLzggB3dOtJ
qnqac4s0y3+WVNgH5zYt009mofuf/Zm9xMJqXkvDcT7759HPnO8xn8pzO6rt2WmH4Eehn+uhtn+U
ILKwzKnqyxAMxTds7va9FbmfmEfeY/JQPNa+gnh+AHmj60Ntt+YtBVHBjjPOuguTZTwjdjTxEiG8
ZkTGX2J3aCGmFjpB93mr0Bi1cajszjoNWAo+dktAw5gODd7IB0lKARu2xWMz47aFZfUNsBNXDroK
dAOGozvW7opHYwlspHhvrmI85E41f2IV4FtXRtOPKVqAHi18DnSgkNxL9W/xPEw/xjqy9uOSHy35
/7u+i+TSVt93fc4DPG3fBC6Cb/85/5b/b+f/3/Xluno1wNz2zKOZW/F+YML+Ug5T/aI7pn62lzzk
MuoXKciZ/K55UgWhyOalXPI+HMuXEzkrxTvHOt9ECayFbelVjXqiZWR/56nYR3u5edqqSeEYe96u
ruEbBOWTkrUWhEk4X6NWD8HR4V0/9OjYHLJRK54kGE2eV9F/0XdaUx31MFHvgwoiHp2UJFBoV+/b
JZCkbSiQ7td0Vh16pmtoPf6nVPK3pBwheWjb3fIIQNuWtZ5pS6d0evPoPpXcrp899h8oknnfE/hM
NKoyv3o+XFJ9dD5Ndu/9NBCgY7XQG54s18VwNEFvpUjViN1X2MQQj69NqZwM3Zu/osgwnDvOKoKn
X6BlXeUaYQacr69a6wEnbO/R7zQ2upZzY17xpHPXPoMbsXAdMIyT3rTjnV6HaHYvhjviqLOa61hh
ATmXyZcUSNCj1X10AVnBRO+dq5maJeI6rf+SOYnygkB0d9AvHjZiyTyj6WKgHYMIuWPuGILAi4nH
+qxUWX9m8ocsvvG7MtsfSIwMX6MYJ/ika/unqOm1ixq32dUfU/MxDHQ8MZRy/pKG6W9Ah9lvDg6x
g79TTBN1LKx/X/CTORtjFzxWRdO8FEtgqAwPwwK5xKWCoS9UpAbIhtWWj1oKLx7JZPU4eEX3KPWl
GgZPR0wjJwzQEKdJFk92IPN4yfbJS4BYB75qTfqM6BAGERbGaEanjid80OpHK+iScwW15iHJIFUY
oznfOy7IYtjx9s3JhuhaIGV888zIurLsUdx50zzcZdU4XhU1Km+ZUWDs4/fRfdL4SDwNjnuflBNe
rzWLJFGX+Ke4bVUcGNT65HrFCNEV0WUEoPpn9ifKYxo73YuP2hO6wWAH6XFAA1V9/zp3WP1g7jy+
RRbyyJ2567uQRamgUD837EHvw1E1voyui5Y3uqdf8Z7pd1U0jQ8+PlRIUOfpoZrCCCUs9OP4NkH4
8NP5j6Rxjz5+ZN/YvW7QtYkWrv0cvYIl/R3Z6vyHkhh/sPALvdwKWCgPXP2UtXyc/cE898sZ3Bj/
DnBgJRYPIxMqe0KkE4jJHwW4RL0zf3pgDZgCZsMNbdTxucZIfVHjnxFdqx88a+qQQuYNYGZUXrJG
Q0gG8b7xMUathUH5eMlNJXrzFc95dDTYtGIEH5o9lDvLHy59OkzfTJu5k6YFb27Bm6JNeYFsgDp+
iwAAHoNy6C9ylB4n19oYtLvc0YYDa4nFHYygmKnqggy2PAw5/Ha3ZpkTgohSRWLvMu2lRDI/lmzV
x0z0CbnAdh7JqyoXHhobePsMx8BHq2yxcmyV7kuHgeXd6KsZ8hXckgy9bdYtB5geSxJFO+84tQU+
l0tSNydIS6ZVXCXpp7W2g50Y7zB5gCRnO0wKlkDPQ/yeSnMqb6OXVDhYEJNgqyMxycNpnNqNDkRp
yEFj/R+OmxGMKiGo/69zS/LdpR18BK6MhHbv8rZD5PpjVM53WfqtmcLwjT7X3xWxY111H25Fnxuv
quf4Z2MIlf2c85gdr4if7aq4SEoOMg3vte0y78GylAvSRfOj1zVQCtu8/dqPTrUzBif42QbKG4Qi
709T0065S3eADvg+0HI9ogKivF0W/2Yx4wl1kPiPKqpjPjtN+22xu98nVlc+sM59UxFxf4AoUD3k
WhWekDOdd4mpVg9bgZQywPq7noklT9E6e7X7AkQG5+blDHKIVNySvT06O2eo2bP870U+nFoZE/hC
uv8lBaOKYOZyke0EkkwH9cLmV3x3cAfFue/GAAMirENxfFH6EAqJ7jybKDk+p/bS+2oFCAMzdNc8
mL5YKqXuxWGp4MFRMS6JVaT+1+SSh1P38BAtgeQBwdSO+KKxC7KUbgVST/KqWs1O5oArgCRb28iP
EbIwhy6eWN6v6j8iiAteodbftWCC/taX0xenZNJeT43/ms95fwAq1r/oXYwapjNmT66BqEqMiNvD
ZPXDpQBVi4JjBGYf26qrlXpogiy9+OCo0WOeqtUpY677rKK1y4oBq9epVSssrBfZZ35duGfN2/2a
2CigWLNp/sBT9JvfpPav0vLvVBYyA5Rw4DUldcJQ+nNRtjbyfSwysKHR/R4n797P8+KX0cQ/FZNV
anpLAPSghiyrxw3LRGrBQtIzm7Phs18PDZrmTCCkdHTC8hZmUAGlNMfC897v52YnpXEaZnheoikn
pVNrp4+1Yv5IljOx45E/pXX1KmWx6bLmhNASY/LoqWxV5THGSYh4YM3Rk8QkULPg+6yr1XXLkhhu
qOEhxsdnPWorVZ3MOcdsRO0kz2lC5CbdBt4p4qD7rd52HXXIHhqzsO/8WafuHONKBRPpdUy8ki0i
n80TLdVunttpNxUeFZz1SDunM1IxUiDB6KIatFeWOrWiTNVpO0bzlV/lXKJs99/TvKtiOTEcMjn5
drYem45970zlYT2vFPtpzCXe1ZxtRdljh2UeDNuDCLacXhlqKIIwWN8dKAXrJeUHhpnqnzzT/LLm
GfILtotPXkIT9J1OvTZhe/jH/7TV/vu82p9ZgG7D+huWuyCxdz92+XHrb5KS9aJdmT3FCLtCFT9b
raveiqWaVPDNmmUeiUqJBJPcfomabod0w/CHx47Qg9INJ0Yb2KmNzUOTRNW+xsAiiKCaBU3+0yqa
CQ09MI29erVDfz47XvcXsNzpkCKsqEa/ej3BOtK08aPw0Afzhu4apu2fdeZ7J8ZMNxcJ06jSo4Nm
T4uUrffLVrDIjrudUtORIzRrIofveqwxNrhbuXXyhXnmBRLeZ7PpvV3Pa4eux/RW+xXg4u6zFoyc
DJofitjJY682904M/7IC9cSCzjFldasw9Z9hMdwr7HpOBZaIExIM5bLhVyhsOiTwfS/wiJmmeskt
UrSXuk2UZzVmylviZ/Rc+TeTsQj2ckvWMPbQpNLkYc3TMHHZzcWQXbejAlbyDlmN5BK+qcqzFMBB
+9nOMK6qtofKOb821WuTmsPzwECodWq00HOm5MMMZATxspgfEnxWSkxWcMjB9qDqHJQd2nE3QjU1
PfCGVvrYayMOYEswpf5LPcDjz4qbEwwWqH+CgtXiPRyz8aQXaI1JXo4Cw3nGZY0F0//kdTMDCSRN
9XOFi17hWv5TtgTIUXilUz23NnJNaYsuzsgY5nlegig1yos7OdNOkvQgxnOMGgWEoWbN2vIb2/wa
Wa1xJ1muUunoko0zdqFNcZQ8CQzd19kmQrNRqrwrQDHPmJr1wpJt6QX7u1ORX+XCkueHw872WuPQ
TjU71suPlMIoUfObZSNAuGRZLKs/Oo5yGIIwfinKYwEh+LnVtOiFPfPfY1T510EzHhAiT+9HzKqe
JXBntP6RtbJOW1469TkmbijzJ6oSK1AafQPP6+4usRLrmcV+az22i+zjXPi4H4Vtg4uWy6TNT/EY
mq3SPa9pHJKqU12k5h6cL+Vhaem3ZfAcN+7T7DE66OeKvaKqM589L1GerOgWLAkjiv8ORqv+3rFq
eTeZ6TIthO+D+x/AjK3emKBylM50vXIiRy1svCuiZwzvuseymA5ri5rLKABr3O5QRW6eijoLXkwW
yV70uHgt/WC8STUJGJLpO2yByoskpa6GyvrBqkCOy1GSB6MihZKQPDCHG/eeGnjPaW54z+hyz3eG
0f0I/BqVkCVfd7IeJ6l458cuzH+phgLmlZ378EFqMPJ7ViPNuEUz7a+YovaiBJ79DFnUecZBrDpq
oYuXwTg7z1KgtYh7qiWbM5KUAgRTzMcqZcCI84aCcmzYspVsGPs+ov9Neut+qxuydoqZWeOcU72K
T+4EYgI5y/ClhA1xwJ4lORoOymh7p638k+EZKIej3/KC1HP0YrYN3FAjYf1gZD3UNVJMhRYvEwkY
u8y4ZeHmqc8jo40ywA5PwSzEX5T6fISH/44tSfT1vuYtXn54a3jg7xZrFR9z6DuJYdecsX991y4s
oW6BMEpMgkGAkkvApBbgpGQiXdudPZ0d7zFG8KWY3sIVeLXgvFWG3fU3VZ9ZZmmZxS7Ehy1gjAzV
QdKZsB56M/tqLsSjbmHS1MtPwJsI5pEt/COrQtgNNUgWBdDdvZNAr9pxxuCoXvQ3/hvVU+9XlOho
YDQ5so9S3PczDFGJxsjOIPmfxGxzIJzPph0qe+sdcycsSBJ0RmLXZgtR7uJajNjLbVmVOaN9gt0B
DDPoC+ZRmQwFil3319SZf/qoRaRFdR6x/zpY2muAr+Nd0fXfHG7rLcIO7NRq5o9wMr3juKBqE05T
eDd6nOwo/3e72xKTJ8AeVng0A+6VgkvaTe30Q50E5qXFqO3ONoryajNJSKq43ilqdx5M+3PKv7as
EYY+pA6VJ0wT0GrG5C6C9LNiHeIaEvNCSssXxLWzPCyJZYg2HCtkQfju9tpdg7JFUNlsdBklSnxJ
Ot6/uzFQlLlvttcgoehoe0XJfNb7WXCrQuuXmYXK0bDui6Ee75rQHtbAMKPxzteXO5dNPzJNr+6g
/FZ3Xl4hOi7R3PV67ShRsV6VmASJ41egnTzUMBbsfLHYsZRGBUGHQcc/NqzSc/JrlCEEsHBEl78p
gfzhLdllBsoyGr6Z/sJhmheMotyOQjinEm1nFrzyzJkO25ORdrolJeZpA/ZWEHjpvAt0AgmMBfa3
BVZnhufOtG7Jgr2XdiBBtCQHtjhOc9TcS1bpW5g7BC6jEbE16MXRwFZ6nm9fFJ9SralxHzVyOGAL
a2yNOp0+XBNEviDJc08XfYjKxMZAAknGESrEWqT8rhlSDjeMIdvd3Dg9rihKPN4ctzgY2HS1xTjt
ggxr3RB/6oPqVsxidNU/s/bzp5eOb1q5COsyHsE3tsBwDir9xNb5Uc96eKPJQ1ZU4Q6NMjZK5zK8
t8HCPAR+t2e/vdkNU/aYaXwicq+yDh4qqze1avd0GSVb6KwsllV3RW5gmdrO6gvse/0yDzgI2S6e
tM7Xtm7zk8kmDCj2rseLpQlOUYsRpZnvlD5jfwSY4IEPLp1G/GTqmr2ftEk5+kqLLUyvn9D+R55u
/myY6TUvS9bvsCSKGvN7NVR4Fk7pCfml6GhB9Cva7j78H67OazlSYMuiX0QEJkngFSgnVcn7F0It
g/cu4etnoTsTN2JeOlpSqSRVQebJffZZO+50n82RyeSkrsOegYxkPAN+xU+S0dLVdFqvcYaowixV
AJQt3c/tlhE9WLhwkShoTgdrY87kG7t92ICo6F20xkn99g4vjDt5RKXw/evkneMlz4KUgK2oynS4
pkSUpgZy9aQDvrUy6PiEZrbTbxYxka3jpArUaruHCNaN1gzHwUx4EeDQpULySouEWfF+Fvhi5hfP
3aRLgiCpx/pvh617W1sMA3aMI09VfrC0hUFgDb//OGsHKoo1oP/4QfGc7NyF+f1GkzlsImw67krt
KZjNccGjYd/kD48rbznm7r0CgXSk46mfMdOSnuGSwKBXvNENU7rMzI8xwGA3dnWytkYBc4qpp0T7
HSKyZTp12a4gM5PDpUjWH5svBlXPRtlyyNac6KY2x6+2hI5kcosGxjwR1rTM9BsTh8QcPRMhgui5
znsScCVzYkxwhwVygiUYCl9zvQjksCFFYC37yhxeI/aLEMqrTy4z+aAlLRyXnyVbL4UJsU4BrpwF
opd9GVttX8Z9dL9AXF9b919TkKoX6/HnMmn7weUgOBtTuBWAk7SSa7xye9tLvjU4rH6tyCY21Prm
tQgWCJCG9uMQkQjXyEpPloGS52X6PcQFN7CWIoyS6Wkx3D1BuNhHEqxYmtDptnJC0vKvvDXG/dqq
MVySotlr7kuiVZVvZ2W064oKfWaq9rbU6vOa8ITzgDKYGsZtrLIBNOVyGvVPTv5J4C3OtBu7xz4n
qrUjrws9fye95t0YJvAsAJJci9DjYXrBkWsBO8qSgBTP0qcaNIIV/qrvEZjqD4sq/cxJjrbQdH8C
2SUz8QJIrBWYJMF8FdRHrR5WGekrLsRQ3RiPhhXbfG15jb3pM4rbDqhT/Z2tb6uZA18rki/MuWXY
m89EKD5P+CXpukBLna89kKlbb2NQoxuitalldJDMMAHLyPxFvgFhIt+z2b6pFU37wjsLk4eVxnyx
dKp/1vRsN5E6PDT9OVpHAmSr5UA8ryRdtkqOyz+Ss9Grn/Jq/DBGAuX1YbkTGZX/uG643hohkGh0
Gn2CFboCMjniGQZsGHNNBF09AgTLPideJL9rCAXWLO3UKIqsRBhtMBx47fWwcBD8iRS4tpp9V9rR
PdmGw47WThao1nmWqgytamQh0MDQFsUbGfdFaHg0vPtuSP2+L1/xizLkOHCGVnlKXhLuTdkRJLzl
xOKMVrteK16A+d+DTnP9/nWSEOjaNGfufj65qflda/l3mZpffWsRFthB5tc5Q6FwH6p5XPZuSbMg
NfCyuwU+omSJ3wxUUFUC+5uX+lHP2pt2E6qqZWvE/li9Q/TCzC+cYJXtJ+HDvet2SpPbuHNzOyWZ
n9YStWQz6raxOtUGm0KJR0gC74P1wqop4yAzTl2Z3joYMfymqG/KvP4tLefUtvKzTzl4KXGXuEUZ
Cr04YlRBD4oG8lrmiLl6d74aSDOLQVWHLQ703WhlEHnmKQ+lRhq9qQ2Lr9mVCiNL+3IhGyXRhBE9
tXaCUClzcORhUd0TMW+0oUtxQAU42CtKZlI9V0rfC1K9924i8Q/jWUltLjOtfvP0OruagjhxN4bY
w2Ql0MaLl2UdihD+zFPSrV+1kq9mvdxPMjBL2e5lrC4raM5cQp7ryZ80pLzUYKzduoczWJt01ER/
yqMIm7Y8zKkWuilZ9+9L2nx4cfEkm/GsJJ5GfX5JhuLY48HJFddENvR7kGygaaZzAjgQQxtgtK6w
w7zhBK51odVxf0KVt4tj29czIu4CMw4+NNAAsiti+2MZ1AfZ1KXvFNpz7wKyGVLzvS/zrxmcntWq
d+bLfrDt4ou1DuuUnkZRPi2MkQeFXj80I/DyFA7TlOOo5vV4FISIHWraAHj+LLSjfj3QgASm1p/i
cbwn04gMQRd9fB6cn170oCnYYcnYJuq9EiB/ASj7mpiJvNQrsE3F2Ryq+xw0j2+ss70TnndQ0ju9
lz2APmhDp1rZA7z9HLP8gj0iIUeTNPZrQjHqG+aGsfA5YNNN7sgmQtlBFR7sL70czrk+v438Uhz9
XlNMGJA+ixev065Z+R4xlzX+ODq89PGNQTJ9bZuHIZuPqo72/bGfq33Py8Iiwcmf3qHy6e2l1P8z
KGCnuUlRqY4DeWp6T7CY8s55DetztHL6KdV+Trl7Zzf6KQoilHP8aZXqXuU4nE1vuBvdIiDP4b4Z
4g+75NzICBnRDXPx7jBTD5+0ngJaM6Q8CKI/V64NOgJg4yvKhs6YqWjUzrV0DMbjQXDOOHmcluvy
hujRjjog1dGquF3GVzkgKq+Fq3w4PLdFpnq/dSAC6gLDkVXGT7UsfppBdX45FHPYeiOJkQwddol+
mnTvwbEoIpcEcnYVT9dWT5XdjNHHOHDfraO5l8C8nX66WKh3kFPyEMSd1Aq6oW0EShTvFMjdVxiE
GJ1iJDQL7bCbLF5kh5eRyJOVBd0ow9F0PAb+XdefsrkMy8e+hBE15Zq+Ny2YDX2XPhAAP0Sw7dng
qCTvvW9djePZAETGacw+utHwpIkF7KY3fogB0viipfhexo+u9/bxBFK0T8ko9nIvLJAIOhocBcb4
sNI1bh6KsFZkQRujCIy6XqJY58dyndwTIZOvTgq8hx18nJpvY6A2XmZuzxq+TpaehVaTMDfDUMy4
XNr0wWD5CZlOwtVEfs+atuc4rX8JGU18YYy0laznqHcJKqn+GZDr3LVjSsIgESxKXfI5q8sYt9eS
YjEeqpvJo2lIvgioqwsDRC/U2i8uTYvAjresCFN9LTYngNyd1I3rsdXIJczdcUsYZDeXBEhlPRzV
9jU3W+6OOZDdqt/aU6koxovcFy41mCzwbcTp74SePVzb9UbIshW8NzU/2/W8M0xbUVgRmpE6sB3k
eKfNqjmlWn5nxRTkZNJWpl0dLJSptl1nCtpkOjCkbfWyDBGEnmUS/4NvBTs1x7OXGC13ABeN9ovo
95nW+SmSliIZeKBbeVM2YMxA3Au/wG17XO24C3uImN6cBdlqX7rRw5s6/tjaFVHL55Rg1goRGuAj
3ru82THKeJdNQuz1qn0HsnA1VivE53pDNH+0guBq5RkM69fJcyMcKiE8UC4igd/qMXVnnYKZxIJe
uQdMSzbRkM4cZJLhHrkwFWJ/ZiMIyGleyGyX5l5Yy5Opy3ObcQcmvMK5IFSCruSP7URTWAwQh8td
YshDKtXHqq5wzjwXOFJ9ckHaXWnwOhElfsMkBraRlfO6ZFZpWDYJ3n7VIPNt3rYAesib2V9rxl4S
eOR7tvYoarGfANxui1Ttw0FlFGrBQH3Y6HKkf+QsbJp1DTrwfUqsf6bUln1kTsCSGSGFaMjxtCjA
21ER2h5Xf60xO0BhQmxiwvwKNf6QJjCScuvXkkPlS4Xcb0NNYt1EQrTBC5r6ferqJlQ5J8xJOfU1
j6vEsc1PBJcfMpSb6ymna23SuF+IKspN4wFgXxlilWGA0jJCPa/t7Rt2KRpxaJo09t38IGy4tIZS
R8eYXOqArAlAzfXQU4a3zGjBUQ/XWsrVVnfC74vmOSsqxpHkFWDMcK2pn+fBI9UXkcKXRXKYSRyH
2rneSCzsjfheDO+rKdcsxMjWcJmO9041vzv9/AVJ9LguSyBN46NWqQ0teQbRy/BFpDobPslcBfRB
9EY8TrlzP/YuYxlZeZnckQZKq9PI9t4zeyDRvrSeouFhFDqobhiiJIiRuKM7UaiS6lLY4iwMya0b
D+Q50cfodOe24dQx1dUcJql+R+DIszmRiumN1T5Olocksie8gM49DRUCXLIIZvP65noPrtQwiZgb
i68cVDAMGQU2BSb4ujjMzDpcoNgSc+5P3Ui/ITloTXWpimeweR7NzujINRl0TWLtVGZwEpsMHmqm
1U4zpRW4V30MsBPRD+8C2eDeiOekcnZzq79pRUGrZTQPkYK5pyLC8AowaK0zBvE0fCUt1nvbOlFf
9FVBgTE7vk1VyelrvtXzE5W0DXW4IKUq9QKjniQ/hjyEwtOCCG9u1VpG4LrZ9+Ikbwl9ymUZy0Cb
YANmnrmcnOW1Fmmxi8xDIWhIV8yhMoMa7yQ5MLUY3/Iq3hRqTv5RxrvmyS5gQ6BX0hkoreTVaYeM
IdJF5s9KsXvbpHrvm5mSY5IDbcKe9nBCSLTneDCUv5uIjIw8aW6GONlbBInsvUVdN7n5r9AY2E0y
yO8bb6gdvnAkPdMQr/caHhW/5Y7feZrD2dDjVprn/qZa9h4U4GVBbsfP1YZRHkNnqxkLbJlEKOhq
ZT2zf0WEFpKm33VUnHVHA2qeNSQLRTatp7Q/JgA2fExLjt/V5vdsgZ0qng3pVIe4Nj4cQzs6q0I/
8XDzWM13XYM6hdf9DW/mk4p63rdmcrOCHIbsm+cBabBQCNbbLiHC9U6xm3IrMnBYfWKJwfo9/ZJv
eRN5RCynrFEGQefl5Lx4hrpeOmAkcObIkre626kTnxVvFkiU+zT3zIO2RS4nzXIubB3qe1qN+zTl
nKZT+zfN/MI9ig0EU/22HMpdFy8Hvo8u+BgDvk1OxAo954aphSRgHV4YJI38uY1wD3176rV1rVe0
7SenHKk2MabaK44zoqsZnbguco9jKktUZFHwcm9iskXrbTvsNe+6ND9aAy9ViWcCwfah5sXzq9m6
14ocyVBYbxN9SyOep5D0n42n4sXnxBZP8SqPRkGBLmJC+VidqAAg7XGGdU3Yre1oYTSGJIxgdecl
8X3zw8Ib0fmZmaxUyXRfCE5qsmOeJpuJRRH6W9IR1LCYNXlQ8xMA0mKPh+suc6YzbQUG/bTiRhTx
EHIIPM8buXWxHo3PuHI/nbF/6XUuzNx+Ifvi0ZRVKGJyCokAhgJOkOxy1XfcLYx14RA/9pb+Ng72
P82Z0JVxuvUW2XWZjhiTsf87a2oxMTGd2vEmb+GAswBgg9vgzcZ7tB1eXS0+r5AKQWqfc1OuCHf9
V9OqfetoLwWRxL6TWHMw1xTeuo2bIeJqoYoZq9pjVFzovi2Kqzoa/lWCEYpkXIFSYn/qxkenENdW
KfvA1EZqqgr7vQ6gWmWaFootn3f0jB2j4ETRZ/VXUiZHwBVXXZrs9dz+TtwOnaqjC0iSKlGK6cFc
mptcEijatcWpmYhMHfVmhyv8Mzd67KImCd12ustyGs/ZgP8tqgAH2zt+hesxuXXSCpPwfK40A76T
NBKfocdoth6igRGKKPpdK+3JJEpIyTp50vIPmImVvZqBFuu4sWbzZoE9FlqD8eWMw8n00sd6prPO
BOD3EG0vdlJ8LMb0mlfMVZO2AP2q5m9O55slny91hj0vij8pIT4JVk18p572drN8jM02l6ezkWul
hyNwrWGPm7jtqM03pVId6OIlobUgzeqpSQC8iZqQfHg2iRR5X53Lgjil2n4o3VnQQdfe13g+6y0I
aa+6mCzhwnEPQ127QTkDuauGXTqnb2nRieC3tZsv2yr+RU2D19Ks70tojYNTsrjIjrQlewCPd71W
8y4iPx6XE7PaRnPNnNGjqU2Y05n8ZcriuMxgCROyQbNMR9Qbq4mrEc/5KqxQp6cKgytmFqSaAz0Y
VpWRlJjm+zV2rpmg/JSi/SjW9XaC80VbTV64Q15lDq1NG0OvqvFguvHB7LLAmUcMxxppUdl6w/DS
FdTa9dDa1s4Gb8D+Y5BHWQSuyd01rfp0JNMBij42cOWOQNb5oxrLe1AO4o2DnuJbVHRcxdXFKl5G
kYcEqN51yfCWTLTAt0twXYiYwlii72PJhcL8xM1aRAcU8bfIGW5Qbm8jQPmcEphDK1pjRwrRdSHK
xyEx30slBQe9hLKWeSrXg/IkBjbGKn38swrEOqIM4nFz5DT2SKj2WzNkX5x+n5gCHU5g88lUXqOQ
uZc3uzl3TfROeYAfI6FEiRDqzxqNnM4gbGVc7HznluYRlxGyXrZYlAxtTD6kdq6dRrvhrPmqSrTd
dXT25GVXYW3LmTO98vblCopmFUV+rLpLVWs0CHiCnZtrX5x7/YVZCJFG7lGtGnOTJchKQrJi5cZX
UzpzaIScQG9fC5rMJrZ4sQ9LXxpXWkEHq2USgU6Ew0HNTXTGM4zDsnjtifG41O8WMpiUYZUP2tID
jXfy/vD34X8+B4Y+477siyh0GOEAxN+Y7FUDYeNOWZNlsKU/qTdXpMC4CbCQjlqC1ltOtcNIOkNO
HxId2RD4Tx1r1I78PfvVoFAdRYTSB8Seo83LWnT9YaJC72b2sKlDgEyHR/KFP8eh2Ca72H1WbT4J
Y/IOTvTrkNkZLIXxiY+MvabH7pbpIibnuHjXRoCqtUVpL2fjJ6pcbhoq7DKK/lmZGAMkIjcEGyA8
C4izXvE3SZYlt71K561kS7TrxMHDFzlfiWd+TT327YVFOBqjEyRmAOkoVoNnvno50G973yzapd1+
XLp1YCyJfWqGfO+5L/DzwB5WJEusVTAt2XnV5UPZ3DaZmPysmB+rmO5z4bqnrhFIms5tbjJN7rjf
nbKB+Mft3WIX99nWOvC0EtlQdddCj+eg7yzuCI8UeKbKrsjHqMI2bhU9/CGkuJ65ra1TNQkCdWxO
b0crTgSwCZwduoRIYDgNTNTcciA0xt0us5vbLpveVLkFLapsOkRW+Tuna38ZIG3EyNu6zUnZij02
2MWiP2BZOy/R39LFuXjxr9lb9GQ78tBcDpxN6lYsj9ljOb9EVgpdyOWMlsRW7DNi7asBloOqVeB6
GWdnx559eqqHLNWN19xjtYYdy+kWiUWV5EMZ6bUYUV/kJG44Yz9JvXztS7fYaZ1IMVrEbzBGGGF3
zQPTTHqA0YNlcDMdOsQOoRwiUo3BJnvuJpNhdZP32Ny6ratGMKSd5weCTPku89qiF7bXXfm5Mslf
zkiV0URzBYQKI+503OdBcYbTyF1yq8INcikNJpqmJ6MACKhbIF+musFWhWBlN9951sJ+qeZjsaAz
G4XtnUxxGsph9JeYxlS/Ij45Tv45IvKx29SaX2F66Is6OcXZtBXQ5rvNiIuPWhmDO1HdnV6WNFZM
+1+9tZ6ijxaFJTByjdp1OPdolthku6uY0cCRYuQ+klyVVY3YOerMnUw3E/N1AR6VZudVNpT0hbaH
3BJrxhbFL13HmX4ZFwxkhPzQJVAqKO981eXjfUtmetgTb7QB+a/R5S+x3QbFiG6jIGoYM7ImtVRz
yqYW4gc7QtKKKGjHVL8Ms74vqSn9xWFyOl1JLBf6rdcI6yD0sd1DiDytbeb4Mq92iUlgyxqzOcSx
6K9n9PbcxeCe5epFVphM9eGZrhnvf7Vi/UGRjdI+uypqZHXOrXBqM0n0yrSHxQBFoq3S8+DQP207
RPvGUhpDsfAgC6/crYPFZjz3byB6dpW91Z81o3HrdLJzVtIirV8quVpHx6xxM4t6uRL91hPqsNMQ
v4GHz8k76tqCPHFmN3Yi4bLQZsEAdo8QyI3GMUvaL2XRlYFjVFEAcqXCy8nUa5MFRLZVAKC2W/K2
UPyIfOEWtorODoQQW55Ce7ZF9jpIXtvIGOQxS3MMTNz2jPm8dJK/uLX5kcwTocTEkmWNlox0p1fb
szEW5+UZ1Ke6jut7HQmFK6ryI96VXZL34L77juMeP9tolj1BIxNdZ6osh17PTrpNHWTxdBQc3IkX
LolYHUV1oFlswYjZe9OlTghvYVb2U5dieCjNaDdly6s1M3U5OdNzHzHriQ2oO1QE0bBED7cqXXmQ
9itICULWif81lhxDxx2vYnqoCIeeCRglXpDNZfMNv5mXaMnuJn3UCJ92mYCZXGI3KgYT2gY/rYlC
ZxI2MpKwWXEl2xG4NW4kpv6bi1gGlhtVmSdAJfVKWWFzzYnG+Fax/ambv5Nav0HPEG4BKNxu79Ze
6pBxInTo6BP4Ft8tTLnXCyYoaBlCr+kZMkH30ObpZqbHLEnxyZJp1yfau9cJdzcaHYFraV5f6Pw5
u2J1SccT9HRoewW6QaXDOYfhXipWzrUHwD4igImRh2zbp8yKlisZ6fQ2OPqICkuOE9dqr8GCx4f8
OGiFvu/cOxgXFIb68jIp47j2Oqqw6p6HiY6InIfAjKs+ULNnUCgWK799fEn64b2QtMisX3NK71xO
+xyC2RWnSWE14jgwKhrQiadRsx875sZvY/JItJowa8KdwrnXvrt6erdicr2K6JKPeCvF+D27CPpN
hgSPu/JpQBQg782D+1tJxA/reYo4HmbQG3YM6Hxq2/Ra4izXyiG6oMyye0000PPthUtubWq/xooS
GhNnPmdj4vdN9aNb879h0qlY5Hw0WHsOG3R7rot/eDdIr4R+Sr+Xk7HpdA/8RRlXVZIhv9jFIQGB
i9kwzLXsWOoEOneRddf2XnZV91zbVhvGvMj+0njYA2mCG61n75Jhnm8ad2fhng1dJUjbGD+Xpb5l
h82ogi1fNIzPdXWFD6TZL9k2sDtw7iC0DYP82nxnDFlxVMgeTd2LgqRFek1qO+V/CCdFXI+3lWQy
V/tCa58/tPhI91UH7SRupp4226qqL8fZ2CyCo1HXY6ybeFcMfT3E3trfpts/NupbiZP26u9TsmiJ
MkJ5aHLJX9tvETSROpbYH/HkmqylBKu7mgfFv5uWsGlZh6PGeMrGNOM60F978BKhYZpOEFtHV0o7
FKv3GqeJYMoNTbvuy3nXRRxkypk5iMzvVN2eWtU/TU6zHszMSndTV9woLGP0junOWV3RHrh5CDZ2
xxyOsKJXSyeOEo41lil9MBWowzur68ebqXEfiooXtFoLv2yM7mbwhoYM773Lpu82MFkG2htQx267
aEHkR2YcEvVvHg0o4g5t+Ww0XiyJs7DpP5oWkgsTXZRC5c7rnNuSjljYrKIPKFp3EaODEy1WmDlb
0Mb8k3VLGMlpIL7wKu9GtQf8jXMxuvHW+BJLziocy/a52STBrOXoMcZ8ZZA/QJGjflhygUc57p1h
dfftmCPDyPilWOh/CvalGIJ0py2/ivzgLLKMm9S2pnCoynivFSQjtIb769h4NMvhRQ1T5AswyIGz
6IHTL6zP1votlHvsLGKys19HcoGuZfHVKmZrdWeg9tMIMaqW+Hq2mucux0wxcHGZ/RNzHNdeh8Mn
jpJdlHZQPEbTdzzxtU2cUIhDJ+k90woi0zmbOK8L+i+7KZYnD8vPFYOKz8YWMx43Gt32mhfAEd99
wbAlc0Q14uteRS5Qm6x48iR9atMhowgWyJWsl9vJontgi+g9ucOBwqoSRPO6G02s+1N3Wca8OGDL
OC1TdEtcCKMvaBG5obDqODxnvCyvZWX/dKu6CDHeUqWCLU6u84hHcHVqGIL6fS5Gru6tOqOPciuz
RFDO9iXKiXVs7eFkKHLQS/WoLatxGfECmfiA93V6LDtK3MGzfszcGv1K9q9aPazoXDmbAa+byWRm
i+mpc5PrgV4amtunKYbhbBAWmyXusteGwQv7tQ48kXC1pPcFZIYgZq2vuwNYpROeSbbyXDeZ728+
CkmcWKQsEqe1n9geP3OR/xu6ZOXqNw9zy/siUsILyVvfy7X/iC1EyCzbxukzOmgWGU9m7caBAFGG
wkDH1uZlnrppj/GJFfYqG7Jn3v8H51/XdF4Yoxcg0yL6957uazPHKjv+Ub166E3npymGV3fpH+lC
RIGZaXDyHYKzPIhSbcRxQBibe4c+qkZqsBRYsok8cP2xXFuO/DpdZyeyrgGl/TOi2Q3aCp/Y1s2q
BsbzOakVIbE7p0lJ4A9Xi7UcHO6gKq4PJQt3JLU3a0x/gZtVKM+tOtQ6tjbG35Pup3L6V3KmUKOr
+rYVeyNi52RNh67sHUsxQT+u/pm5izdd7UY3xVKni4ZcBuZOmy1+Rlsw2EXGt2P+0NB0d8nqXRSW
tLAyQCNgvU5bHU+vl1wpezX8LE0uTa2RWmmVZ8m0Wl615WFYbH2Hbc6mupiDsZIHY1YxtLGmJYKl
fTB5Yghr3P65uOo4lMZMdJLumDB47bUDK/xhabKfpG436NRwsiqNv5tUTiFRcShvOYRtGWjL/GKs
iXeNshGonuxx106NnXKqp6Tp7qyRIAgw1fwaaTiXeF1d1HLmve2LzDkKtbTLg3TRCa6y8jNMvXvs
30D/VEPHStHEUIQ74Zw6tIPW7Obmdlh147oqp/1caXHY5hRlTX+sK4O6FU04rVLePVXt3GS9pCUL
UJS01U5vhqvYJbg91oldwHFkeFq/8wqNceXprVDdrpt6SoAhvtMMiv65qr9jGnptRhilF2tpqC3m
pxzaW6EPx9Irlt1gUO8WQy7RgyyGhQqILNF8N8TWv0ZcxxarJjmBDu2wXw+PQy1sxtwn74eMlE/E
L9G6L3RQDooYOGZari0OpUlMGaFi85aBldtk1m/TecTtYZyauCj3BvKALOWdMr3NykM52rQEKS54
XZvOfO1V+oTDknIUDpU9TAxqVPKmWq3HyMoeBGvK3nXGQ96tB68xriJ2coZFg7GmQUY05S7LUCNJ
7MzSzjdbZYXYKPnIjSl2GnwxfYlqzix3WieHZTL2zjBQlSA2emQW+I1WnIXqvqNs+s57ehXZ6hvt
Q9GOIzcNI39R/WYm8jtV9s841fD6zdDSi+YA/J5+2QJYoeXULpN/SLI07JuqQzzTbq16fUps5yVz
1FE3rVObUKpqg3kGv8O4h8CjM7Ih2r07+udfQ2i7Vm/YMEBDTJ7Y2y07rD7/6yqwgfk/YQly2PIT
ou69dFDiiqF+XSMv7JZVHJLBePbIYW1b7z0ZN0d8mpy1GSMFRjtSIEp1tktyT2sTgbt0n3UobmNU
3wI8mnBeTY/thBYzxAzD1o68MDhGoF3UPJQMMvjeupyr0QvT1SZFiYfQMTlbcFJos7p72+0eLLv8
7HqyyjTdgbWPIU2fnjyBvGx5jBXY7uM8GBRsdsiSSwcaRgI2XPGcE9DJuAl4MdvqPit9DDVcqi2p
oSo1b6XhkBkKNzBDcx+b6LhtefQFXtcqt32RVMymM+oTtfZ9a/U3dqfcgF4jx25C63ytte6KUfa7
Ck/P7OJ8VMO1OdINjmmndNoXJAeiHtFW/bmDIIkv1XR4a2f65UVhcC51TkjwrI2p0bCvrYfRGF9K
HQkMKtI2kX7QGOzuPUlRQqE4M62ytQHhSaVgJ/R4QRyg+o36j9Y19mMnzqPjwENpSIbMWbMBWjg1
guY4XOZGDBejTscLAsRKW2/WjthHZr/XGnUqe9E8ZELLHzhWb///+0TdM/8Ip4htU0awIKMkNoLO
1vvD/36ZB2pq2hFr2N7+fQo7AH0IW7z/90myOc5Yx121s9e+eUCHaR+wiz02OvCOv09ZxLvetJ5+
/M8DtkcVBJju+W2T8L9PhJDOlP5saqe/x2G2VveqJb5+e9a/f5gtOSYMVNK25jf7+1wv+yHAYWeD
cfm/zxWpGxhAfW7/HgG7a8HtkiFo2/l8K9T0v/9wtrt3RTVf/b/PC2oDUDozDa3/e7zRSigW4kyf
1Lz576cLotVuYhxGf0/69/miXoieSuw7ziL7xmyju4xMz6c2wjhVN/Nw9feh9Op8y4Bbd6nKxiev
i4trs0VLrOJ5ZOcY3HsyEIKC8ZshqBx1mXUW379vXTqvD2LMeqe/D7PCyw4MNojwP08cR/OZrEJE
s+3HdgXUudz4z0P/fpTrNa90XcTl7yfNKZGNa+TGCBI8fB7b8shxWgv+PkyZPL3Mnvlcthq/h67f
Wq3RP/49j8F3ImV07fnviewKU19bedH+76tDZgcLnl6maor6/u8fu2i7fd5xa4HKSpJglDWsi7ns
g78v42iu7/mB6bEjg5lVfHtMma4JriuaWv99nrxfFOeB6oBIYe6HwUpvkdiTfT2r4o4W/OYcaJp7
EHVOWMfp9JCD1Ax7qAqPS9fKIGL65onaqwviWRYvA+ob9509vyYrPDunsJ23StmVX2hj/SG65odQ
WcYlu+rVnbLySzUVY4OZ9V2tGNkLt/4dFBVFSU+FDkcdTHrDwrHqd5GiovH/h7sza24b2bL1Xznh
54tqzENH14m4nEmJmi3ZfkHItox5nvHr75dJlSjr1Onofr0vGTkTIMFE5t57rVVfYq0iJDeDhca0
Y8IPkCZmu9PTey62Ib6QFxwRF0Y7Vz/T2rl1iPD/Hg3xVzcP62eVMwG7t8b7quO7XSRxOm2iMkAa
xdOqW8Tk4dVMHZYgIbgs64KkBFI5K2x++qq6lQ1aoDksEn65lkXZUEcYh+IgVdjuMNWpXxmMa5sQ
s5UstmKCwtHddT+6MOq9fQZazwXh0/jRrKEqwuVcO+pGMTRYiEUfOb+HT3A7VlZ/ulTZkDd+t80b
fFqyi5x/VFTi/PsQf39REc8GIn039wlykbhAr1ELynZdZcVIgpbhkb+Zsm6VMb6HxCBa1prVfstS
5Uq3yiHAR3w7u374q8qsZwK8vafB1l0kkFtgs4OTYlXxqgslL4wLRx/cDYfXnv9/puMXN/ovg99/
sQqoXEJrDXqAH2hO5tvcKe2vo60XyyAY5jtPi4qNZ2fQ7WRNfyC6392i2uxfI2varIwqUR+JKIwh
TApvKjW5y2ddvzLKDKIFwx5wTeAL7JKwuuLBwVEUFMlVwtFpa8C1cEwSM912FSwpaY6DK0uG6ZhY
Rrs1cqIKchPnf2dq2VHrJn0Ls01w1Dzd3vJHcS6TBCBAwYLLv+yQE3SyLYH27wwrDm/ZjbCl0xz7
R5Ae4JWwf7acwxdNG0x3smtkzQpWmb+6jn3zoasBzPlOReN727cWq2+X3BM9FV+ifbYdfLhNYVvG
nCHrMHhu+6ocwvWAXOiqrFW8fv5wm+kNysqxP6/1aB5uZYK8rLM0oJPYyKIm+mk9SNzAKK1tydKG
cHeMLRtWn2CvR9V4GhfGGJVd3a8POMF/zqj5QVSFpZ9Y/5u29KC9AafEadDdFaioEGM5AAYGl3Br
wCq8ImhnXMu6oXD9W3b3xOjDuIlPiH6yzhmM1TBBzyRLQ+hnV1CU7WRJTgQ+zdvFqOcRzswcMrFM
y0e4mf/QuY54zhpXrq3vu7d++D9WOtR217Kq9NwcSrd6V9RIqI9p2q5UfSC6AgNKu1Fik98OOchw
DRoRPKYyJ9iy9Oba4bVAIICoxDaZLE/lpqoh4MOOe+opixDnY2oSyXkK2VBYQXtt41KHc9qFBmZo
rjV/UnfScJ8rKRfBg/lvKgPLVneKholfDpQdZSIbwKHiDhaD57kkfDzx7H0gDqBVWBtXPfaf6yCr
CGuBNfAbVsMGJ49V3OglRBXWDB6n6HA4Gk7+kuuFdxsFAG+8Cnu6rM8c7x66D/XeE9vdqgIWo4Qd
/fPioihhhbIm1Kb9Ka/Wsr4LORENXfmEF8eBnGhEXjXGdZlZSM5q4aBcNA5P00Jm2wnl0nzsoTK3
lAtZVccJrbJ8ysrac3vvAVxLM+XXh3pZ/FBn6a62z6pkPbjYUNG9mi5CfXpNVLW5jTrudTaJF89C
x/qixYAP1DIpv+G0+2mZpf2sOPljq2nt3rQNc+tqcbj2MgPWDzjgH81Cw30GwiPXXdbTQIOXqU6j
JxQvETVmwSQqQ1k3xnThwrLlT7GxIiqc9S8fr6aqyl6mElLPrtG/BFajEkFauJzYB+UwPO10rYdW
VMV1v1AHI9j5Wc7RugXa5erZc+lpX9EnV+4gzC4uch2awciZCUgYu02VlelTr+JEm5RU2yhAuL7Z
/pIJsnX31NdBedCqOt2oAMT2RRdkj+407TFG5s/aYBSgnnz/Igv7+M43g1/y42bd5ResxuLaKbL+
yg/wMoxigLgOIijxacXEBuZ2YG6hk/weQ0l6lImRj92xMjvCay0XigOFU3pFgOTR0CNzXMg+YDlF
ljBtMHDmxWvxbQrZPSvLpyxLi9156tQgLNhU+nbdVUADxnHew9viXclSngBAc3po72UxroliITx1
P7jNlYNDsN03WECIDlOjZVEp9dPU41eNc7P66sz4raMxbZ6LNHsizGP4gUTzsWM/+tL0NpCsPEDB
vpgXhQtMYKFwkBfmaC8A35KNRMi4gSng9hk48RacsiCXK5wKhjldKxcR0tJbWTw3JKmSoYNMnGWP
ufs6elR6ZMQNCKkvXTusvE1TEuI7jHazD43uIEsykV0s0U8WK4EuMocAe1nr3EajquxzF1xXBkqd
U3oPiYIO+GoViWbZp1Z8dZmm2ERry6IPr9UfHOmVw2mIrqXLWg+s61NnfqcrDWUJq7acWwBDTPL2
Gafxg5/VPFl8RkNIwcVYtsNm2RKHfRckWX7niyNHpNbE6rzVuU3XrhJMYITuQAkHckW/qVXXvaz0
uL4Ey/LEmdh6UIFVwTdm35SNA6VsTDy5w4N4KRstWO1XxIGUO7UkTrDtjXKbO8S7pq0RfI78wlmX
PeQIejyCowLeiXhOD9RtzOyHOSXKxisC5WWDf81/yXu2pEbdWg8Zc60JkE0uR8sIV2WcAiAiUuAe
a+Z6ZK4bwzKs+7n2MZw6OidMQHaczSF1N8w2XshWx8DTObWOf4l7HoLRKEqvysaurxwi1nCh19H3
yskOdR5bj7VROmAqAuhA5ix6KhUMCKKD8/tIfKkNRnU3/E68yGmkzYq1LKdGv8G3hMXdqdKHIQWh
BIFndBv7PrxRWlvgIkmd7TDZ+kXMO4JwmKzDox0Xl6xv7XbKVOfK5PtZO0li3BYp8neRqjgPo6As
go93UVWmu206f54WmdBg6JxJO+LqTDFcwrolqnIi+I+lSE792tos0LZQXkfIlnaaUEgeTB8JQsDt
+LjXRCR2d7bRhfelDWdFBNHbWhZlQgfTsbs7dvYCBQTx0LmDrKODZmIOxAIy7H2vM1Gm7YMLO0/r
4xAO2TrJ0vZRj+If8qfWjF+RNYQ/Y55VjOkTQhdijAtV0YUpxqQONoU6NpvH2RDug8F/MfPTmNxL
tYXuZq9jKpu4lCTNL4BUeRdaO3kXuDzxbw06DokqzoNNwruhRg2bplw2fcyyCTZWShdt0rHKOkQK
THB8qOouGu4elmd01KcAEoaFpbqkuag4J20aIQBM1OvDDJB23Y0orjfRaFwWuZ6sIytWngDJXw88
hT+tqL8xm8F4AreQ4xZv/qWrn3XXcutqhuNN6UWvXT/Mas4qGutFlWBGfNbr3Pis+nX5EPTvClH/
rPW2fmrRvHctH8eUXjlsm9onCGWuepTFG3XkHQviH4eoaq5lNtEgBIhEUnoxDJPutQpv10WdiPOa
zOZw0Cpoqv5eK8sww9eH2cBk7U3KIbeCCyAj5jbFVXzAK68cZD3Ad4ynslLLRhdeZNEbp5+XL2Sv
ztY6ayc7NLJWZmVSuRa+MqeLFyXMGa/9ZcukBd86rw4vJtb5m4C/xi4dMcxpWZXf+LmW38gcu9DH
Fmfq4Vw/+oG2cw0c93Lo732JNn3t28Ldu4DjoIN22A2OMrEg+uQ5ysy1U2Vwl7Qd2G+ZPfdpJtwd
H/vIZlu1IGvpEZaJCDMMHhTI3y/yvFWxT4usrhDxJXMyaQLeXYQnhYtzXa+7U3U8lxN7TjZxBo+Z
HAzEEaamD/NgrsRJ0zQ2y5WLj+zdHGycnGU+jSrxNSVYLej6ei+6gcggvwnUML+p0skBI+4bK2/S
s/cNu7aHwO9cWxqGs8LTaqzkQJlArZzfNLta9JQVzUB8mM2WYwtOI0Np5mnG3XhEDKFayCJQpmLb
GDAtyaJuAhlVwGpeymJkRytekPpD6en6TZKZD7J6iOBubU005OIpn54aDVcvRwhnL1sVS71GSXO+
RSjbvG/y+TS1l5rdxRB3JXxKDMLjMa3hFeI8Ki5LS2ETLCzFuBrQVXrSfZRJ/vVqTXG1bMPCDZ6k
8el8tXLKhKvNGgiaK1D6W8mEnvG62LRFQFy0IEs/saMLPvVzsWpCkGgeITSyVTbMY8rKLsupmn9N
tTTfydKUVRcslUB8Um3txex1gQVG0Q3cbuOqwZ69HhtnIpQpzJY+RAVXBVshpJN8C/dDDX2W7H0a
6BghsdOVK3Q9ohtLaaIb4s0CjhbDbYL+xSUE8hedMrpPqs7HT94I6sjzbqo++dyI6twDZ1MnuNPb
LnGfxtaIlxjio0vZ2toxmhhT8hhoRE+3JhI746C4TzWgsU1ex+NGjtL1AXNkF8dXnpJ6j3N8KT/S
VXr1EqZXPIDio/w4xpFb58pWFqdk+jqjOwuHVVM+NIG/lh/ptfjGtBnl665P9UcT1FgSucc2NfB4
qCrgYoSsjihlO8ehsvC9xJrtExdq3k9TakI39NY8KsQwnIfM8zyxiEKxb/FqNSxQJ2F/H4Rdf4/Q
EqbDlOBQP6AI5Q0CMsP0fO6hdf7nITbSo+yP6kmzNXqAlrJYiwmFF1fMJccMdWYt4RTxtp5hbdtu
qq/HHLw9GwBC7WuFf6sKSWZn2MHP8LYL++InGk4ZcYKB0BowQdvOrQvQf4g/W3bz3TOU/Gfi64S/
2NUXQ7eqdQsz4SXWSPtYzlqFBpLnfIuVaiW7Vi5+Pn1Q3bs5RRtuUiPeJFY93M2l1y/k59mAFNPe
rp79klBFpRrZjCmJddEAqlwXke0+EThwlF3bWP/auyoYRN3WuCgsOvIeCn+olg7nqL/uIeEMdbqH
ImNPJe+hBjX0Ocqr74Tv9hu/SsxNqibzjuCAbKVD7PFZFvs6yVd6qOqfzbZ5bZ29wHhXVBO92uE0
yjagnfGTGEr8qKKTvlIntb4iGH7YV1rS7KBNhkdUidKVA2/el2nqnwiBNn+5zUWTKvNLW7FMQEIe
Ayhn9Oz59VWDPbPoIFwYjPx5yKpwC19WBv1dOpSXWOaQjBK5D8UOkmdkhs12yTmA3lU1TKAjkIH2
28y+SjVj7Y9KdInbyF2m2F3Xsr5ydWKBADrnl4ZVrIt2QDIi6BhheBHCL97oniYY9oZjoqqlCXk9
x1EvTZNYUFGq4oAonqKeTo19HWrruu5hJBANsots9Xq9uMCBAIt+jIMKJrBNWgfW0cS+ebRFIoth
OtgXM+KSsiTrZQ8tw3+E08eBmTqPgb6LsUOBxlFoZZsQ1ZulJGAH6fq5hOj/PgoImGw04iwkEboz
N59tz03ucaeHp/oydZadpjffYNsAbd7/hG2cdxjhL7dBafq7AOqgrRum+X0y4ORoFbX/aQzqEgLo
7lmFtWkFjaN2BXUqCmhdGm3GSmkea1X7HNTJAKUOQllT7j1ZMRoqseYkl11ZDWiAGBOs/VNwwxkD
MHYe3AIrHy4NvbVvLZGYOnGLVnE7xZEtGMW6IyGYF+D/iLWszaTe6zPbinP/rmmijdpyZJN1clgf
EoU/RV22lUXZoEb1C7T11uHczSGSymmK7Brwpn2bVn5z7fbK8twBZhm2ZvH04zxNYzjVtp0B9clB
sqHronGVpKEP5IKJZJ3W5iNi11G2l8W+8O1NHpVEQ6ho43iB9eRypLsYPIIAZLGZpnANU426k0Un
KT63uLtuAFP59yDUN03bWU/lFABg8+60MTaPuC6g4A/UX4Rhqdu4LjnSyDqZRFHeXIK5ArZMX3Uu
jI0/1+W+7fOvxAIDPfd8faWpbnw3TLl1Y+rfO2wLAGeQq9hDYwbkVTQWdZHcqWakrlS8Q2tZd2rw
y6/GpGsXsgSVonXj5d9ld1kTWZq6Z9P6fp44LVSiIlplXTt9D5C0bb4GYKhOc3C4IFy7mr8CfnGX
tYdnOsb1r4kFKILv9f5c8v1TSa5VIywX57b+t9LbOLnIvfWU4/A5Dff6gK9aLIBvPU+fJ9oE4c7f
jPPGgOjHYNgHw5QcQTYmRyvx77ps6nfQsSTHc73MneqqEYfZQGQD3c/Vec1Kv5DlZu5/pAGB+egz
HP3MKo4yJ5OmmuBU0dMOAbG/GnxNjcZ3ZdOJdoUaZId4QIfyNM15hr5RprUWC+4+Mb9M5FxsCvrF
p3/8xz//68f4n8FLcVOkU1Dk/wCteFPAp9X8+cnWPv2jPFXvf/75ySG60bM909UNVQVEamk27T+e
76I8oLf2f3K1Df14LL0faqxb9rfRH8EriKNXv6qrVv1sEdf9eQKARl4e1rCLeeO1bicgxQm9+OqL
LXMottGZ2FADM3vwMP0dErnXzvW+5wVDeK3sIhM3q9xlXhPvWy2UaPDYqCASkG6CODGv6tkyTkk2
a1cmS+sB3zDfNWxJ5hVR+eVW0YJuce4nG/C5IaBZRFAmlxFGUSvfVbk7HK08G48yZ7zlRA+YU3K2
ccSdhhxNjr6u7duoK27LiFBa35zelbxc3VuhN23++2/e8j5+845p2LbpepbhOrrhur9/85E1EccX
RM7PGhnXo61nxdXQqekV6hYiD3q7wb8haqq1NaFMRtjGCHWISF6r49qDNrBq/KOCc3OVmaoF4c3Y
3HqRU0OhQN3o2xbhpGofgur7q1x29Y8qrTvUZ8LHinD96whv+KOqP6ZJ2302AE3dJcRyy1q3a+Oj
5gMxlMVUw6kyGgrk+WKMBfZgHaRNDXi/sx6JtUiXs5OnF7I1L5J384/lu/kVQ90PXQ3Q0tdQPfX9
FrKOpj9iff7vv2jP+Jcv2tZUnnPHdDUgX6b5+xfdubnLhjXIX7CIDPDF8P3JbzjIPL5UCyoLgH2w
5cnv+Nw8FNCiNnl+OPULmw6kMDyih9Cc60vMOuBhEx64zJ46RDNFZe+K+GGZ9X1TZB39tVdp2S99
xb6rCkpvD2eVse7ddn5u28XUYA+fEYjZqJne7bvMdB8sX7uR7RmnHCzmegmS07evauiNl03vzs9+
kzyM2JgfWAM+TJgSfnCnegaBhssxhbd0tsab3nHCy24oj7IESeB081rf36DzDANfX+b+ojdgfiTM
xVj55rkLQ1szPw3VFbNezexPdkVMlEcIdQgU9tF4p/rVwzRqGgJvPbYktxX3EihfHGc9dZb6VYX9
f0ewkH0q2lN0lYNhvTdcRIKiwsoQTGX0380qhtcGXAjy0fiP35a/Ri6HP4pyqqMgbD8U/7l9Ka6e
s5fmv8Sot17//L3IoNdJV8/t82+Fdd5G7XTbvdTT3UvTpe1fq6/o+T9t/MeLnOVhKl/+/PQM7RXW
UTRVox/tp9cmuVrbBsvz2/IuPuC1VdzBn59Qryjq55/Fv455eW7aPz8pmqr/oZqG67Hm2JjbXd4G
w8trk/eHaquqY7iWbhmeyifl0JaFf34ytT9UjaWKkaqnurrKH6wBYUOTYf/heZruoX1gWYajqd6n
v27/9eVz+rr//mXEZfz2V8UE6UDb4nmewwvJMnkv/f5XVbOwVH1lVi7SmsM82kgIpTcp4UVvuVMd
UEXi/jCbpotB5mWvf2kb/RZivwl2nXftYj5ZlIlg2jjobjBsgsG7aZPOnNfNkN6GvdNuwJ3lh6QJ
BUACf/QSknPYoERlJDhpZVJOAj9x6oQpPpkJFaVN9kp/7/puunOf80wyNypZsai74SuyKRCWvX3M
h08dYIRL3jX/3XynK2sUB8YWAuVW5z651jypMRYVJW0hKK77bePnhCTMQ31QTTtRl4idAr2XtTJx
iOB6X8Z1Vx9ky0zknIaezV6OllWAYLOD9iDz546yKJNzz1N38bHvPuDvmj/UAa3ntJ/YUKcQZ2qr
5f48k8wZnoMiRGVvwqiE8NRIKjRsRVYm8VtOFvWRrewS78lrc2fAWjV7jXP6Kc+/4ocfVRZz+fu7
gY56MVImi9YuwU8AUCoPLOzsXkysKgUwnHUcBjy18iEFVg+boVaqp46yTg45jZOPtI5hbgPc5Uo+
p5Osk81QT13gtwQyKD6EkyihyxGUo+/Gyqw+mDd25wxYUeh3+nOIK5LF06SiyPZr1JSrway7gxnp
8FHKrEyA6Pb7Ln3Oo7g7gF0FGYuxr+U/8ZcOvSwCt4cEVTGKJfTWzQGWjrDeyWwrwMFBFey1MMuB
pnDWSgQls0y6hs0mxDQ1VPhdtHNcjJOiMXrroSb+Vs+hFQSqgRh5iU5F7BFghZzmX2WjLox1audf
dfaGB5mAOH7NGamKz1oksiGdp6eZfekaHuXy4AYxJ7oc4h78HMnCV1RSQt1hvamdnSoYeeHe4v0v
CaHfZY3odrQm/g7TCOIJSaGEAyQkvpnMSmV7SNmBNWY3duBZm8pSj/LGcg5rrBXi9pAxguwUY9Ow
RPQpBqfo6Nm1Qty5AwfaLkZERF2fL98hwgD0HWxzaGnBQCxuH7qo4iCLMjFFg8wlWXV0wXrgcIa0
unVKgqR1MHmQ+IjvKMMAQ7hPcyu/hbjjGZA5+Wmg/6bdaMJpKdwlSJyPh5jD/yLMJ6QLIN/LMFyO
wyGIKrJ4fhGITnJYSoivPYAAA/AalcpiihusI6fr0iR/SswTWugecd/iouRvYio1wm6NvpNV8hc6
/1b+hpiU/JD6M4t8kmaPZYM/7FRMxTXje1SAmRXwKEHklEU+kg/i6fMd69EbgeAP5ryPq6LfzoI+
W7bJnKnp0Gem6Y5fvD4okqtc5LyxhH9bEYzlVUjoPTyBP912gByqDR3+JwkyoQJUVx1kOZ/jew0J
mo3VQ4MMFAZUqMz6SNseZE4EpPMwBZep4FnWcrSWcOjBHm7PSDO5IuFMXYCc55G2vOCLqoTNYRKJ
zJ2L7uzBUDyHv2QVKIKvEKehvF5wPsAL6TQHKCnhcA/mY6cl7UFWhUELStsudiOW6hL6l/X5Zt1c
GKfP5VGcUPVRKYnc/usOT7cJDRdPnWB0LltN36vZJfCH6nC+S1mU91uCMTxA+LUZ3dpHWFSblsD3
o6W8c3m7uK4FT7hMZUVRlaiMDvouFl9RN0JT1Olxsn73vMqnA1pdb2XYAqhFEGoKgkP8g0XidQrh
dYa2PVfBHntVhfzzdBjOD7HBK/6cYO+Hw8+KMN6JjyzcCiohtb+BigUubICCB1O8tmURc3sIz7Uo
Wxp4u2Lu47UnNwSd4IqXiYpDl8em6jdp1BAL1xveqtTbcuWIZ94e/eFAdAIA36wflnWZjwdZ5+fT
NwJJY9ATVkzAOgnEdvOiLVRtNYQZTKUz4KJO4+04BvggZc5xAx5S1H3Gfe3ca8MEoit3bUJR5uZQ
ZtnI46BWzcETST+OsKqrI5hQVeP9nRAXcZAP+KkMf72/zKH4YRevrWzJ3S1//lr8kDKZJ5f/XzVB
gq2D2VwGs6PNIEB72HTF84y9MYNjmCAWTt+88fj65MMtc+diW4PeL9ShW7tQdDngxA4yCQLtyepB
3M2CLV0VbOkycSQp+ludLELrAOBBZmUfOeRclHUGwQnQ5tgXsoQ/nrVZ9jtlZe27eU5ZF/50wqWm
nT1Bp1w31aWeZ80B0Zb6gMvL2hPwVeh2v4I/zlyBdjBWvRIEy8LCCYpQd7KSDAep2Eq2YiPVaDmr
hiloD05Z2c6icg3TdLzgIASGS7xaBvGSqQl2TiAxICsrZVKKZpkj9tbhpSEet/MYWexvjc6KTpPI
JlkrJ5psIWKQ6HBEEDJSsjURZZgMefW+zYTlp4IF2soHsUEJTs2F3M/InqHcfYruqLEgjCCSJBM6
DOey7Hgunpoz8Yc5ZeWgVP5jznPK/ufiqfnDp8XnMZYXFziFytMVyHHvrvLU8TSHU6G9HYDHW9YJ
L324elltmoGXniz7utkD2WubU51s6ESrzMlkdnk7yc4ydx4ri91chQeicmQBFVxerDKrWjZYE9kZ
nDW1MnuqPc9z/ijeiOoSEkPCst8+7/zxMnfu/G7G81wfLvHDkHO/MWKlcKOdLv6smvjbymR+y30o
GlMGT/o4QBwmuuji3VaJ3cY5Ma0MtXVr+imr1I64JCyVbM3OXT4UZcO/rSuKEJ64LlEXsp8h9wsf
5jp9yt+2d70F8YVdma9X/Haj8trlXTRykZLZ012JPrK5NmKWr/OtnvtYWmDt+2pHfImxG6IK1icx
SCTyyxPSfZDUa0O2URL7HmXVBh7jrl8VcpOX9f0xDDJnI2UjLLE3c+SWT5bPyamyzjVoyqpK58Uk
9oXndkOMPE0pJ5Fl2XyqlGUIgse1lkNe7MJWG7rKsCwHlQDSofYOLQhpOCUIManqqAD/EAdr06qN
GVOp40CLoSCMJV97ozkP92horZypanY9lPYrQbLAesV/yRTbtk7uJeHF4ZsIQ+7frWtYRzUVtFzn
mQcPfrSDzIUE+J9yqIo7W476RCzz9mnE7sKTu6o4t0uoNPUaV3IQqUvieHXW/0zu+MaIs3+Yp2y5
IvH+DkQiK20FspBehyeocLQ7PfSI6lWDES6l0D0gKT5t+861DoBSrUNnIlUStbD8BKArYSVsWW3J
ZX2zj2P2DLWaq4dWJIPjzweIfggEK6zvZqd2h14cic6JrLPZIawMzcCB4zY4VQGCrYvGUHhRzCHx
P7YFt0H8ZcaNu87k69gVb2KZNLPVI8z6pLIE8xuLbwKpPW5TfDEyJxPZkApFHcJGcugLbETEZaKn
4Q7V540v10ap/RETt8/LQyzNp6ysVfPoCi5YbyMVdoB5COKjiPsN6mn3sTMAmVfNHdkiJ4AvvjT4
MbAQte+S7PeibJV1EWx6cKiO1irPq1d1H3j4c35fIj1k3blB5kbxVXkjPBWJ2M3L31fmzkkvngH5
m8s6WWw1YfQ5l0+5ubsN56nbJKfTgphQNsjBclwUOFetjXdOKq1IFRX2hvlJeEUWFfmKDOVhD1dl
fqg08eI9dw0jRBd8wkGW7zqlRrSNonYd9hxVPfSymh2SAP3BdVIkcHQRSQo1JKdeO0LXqsQMPwAO
XBFm2l3KpKsQHGg7GLDUEUKwQGPTIZMuww61ILZhBSVLeVrAT5Is5zUMUZSR+NQugmQb/b0Ung0C
sYeDIY5omkjOxW42oYI+l2VO9pG9ZZH4s/Rkfv//1caqqcK8+e9trP83ff7+nD2/N7GehryaWF3z
D9dzoTX3XMT3eEIwcb6aWF33DxNgKWZSl7gPUqybryZWw/oD06vleK5qmLbteM7ZxKr+oetIg3mW
DRmIanja/8bEqv3u78OmahFyLi4DJDKW3I9ep1grdbMxTGUHNZa30d0xXhqzByfxUOzKYKNlZb5D
HUFdBIJ9f4T9dTn3fnIyvP9md3/vdvzby3A8wyHEy8CkrH8w9M5aU0/93ENhXqLVOaW6e0H0wHen
QeQHGbaginUI3kplTZCVs2wRqluF+micns1/fxkf7M3i2/A0zTBMHYOgbVrCdfTO++maWtx4veHv
VA47Kx+xEKHJpO8Vf2n0zn4Yii+J7d/YkfcFpwqv1qJdlloGU2VOWFZj9HATEauzfvdE/Y1TVjNN
4XY9u2XFz+QYLMuWquG0MhxV/IzvLgxGEavSnNrfEfpAFL7aFVszrq61InQvM8fyFuNojisZWFrP
OoHIuE5WY6wjGFU1HeGPvV2sLdu0t34HZWFZeJfamNaXjrNNIBO5hOx/xuyS3SD0YF5Ob0mKNXgV
WgNWnQlzXD4UFv7ecLwG2jAdImV68kGJXIw+FBZGpBTHYMKiZRfqi1K59sG8tYK7Cms9K/uw5dAB
UnweFAwz+S/Pd0d2G6xxYN3WTdvsCDU/+lrarG3VCJdENLVHNWt+9qOHtO1QLrnt/KjG870L7Gqj
TD/8oIW/MC42Y7t2wA71Q7tloS1WydRfBMlec4nE6nlv2pmxqZTqyol/elOCfMoQQqabEl6Ggt3C
IOAT6MvwAIMVsnhdZ68b74JY9GWsE2OUYgLfaF7cLSwHhh53uCyiJN7XIVGdPbaQZHLNDUhaeI33
bkhEbsxlJdmvqVIRXy1tJJxD76UVP0geggqOnjLLnrZj22WrOeih2UGHL0Gjczk0bJlAQa6i1t0i
fuZvqyl6ITw7WBC4tobj4peTzzdIud9USPzFpq8vxr66je/ZGH2HEbLGF4hebVxAD4DH5hrc7QIZ
xIFesKYE1rS0DNiwsPBfoqm1hUQVfoaOEHwFlnmjRhTTr3dOnsAk5Fn3wgm01bV4L3wP8BDWw6KE
yNPKhs+uDms/wrbdWhkJZyvH6jtOV2Rib7TZ+RY4s7IpLUgSldB/wteQwpOOLCA+3tt2bK+cJH3R
zMlctBlx1HU2O0vCX2FHHPpwlTtftZJwQJj9oVqLrmP1e9CXBirWkJWBkQ+zhD/AqMLSP7yMUPFZ
BODhj/FQd8Cusog5b22gNYNyMh+P3aRBIhF0xo2Z5XBQ1/AvuxMo17qGljqzf0yBRuwikIZlMQ2/
Uls3lwmYxkXaKe5Cs21/BctattVgK94Y7BpWsVlax9yvQWEM/iqqYLQpNaCAXmogtGdYq9A2u4Ni
kcBDJsQaRRYl5vdJ1obWqsLvgMQFDYpVfZ+idF4jJ9XybYbXdtBYm9PeVFT10tYuyzJpu/wzQFKY
cuT2VXSRuUTk5CTnBll3LspcbY3zNlasndzOEJWB+WsYzScYi+yT9iF6HNizxL5H6iGaU/qEoJc2
A+VlmzREZtFcyGbZURMWy6J27JM0newDpVg4AxSnO48MVgK+0noJ+TD4MzHvqfKUyl6RlxCmO0B4
IYtyPyZzMpntzjVgaxVD313JpKrhzp+0ddvg+zErDeVo8ZHna3OlPeX0ObJ2khcvp4cWkQuT2Upe
LksIEiZQy5h2CrNz7L10kIosCK2FnDHQvg8J9Fk6wfDbwGqJg0Hiog0DdwOJ/Q0kuNthUBElQOih
HmtICsb+ITKbnwAhelB7j7atX+aZjbJf3t861fxoGh1Y9OGAshCyWxaSDn4ZQio+ddnOmBsAv8ao
7hUWdoi7A5cozXrnq8Gdqdj62opwCfZOfAd73SK2jWs/Ub3dVLW3euBCOAmeEKLFtdOFBgbb2lyF
gqfdCkp4dVzzChO+f5nn3zQVsGDpwhQWczJk/YahzCtf2t7BsGjXu9yAIcnXa9ierBiGe1W7JwYm
2hZ9eaWMfniYw3Rv9tP8oBvF1leaH4Rfr+eIgMA6H/CSWkXC8lzd5sTkLkYfGbQyNDvOcdB1Qt1m
rVRnUnBelsFqmok6JfjGbyPsYoPawO+H4wP8HFz9I9z+0eSucTroLL/zNWRMLxX/369Vd22HXbGK
FGPetD8TJ7Avwf5gvLbzmLDYsVt3rXhpQXDa2bh0axfSw6YD44ipS203GfJjGC0iREeK8fNka7zO
cr3e/D/uzqu7bSbLor8IvZDD4xDMpCgqOOkFy5Yt5Byrfv1sQN2mPndY06/zAiMRoiUSqLr3nLMH
0oWJRTu1E+kQjgz3WHGCtU4wzjbufzZj/suU8segNp8spSkelcGp97ri7b2UR12IRv++APm2MkKa
h2qflCfzjfGetwrgPpWk566GSGR45Ybv7YRW3Gl6zTecuNwQtUWqaaOfohQBlqcecajTbSArdejC
cjWQoaRIon1zchBX9UCKfdCv2+zqqqRM6hp5I1UVvcXlcMxr7WQ19U/NrcYtIMdNVd8TYvY1JoFs
rTsE0jt1T0W63wCzMYD7fC+GWD9prkVYTVZPe7xoT1pPds9gEv6gxdQqNfuHnte/7GnS6e/U9QZZ
MaFSHj7osjpp9nSXuSYt1FJepEJDUVoEMukKvABKBT6gBqrQfAL02ti2jnHQEmsvLP2cZgLYV7lX
KRus+WDf23oktmrIeNO0Q+Y85VbT9VPdD9MmFBF0mg4ydclo5jBMvyRTtVUahHKLYX1L6uFLXKqS
8PhMrMLoIYvzV77ihwGlZ5w6+capLILf8zXJzJ+CrkgYzTXPNuk8w6NrWht3IlczwISjNPr3Zqj2
RoTvValo38Zu9JVCi2+rLiHLhSTborpPJEGs9QBDTecBNQV+6qFrG6Cvn+MmvKoRlmBLPg628Shy
rLuB4fqOC02csutWGULH1+0rI79DaoUtlNhyr8Q0G+ByPTYaom17DkpSpPGGHpjPFlr2kjy7wsm9
zVARrZ2rL1NNCFvkVa9mAfeELOdutWRc1DFPsTR+IhaE+v+AQ4xIB+fONqr7KaFwwuMnWvWTt0FJ
p6wmejrdUc/dq+vU19amQD8pUNBF+o3exZ1qOp+blFuThzIBf2ftAniQo7hOccgvWrgPQdNuLG14
Jtog5ONBkiFRKQQOK5CYAsJtgigi1yXEOO9YPIQb0WL70PeVM3wht9/yacSuEoOs4iHKyJmrt10B
MKs24rNNwKxDkI89xPAixNnuaGhYinouMjK75NCfGvmoy0jfuDrhEmFQvVT0+ldEMHxOSDmilW08
O/LkxnP4fRDdqQSMisT+5U7qdzH5qRJ8UiL7mJrNHCtEG7d8Cr28ga4pzqbn/izG/EtZGXRO4713
Ej3sJKymZNMTJX2h/AsNAGdRfslq29jEhWA2NR9Z9r0f1jKbsZRNa7usnmseMpij9K/LWUFFIbXq
J3rnPP4vBPL1O13lY9PpaHHDgHS4BO/rhb6HOOuTuZJRLi5k6206Xck31MZIG7G9OeCcrn3cVHwb
dYIvndqDgYBKGqpQ4weu+ubsh7IWZwO+yYYyBmZIECzYYe+MTscXojHSK0Eqbh2EmtRXdBqUPNIC
YlLuNOU5dhz+h/M7MdVObuw2yLmrOvz6BjXdeNBHRsKo11VvEV4bv4WdLO4no2QxkfRGP/D7GDUD
ublexh9eVICepmA2gIKr5O8t+bfEptPpXY7aVf+leyNqRWV6USpjnZHRzRQpOCfd5B5y/C9tTPpq
UZCOY0Hu0mV/cfM03pAp/6Yo9n3qGIASuvB+1A2Dh15nXDSSap0gy+5+qKS78JLyoJb2QS+Hnu5J
c2eSRA7HSH2wMl09oHfPz5XI1xRSW17rkFI+/xHproGbRj0OXwLMgWg1sXFrEEcVZT3ROBuY5BTB
SOPrzdo7dHUFggIg22WK6BIF6QWEZb3XRP0jLsOjYYIC8pIxpe8sH4N+FBfiJ7HyUBUM8/QtsnmP
Xroz2oEfk/PJSqWF8tNK7zTAvAwarS91wX0fx+OeztO67JxvrsVfBZZixdyPOCe9gYeWqpSvK3GM
3OIelEFAbELT+KZVBKj4aotnP4FkGqzdvC3rkyeiQ9G54yWbF54+/qLOaW5zlQ+6LT9nnqDrvydO
islQx8jFdFKavKg3SduPf3jhNO6JzU/PTlOuc+rGh0CXoJCnq+X9wCrGx2JEjsNimBdKiQsY4w+r
ba9JzV8OGWHv8pBiRkefeekpL2tJZNP4vW0vO82labmsRsvxpWu5bP/Lna3prVMDWlXRl6O/dLiX
3vayFs+F2H+7uZzyR3d8OXl52b+9lGsCJpgySFfLycsFuH9bIIEPfygQls3/vO+9b/+vzqkJN6LZ
nyLclNWsZiFMdV44OFmIGPy9ndf0NpfNPzUA8QLXXg6Z0SkPBvNQw9JSHZJ95pd/OB6aM8pk2Zsu
2PJldVksmoK+B2DnCh3aSdNhRpl/ZlqTb7JZVjPq73TfP2VSZVQQJPdAZDMGngYQDItcyDLU7kF5
eqsuFdBUmOIdkpAMsSIdiN9y3GBdo8TEYY/0PCFrcu5eNpJPdY/uHjomWRRmCZasd/DZkQK0rYm2
vCN0odkirsCMPm8OoZbdxQpFUSWypu1YjeZZa43PiWqZO2kwlc6sQAebM1rVmvTvfVw02sF1XePs
4LSRavPk0AaIzGTfE4JxTqI4O1dRE/mk0287LbJ9ObbDwW3U+8TxUPpKSzRnwduD3atHW+HtnU6W
ZzEcPzERl+ehUOR5WXMbnUFC6fGknQ9o86IwAFoxeCCAIv77aaHU5BlVBKFdmgaoyyCdk3cirW80
DIq7BELdSgrmBG2qAisygjWaY22jdsRbGrZ+HLIgPHfzQqN20Sa0vJK61lYRIKN1djEV5U5npnIM
4VmddPIJebDxO+KCTOd5vMhyOnM3JXQwzJ9r3XK4L3MGHe3xnCojEfQAx/Ft2nPcbJUzTc+oMEzx
Z0dvKvCj5PyRMEDcpVm8otfQt0FfrVqvrfduRJ6HVK0TMR37oGaCJzMAVaWX5Dt7ir8HZIpsuyT+
2nh2vIP0rJ7VzFXPy9qyMEZBHI2lolbIEDYnMK+o/SgGf4JBprDFlrMq4RWYMucmIEr9U50X9sky
NKggrrMWmvPqMZ0/E7iLPBLgmTJv9fMnhfkFdUrTHnhS/WNf5FBaIeugHcbHCv/XKpG5eV4+WMua
O4zhNrHgJuHoEgwcOxTZvb23cmmcvbEzdmmSfJEeMeFr0MKppZ2d+dBy3B4r4+xiPo0yBn06/5V4
HBF2lPJAstaxEiVoOQReK8ciDn3iS3LW1Vw5L2tZiPEZ3jNAsLwidPTsdCC44t7CAWlYSrHJsvqL
7PVjY5MerNf48qx0SM+2nqVnw+lQX9PDm7TtspdIhmZtGzkVntJNzs7vM5fTl4XjnhK7f6bQmW57
gSLJGHJvbQqexOSYqGf0LZ3vzr/Dbv7QLwutj0vIzlrFs7ViIogiRkbj3xdKHA4E28/b76sk9op5
1g42S5GflwP9/JIy6fu/nLgcWq62HF82SW8h+iil2/fHgdtPXU6+bXpdbazRiJKs8Nc3tpxXGW1+
FP0XI3HRczVRnH5462TBMQUwve2H93d7K7e3Vy/vPBuonAX0AvzlyMiHC8ihurudt6z98fb+2FxO
+eNt3P6nQxe/Qrq6a1At7kITLcIELUSxqvQpBS3rjhFmElp9QKvi4lpScN4blfG1zEzlkjR64YdU
fnDUmrGf4my880iGHx1y0oPSOxnq9Ko2SuVLIhBWhJ7068LKtGOZ6fqZ4iMxBvDHGNVHopP3YfKl
ddRdRs1iozfpq844d+PansdNipmuSSAXxFf6YCH12Eo11HluGb24xS4uM4d8vtbdjOMkZ+kqyfUd
4g1b13ZmjzOpECqezexrxLxmR3WD6agxEQ6PHefAmyD6vmU4iLrE3SoaPnAR3smgeMlV4X4Zou9V
F22rZtLgaK3yZmj2SjM8FCBQVh1eIZ9sBgBk7tBs0iL9FinI6eQIbcusKSSNvfFK6OsrXUjzMFc6
wDXAHuumBFf48K0N3GtuqfZWMXFBEx+eaF+Yp1mnTGQbyd9yw/0c5hrq9JXiQgCpXcBYfeQ9BZaq
+2UiuBPlLg0AFKgBkeSM+xG+ALKWQcvUyTN/WMQg+bU6Hgq+go96mVpU0BHVd9g+d55KRGtFlNg0
6+wLHLVUgydfMwltkD3JXnqr/hjr9qVTLW0L3AFVg2ls4+qrTKzwKW/THWADe8uH5G4cEaSVZnId
8AlvnWa6JyDnMggKOnyVzWO2l8hwmIJB8ejs5kH1uk2TQtLuB6XYk6k3niyJdCG+J3m+3ZGrciw9
0z5PrpBrqH8EGIJQuXQvSWC753EQ1XPnxceO8uWhHBKT1mfQ+hS/rG1EnpKvVaV9j0YVfUBuFiuz
ldthqKxHLQmx4KPIG0r7blRG7S5Qg11S5caRQPwJXGHknup4/KUTBozqOMShIzLEsB2qNWpnSM88
KXdBrisI42FlkfStHBiQoH2IlE3KlHij5mrnJ7AOt5E5QFYSUnmoRHTpCTY72AWavqG3Z1pYpe9L
kbyZkZveq2YJZ5hPFJU2qF7xuMPS0289BcYhqSTWps/GH8z6VslkSxTSln4g2veQanb3/9sPoxFK
/aGz9k9+mP9pYpCpf+3VLi/5bYfB82LSYrMAF9APnZ1h/7DDaPRxNdMG1KLpLm4Y/dardejVuqrt
qgClQCp+7NVqf8NU46oeLhrN8jT3v2rV2sYf7UnVY75maAQA6/BKYNDMXcIPXcC8dnCdpPZ4do2s
x7PcyeOymKZUHrVYl0edupGPPxKayzLAn8XLZMiwWNbmRQwIuoBsvx07JuDwUKK/6zOWNYQeTHdJ
al9q6HMP4FaBX+QgS7n/vWy+HFHqtN95enRQp4TpcCmeoxJmk+8t2s0CQttXVZdnPeoCklhQut8W
ZDpS5Fy280UkRYHxy9JtWMr0S1X+XVphv5fwa8aNIf3Y9SI+WhZ63aGfXhRIqFf/sQoJ5TVO9XZD
FAWKv+XwMHA7fj8zyQuB3DdNxDoZKHHYy5Ro+Y25Iqv3oDQ2yTKNWfa9Hx7r/NQWx0ndjjmiL0ug
1u5sNHG3TQR8aP0KJUqONXjVEq1MIVNL9ZdVskjxSyyry0IBbXt0p9pkNlb06ix5jcB90N64LfhO
o9MMF+VJOv81wIEyNM0rBykWKrxo1tk5Q1KpG+RHCO+s0NaK/bJ7OeF21tjon63RUDaSzuBW1PUj
mRcQDmdp67Km/V6Lqfaq/h+HEYQH2sZAILdVJu05cBHRp90skV9OXLb1YZlb3g7drv7hmsSqzq/q
6hqYZ07A6Pw+bj+9ej/8e+dyjfeftKzezlxemFc7ijOzjjWdJzCu9r6mmJ1+NKwsN/xldTm8LGqZ
vaDYIJBtfsVtkf/etGrEv0WZvJ9x238712qxNJXkvSoadqLC5Tffhg3L9/Vl920BUqc8vh9fdv7L
7Q+XWlZjmCvb1DKeby9Z1t6v8+clPvzcf1pNvJ9GPpaHP3/ChytltoBYPECh+fDqD8f/w5v/8IIP
q7c3/eGl//L4cuafb+3PM2M7gQyeGVsHVb6vzyLZ28d7Wfu3+96/F38ejjOj2P+xUyn5Mi1fHeFk
vSRmg2/YbVG1ZaNuFDnbV8xmYuLKLe32mtuJf1x2OWDLhyiurMNicliMBsva4oS4bf6xryTWjg7A
7Av5p9Xl1Jtv5Hbdm7liue4Hb0W+XG450xo7rvyff/py4u3HWCZM2H7MtssuHZju8HVZHcBwqZuk
ldpOHZ3dYhuyZyeGkB4j9cVQtOxcFm6m0xl6P7Sctezt4tFCPSsBd7R1Mq7NTkmG03JIqjDrn5ZV
lbJCef/hMrodqqup0lJytWYz3fu1FLBPyQklarBN8RGvRabdeQrC1MqefgBd/oYqkM4IQXpFRJL0
1PQ/0gxufNNNE8jun4K4lJyW6yZXWkzIVQGmzo1P9GghcE0FeeAJTJaj4YSvhsTdUvDcwfsNTDNo
KKh/eJfv/w0xW/5EjJF68YcwCizenWTL5r/d1y6P4N+LxXC2vPb9FfOD4o/NdyfKcuLt0v+Hy+AB
7ncoC/fLq7zlYbtc+n112btcxl3a5f/5nUBKOMJOLXcf3w0eHYL1xWO1PMkWL52XT/lxWevm/8pt
35/n3A7fzrntI/yNOtBt+19dVh8ahCHLq2+X+O9+zHLZ20+5XWbZ5yXpN+KYCwxy1EXfjSK/LSPL
vsVBwhP8SsKr2C5nLPuHaFZ1flhdDiXLc3V5zR9XXDbz5Qm5HH4/c3mRnJ+Yy9r78dv2+zUjU1kL
xcrWUiNM1imVi8UsggCXlwiX8SmS+bkc1YHRBfn1Uz9Ou5bA4JXBiJRyIsAuN1XhDhjkXpkotZOo
+pEOcN1dXIE+z2dC/CNnWhEl4O0Ifzq3nlfuh06D3aIOfpq6L4YZIiSLsYu+2Ip70NIqJ0cXlXsZ
6BGQ5kdRIKQO8bStlLZ+TSSh2wMjjE1sXFw7pFRQB7u2mlxgYSRnZnH9rDoKFJSy/ZrFkD1y5qtC
671NKa1LSH4XCi7pk9nTenOWWEwZwYJvY6URFQGkAJk6ItIvhpUNz6uto9c0KAOGxPbeaCFnWcEI
rjjd5tXUkqefjdvCMfdVWl+Jx3qDXxysmHGoaC/sM1OEaBWMHqi/NP0uMrcmpzgtAEBP5Rq//JFW
0pfcSKdLHldnVbRI00AW4RF+Gkh9OVj11iNm26/L2kPppUwbsxN0+8f40YYGtrbDLF19H4qSPlRf
RvwlVWbiZZyAlZGUYuLv1I6NjTZ+U9unPqyutYk7q96XuZpvKme+z1nRTjZwtyoB3zSNVaCMbpCv
+iABCCxhnz1QPlvSWY663ui+0ZVIddzyBUzDuHKJ7+e2GBgrERkPuvGTvDcDdX40fMocKi9pJB7z
zj4Xcf3NsoJp3VOq6cVDmIfHRK9OSTW9EapfYDjDlGPB/eFvUXVYmlvUVrh9VkERxYdOcDQVQJhF
ehw7bqq1ahRbs239vPfg5pKJ4dPRfE0QP670VnfPwsjXnl2Ha8sr4wMZG9+GiCY01M8qZhpdm427
hiiw09DnmKHlbAyfMiFjfxwU2z7mv2XL8TCN7rcC6f390Ffyof/qPgGyGnZOTMqP1Sq/FGRGNdnC
WaR+LlF27wjrXWWwZP1WGlcjQ0BWbEOrclaTV3l+ZwEw1GDfDlVEZHrRFD4dNICw1E3wMbSHOqG5
HQPCWtdu46wjuOtKHDvrIAg3o5XXe8PrvoVp/wZjbgJTALkW5PQAz2gjRGvdW9opAl2ResGlMjr7
5IaBLzy8jFP1U7HDYDt6GfnmJH7Wpdr7Xa8dvbZ6K2rzavWBtkUfsoPG3YTtxpRxtfPSa50glrRw
dft2S2amRWXZN/LKW+dBDH625BEN7xCV1QyVxnjIl0dqjxVdDTLhIe6YQdyvkvFbJ6cHm9rOpo2x
t/U6Srj5FaKKonWkCvja7bUIwor+ZIYvXMJ6c7Y53482zWkzm8QrQKjsGe3jVsvck63BSAzcfJWq
RBt5unmsS6Gd9IRINf4/+FdC7XWyZqDqaGa+FYrqOhU2sSqe2DeZB4LQNfxpyvqHim8V9vh84GkP
BcPS4vyK8g72rOHBAxXuJzkOPMMbFelCH3Rbxwi1XW2Zz3pPDFSddE+NEbl7KY+5jKk2iaYSvlZa
TMgYQtdp2N6p7hG+g7WbjOyKc0rlj2SKTVlan6gKFttGiv0wpuUBf80KyLo21+DaTeXiwk6G72ZT
wl4e8VgjvZA+ZPFyi0oy7wClW0qw661w2sKcRTvUV5+wMgNe6QzzHNQzP0u8GAxGbIJquJ9Wma+4
IIzthgvEQ2NtQurtrVlvNfcEzA0GeQNGiMB1YXFLsGCiE16ZfSlJO4e6gIaIdwZUq72rRw+c5NDV
6C+R2UmiZleqNn3tuiH3rWTcV/xxV/oQ/UId/qsoo7t4kHs7mZ6CAg1JABnC7YgzVmpnW2k0GTri
B1dT2T2XusKHIigbPElZtOsM42kwNHMtY+8AaIUGhTKJ65igbEFgvBsQXcKXztJtl1vuqipnhrJT
bbtA77dlDqiTPmBdT5fAsL8iLtN8MwXslHv5qizlt7Uo9MfaqT7z7UsoRtNeGj21WGdsdYBwytFk
PprGlLRleEr0GqFoq69UUQz+lBMAztd01xvftRJ1BERq4gRreu4Unp6mwEvXzhC5vuhQGSWdQw6G
fU5D7Zn0S4Yo3nBWrRcvC4pdpUd7rzNnjSp8da3JnwycoCtKsaGvFGlN6Q/0iddZT0RwD4OrnxC4
1bVyGvmC8U2jr5fEYuVinyderF+1ORxVMegolPEZhfbDIJEbxxXfyTGgv1nUiNgn60p206WeoCbX
Dp+9Me1hVLbpIe2+gDOGWYFILeB213XpCxMENA2ok73O87ZlgIjcsknsNFOUYB0p+BtG0odm9oTp
or2mbrwRiZk8pCEEU6JN6TMK8wR5LVjzxVv3oUOKyFy2NuPkzpA7wi0xFg79BCzbhM4WfJa2KH1z
8j4LXZW0WUmExtjvdyL43vTWacBrtx5TmkxFav/KGyg4wO5juHchZWNmAquw0p+KaU6ABLq5yZyT
bhNGYtYBfePJ07ZdBMEh0WJixmz9W+2itfOaPFw5LruaSnX3wlEqpvDlNypq+UEOjIh6O94qlv1p
GsQWEvQn1F7olsHKIwh26BhkI4orea5dQhRSq30uehOkryH12ep0gZ09Uja2iO/W4sBvXcJc5Rhu
jAKe6qPa6dOFBtEWeB62Kr4bThqM9Meo5HbDd3w8pJCj64/xHBgO+BRmdBYfaPVYoy+kaq4fiZwS
9O3MdEfv4nOQJ9lRJsrF6c0f5jBtI02GR9WN5k+GtzJ1tSHpwb6UjZLtzBjwgC3OwfybrrThUhYO
k6WKOx8oY43A/U3hNu7KcOOflRYnPg4ya9WiCUQDYNJSL4EXI+pSfH2odn1SPLsUiHrux0diLrZR
q413gE1RJlp6vzERvvQQwjdgYnRfqOVTy8ihJrp53XXd1TPqZhUOhp91enVv2fpnxConAAeTDaPT
NlJGrEnVrok0h8Px1KfamZP4sxlkb8AWkHl4jvXhR0VxHqOiC38cIQoWm2MzBPVZ06NHc8oGPqPd
dkyinzPOHK2N0Ke3bFSEXzuKDshLO7SzZNUwU2eVmHlPmhdYvunNENxA1DorYcWZn1wvAoGjRpdg
cBX6R4q2qjFmrIoi8Wg/QDmK0yI41Ayh1aY8V5UkgV41YT4Ofua4JQkNxqGP0Cb0KGP4ib7sG4Ac
eB/WZk0QWu1MWwnXaM89bpNrHmnRRYIqcXjtMeCYKYC92OUXF5HfmaCqZuTTn+rItqnz2qe62heZ
iA+eoa7DFj3hqJ06TxaM52e+xrSq9FTxPXRsO6YPwE9fQMUZ96023zqzIqWhPq3zfngtVBrKYO74
jSMOCt1nZmwV07odEOedoNnNxCV/nMzCXStAv0NDfdRHQuUMtXiy+v4n+W3oIyt1VTnR1yxBveBO
kX6G9bdRY73fA7nYyHri1hwl0QlD1CUdjoKwyhVOnK9A+DySDWp7k6TVmecgwy2ybSKXQNG+xCgY
M1CoTPLQcJGYOxCIPpRq9AKQ78jjfhk68aJYwzY0yGPTjPIx99x4BxE7oAEZ7nvSX6D2zHrUQDor
otnlRh30+8RurrTHIfTAIehTJ7mrkuFixT8bV780o25/MQoob/GxQoy5mVJq3TL5JSRpN93QMDjy
rGjjWpLPKA1qBU7C1s3MFUM0BY9oEPlRqfXretT48sUIKOOUkcmDpo8kQgT6Ram4Rtk1VLoD4tQS
xTZWiMs3nZZRaRiTatWr6Snu+nBHPO9mDMVd0ETqtgizL1Evw13RSFyKzH9QalSfOiTHOqQhvl6M
DoicX2cj5Y6JIKw2jb73In5Ww9JeF8H4psNqdLxBO2hieLPDT5Tj6eO24m3MJ+OzFQEcT5VqHlhO
xgY2FdnRZdvf2euESLB9SJi70obnqiMB0OvVcOcqd7k3/vBEm95ROdoCYEbPNrV3aFFrn2zhQ0hV
eE+N/rsFrGo1dhLrsXqwo0DuHK//VbmVoA+3idT4ddDThgBekt4LL0aNSgMtyrqfTR542xoVrQv4
KKbjuNZsHgqV473aBCTT/Ee/691ZTrszSVlwkSjTrQMu1qSfSz3Yj5r7yWwHbzUwSV4ZjnhuAoJt
0v6TFpKRpQWIWx01vQxqe+YuHfs1iRZ4pjeZXn4msvJ7VI5nZGsrUQ6ZLwj6r9JYXkola1cpmp/9
gC1w1wCsiRXtoZn1ympiBdcKv8+1Dk4mJHHAPPOukYigZsrSu/d9mhOi9inH/HB7VagHEZ14ster
+UrLgUEa3zvpAJDrhrURyae2fmozc7yO2rjrnEaHrTuiOJTpsBrtJOGNhJ+UCmr8KmAUm9S9sxmG
bgL9erJMvlWUCC6DNoUP3bwQGRiu0XeLvDw54YgKfl5QjpQ+sQ2MREvn7/sIkq3pFkMCU3/v6yWg
Tp1e/K52FTA3VnCfz4ueD2OFupgvhc4tH5zMlJNuL+cFpdlq7wq0VMtm20XGNWmc+H6kybrsuu1v
bfNLzPD3uOxylVq/ZtUk1/nYluC6/3FJQw90It4tAGTzKR8OGCvXYPhy24MaB927KIvD8oOXA0EE
99jrjDWT02q97FoOxmTnn1BWPi27rLyKL46jrMcwSh6oFZZoIa8wn+KHsZ7eprgODqNm3Kkiyc7T
ZJnXZUFIUu8DELS2t32ZGIpd0AKATrE6KquKssvZADuTWql1jefFcnIP3wSPcTpDglps1S5+riAL
SSuzKhft1bzdlLLeNmg1/GrZjipLZ2Q0XZPWvZce95AB0zrfnd68el6q3FvxKZw3DKY37wumVt+g
nMqjMDOumIUS73Jh8HD4fd6UDmAeJKqy5UIOetoT+tdrXuX9pSrF+v0ThRkNIVPUrbwsb+/JCA8f
yNQOH3SE1mRpTqfltGVh16UOSruo9svmcq7mYga16lHdLK9a9ulCJ3+d7N6sn8i2VEMPWZrhXZF7
yqNh9C+AXLzrsl938uGecCXk3K7K/2M+LegFkXc6XIv5lcwCYS1pBmUbPn8ltKO9Enr2FVuqc62K
qN5okUtI/iSd63JA65L2oFazzWs+bzkQpqp5QYztG0kKdQvodUfqO4a9Ac8kXg/rfDs3qudc37R1
dpleYz4UeAFhv0dzgra7JvU43RhOUBADBgtya3hU39q6jh/6eUHUewcqBztANE3qexTw/1ujtq6q
9Ov/vVObYM8mjP/a/X9/zT+s2urfaPshInBUHZstuZi/2/+u9TdbRWanOg6Zm85frdofrdmG5Zi2
ZyEg0CxX/2/a/eS5zabnv5h+HbKYuZpq0+wnbXmWA3xo93t6WbhB6Wb7Nq9+lUmdr+Scj1e/YWM+
TgqE1d5LP8V5fVYNyOdRFPsu7KNjJrU7nrkrJ2LAG7oAnvOJDMcMUxUARhUTk5Lgpg2cDd8MfaW1
XkRWjfbg9srFHVsDQKGh+pRM3hqhQtg2nV/Sro+qrXinxBhgC0VzpzoxLwrBXesWRT9Z5Rr3cEeh
vAEp00iTFthQBv7col4lWyLSjd695PrXEUlOZ4F9o8RDSaG0rpWiUIpNrQQJYXunUIPZNoqkld1R
pbGShO5LYByyIcdvneo/Ab2G60QajF/2DAyI0Er1S1GaL1qDNdrGt8BReysS9Tt3qyuCIkoeNO4p
ARyEZGaTJmDkq9K9H7hnxqnt+A6Jw64YCV5wLEB8UALWSRQ9DfkAh5Mqo+uVzDRi99XLVZgLU8RA
McjXXYvdY6ipilmJ9ZikNW+3+tR3w3iW6akspDyY44COnhm4zAWxhJWZb6gnmr4X9jS5ZPSg2OKX
mSnnJLTXjI92aR5u8WLvYrSVI4EZWA0qMAY9qkZ8XSJ7SG3ip2WN5EfjMSfcK4LPz27kockmOgQ9
XeNrYTlsmg74HATiyq8zze+biPquHdnAtpjW0+haTbr7Mx/iS5Mqb/oQUJE5lmqyM/RoZ0nr1WNw
hA7qSxFSIyjtXdhbr/jqkJ111b3gv0Um/dXpuy8BklZiE31iVcI1WO0IRQdzpnqy14CtH6QisnWS
u49jZ35TkDlQ39pRrtK7/mflQFHq+i9UoM9Cl+Ys5d5T3Wg3hqdvYFefTWU0yaUhLF00OwUzNOk1
MOEjk48CKjaj+hlAHTHNeDPAJloZQu5L9MlIEanuTBmGQl0PCevHMuFq3rojiHLrIjYf6hCkV9Y+
Eazsm6p4NaxfoidWf4pUD85ojN3SVDdpwG+dDGx0bFp31+I1OAiTr0wwZneVW85ZbVRS8wKlcku0
wMotxWMSoZCIW8xFvZocCE3un5jWuV1a77mx5IwFTkz7u1MXT8/TEGZ7dKu42Gk3iNAKDpYXfIX9
o/gMaHF3t9usJo/NTRTz5OrT3TBAXokZ2VpJy5PCSTLofkAPiTpn1hTp2Nb7AEUivqwgcnZYHFFO
9nx8RdA+Q5yPDlFUi3XRjy+aL4Kw2KQdNrWknrhd2CVDc/Wl4PF0EEL7lEyGtoode0v98FiPUp4T
aBxlyWd30my50wb5LRq8nLST5lx0pti2weTbyij8zjTvy9RtfGcc0XNP/R5MtLIJuEtte6d9GNwY
m8pPeGk4Y+aakaZPNpOwemAyGGwwm8El6+b/dDVd3SIZt0xKBiq39T7M62Cv2O7OyiJvN2qaslb7
1vX1aAyZG9eVX2iGfDYifjVe9CNWaB1gUH+aBOI6Io8FBZvs2DhW9eBoID+q/+XuPJYbZ9Yt+y53
jhPwZtCDS4JOFEmJ8pog5Ao2YRIeT98rVef2uX0iOqJ72hP9EktVP0WByM/svfZktWGW5cexUwj7
Kmq2rveaI885O3UfYvXh3E2dW+nEXxgOh11Umc+jTN19Rd+8SjiKV03cMwoeh4DRAVnyfktWsbCa
9SxIHuoH6qsOeXk4mfVb0XvO1tYIYirqcJKViSbpyyal79GZcnZz9BbuOMDaMDp9b08utHffwCAv
vNtRkzh5F42fJ867tZYfNe9Ibi+JLst35EmJcccdAMAEpwz7Ln/bVLVOIfejjq19IHpP5u5zZ5Na
JbjRDI0KhjNz+AmJvGKyOJD5Om30muYlIGgbwKJ3bJuSMXKdNBdXGvs2Lp8sXAeYFVj1uxPZrXN7
sJP0nQNUsEmIrukolAN1utfZbyWLFWxIkZK3o82kGvGEi4mxFM9dWX6AuDllkz1eDJ8DxQ+iL5Gx
+CKlJPRJYDsZyaeWlYg524UYbDJi1r5hPJlt9iwkMNy2TI89Fz9rBvZ+gT4WG6HXF5/LwHSH8gDJ
jSGcY+yJqpvDZCixHjg+lJO5P/pgC7Y9PqWt1uhkaSZvmk+3MGc+VDnd3gZD06+CgAyruJ3eEq+v
zjRkz8Pc3YzQ9BnVUtPWma9WCH4aYsBT0fbADGL9YgTNNWFSuw7cdny1IUGdbeldh8pBPsa+eGck
kUGvOSah4cvlYLEmeao0/c5vxHQEzkkuEul9uzpA8JotSdilw/Sa1MaJA63dm9JKb9hwlNVSbObc
NvYa3r6j2/OKmAloITS/O38o20tSHcyozLmTspIto+pMuOoH65j0IPxi01udfHNG5gL4+vVQjbg2
5Tze9nGbXKIYZ2FcY/d3BozFTvXJWeO+LEy/ZvOx6IYJJjf2gdIMHoYyZy7my5d8Kb6gpwRQlSMv
5FraL/6ydccwMBckEIFwAGx53+ho0OG67muWmMHKqLMzM3h0dDdutwy7xEImPttafhsTYlXV83Ks
+401asO1HBheoe27+ElNrxtM2Y4cdHHDFjPEIZ6f/cw+JaIJbrhVm1Qi81kvAz9kQqY96ryh0bR1
b5nn5Vu70csdASkEN/v4De0ijjmPHScMCk/fxEuirT0m3au+nt2NU5fswFyZ3NAFqb6ebBjHPOHw
37mVRqPm+Ae5cAYOWpGeXVCyzSAPzRJQZnCcmL7nHqc0ojp5Q1fCFKWq3/Sg6M+m+jDrzYefLVsj
2k7Qb0ImHfj1eNPWxIauXRsDEdxSgzFVywzWZ2UqUTKDCTan9VKLYlcY2XuuDdxIMMRxLhVsVvze
XdeBR/eQJ/KGBfVGixbulrpO4EzSJi+xfO6TP233PkPqDPWgHXaEoj/GnhlcM5yIiSU3k/TErqoo
JMzEiJk3L+16nItuX7txfsENzvbaP5RlTCE3WZjMKEV0vT33Q0aE/DxBQRPVybAJ9ZFeJ4955X0k
CPfXBvkZeIEKcqCzh1QWx4ieifG0Ox1AFxQbT6+NjVsXP5RDEOvixg71nHVyLnkxlszg0FzMF5wH
hCVbDgA2Teu3XcdbxTZDKTtz3aG1qiGQ6uDH/pBlGRp4XtsyebXJS9q5ghFSzfJyO6ohXBQNGtUX
rnLqymif2tTZZjSyHDZrGeZl+4VINd6Tb44HHV35KJi5j96q6Z3xVIxnn5nTUSdX/l5dMnVeOPfT
cB0bTLnNwrYFlBjhSOXSbKJovgm42HCmpS48MCIA56G49pYLMozqFp5HfJo8Sn0g5LuxdgtUaJ62
m9USC6PCtp7L8g6uPJ7Z9l73uvZOmKSSK5XoogIlsQc9+lb/CF8MC9xc4yQ3mmZto8zYG4XFrjDI
GPsX5M7CE7IgbbjdznUra91i4eUSqD/hC+THyQ0qNPh8GxgX2u0k36CDMokpfxdJx5a6Nou9J5py
nbTTa1zVt7Mw3xyLO0E3shPPBsZNeSfWvh77aw2KElJ3DJ1+VNqbuuYomHSg8P50qUSph8PsvQ+Q
1AxSzXfLkl1iQtUGBIksJXtrHZSHidJFE9mmTAOySIYPt2oP0GUYBc/EndTljy7sfdM8N0bw6QEp
9Mp+15vmIR/9z2isfhImXE76Fvj9ZWZlArg3dJ9l4Azr6mNInYMWd7sptg6pE5yoTS+abh+iyF0T
G4pvecRmxTDdq/nxcu1kUUSw42F2JNbY17dzwqgt9ddEae20RW47rdt12GMdzF9alZmhDjxgpQdB
aCzL3racq9VGzcr3vE+nR0ETd7dTWz/wjVqxHpjumfW9L9xHTlpiVtKfgcIbrWz7wkxoK/ukY00b
HfNmRIPoe7ziEHvK3jjVYe00z+qbzDp/8knenGZUytl4bezo1hdOGpa28VAZ8tiaKgUezA8DG05a
i+Xs7N5Xs3/Dlf2ndwJ2xamzhmeNUKBYDR1EJr3f1gWG6YV8W1k/YMt8GeV9HNQ7rtjHLr5zMh3r
jL9ZWJ42lv3j2nethR9c/Q8bq90bA31HsBwn/twZZsmOpXhu7Bzzg39DQ71CZ3QaPc54bY7Dyn6Q
M8ahwSi3o6ZM/ZPrQQWpxcqDeKL50UaMLkiZRldvkBPWd1aYY8gA+OilKWjFgIY4LpHwpfu5QzYu
q0NsTQTN6ZWxXuxg5+D/WMz0JOy2+wIdnhIMzc4heB4mE0OT8Ta17eso21vi0Cej+Wjl8ERmW5tD
MjBMEv/q7exMX1owHxb/3fa8F+AG0aoW7AHTa4nQqSXpmnTAVSqW24S0IntK9ihJP61ZvxtM8+RK
ChY06MRzMyn1ZjaY/qOLEGqnxearF+cnd7b2mdEfxPAgkCn1lDgU9Bu/ciwMTDP0IW/jlMWjMxT7
5FJLDtclqreaILENKAmTqfJAR1asYyxy1Lc1y6Pa593AKiySdxp5TW3ElcJSei31mubBc5pVOwUX
cYPPceMBFV/R6R1RWQRr0NLOSD7pFV0Lb0jzrsElCPsJxEa+6RnDoeTZ1AaEhCa+EsDIi9FND8Kf
H30EZl6b3rh5v806sr975zyW3Q325IvezBfJeG5dVKDo/ObceM0K8Ct4+zR0NeeW0cDL4Hhqc4sb
1Sm5chAftekbnNj7jATv2RChB88zc+yrq/WvbT4cuQmxPW9/gOwxaCevxk3J1ZvO/KS3CviOIgoV
g3ifPYvQO//s2M1PPj1KQ9zB7mJqYN7Ey1OntzsJgYD6bmX7/ncd45G0jLuAFQmk9UPqZYQYBsCf
uNIGY0XtRjptxCvAmVoIcScnfx9bdhiXub8mTAp5UvZ7yywLe9sW7Rs82qvrJx96F7qR2GdO/1XF
EAxc60GAWZrH6lO3nO2s9aEc2kff3CV5cQlg2OhehKOJdkuIg2+n91WZq4bxief6x3Cie7eP3pnJ
Bv70zgDxOeYGt+QukYnuoyzc7+5XzGH6T4Own3Sj/Q467TPu5htAAvDM9JA12y1Cq9Adv2JT7PQM
bo26WGIne6uy+qPzKd4S+yw68upE8upEj2XLdtLS5U7iF4e7f4K5eqyHUVtPY4BNGs/zahYQtC0M
6sb8xxx5y3mN/lJOzKdyR1XAVVh7BuIS/0nkzqbVgvNEMVHWzusI0pJ72jquh3OfW5u6eOu17KPk
d4L+4gFl3CYL9NvZRvYSBeWOqNSVUsoJp3/ghoFIQDNCrVbEFpRoTMFdkBhCJMD7mr0OLDajsbAy
YrmD6CEDjpPZUFLN+dQDWkjcaeP0dxOZzLDEahZgXkZLZAI7K8irGJpNkjfMELT2qNnv3plB48U3
qUYYjg2cPqxh5vQ5bWqEKwVLybxPvqUZb5vBvqR5hK5As0OnmFTMOzfMYtgz8HYJWMivDXdXIbC8
OwHbc236FkX2jLkclogfoHjISNKIxvsZRxsiJO1RcmySMFefZmneoKDbVob3vNRc1XMtdmWqbyVk
h8pwz11wX2fNPU4DtNd1+dZaSo+Ai9Fd7hbbXplAubBOX8eAoRNG9tSVIN2q+8aSDYMv5G/CnlFe
w1OzlckPm/eerEMmcgsdMTcOphOEywzotMHzaV37blTuvZGvERGdy7S4iE4cXE3fGd14KQftIlTy
k9FujJzWCD+jkz/ZY/UEHfg4ewPJiBlG7JjA+/I1ADqVCePBRhMKlJ4oVw3GC6wqmH5YOUVGS1Q5
m3nCv6oKvYbFIlHmG9vdd9xM3AyWkwuzaixC+O2W6d02ontNrB2kEnow++pY4530ytdEXLS0PGY2
Jy7dnx6QhTHme0miVm+9GkVPmWwfW64RCxdn40Q3WYLxacge61UigYVxjxgm78To8Yx/gLd91T53
lOcybd+Rtp4ogKm0CHFsQeYORGrKqNuof6vU59uEKUU5u9O6S7V70w2FV31L+DmZ9Xvhe2O8p3Di
t1LIEH/wj05HG0f9n9b0bkpS4/Kl2pjB/JIb4/3AT9dzUBjlcTKHDSDinzh32xV5kIpP9CKb8jQB
gy4wkPbWcOe62F0brZ4p8QEiJmwipulW/b6avnob3OE5MLt30RbnrnF2sPd2fbUhe+Rq1plY+Toz
NXgEqDm/Czv+kyIr7PTiI/KgCi3Szsnb7a9RTitsL1kakv7BrhHKsZFZRPHx3TgFNgD1qOit6BJr
3gOqW7blOKeyDI3G1GB8r6qHTj4s0RokG7JgTeMg7YnDnVqsXIAkjHTbMsnGooNy3+nHZVvWjCcl
ShYeiNWCjIEKu11CSyOD7VJQjk5Ig/6Q2e+tM17oXCmYUH/43nxfLAcvKB8qttirfFheJbwS5NT1
To9jOCvlRdfctw6H7WpiI4s49RsMI/zpn7gp1Q38mdhgO7QKBCfNXOxGi0jhCYEK7QT0My1rjjJi
rkBOnUEQYm+FXoxT3jXPvT2ujG4g55FcvIprGfQ8DXqOCs1LB//GdmDUiVSHX4OrvqnmzdjgrF6Y
blcVNVZGfQQB9k/RlczAOnPfBsuAJyHSbxfun65BZeSU7da2kuCus3XmdgG3OsKCBRZic9nmdQy5
CwgGul5WUpMxH+gAVhCJu4DEdBAxLBPah6lCqkh8fLJxWnQWbpTgkY8f6Qg+FyWnbtpMHvqBkXlc
WMAoUSdZfpKegH3lK6OxHzOXvZzRmDtwTXfuaF9a9perwNKemwDafhvHj4s23dlR+Rw5Xs2vPW/Z
yfVamHSNvc/qfNoVRYVeyjSom0uW2hnuYy9INq4h/XU+ts89+E+Sj70XE0nzNi3Jz+Dckrb7Ss4S
5Q+tHoAoJN3AKzZ2c4Uy1ZPWkXWhCd1jFQu5FeTvrmVLP0UgcQUmDuXGAHivaZAM9um8ZczenSH6
eUEYJM1BRoP1VBVfLBk+5Hi2lcXI9p5kDa8ZqeO+9PgVimijm+QCA/+hQ95ZqePeBsST8PZjhxMH
NOMIIBBQNfnaS1SUaZV9JDWZvLPoDw4pb9RvtX3IC7iWmWgOVqHSkTV900XVTOJ1TwA6CvJV0Pqg
uLLo3WE7vYpTtJ9aK51d4tFzTlxKVm6baFQGmxoK+4QDasscXHEE5/eAMO8nQ+FZF0G7DVyeHpGd
HGruXSKnP8InmNR5EVVFB1DhtLSetMx+rhITKrujPbTqSpaStUhHvhK8ePBeReWbKiRwNcUuw41S
X1bS2yaEdkNyIX4g4ngSfRLSqSYEmJBtfAex/XEyqudk3sT2nVzqo1eXF7bcmxxZL+E7bGXbaHyb
Df+bRFrXF3u3SCD+adFM9X9YquIHrntYKJGyEfAKOqD18ql8rkekApozH3rTPtZd88kRd9JHCGGG
TodrSxTPcStPFX780frC4mDad4tffwoTiRoag5DBMpdFnO3yqL3SXws6qOIZ9Rajwxp2apAEIRFE
30XNPoxsdsxJGsQwigRnX/j1BpRpqCcaenWIO/wKBG9gESDiZOkAhmU3Tt7jADkgUsQ3MFNLnR9s
1zm4sfEUgf1ZmZpx4Mh2iBFIzyNaxxULw70JjSIap2/aKlZXJHm5xIbn1ciqqDBQuOXlmxGAqFnG
cNSN65il3/oo1vHcPMSZ9WnK+ZRFObVWCdRhcvaIiJ+tlKaEUEemQ0/6yOkTyC+terEGOzkQHxu2
2PjXuJnvGEmzDWdgt+VqTLqYuSyxEj7dRZNnNw6nYoZqd5WZ2qcX6zdtVl8dZPMMQVbJgFAyCV5c
poWrxZ1+kkTep0z9Rv/KDiVs9GirK4vXvMiHeCoeTZCbRgSaK0vuq744Ol1U347kIzNhHugSUXwy
ry43JqzeWnNv5mpiFeLKA8Ppb7eL9vkU39AlhV5aErg8ElvmmqdmKD5i6vu1HTn3Yz7uoO+Swo2s
H27f5I4/MGnenKh71XXn0mkSUIAoHmLsMW72PZc/MRhrp6RutDvG6Z5z9IRx0gJ3Y6KGtqwF383c
n6WBuG1GJQ6568Ow9WnVzh6pemkf1joETnfwH9pUGWbqD2ui1QrAHJqM69nHTOriJKV4mNdCtscA
kfYOD8CPlkqUdQbic/NsV8l92nlvwRA8RW6xWxysJaJKgdGOFCNo0fED3fkaQlaADs9xw0oxG3bN
UywmyEWDj2w22bsLXud+qn6KsjkYU3k3lPMmNTq2siQjeZ3R8gq3uG8JRWXa2ybw4zys5upDQNT4
389+v9TUl//22L99+W9/7fdv/P330nYHk5XVk/ApRd2HNKuMrb7wEspm8NaR8qEHKjmoZFfAinm5
QuIhtUylHJjqw+9n//rwf/EYebiEckSMRUBm5gRzE7w2J4sbIgv4p6vyX+bJX5Nl4HndwVuepN4P
3fE326r4zZLyJ8gnTiLQmEd1QViksshr6unak/CXze+ntfAQkP9+unTGJbL9aRv5KTflX1va7wdN
JST9/Qw/TeVGeJiKoNvpdXPA3sfz/X2afz/9jZz7/bomkI+BXbTyapmvKeGwkP2vcKneGOXN72O/
n/3+wd/Aqd+vfz+g8oUpBkx7zXlBeJ0NzYeZJQ/W5bM9DR0bTdy6bNAIh7JNDjZlKvtlsf0buu1f
jwmt0Q5B/+nXA06r8bsoAMe5EOQShZLzFVTOgy63KMycpYBzjkLPpQpCZ++hzNCKKjYdjLpBwepg
Qf7kCl8n1Afoz4dCoe1qBbkLoN3NC7dJSwHwhELh5QqKF0PHGxQmT9rz3oCbZyuAHjFb9QZR8UT+
ufc2wQEzYg5Bhd2rJudFVyC+gSYgU2g+T0H6TIXrWxS4L3YPWpH/0eH5WQrsFyjEnw/rz1fQP1Ph
/xI4gPrcfEoFBhwUIpCOMVPIwFbBAzsbjGA0uUe2DBXmBW9TOQNgPJCDk4IPLgpDqOX8Mqu/aEIg
hbrCFcY+4MIKgqGrUIY2TrSDNur3lsIcDvAODQU+XCAg1gqFSB2+enIVHlHHLRIrYOJggk6cYShm
HjDFCKriAl3RU5hF/kp/FpAXBQRGqVCMXNh3aQec0VOYxhxeYwS3MYLfaCiQow/RsTVBO5aoJsko
sU59QsnCfzOFgbQVENJQaMghARI5Bu0H0NiMYxaApNaCklzSP5VCSw4KMukzXcwUdrJz+a04CkVp
KShlrvCUiQeoUtce2S5NJ0chLJNfmCXjtlLhLQcD0CX9uXcqmEifmJGiSC2vZoyLlxEbfNE9CQ1/
LEYEi8JnugqkWSqkJpM85d3D3fzL28wVepM5gNgY0DjB6sxnA5vArECdqXom7J40tnOUN4YCekYK
7TkpyGelcJ+BAn+aChSawwLlvNP3jOkeKUA2uiJNslFCacJCRbCT47ugz4B/bECM/j72949//8RR
MNJJYUn945LuS4UqFTBLLdilvbvcVkLJ7BHbYWBnhCbP8L5vMqinSOdgXH+4jfUDp/hxFvEpFzOK
iuY4TsZjquCpnW08VxY4VS2o3z0FWDUUarVZrqNCrwoYrDYsVkdBWQ0oJYB5072GRaUBTwm9tVUY
16wBe6Wcbwrw6kF6TRXytYL9asOAHfKuDQvdJDc1ajeBAsW6ChnrwY5tFES2UjjZUoFlbWN4DDir
tMm/HxV6doZB2xgIwBfzhvZ2ZU0VJVjnPI9Qa/05fxuh2EqXxlN32ztDIJ0x5E2xZ7VNWQL9NlIY
XJxG9gpK/kV4J9IE0FuEg8Lmgih6qOHoFj1jq0GhdS0F2WX4/QUYiYk0/N0ejqNQQF6ywnHzGUdf
oXojmL2Ogvc2CuOLe+saKbDvDOEXeFILRRjFtXsXKQRwAJVOM6vpOOaLj+NoeO3hBdvLdVH4YMx6
d70CCmcKLVzAGDZhDdcwh3EOIuvXzpB7J26ECL6Xplo3g/YSKWAxvHR2u3m1lw5J4RFvp3yQV4A3
mzG7OlhlIR8HCoGcwUKeYSJrs3UL+E9semjJPtTkusu+bONuhFfNkJydReV37yWKjxwLyXZW6OV+
+ilrUMy/qmRtAs9c96zUdIjNBhY2BXBeFMrZUVDnHrrzojDPgCn2GdznCf4zMuh93pqo7s3tVBr4
mrpgNVZlvTYmlNUWTY6lyL0WXGmnhuSXpOOpio8eVRwB2nq5LkTebBhQYF6FT+3F9qfnRc6qZ1ep
K4S1zIKHuU2nfeKYYiVLTJRN/DEkhvnSk4hlOS0kbC8+pP1k4QPTXkjCbajP6goFig1Fu4CmnUDV
rqBrGwqzjdKVArG4CyjOFIa7n2O0YhouJC/SEd/SQGtIogsQyKukXW5UKdla+nHGHcyYQqG+JUYk
eBIq3rn9ABjHpL7G3hc5tGUBG/L422/d8uiV+A48mh/AXlZ1mRgnrMzZ33vu0uzpdsurbOsnFFOf
g539ZP23pTDlgwKWg+/dc9+17wQvlnAY6im4+UTHzz5gevIV+ByUq8fsrOu2H7pTQkZnvNwpVvqs
qOkd+HRDcdRh8GRhAwo4zHPLuXU+EsVcd+go+XVfakVjjxSWHTy7qzjtEOT9TQa6vVQMd6lo7ovi
ugeK8A6a7TAx9EgU+z1Hf4jNMYJTb0GGrxQjHvcaVhTFjXcByBeKJK8pEn0ZsZ+R3ow7sP0yEUvH
WrE8akt24I6UEJhUnp2qAwSpGw/g+Yo1SWITuRjRsPb6Zp90MP2jovyZFO2+Vdz7gDsbI133lDlI
dKoIQ7d9tmNY+dxxmYwpfn6ptF9OAoHelO/9rAc7MjLvGcsGewBQl5SllHSSa4H/bGWxqdigKb6y
s94zGfLPsUeOR9vV+gHr/ILHGcZ/oGj/vuL+k+Uu1i1RAEiW/7hEAwiVESAIC8DndNur9ICivySE
CcSECjQqXWDiQBtU3oDE2NyrAAKVRNDEDdNnXK7cbWz8kuQVRLHxKbVphHmhuoXG/amYAK8oSsfN
ZHbbSQ++9Q5N5tATFZfn+lfUaPwIXr23S9tfpR0aR1EwnohoqVO30bdNecj5yXDRBnIz+wbej/in
bD3kdT55mCzGzGPKubvNJ/ZNeaL5pwSC1mnGtmeM5AnrS2RvKpHmJCsjtc47S9vrXtuD4WzwYmI9
uvGAbmLhZnjanoBFkzwcwzDuh2Ln9Oh09FFGm6bJP4u+127sNsJ6jxMoHEAklVvhZjL0Op59rqUZ
0oNY3IzVy6Qhb//7iHp4kaoLSB4ti5+w1Pt+HSEOO7qy4aiK63ba9rJ5+fslmpOdtI1xP+My3tJk
s1xUxR+4vSnPk+PvZy5D5P3gZJvZSaKbtIBkyliBTxfJwFkUsQit0ngugdWzOeTx3w/eEFXbrOxf
+arb62OCRkMvjm2MNCJRn6U+rQtpKYeZeSpvwfKgYyo71m2rQg8kPqloobXvXNJmTM+tN2Y/2ytg
OXRi0/I+i6TkttWUR27ux6T0MkD25m3NT3+U6kOj4TtMHO3l96E88aFYi6LE7eLY+WEkt/jQQJ5z
W4w+ftwSd2O2x98PwxiBi6wdwguCfm+6LbZMUhcw82eE6BU2UdCMQcJiMhlVDdmqnB2iM7wZPaCG
DKvkG7JMjGG3xPWxGPrqiLYEYju3QK5r8QlATOPoyvd96p97ObFcFGjd7Sazw1wHlYjcUQ97iVRA
pFw+jo4SL8W7c7TiKuU5Zl+0rVwPqEiPI+3JGt51s84wNhYGWa7Mt1lP2XONy7yuj53eo+iozZ1h
WSRRLUHeHIdab0KmCwGTx745mpACdlUHKDejOupFLI+l05prowW75vUxi5DfB72sDLmkGIKnQUnn
7smNX4J99uYE87XNbOf3f5gycWucmwrU9XFQL0I8sTDo2/TUxEF/kKke/j73jPHT8fezLuVs7RU+
oJ3lpYxEei8H3mmG/DJjfTkE7HwLM5UkdHgH4oOnrd6Mx8TG3NPU1DPa0l86wRNI9enVZAWvCAS3
BFbiTdUHVx3b743LBKxtoLXKmHJuNt0PXujtMvbFibV2Hfr+tkInFGsOSimfaZI7xdilYoIexnFC
KjGGqdTTrX1vX6ORWm8Oml2auO/W0D5nAiG0preQNZBcDkvJVdsyMPey7M+vxv//WxdD4BDt9X82
MfynzD/K9qP93/Lmfv/Of5kYgn+QW4bQwAw4jKDpYBr4J8MwsP/hGhgKXNP2HAfxB3aJ/8qbc//h
6JR7aKC505HDxt9qq75L/sd/WNY/dMPgu30VzwZ68P8JYmgapooq+2+uBsPgn4PL6niG4Ti24/Is
/rurocGkZ9dmbx+cwvcp0wCwx6I9JqnzXNheysg1BYDh2rCVth7VsWW4BzeQb97U6DBC23RPesKD
74q3NigSShtfYu1vLNz28VOAv6oSY3qwln5iqobICgo3AhvE2DPyLlMMYRYFNrNP7yWes2kXaBmM
lzZkAeSjNINu4njLCdZ/NiGhIAOK1HKCw00r36SRta5z49Of1lGGH5BUzWGdkEVF+4ozWhjWAGvD
+5MPlsuAblyPps22IEsugMP3RdthPO0x9NcB9+Zs0p2dME3CDGw007qrb7gx3NklQ95CR2sn3g+y
Tp4wD8P2aPw5JBkSyOjCst2vlrsszYyQGA49bO8Td+xuNTSEK93Dz86yJ9hXxc2sYsrSKkvvFt6k
6RjU68rMpotTXWBVKlx2T3q5LgwswIjXbYF4O+6rn9LxfiLPKnaNrFixUihTi5THcTnOy+LgXy31
tV4M0epsDO14qHpMwRFJNRJnJ5RTcInWzsvm51GYDwL/aliK5CVYmmwzdbm9nYVW8mvF87eMf6Ji
unQyuisyLMaNnkNoGbCYpUPtroEI7fM+tY8wqFdOowcXL7ARtNHijSjzVoNtvEQVMwiqBXIt8mgb
xelWcgZuI3y/otGqrR0M+q4anRMy3a3fxLss8G+Gij02qiZE1gVUbktO8c7IfebfZcMQb05mmEHB
Y+2UzqqRUu5IQyR0pM72y1i+V3p+rVp58Nr6XfrsbhoRgDrWgOC0HZNYPHXpYQ5aenWibbPcXrtu
AnVJL98bbR80dfzUZjuC3EIzLr+yplv3yXQFB09kJ+h48sOBk0/viRqkFa6xHoXNKluHgN/Hh9mt
jX3n+q+6dPptIQcmHwE6+iZ9Ao4TBTW6Dh8kZCH4uQzvw56yN9vHEYsSZGLBWX14A6yLeGTuH/ka
ACNN8/YiNk+iAjcEUC46wnTIa0yFJrptfGeQH4BUvul1+rOY9IYmmXorq7bRZNGms5ooELJnSzes
slnLeLo0VCbk+Dy607IYpYWYXzPL3JvC3c1mF44N66KujYMrdry9pf04S6Jf28n5GtiM7/Iy3iP6
/mb5NoYkAiW8oOY9gvoHbEfW5rnK/Hpb8qxXPZopwojH9dS7dzK31lioMTOloeahS2SncBxs/D5W
VlVhBNvJaHuVn8r9gwy8xrTe4Rlkm4FqDjEtEX81bgUD7Yl0qN/x+ZLSca3Q4u/cZXBJEU6fkz4L
S1d5S3hDJ2bxXOv2G9zpdSI5ClFcBjW5Tzr9/3jiZ6rG/GSk/jXjHdf5/q2TmudIYnoxnaFclwGj
iAl1tVWMcmdSNWu+dhgKMExaANJmXM9Nn+0nGyU6872VubDfSHRBv4OFcUZY1NB2b+YifYy1hCBz
k8E/0egrUWJBQAU9QXTMewAZ4x96NHQwBWSmHhMAyH9Lk9kNI/73tkgS5OnyEL017sS8cWIiZKPR
tYBa79NJrWQ750/UIwMxGTkc46tfI27KaREebJM4Ce+7KAEuCPxcm1TQvGLcWlexjUsqZkkZ6MMB
NRRR2bLbTEH8+jt85gzgMkdOtaoGdP3YLd/Gcr5OE0Rv3pTjoY7ReGH8Yiqolfw0kg0vF6g1TKfY
7Ijsq9mCMq4kEhND/Uosiss3sEzDbTxRCk7vI1FmoQ4VCBP+p52epCO/YSHE6xiYxMKqMKzaQqAS
N40dvzV0icVW9NmFCVexnVHU0HO2EvZRpu19FYnY6sEhK+VNwlsFeErM0nPCD9MtM0OqnJVRQUde
fFeTl6/jkZFw7N+Zahe3MIoOg9xEIFp4A1yhYaMRGHvsx/jKRk7DyqYNLL/Mte4APNNOsw7r2oLn
uk6xnLMwdG88AbNwdtuCSQlXBhkLImrpqchTWPSEegw5/nayMm3XzfMGl6PNBY2K3UiqdF2MCc18
I1iXlzqHGUqSpE03VjSCRRrc/8ndeSxXjmxZ9lfaeo5n0O4Y9ORqzQjq4ARGMjKgtcbX13Iw60VW
VluW9bQnsEtejQs43M/Ze21lyUB7WkS8Q1inOxOm9TuNJfMAC4VLLGwz1usUxMfyRxQJqbIJbiOk
su2I+BfSuY4891VrsWqQuYByLIeKQS7WGuCTxCCRuKsouUPabJ8ZDBiUSfZYR+awd3yWkI3LiMd6
vx6TfTzV3raviQFILedZFsFz5ZJegJxeA9eVMcN0cmsV+0W5IwnORUF1I7LR2g9pEmwGl3W0GSTv
JF4+xUVNCoA8EPCCAYDkRvKGtr01HHIE6AdTsn9aMBAcM3jNO9pmY4X6CEeF4xE+3VRAbMQVdT9X
RDc6+dI61DmbBCnpEA0k1xiIRN3wKfIk1C+LVbG3120LP3nZX8Dj8FG7gF+WTsDKtJwaIx9LJJ+r
Kvn0vCsgF65APRKNZ6g4KOx8z9+UMw9ExCRARmXGyjdPeTI9JLl557Z8Ro2BZAVpRztEioyntfXV
pRBJvWH6PmXuG3g8uubjcJwR9p6dAJsWnYdVDc7JrzmRC6hCRtmFVz92L9GUtZcG/XOrE/Wb+9Fm
iKp3mgRZbJ5zBDoBcI1fnoUg1Jh2RRg2T2FFV4cWuZ6yJEDNV2w61vjYK8I7c+7TqwEgOeDkc0br
StUT3U3nHiWzJlmwQ6POI9nN/8NrXzJUmuvaKWBvoKIKW2vtj2kGEHDwt5qYvjl33cSBlxgVtiJV
cB64QINpod+WD5u4pnzSkg+adEm0NzngBr/DrQDlvuZEpH7cvfZa0ZAjX+4B/rub+VXoOB0KO7vo
oPYLZm/nNEO4DTQeJXLivRlxVe4qkx4Cl8bHWNM8ZZdU3CKf/pmue6eYHSh8uyfKsPE31CJfibbT
96FdXoUxgkEKHvF2hzs9+8OskoaLocMCrDkiLnu3wRZtmpIrKdmqOuMRgxWmpfggWK5J2/tumh7d
i5SZYGRPL1OEylE0KNbxDCglbaOtch04KWcYfMTWPMYYQkj8M3zqFdiFlD1j7VXjEaVEtI3bUJKU
4B+lmKN1MePamD3GLmaBHR2x42jxqyeTxiGK7mbVZ9bG66PuUqL02bQOQtoaK8ImQOfZoQBaZ1aJ
wdcK39OE8PakqHfpLG9cl0a0wYiMA3S3HJEcoASrvJiYQebusR8xw/nNoF9TfMZhLHZ9Hhek8Zmv
jqgQOLjOSsoGbaCac1GR2UyDZFfT7tqM/qnBorxBbW84aXfIpHspLREfUXvT4tcrxNshMwsieFeG
QZkwdqwIE2Bi40vA6BLeeQMdAqud+EiVfj+n5aH16/swsgJkvIakqTZvKn6EGgN9Z1gvTddOxBCW
JVUYP93qlstUYhAbra/EZui8/pC2zt4hkmbj8mOuM/wR28kK0qOrbKLza8rcZd/HSh401v1VkIJr
ZNUHa+ZqU+fBRzR3W1y2zcqIyaoYFb4tTsfz1AUepiRHrDOz/0UFAXlIDrpCWAzK00Cqhl2Fatpm
M91kqgkN6kdfDNZt+DVY5fsUIjYsrGtmqupxCmsjRI5YQafqktbe2DFhsmmEbHmUO6aIEm4eZEJz
1dRxuWuGUhwRSJGz13X6ZgjnewFJBSdVjeNRFCenGR+THgvkWEKIclqbiswokRM2oHZqHYa3K5J7
1u3uytHih1n0ziZuUQh7LVPwzIzfI12/g1nDdJNqWiK8NQUxnB8UENf5UfyUAsGcjjSF5AfOE6w2
cgD/kvbnIvs5h562cnp4iq6UZ1au+uM0HEE2UlTP611UNJ/Mld6Y6aGYR9RT2N2WeHHkorrY1lPX
bNuRdD4zMFaFiW6tdQu4aqC8ViaeSoSLEGnRCGcAXhBqc75F0yWYKM4anXvtYO+sh8H/nN2h2KHG
X3Uit7Z5nLnrBk9uKylj+ggCrV0S9mJHIh2i1TBk8pW2d7YN/HNGJ1E7StJcaOeEE/BYW+ZdSOdy
HcTtiwxDeIZ9jHSS9laslUDRfAQXlYt0ysn7TdMNZ/SP3vduiq9aSCloFBDHAgnhsxuitVXPh7q0
fqVW+tBXDKWucZUhzs3e610VAb1NE/2OWp0eiXZv+80FBS3LmNoiIcV0j9gvLn7kH7WELFdZWc+B
KGFFdkOh+o36imvozCpsJfqza971AXOJQAepno/uOqCysyWuZRM42iehr3rLVDZveptgqQzwCQfy
zvb9TY0fJom0jxjX/4paQIBFjCucYzEnYbEDLUzgBwZJcLK3eLPhq4QnmeLDgHHR0zfhEDONkPwp
JmLrBHisbLBGVXlisVqV8ZrL6S8pxS1sxC7GVLYvknJck+H0I7LNF0P32wfwOvd6TkM0Lg+pDeMx
Dp5Ezi+XRJQ8A5bs+cTapLq3S1bzCCLBUCOe2ATltDL18t3A0b52o8TbuarqFc/5JrY7G6NC8ugh
RwYqWx+Kzn7UkPityppmGDDJTn9EnYaJYszZpRAcQyM8612EziabMYbK6nma6M3iRyy3+Gw+tMZ5
KuOYn9189ZyMePsYb5iaRlkG+hAknANirA1hJtOuStxNn5JSmdAA6BoK/KFDfDfq3nVf/Ggb0uoL
uqo7c3gbohCHLkNBlEtJUdl8kHR6U90uH2mJ9boJxs+FMFXr3/RGCmrn+K66ZDMiqdx6GEHBPHzm
QfgSy8q5UOe54ueXK66Xo/ELpvZb0Pkn2er0xuaKDFKEZGYzbM3MMlHedORtudNaU1JrIsS4hiQG
OFAaqOSeo/ziEhVAAlWwwSm9mENDSNAQI5sffnb5L3PAL1UQobNa6vJOAl5hGBzESdV6dLH0zT4Y
grkVu9wdjW0WxIAekF24CIRRjaywvNWnxMSRVxkYVjp51aMRLXGsAfYGHedIeZ/6tX+g1rpGGlJS
H8CBMUwdJf4OekHaXlrbmRlTqVE1Yb4TUn80h0ocpTW/ZGJXaIm/zmIGl8I36JcjqW2Z8bixgdp7
wKRfB5gWa1nefDUvCXzWTVaaXw0HaHErCa2uR/0Zu/ZTbXGmue2zW2GYtVzzcyig+Lgxx7JdXZDv
gfQCOUR8EQ4EM7iC1XnsdYaoSHHpaNusgyx+GMNqgGlOWWYdp8FDqvIi2my6thWlobacBg4n3bzP
5+g1MfXm3gizbBXnw/vs7IcmLo/Csl5da1xfW699iObwcbYkcdcNA1hkl/DNEDoh3qyJ9VY3l02M
vhlI8FGL2vhQadTna3Ivlo2BSd/lnNsvfy04+srI6arb/jeTZJwpE/rRD3MPIRaJ8X6no7nRkTWh
ZMVVQAy0Em85kySdfLk5pHLfUnvbh0bESJZ0CBDRS8maMK00GJGGuk3/PUSPN1XDr9yCbRkacGgD
M/zWCPO5a+oAFmyfHyyWd0YPs69lRP4ctG9u6HQfQ1oeq9QjE6hx8jO5du5a73CYZekw0nr2JZ9s
ZGCqUvZnUH+iOcG6QHMVyw4jmuFs2dP5Fm0Bq2YzuVOnK7SBhHimB11ArdD14Zvli6s2ECzPerbb
REF51NuOIpARsaTTD1bTTve+VoxMTra9nrb3xPN+MhRBhLPcqy2zUzKkb+4w3IpAGzYYx3H1BzdT
nOvIfhosiYMyQlQJRwFNMod2KSE0oN9e6/pbZDC0Z12vc4RIFK/SvE89aW7QDP/g8gANvD1VcYzW
NibcSDrOxS9zZnRaYu/rEoSGSOUtad0fBLO+ltD/qrKkK19CJhy9imY9yM8MyIdrdPu4QpXR9Cny
7pRhZS6R3THV46DVv3UesqOppz1VCIP6rE9L2ihXZdXcxKRbByfNH2Zty5Tse+9oCf0WRVIS/Wtm
hWvcf8FqyDIA0WDg0igOViRJ13m4TgTQ4pWsZh8QLC7W0brZlnmZJq3aOb2NydyzkBh3BJqhQyxP
5r83Vk6oC5rVP/9Ha65Za9aYrxcl34AUAx+39klXDLvbHNw1HEr75S+/yp4QH35EPVWTCj/XZk7z
7ktu50ZlcbJ1aTLINGuZdu6piBLr1J5I5itPuYdiHw0r4vXqdQkvGJbMBOaQJVkmAAobm47e8sm1
cR720czabxZwgZeP2iI4UyLEUO6jwNoHffKG7eZ7HTPllyqCYdl8ZSP8/hs+AbpYN/wSLi4n8ZSP
7Lev89k82JTTjwUro9aKPRrKm9okCSP2EjIjejyYO9DX16Ax4z/1iqw2q2MrX5aT0RJUtMy+PmAC
+XOIILr+P19dvbeFIvRIEnkGs5I3SbU82y/f2MG18WeIw/J3Hnr1TpgTNpzuw+uh4IaUT4aGX9fp
6r0fVsi87Y6m+TjbTKdYjxG1xojAYiwYTrbXHtFnYjpSespFWbmMIsufRW3NNHBZN9VqKFs+em2l
r7Q5SUsEq4w7u1t3yN8P9FvaA/iErRQMv2GHuwLa8He45fZudGIyjL4EoaMKdtCwTNAd9+7pVKiA
BpswnqLfMwdjTMg8rzyE8UxZyslOUzZqMDQa8HpRrJ/1yLfPBu5e9nE4bBcBrB606K5qgednntCA
hsSfwPjnfVCzsZYB9cTAQZyiwIl4wrkAL7oxD65GlNWa4uJUYnwtv4bkJMQ14+XNrcW2z0+IxgJB
IbNRFavrIzk8LbeWzXLE6ZH2a9YR20+5yjUyIYUTHp0evk6V5XxRG1NlxzBPF8Q0AkfsSpWGs0hc
PZ6MCL5BCRTFHUe+Ba+7wdEWdxYTvWgLm/lYThWStdL5Iws685Slzk1SKdjpU9cjhmRjibrYot9m
rBApf5aV5Ji3RrGOPXqyhd8E1LsZbVQcVsNUncWVYvv7+2SMo/PIhW1jtKx6lpNx2ZTqeF5uhXTP
Dy3yIZyyJEUtWtWgIgdm2czq0Pjs3I6rrNEV1ikAFnPq3Cc9j9vj8jsscuGvX4RqjjS1Tw3fwb53
ow+g2dOFpd58aSC1rZwgrhGkzE+jCS3cibK7SZPgANWmisDiaCYq5iZ81h2WdKPCUiz3GbW2d2IX
PeVYOJfUR2Q0I6CXJQsmhMH2xZVUulKUl8sD4NfSmseNsdxnZMOlcf1fg90yZlQ0neth2utJ364Q
8PW2MrL0eww/9aou8+zW29ahx9RxaKiGGn1dMED5TnitQOBjAYEmNCCwvYxwKqhePVBboIKLqoyS
Nh9ar+lxwUWF/sBE4xoqUZPW86dmz3BAUQ/FVndphX2GxXBI5uzaeSnlC3DiV39C1mmERIw21JAo
uBHuOSXHqI5RHLg6lmFWz8MwYTbkEDeuDJnmta87sTElDQU7SS+4L+dDV2nkFfbprmWJBdtZ+1EF
gtVUTJWzyM6YywDwdlA+N0Rmf0eijjNozN6I5UsRD6SvXTUPED84GIxBfkZ19i1T8IWp6eN9VzHH
1i+RBIwSutHFcMzy3MH3Q4hVOhvXaPC8wWuirznV0Vo3rez8eyNG08XpBKAsJ4u1h6sUSu87hVu9
WPVTlZ4zY1oX3dwyB0FK0EVc6qBDbxwgVifZaCZTIW7ZsbnVDNM9EF6fna1Zpl8bMNYUgSC6Q9T+
Y5xEtAkdcGMeOPliCsyTYVukbqpbldost37fETaleRp9sm4SOqbr5Q49tJn9lQ4c1X+/wPIqy4Nt
I3puqK/vKh0DRW+b7sks4gYuvbrpCUM7THa4IbFwOBEntvz396YeCvH1pLxWQb5OlhCXYDFFGzEt
tq1Olqe6klAnPwU+SP1RB1Q0ZPqh9hGrMSOcGg7OoQJH39ftB8UVlbeArzQb9t7go8eZOGO80tpy
KeB3YXgMLO2kc+FEzYhNdGLYzDTyAqp0cNc47YezMRHtFCNfaCDerg1/ONom41qrJcXOYRRAJW58
OqHO6d28RG36B9WVdeG2r1ZRcXoBDe6K5jFKWOMm0nsZYJZg7sECyllFubW75X74EwqcvxpFGq6t
oaT1hvQX38JSwzxZSfoGNjueBuoYVNJ61HMbFJ+fo15VW4tdltbNpyfoect2643WY+y92qh1wZeQ
YASC64lLtokWB9fxNFDpKkilljS+pAs6uG5ZZ6NQXRXwksPoEWkR7qxWOoSJyu1YZC9pE+98y6Ty
aHVcZBnxnBDHXVOyFxzKbXn8TTbhyU9hfFRJ+Nhnb1HWS8a1O2uC4yf17K4wNRIXMv/Jb9XJXmx1
OwWpm5dHIx+pDlVMFuYQT4lI8Xjl5U1S1jZql7Pe70/STNuzKsuqWb+lZOZaSfNLHNwq/mZNtrMx
haKdpO0HV4YBdf9dqo0n+vjfxmLcD3H4Wk302Lz0saVxyoHFGeOu6iF/rAVWRD8Csj8XHAGMlHvP
AzvG0gFYJ7HjMy/WU11EIsQ+Qj/YlAUVY5Q29VZv7LNgUAyclWMCIJjL6Zahbj+kj00bocSzAMsy
AHIGo8hjgbs2q5bi7axfK9//0SJnjaNqS975ccRXVGbRe0knQGThrsirW1rQzdG+aWZ58umTuF4K
e3DTduTctH5+cw1ISZE4hqP3sxf5rfJjWgp99I5wY4sssyutnivadx/53TpprK1X4NAsDeus4VGG
poE7v1gPgKc7agay3xuU/IpYW9kesCHbvFAIJMdA6tfBJ+FgYPpp6Vu6EBfK5zaY+vSXZvYHuHZP
vlN/juV8lXm6SYYAY2zwjKz6wXAvvnB+1tYtyZA5Uf97GAeKazSQj9XoxecJv/3GcUnnmol4OHO2
G+fl1rLprMA8T5KxNAvjtxLX6gouA7l+YBJ3iBBeTMdHPk5yC5X+MKSzHhJVyRBAz6HiHO/0vWxI
DanQ7DN7A+dcn3QVwuRi3yKYT/3dNGLeRAWz7sFEWpyMxA/EVBi7wa5YwzHyDkFi/QiZdqzSdmKk
ZK5mqXUmtQp+zJZq6alWG2BzlKXKKebsbOptFIhbp8WbyDKrUxcU5BkCX6IpBBp9ic1cNkKI700G
H6ZsKR2v4PjiG5IWeKRm/HAJOkO/zCJGqMA3MmoP0hfTPix9JSfAIbnEty13YsNqMkj/avViqM24
zNAyvW/XGaVmiO3I40xiLOKYc4VYm2lV2SinRc45jFBshH2g88PToMOQ5qz7fMYwmSUe9BlnILtg
xrQ1jHpOR9cdToHawLFkj75Zar7dztqDzPkmuaYuecuDFIr7EBJnS4gOuxpV24nFWoMHU90c49I/
jvXWSAB6NzJ4MZcIuixSqYmO+sbj1+yRZpCNmJV1kbC68wgOamV2uCE1NUO1GiCXvV1gB/79d244
R30I2r3XDnR7f799rD4IjT063YwtKgY1SxAAuhVS0SXZc/nfcmvZoLy/FJz6zI+U2tTqxGEU4dZP
5x+WDfqPVvqz0xvRmWuBQQmOIhOZCTTpCpS/ede96g3GHKtXzUKTCWank3yjNoEAFjRFDk0g1+Bq
pDbBzAkbaOM+pzZMTigbJxRb6WvxoV2+YUOaLQ7HYaISAAWV/CXKWEYc7aLSesLlDiNrTFH1IkOv
N2WtM053PRlNaq7N2ovlRuQG26ZhROUm/0wbAClD6z38f62xcxzP+yeN3fo9xUFU5/+VFfz1rP9M
Cjbsf9EbM4TjudCa0Nv9W2VnmPa/bN0h89dzDZuZPFTfP1V2tomUTpqeZ+hcoixTt36r7Mx/OZYl
bSqIUloCZMf/EzuY7/NXjZ3Ox0J450pXWLplm/bfyMEEgRVl1XXjLYcusDUKnRFntC89Pqh9UIb9
U2GP+bGzI7mpIjjTGtoIZB6kQEV+94AYOXvM9BThbHHpGWyZEeS3yCWpKqQLb+Z3me5pJ0g2b5Em
yz2Sgf5I9/XQeOXTIGF65fE03nmtdHd/+SG+fakE/1feZd+KKG+b//O/HSUO/It4UH0xW/eYcwlb
t6XpKnHhX5DIdj6ViRd2/S1gar0fPOQerf0527VDFznIL4XA/2Sg4iAGgTJ4Bxf0UmNgupWh/Ucb
YhH3xv6ucPGDmUZKGbDTWmYQvXutge6hKO++CeUw8mz60uDvey6Jfnr1pf+T5KHooI9IgkRnPIqs
wBVrNv3Wj8sefTZlTVfPfxEqNZxrF5TVZLdbLa+U6jmPz1Y3IEJvm249CmDf05QEW6rW/tkKBzyO
mtw0ig5AEY3qurDDM/AEOKzHfJLagzuX1gGzTb8OAlQe/7xPXY7V/7ZPXeES0O45glKU/rd9GolQ
ut7U3ki8b3d9F0bQL2mmBa0IHvtAB2o8TydtJt+BBKZon5fxW1sMP6UdNPvIq8wzpoZd6tNt6nvy
HNqi7WjvIsiu4n091s4DF+3kHiG34geYTx7dj1XtO69ENfVUuVxixMo+R/cMeNGWc44HawaIoA+P
9JqDVegykWC+yTwNzc0+BYS5EoAFb/ZohHtYK/WGkw5/O6jsO8QVNIL7Fo8KvE50y4PxaCk+ljd/
k6GbPQPZ3fRCCc65+F0To7ibMD+KkhiOaJpbVF3OfRLJ+RCHbfZskpfkdNXFosm2XOR+b3ovAgIz
xdH6n38P47+fvMK2dMFRjv0Fv8DfBLKCxjzKurS55c4H6SLFWSZgX4lW1g412DfUL2Z07ummXcfe
jvYJuaKun28rMzy3pHwgtHJuHfiOS0RGkAVDwGs3zLn153/+nO7fDhthCGFIAYmZMYaNOqz+cio6
+hjYJTjYG7iK5hQnzjV3M2frQD5VUWje//B2f6eh6+r9PN3UhS2Z7Ar5t1OfKjQ+3TosbptGM8I7
DY9Rm1AL0Exna9SGjT81Ybpizd5DxQm10hH1uh5+Ak/HptfZ+r24h3EaPLeWnjFfsBjOxAfxF8z0
Ig04RUpZj6rYHu5Vvm1wQ12LGcpHaeLXb3Tfvf4P++9vQmi+EOea6Zi2Zbuuupr81x0osDADp8si
sGPWG8vB8CxCDv5RGjXDVVCtAzdBFCycftsgCrtYjETneu7MXexW91FkBhuIvtvW4EnWxGjYlBj0
1CaxvT/os4ijFXEKTsacQHMAuTfOebtuQGCbtCQvvcG3Q4Y67AYsE7FfDSd8ANma9ZxxQttinPSo
glRUi/QGZ6zCyBiLFw+C6Zrp92T4NJriTrA+SSV8pRY4ydwwBJTNLigHiX8tGWl0pGujxfSFJnFk
rloCBGi6X21DepJW0wMCo2cjI4qMiyQ+imzKZEagmTZnv8gHFEhtfvvn/e78Dauv9rtQl0dKByjh
ha3Ov78cuLrbMeN1fFR2ct3iI0M47gzfpVO/DqHGwNsr4nwtB1Q108/EkPEfFiHlZlwM71UisOol
tnsXarF+TIDS7rEP+/coX0H8qcf2zXq0tOlnB46WrLQjNZ/4LS7ktIKBF96RkolLFZsiTrGUkQg1
6btt+GRAlPd2JYnnqRuUJf0sWD5O3+KS+t2czPhabE87BrnxMJhKQ23CuQln2ePz1POD5ujVLrdH
+xDlkF61fDiMM4tN283TG3rMVe/XP3qsWHdUI+pnW3yvzWZ8kY3TXnVj+8872KSU8/exwaKrYgkX
dZBB3pFgovPXXUzRItJrZF1XwpbAKhmpcWZRZpz1hjoGrBljn86uPCx3LJtRYgcirJDH1Jo2Vbvf
zzF8ui5zSZnp3y/zl4c4ENgU344n/n61vsnwsgmM5F+vu9ztI/Um9er3I2cXzA7cHVhMLr7u5ena
UGdH6i27vzxxuePrLZcPiOLf36GvfP76H7okPsHvN5+8hB/DF51+bELqyv+37/T70X++rvEzCyTh
IOorLs9Ybv3lw6o7vj7Tcs/Xm3ZldocLwKh7ajWtJC9NPWx5gG/XUvva88s9y2Zadv9y0+aUTapb
yDV+T9Vs3lJFv2iWf45UlpPDIrnprr3KeOqpMm3Rp/i7Fp3QemAe+9w78y8KMMluap8mbfjVFzRr
wfFdYnv+pY8t+oQpemwJmEpV0lSYjB9lhrY1hgy8HijfEHlF3VQvn/xO3GIQ5CvWJsF+rvMXM2K6
StToNe/0bVQbwR5JPBbfDFuVysCKc21Lng+iBzQ6q3JJyqqYJkAKupkqRWsavw8qVSvA5hzRfGwH
t6O6FkXrufW1VSIoektSuUy/Builjw9DzjDaqeyuSIpirZPmpVK96GVjsI9OCEHXDYqZFxZSNzf6
WREH1qtcsMjSjvxs5P659TejN+8Qc03bJB4AxLWYljO3nTai0/YQ7rB+qPQxkxiyUOWRBW6/4/R9
s9M3mUG2cCbEN0C81mD4qM2pVLOYeLN+yTmTJJ5lLl5IDR9VkhCGplLRQMB4K882Xudxhv1vnRJL
3AI0G2ethfOXwv/C1tMdahXEmtfmxcEayr+T1wRncqiy2Yx0/Bk75YNp190GwA1ErvrqVa1Ec5/d
z4HNDibqrVKZb7RetNx/xGLgg8aj7Ek4XN71n7itIamRGkdCGQJvWod3lv2WEDyBStdCjVyiYrHG
FQjS9ai5+Z5qvnEukAybBhoLcurq8qARW1eH5NdxxT4n8Lo3QALItpNE26m0u57YuzkeP6Mqvc9E
rl1NySipEvJKovICQ9OPk6iajTZygJFaOKz99pJ1RbfKe+c4hgFwQpqVddAejNjh8h6S5epMe6Ae
/rGj4c2orjBhaLnpBkDpMfHSbuYuZnaTMRQn4slQ6X8zlo0Vmq4sHamqmU23FTMYC2npI31E81ir
GMEMpep6JllQAPZIx2fbiX+6BfGkKAOptcX3OQWii3QEgRvAS4qhwrVLbmFs9h+WCC9UzCHuR/ct
1/lVT9JhTuJhT0FcBSBGdo62YJhMCDYHH8ZAmzrPI7WRu6Ek4insEBA3/bd6CVZkpTeTtIif2lx3
BRDwoC5vmopjxBUEI05FNEKX2/X0YU8e6Y19nD9aPSg7egmbpiDgsdOJemxV6OM0YodpbYbWeE4B
avUYAlRIJACLWYVGgkFxmHXD5czIF7cH/RJQ9ShroiZ1MicdFT7pkkJpyNAk8kgGpwFhcR6Lj14L
gNrUKU2O5HnqaPfjVZoOuWmdJn/Kt0j6TlhUiL5UIZgUNb6jbgXNhH0p9N8zV2s3FpONXYDMkdU6
zfUJMY8Lwr5/JCHjzhrwIjAgoqjM/fU8UxIjCoMuzxjfusY2SZaGdRQ7zSPEBBKpZ+OiCSqLo+BU
HkmgmplfriBiPzHZ2sWx9zS4QbxDRXYx9CY7tmb1g2OIzjYqq4NF+ZNaGrppIjNQqlYO2QLsv5GM
3W1ZwjYgthtpBrL51QjOxi1g7KbIvVGRPZjMUFdctvODEmetTUg4GyxLfwwNPAc+YU5ItDizHPpw
CGcu1J6GEEdcqtSetUhlu7jBS0+iKksxlHAzIav2vHei+DoiM1/DmNAZIElkUcGsuopodVRYa8qq
aI7t+HtKVxZkQPOtwQUU1/aRYMqIHwB2gqviX0uMICu/JRJ2Jht2VCGxXZu8JX0/wG9Hy0+MbNq+
hChvCNGT1PfBgKLsrzce2bMTyXFLFK0P+y0uVTytCqoN3e/tbMqtNbFobMmyBVyu0hfoKOvphB9E
t/Y29XNREYHb3w09gbhZuabJ4TxEaNoBliPtVOG5torRxaT0gIqXGWhLxC7rogMhQPnecN4Q8l6I
bMGQnluPDtHhwucXnsnrlb0K7gUhuyGM4cGsBICdlq6AqYJ+e+udEwyYbxc9JQyc66mG8JeQDhwy
q55VXHA5EBxMGOQeLitWEiKFJxUuXKuYYaDqz1Wi35NWPP/IaSVT91UUv9hAYeK+1qQVhwydJenF
RNB0O0GecaWCjTsVcQwrhL6Xij22yT8eVRAyLJ2JEgrhyHrkHQeLuOTOsh4MFaAcqSjlUoUqT0X7
2KmYZeRv1Qamkth5rXcGhObsKUx8E6QzK4ZfQVozeUZ/dHnyh9E1Ibqo8eDMc7Y2SHjWVdSzoTjB
kY2uKippB8VjdwVIW2/sAZBgAMewdfIXV8VHzxzkq55EaZdk6SZ0qmOYXRpkHAwwlC3tTxRrh2ny
jVfT0Xrch/Zw7gNPu6F6Bg6oHrFslj+TOQ/udDcczz5yWmLPeZp6vsGO+ZRYFbFDztp9Sxn/UCIG
3gdJEMOq0X8tr9EM0xWtR/dScT3d2Rnq1QE5KG13nO2zeo1cfu8R7H64cRJtCscIb2NbNJe0s1Bn
ebX2owfMs7yWIMCJ6rknv5vaWGBqSLN9B7vkHIe5jpsofadNVf80M+PsRk37qtkqU8rUigtll+Gq
6eG48TCDvxHNvlseyq6Hn0b0zUMc9hOrtwGx2jzX32tYZKuvV+vpBDbppynAMuAh0u/0XEI+DXEL
GZRantBwgKvkfdG+X3tfhK9TB1tj1IPwMnStcw0SLhmlTSz4HKTbwXCrn6OgOTN1VffAlOc8smre
Tn7vHfreML7rHRTi5WG6/WLZpf0xAadeW1Fe303BaJycpq12g15Hz+SZPS+PdLCkxlkIQSWQwGfE
aJ8zgkBv+Dc0Fbzg9dob6ZGbosKAJYOIpG/Xih+8Gl2DOSG+Fa2rfbcr00BGznexAaHXet58YF7B
JUJyyF0nCu/kIoDZ9XTYWMHLx2UHGWn1jctV9ZI6tLw4D4ZzlVT1zRFDvCl0s34vCiyM6lVLl+hs
yurOfZn46cEt7P4Ao726T7EJfO1uj9muDKX/DiMCcryh2TfPcgnZ0VJtW8Fbf/a98GF5taALFByR
skGly21dOsU547i71VZGAd7t7Pc2BV2j9rcuaRPkc97fG/7coGUIy4MxtPq9XwBFXl6NuJ912Umy
gwNew2noBnfGVF7I67VR64wTus2s+BzsF3LRzPfeJ4ug6mv9AjSkvZlUB78ekGvn2rLTj5h42I2m
1f6l17TwNvEZ1/5k5Z84dtJ6MD4yF8eYDVX5OtmDde0Lgwx29RYZdjAOOBLpQDbIdr76LvCNoXOz
TRVP4gMU09dHqTuqq63wrrKtoyumogbCMm1NQWjlxe8Py6OY8jnrlve6FaNmXZYH6F4s3yftfvk8
rt/gBJgi/ZakdnvxGsfaEDPVvPcoA78+UIh6BJC/f5tKI77oFSzVvHXk239wdx5LkivJkv0itMDB
HNgGp8n5BpLFwKk76Ne/g6g7r1taZBaznQ0kIrMiKxgcbmaqRyUf1u1f0Ido175fNPcsnu45nqx0
q6tJfymgM7f/xQ0WhGUixH1OOU0Usqy3MSveJ0a+vy8bLR9IVbuMHyLfLc7FsjQtxf2nB5/n9r+A
oAkWJrh6yCLbP+Hos7ZLGuZnOXW72/8S2nDMrco7JIRkURs086lPymDLlwn/6+jsb39HG+4SFu1l
j3DQUVxxzd15npF+9BEWiOUzikdaCai/x0eAYhHzQejELsrtd7YHZLzxL7JId8RyVcHj3EB6tXCg
71L8Cp0lyaRF0eaO8/id+FmAoIUsBOwj1hP+aWSu2fjNyQMXD0HyvR+z2zdjWhowQsZvE7AUfUn3
NbcIQTE9CpswRkMu1Pn2QMtNcSDR1zhxPSdby4zVzvPL19sv6wpkcTLV3t3g+pgDEY38/atpBh5s
MLuXtFXe0W1yqC9kln97A5sbL/rWzNt2mFKrY5CbzatFg+/29E1PD6hoCvtaRiHsoRxW6O1p9v34
pV2ZPXfKtk9J5acAn3j6ZVxTROrhs54qdicItA4DUKk3IosIPOSFY1XCIxhN4pLqxH5wI0bNt0d6
WOoWQYb/mKSede4n1uq/vwiDjZV38Yc/arEvjXbem4GXfZiJs7n9SYR608bHbXc2zDZ81BOWosCj
SDN8FTzUpQDGrhrxUKvEvswaBv7ttY9EJ9Dmmd+q0qU+EyPuBeynnzXIZdFN8wNjjm7lOXiwxxp+
e5I6xTNY2c+/zwq9EyqGarg3EX1cfYO5wO0XKp7vsgiCVz979VEHGTXu2GXfaGluz7bDHbZtFGEn
8QJHJv6YHrFVPf19dxTxBW1UK9byUN65ZAT9/aut6F4HGqPPUgz5acSs/PcDzI2zxYX+yycEdmfb
JV+ZsfJe/TahPOUDNgSZRbevWBcN4f3ta8ew2/my0r1pxT/Hnkt3JDKkGw68aJtruw4JM6lA46/Q
PdTHNvW+mHeikbHd5lrFEVuT0saO7VTyWmck5voSn2zT91xVu6cA3dwxleh7B+gEyJ3EfjAJOWmD
DqJx0Pv3qZ6fIOs71wqvvOnXhGJRwXKJ+eHB+sKrC+3KHjzG4WpwNihDpg3jly/wJoxnBEivYvCr
18oPjgkioVURNvZp7H2codSAKDzlVdpU1dGCK8cXshWz1T8bufNFG+OQp7771lkA1C2r7w+dRwRG
LDlHQU2jKkXJdpo1tJmwkfXfQ4SEAlpMkC0fWnlC34Wk4HZzXOSjHYLYdmzivb+gP//98//+d7d/
fDvYi5z+793OifdROZ9vD7v9gdvP577l/7jd/PcPWcYDCH1gwzrME9ROyDZPGdjdlYMsqDcU7QJf
TVf+VoUzw8i3fVa+lRKffJJQAcWGBrvv67ck/kA/D5hVFvmm9dAtYCaoT81yyDqTvW4NsXUqocEK
rIOMqqFit6axcX2SwX3eol3ufUttTkeAivpUtaR5z05Vb0EZd1wExnTr9/fSwYRx+wf9ovHK0I6f
iuVwu5WdTZpTB3u0njPYAa6K1UmbvyvD4AXFi2b5dgBXQ1ZFEK+Yxlg7DM8IfwsAt03/kaiILGyM
XRZ+DiXxuzhuAy/QvsioVfvb28NZpgAo4H2rsha/L5JF0If96+3F0R2tT1gvSKtj5RiqGTLqj4zc
pbNBpbIrZfIq+pq/rfQLAGPQjBkPQNzAeyVMuHepFpdEVMbu9rPbb0vFFt2zkWV2U7ZBzr2OJQ4i
mHEbNgoRipP17YnF6MM21WJFrfKFYjunBiR3b8927EVhqF3ZyniIi7DfVlZ/5+A5KjpKSxnYW7Go
aXwfcU092epURVx4YYH06xC4xCnMYth+tkKFsHw//v51t0URfLtfIBJfp6PbIYbTRxGmB8XI8DCL
rtxGLFWMWKCpz0ytN55LyyFNiDFzZ2msvT4lAlC3j51DppMZM0hNu3zcW0qSQwDQCnO5DIEjEvfZ
14Gxm9vhLXHI7Kwa/1BFQXCiWHS0m5xiE0EITkJEPP1IE7IH4uX6o1jh6xtO9aKZEKk1bUVseydj
DH8OSv1KJVBRv2szxmv2ndOXNcFx3n0+I4y3xuHtJvS+CbqV0ZSn262WGQQtfmModzrGM6xJ0ziU
rf02J4F3DXM0u518MKomPs9Wzv4wrf1jx0OvaiDmMleBs2sbgzodp/Q2lQnSItzUe0IeD6rzQG+G
lofKNZv2ruiDrd2L7s5I4N8hK3nThEqdoVPl51I59dM8NdkmmSLv6hL0tUttQqamLnbXDCHlLoR/
f+oxwZ7CkVxusjJWyRhSGnNpWAeTYe9RE5T3PrlnZUODGBdeBVQYiub0EjlD+JBVQbq14e3j5czn
JwM5FjG8dn1qO3q2WZwmJzEx4UhdkOj5IATBdpgoYie4ok2XO5gjLCc340bXVPle2dk5XaRRtwNC
zIdAmYJy1rr4ywIWg2/+j0NmiHI9VKjcTGn8JMbh1Qx8vWYDFgJS7t682MCVODJsoCEi8VKfTINT
XvZfEBjFbhqth3hRbUnlUoL76SG2KXS2DTt/zuseGVSMYaO3RLuHQXshgsk6/ftQeWgEZvwRJC9U
P8K4AMVWTWigPP/v8x8WVdPY5zhI6z7+K4S/qeFpOSHTkW9B1Y9HxQl60jq9T8rc3eXWqE+3H5X/
e6tH78ZUwX2bF29CPo5IVSPBaZgsB2uyja0pSWLLmInTrXkoBIQ/BcAQYmmIRCtXC+/m9j2XeEdZ
DQmt6m+WAR3N5nHws+nsFuMlwzq6Mq2QzdEit8cO1f093O5CRZQgBJffmLTPvWqojsPySm6HwjZc
2PDgvIhWgnm3HOqoJ5cT8NFKmLG9LufqrupN0K2s8nHIU7gd/AULfrt1o3rfbvHHwO02zPKzVKM5
W1RTt1vOGP7n3dsvzJpM09SrD/9W79sBzOkMd07kWCkOTPRft0PRsI6F7Nj+3r39zM9g4ZBu4qyN
BplbaGM9JchXrQjdQ79re69d5M0Ly3Va+ctDs0VbFttztXaLZkTgjhVsxk8mF6ibCPy8xhUC7Y+p
G61Rn7XdQqNWI9aqLcBH1ZvTzzRqHPMx1HgWihDz1SBQmuqJ9SJaZrCGRoGat8uglPfqdvDYrYNx
gHx/eyO6RbEnbp7q5VtxeyUZWRn7kHLdJITH9sktS7Jvs3PTs9tHm2YCYNgt69Rt2eo4OxF3Y8wl
qeWB9loHCsTOt1E8jCfXccYTQpeQacBQrqpFogarLzpmeJkokVi0C8mpZpVm8c/9oMPsHXb50Rqg
35l01dZOYSNHDOpT15bb3A65Fi9GFN1Z+F9zGZW7OOxebubAm3/kthzcbv3XzyKPL2KgGyaufC86
jcO5Rm0AbJtYQIKdcX9VWXlhVkiUA+ZS/MPgZWYzGvfAeTXTXYoxq3JesjJrduaY+vejZ+3InJi/
mcEAvgiAEQaZnvk0kH4PjXFpmElfuxESztxG/JwUSE/O2cVGxXMKG7VL8Fx+BYV1TRixvhRuO579
3kYYC3Y0GJ9KNQd3JRqDyjZ6HFQMBO2Y2ZLDSBy8jFD7CXTx/dDUMGQ0oJvQ9+BtIYNqtsoaGNPk
PdZFZAR4Dap9kXnxQzFkBbpuqyBdtyA2qE6XckW6dyhehkeLDu8WQzyZikgHHyHBUUbhhEaZOe2s
2SgfCjIVJky/D6GPed4KGN20pHBImi8fcGPQ3zbLap0C0cVzm10EOjEQIMRCeVaeXWQdzUxn8Az2
hHO+5H36q4Vdf73doxfPFrDCh5RjF1urwHXex9IhsUqKr84xvK3tCNQXVpG8A5DY3n4uSQeDQxqL
owdq+60tIBdWqfsUDNVni/EAdI5NT6nR3oHoXpyCs/tSYzx4d5jzH2ssjfi9SvVeidndjFHJUGj5
rU9eSkOaFu5ELFmqiKCu5SI2jmbFtVnif3/H6X1iOx/8aBwS7MgG2ALqyPamqWNaObukGABz3RHe
oO5vB1vVCeKJEQ5QAwWCzaL4JuYB8UDhvmCF7igM2HgoN58eOsbt1B5vjTb8Nxvo8KEEB8UgpQPq
H1sP0XJrSma8mQko6NYBv8yoPjupzJke47w11paLe5ogCLAZU695qxXO5zydVn1qInOr5/AkZ1ag
vJvaownS+KDK/HfRduaqK+v6LegzZhuJotnmzMYGhl1EDrrT79g36JXJtfJHHz0HWX+Iatt8G/3k
pMYsXqfAdl+kNebHcuxhvLrP9JPNO6UMlyeBfSAVkMFgsc3I/kZ9xR2GsRph7wqMG5fCQKvHtsHe
RzpL+NsmBnRRoUp2kKojlbmp31oGHMik83tSnxB9YdP0ghKjq2W9JLGtX8jqyuFnQkTW6bEdO3Vf
8io8ORUHbevycjvTE8+3zwm27KmFHMBj+NS41JVPeZl3V9tq4dxwjyhq/rTZMLmRWOrtCONFOMf3
B2PMnXc55vt2roofQ0CfLezT6K7Px89mrKcLY1F6364tj9J3rUeYitYjgICLm9JHL0wHJBZV39pq
+JIFaa4f0D6tO6QVuBla+JehNz0Clq2Pfcy0LQQwHFaIRcqJgba1AGTDvrQ/LJqVq3g017IW8Q8f
JIoBCIK5dveJ7srbEEHpnsIgql6CgLYFFvGvaGkl0KqsLwyIujXIcW9XZ67J6GOafvq5t/XneP4M
gh5FVB4XQHXtJTykUjvDmfSzLuAlYnRKfo5RsvHBHv8md2rMdkYPaYftmQ/gWoNLosGFADLaFX4M
PrczbzQK6qLxXQSR/dq4ZsIAkQuBFZvWqxs2/9y9/ZYJJ0NSl61iRdrpszeyOI+T8wGkd943kFF2
2EGcj6YdP/pWoLizhj/KNee7Pianrw/y+wkxwNlPAza4Dh1gF1LUPV3LYu21EbNSIpbSpb1rej+D
gvE9Eo/4xQkZBDAlmQ6R6cunWRD81aZVs3LseXgp964bOX9M3f+oGCa/l+VERpcxFvd5tAjZgxIG
dZswx4EAxrCh3aFNTF+dZPwk+SeF6JD535byHxvfan4PXsVoJsRVMlcHmj9w41RGxm7tsixXOS1S
NyO1eIrUaZKe9xLOQ7RN2RHsDTlD2JEGJLaxH+6TXHzmSTQfnVnpqzPLjcCv81azshep89p73vBc
cM6XtqPvE4NMUzAMgnTvBDOF61fb1swKWBCdPk2O557rXj9XTf4iGlsTEzd/5VYVw6ayqGtwqzwp
Q4lNi1r8EM11/85jPrKWoD7dcGK0jIrXDUaD9aTpb01EJXKOOv77XI2AhdQaf4n3YTPhL8jlbSAT
2o3a51EMFtoJybwx44NNK+lAmylZuwR4HcqekF+ur9XW0CQ6xkv4rB3m6p6pMAVjD5HMyUi8I5xP
PrcTpFpVld4pzwD2OC62J50BP6R7NO/t3L2mmRl/kiS92ICMH7EwmNGlI7VrNBmbiRX5pxp/ObhP
sInbkFUMp1qXbS/uVNq9jQaRFH5VuJe0U19tK9rnPKqx3Sz9Tc9v3W//E39jtFewkF4GYeXnQBcC
bIJRoqNXOTvf0n6dZ/md1oRJxpVeeVBXt3NoRUeMeUQipmm6VzONOb9q9LF3bZBDbUB1pv18z1iE
i5gZTRekMvQVkkrumX5VV6cLAF06xjVFpL1lXlw/1a0NUltX1vqfT1Bb+QanzItXQEb3gwxYbJLu
UCNjEh3i/OhXy7ti2s9NlthHc8nYrkPmuEIA0Ovd8SmeR+NOaEyfyz3Xg+PJNQV0Z6mRgMxlvGK4
tXFlYv8iN/BX6wpnV/DpbyO4+ZQR8ntAEgu/nK3YGj9Jc6c1g4ymmV/ViPBC+IlDtNBrGacEaAz+
hKBSLZHJTnGeJrVIicwzLpj/c2irvTS630wyHoY0RFho2Gwtknk8G+SV5bFIXxNjksiiAKsQCRjc
g00I7jkrJ8TfAncjmq3fo5uDNIid+cCYKn0GJta2yj+1WJ1PkUnkmB3xLVSKDqlnzXfkpF5LF0uE
wjmznkMd77Iun3dW3EArWIppVXT6HObWcRhU8JwLAwFMkjx0mN0AGEH3ZImSlX+XD5RV9fIK0T8Z
WL3YYDXDNh1eC9zLV5oX/p3SsqCu6N23No73BamVqzEU9ZGhcb2ZG3hPScljtdsEILOL18wc3hOK
qjeLRGryunA8hU39uUwev5O4IeUmHbztpCZ2aAUDBF5NfnVqfOma/sLJGCa9J7P+Jx3ee50nFlFV
gOEz2mObWkHP6HzAd+6AOVd76lQ6jXrzTHrpURGTGsVpgjsXal3SjI/Z5P4wayj0lPDDIxL74uyw
tQc7thA4KrXXfbu88vA1wpDLRTuPf4bLjtIYDx4C2G2VQNf0H227kau27/sfPhcWrJTxln5RjjxI
gKftl/l9aGxMa+5ejTDdYuxKuNQtaRFzBcmL9W8Xl1l6cZX97EimLF5izPeWAdx3QIR9iIIx3OXM
Phjhq+9iYAjUtcUfejRM1YQsYKiwW7K85Kkh7WCTO2l1cP1+WJc2C/bsufnZWbCOuNDk0TDz6qB8
AWJt6JCLzcYwrxJrtA9O7GxqWeXvcBRpsdCvLzXBkTRzgx8mFwszjornmmyLVipz4/RecJ9Ytt7X
Mu7PU5VEeHwjby8gWN1bHbMsr/8sKkJy+7DIz6MUexVormFJ9OGC0OYJh6i+jU0lanVNUnubmzhO
oF305YMFdAR4H2nKoaAU4mXzpOzXSM8ky5bRY51mYstTz7c0sMQTljDziRO4hZunmYw6DoWf015u
UnFsZ+3WSFQGT7mHxxHEIcYzk9AvG59c0lnt2W50e64TrvJVOx0jBPh7dhzhSgQWwLQyB9DEb86t
P7ZnauU7DGbQ6vXwOrb5tck6+8jeBCK6Y9HmS2P7zDaLq5v6JLMR62bnNmczM655bGV3fpZrrnBO
fKXzBSYrN+NLRrSoU2h1FkCrhFkYD2E0CxgHnMqY4r33NmNGWXZvOtoleVLcad/Oid6exRHn6sPt
R0UmkNMW1tqq84kY6Owlgjfz0sOvQl4avPdJ6z0mzXs/7nGg1k9pUtEA9kii7MdKbWsn2/oVfRIJ
gzeuOGHqGd9nu8RPsNUp3L3FuOLL9pj4ppX7hU2seUoXu68qCu/Hwq2zqyh6ziZJQInGRhMlX2nX
w9ggN3TBEIzvGl0SYb5Q9wonPxqGo54zYttzxh8HHyKTh6M1ovVX2EsKXfnMu0FTqtXxGSXMKpp+
6G4pd+2vMYLgmI5heIApMp6SJLtMPfucqvVJX8BZ8a2RFROdVCKxkxZsjXHG+ME7QUbk+I7xZF6l
6CkYMMnxnT0LQkoYep1jbyxg2Y/UEOVmKOF1epXXHlwaGEvvILreDskIhcMtRb8JIr1uHS1fboeM
1u5ktashKcb3Af/srklJSVys7lEEU88cDPMUxlDmVcjl2ClRwJBLmsHfi81TFg6QbQvAy3SqHkiE
/QA/j0dP9WytWArSjvLV7/z8rvyyJpa7tIPS6njArtVi9KUHZiDbIkFiKgLQBIx9XjQBsyKgEuiJ
AeIqJe7CmhRhEBrU6kkB1yurQHfJhzRCuq0paILMmE5Jp0iqrdv6bBmE/CSRiYacvNKjRrRXaiGu
k6LMBA7csDcx0j0iW5fvJHXbOOSPnefoa9oHl8gbIaB1FSKzgoGzgahFSrTZum6Kk0njO1CcaFlv
nxywKVfpM6OiiRk8+YRBB3n0pWwZvHWVrE852xE0olX4No9uuXujyC9xt+TlPQKTbU9i0yXeC7OK
7qO4yV7dONn0whyujbVMAwslQLQ68gg+8EO0MXkmSp9LnRAh2nkl0DRxKvFSMpBpom0yjTXNijT5
MU4nne4H3wpfmmEaXqyZXJs2+8UcS18NAo4eqYAL5nvwTcfQoL1ALihmn7S5yoHBq6kGG21WxwjC
1BI+iEwOWbWEhOO4PWjyRdhgcPBURnPMHs84g4qLm8GFYA+EKhrIz6qoCASTg+m+xFrfR6VTfAeW
byP+QpDSRs+1Pefrvsuqz7KOGOBI97fNmN0rCWBZ2S67eDfYN6Wfngq3ElfaVOa1YNRyRY6HZbI1
LrpstiVtqU/ZI6xtdJycqyh81/SED0zwaPdRvtNzfkhabEyNXbyE2uoebQjyLtFoR4t9aGG25ncH
qJ2MYmbGnTARtzE1Pbq+pGXUFPab6dv4OyeD9n/G8NrykAvAcsifh0LQqvfVr2TOX2WNTAcg9Uz5
quodQ21ovwOTZCu8KEE8ZCHra5wVW5pW7mmERg1YdzokLivdiqYHuzczsncWXZ37sQe/p7R691Tl
3N9+BOvV38LMqw9uXdEz5KqZJ+TMcFklI7Ae6Gois7xMlvvToaW1rjrjvWhmkuFg1D8kTjQ+CLeO
dgEWQCY3HSIipsmp66P7H838jYqPtOgWMmbSZQfmMXKlEV4emL7bdD4i75Jazb1EAqF9YGcDdq0n
TT8DR6PxKju9mxXAO6xpcCoNG0xvl5wRONdPnsvJVBrVxjIcl9ZWzlBkojlZ0lQ9+AsgEG+jtTHy
6tWac06+GYg2zpQt2Rissb549ZKkOUQRvvdBVGgZAOgwFUOM2Cbhtgrn6ApE8J8D5L/gBN6lKFin
6u8C1v35djBAtYH0qXtaLgTZIcemjVA1z4j9xaPsiHI1E4A6dZR7hFBRhyKAAA04j77zSLJb7LX6
MV0OC+zQcFAgSRipmqnqRhA/NZjZpyiRNk6T6LfeNIuTZrdCq5todOZ5cCC8LlrZRVoemEWLbe43
7roda+s+AXG0xu2nD71B23AajGGvphFgJp1UDDylfyqhSe1E0jx3niRErp/8cxDF6Yac4wZsdVWs
5kxVl8Qo52eVvjjLuhtBOd/3xdC+IA2hkFfQJ0h6/1V4yEwcojE39TDWRLwi1vB8VRxQqZ+CelHB
lN9k9kXXCaIGYtCpux8STszQfLX7Tl/DDOlV1ljG0RDR0zQb8m6sOu9l0pzvCUaxv3U1qWTzmok0
PWo0cLr9Cpp+/iRgj29waKe7210EIhevmtGI0yJYEdsVn6xROPe1PTXIS2dy5dz6A/ya/TAMv4ZB
dA8zieGbvkIN1NGCvVJLkrIiK+xUE/zFPGg2PuoS14nD95Ssy102mObRSroHTjQm+ZbZb8IOvajX
hnIvlq9qTKgMM535NPQNOKV+GWAv3Kfxdhjv6Po0J81otcLHLgEzh93JyyzzDrSi3gCxeCsgEK4R
GtufpEQditn2HmGG+oikjlVle7+cKEJX3KXj0yCbC7uD4ABwDbltlaWvjAODu2SRk/t2e3Jb9tY+
gL6nMgxQatPTy+z4VNCOanHgyzBFC2nX3b6cRmb8VvkraSJKnkTdgWh3Vnwv+qOgoXKSABNsxwqe
0E2na5HFzuF2F7FXv5FYc0lHFpexLtGs9a29znzOFdswr6iZqy2dUm8Nysy8VmYPMHiwWNFJQDwI
O1LPY/cJrzF5sqRSz9Di9kZkfZaeab4mHm9FZJT/3Lr9zOhho8yFvZfaQD6J6eqZHNQrbZT+c55o
cdVTj7BJtAvkA9JfVLFkCDRImFE7RojR9EVj9Nke2vE5aYAR93mGAcBDsNwNRXtP0k8Cune2yaHo
3VfHR6w5LQgYXhKDMdJnvzvtvwI7f0w41fexO9NfNPVDN2M/YcxC2a5Db1678ej/WFyyVipRaMew
hHMTzZMJpvVINy58cRTaaQscv4zz8c42MZvFiVqcA1V+xGQLhcIU4Snb5bYzXNK8Lze+7sJv7aZo
42vvo09dIJXa+zVIOr+iy1G+WAiwmtw0nmghg9+ey+wT4eJ7xHDyXM78iYFq/Ohp5AlVYESPrJ/I
7SEOIkBNXHqUjAryZoyfbwdjIv0umgN5soai2cwymDdghZPL7ZB0DDia2P6+dXBjdJbCiAAwdt1v
iyXy2EQPmtXrkBljd0jpvzJP7/1t6DFmtg1jWzFpQ14tcEEmDSzMWRR7lFi4rcKCoW6ve+ZZmUGB
59DY1pK029Sg/+QY7t5j9nVwafuus5YxXhMHlEBMJg/+DzxowaOmwbVWuQ/soZJqy5IGO82loQwy
xV3aw40zWKubM+7/1zAi/LZ4J//vYUSIO8rfP3Xys9P/mUf092H/kBKk+Bc0A1N4ktaibfnC+l9S
grT/JS1Xmia8A0eAS8CI+R+kBNcVOAhZJTDCOnig1d88Isf8F1FEHp+E60qBzef/iZTgL8lG/+l+
dxg70EU3LWehOQAl+y/3u2thVfZINDm0pK7GUObWXdRcnATDEW7cgGhh/aGNP1lrP/km+WVo+DW+
Jwq0LPUUmS05cWNIoNa9X77X7KBM7b/4vZ+dorIOz33zZ+zyS+87aiUN7y6pUHuYCac6zURJAYAS
g75rwKV3RQoc9TloJmqvZF16TAHKmYABZqp4eO8YXT0ib0nWtS2/6UO/YiF/zAWBGWY0XB0DIYx8
MLduOOilQluJRhIgKXiSbcF2ZoDiIL5TgTFt4gpmjq+hP8NPSJzHYHqC+fbSDi7ZYGCS5vhP3Hp3
npv+6IbgXnnxlay9y6ih8ZjtXSbQ5ILQmlddB2aw7tuPOa5f8OM99WHzqfJ2P5njVkH+IT1Dvjl2
/NDJ7A8hDuTQcI2lLfynirS9GiveZulZj17tnuk0XqyS9ymLeM6RbD9oF7Pc7OzC2ofEwaYEIVMJ
bE3h7H3XuUMS8UEM0T4SEGuymYZLVP6yiRlqW/+YEGO7ChUte4T82zR0yQsKQqAGhb0irnprexOh
gksNQIsOetyBRAjEKkWzRnStVnlf20Ay84OJhJ1klSUWxd/Wpn90Ru8rlPpn2PK4hLBBhl7oOoeC
UVRBOlLI+Me7fVMMhRBm/hLeDDK6ZesQ4/ihkD567KhJeHAe8Q0QkkE2zvKHUydknrR82nQTfzn1
e0Tcx6pGn75tRv897YD4qJQLMXOzR0W2kNuMgPbSNZdBNvR16R7dodkMPXnxDi6RRA13XbnwNkHS
ds0SoMKOa4MR/DWjGiaEuPM3YKL+KDzz25zNIv2pu4T5LmHg0V7jDl51Uom1ruR7q/3+TLn5M8xJ
HtBt8JLKtoRee43saqVI5pWAMRFxYaWLYcfuHM3wXcjpwejFT6v9KeCAP1kkJyBXiPGM1CaT8A3Z
quHaDU/ObJI0Jyn9aFUMPrwDW/FcB1cesTUcY+JybidLCK9rbcb9dm6Es57NP7XszQ1lzCN92QQo
fUA0ZvROjXSXJXy+kJDxnT7S16HnIyJK0TLZZRMNboeLQtqUvMx6hwo7xvxTj8eFtEacdl0DYPdK
6ynQmrzkJxMzxRrky51VFVT9ZDJ0efCbeUWcFE+1tUjjpj0ZzX8gh4+YBJcTr8mOeUzXpHDdu3HK
/ozsrVaWxbsCG+jdHZbpCDz/jDPBfBcQJ/mOjqteIAKgK+cMfEUoNZmxFHxWUYnYhuHRB/1uf6Mr
r+drqqDwK1zrqQf8YnGigt6jsFwbnHSA2PZNXVwQsoxkLb/IAJdXX2eHSMynOfuRNREN4YLZJe91
x7MwRfTHacWmI+d2Tl7ov+9EJmBmsEvwJSdN29fo0gsMqFVxbJzR4E4IIVZmiC/4veenP2wh2SYt
DJOhCT/KNp4OHR+hdOSL1dqMLMGK8JtyVSOPXdFfJqzDYz1FPUzMTTzgm6NdGUj1ITP+X08ypmSt
3cdqurBjpHcv8Q/XD2W9ICapeXYNRceqzoof7BBhu+vmSE4OD2IkugZUkFuLqitqmIya9qo2yUto
c/HU0RoEBN90hwI6KN1AJrBDy7gmsJZztqtxOyaUGimLZdW231YV/GEcnsEuyCGBN+MmbCaUnXW4
rxzjDJtx3JMd95DF86lFTbalEZCsg/hNKZajTDK+mQb7ktA55/VUatMoMK+BpspPk5KLQXa1eSPo
FPjXiACuBItpkNjP9KC2ozYcIMTOylmyqcw0+2NXRYiotqx2wLruBoNPsHdcEnZRyKx6FJ+rePJf
kfwcKmretSDE7GoW7YDBkHQos8CrERDcwa2BpkkE6YWwnj3Rv856zPptL5jV9ZkPLs4JHoSNX9G+
N5aJsRGWF6sOf2aWXEdCZMSpp5Dac3bLfFqZ+zHogfJQZvOuqlsaKlP9o84ofkvl0mQ1rbVnQ9l0
cmgIhkVb3+HrsqwlsIQfpzZLN1GgnxghPJtt9wtX12vrYeD2oUHi0Y8eZLbY5JeopgPe8piRGhMP
bz84xMoXakpWtOZJ4U12fjGw3JZOe2xs0F+3CxZaNOxpBk8URG6IxJuwpjCwQaW7yQ9MRPdYob4l
3PkYMn46d59Vw9dAiPwXeEso2jTC13S99wXQpy35O0e8K8z3AoOEUzM+N2Ryw5qFTDy6+4bVfkIN
YkTJtCg17+ZBXofBXHIDWYHD3lo3cbjtEnfL5ogFfzZ/Y3h482falXE+Pc42djNiMT+TbpY0CrgY
GYIgHHtEpyI9zmWU2i0XJzrciiCsuQTmLdPimzyd97Y2TwsUJMF04tObrE3zNzVquvZDrBMMKVeZ
k0drzBeO4/Trvr64A134Ck1266pVKNBptqM214PHYhNk3jFAJ7aWWpc7Abc1KsgkbQf42Dm2Gfk/
3J1JU9zouq3/yokzV4X65sQ9d5CSUtmRgMGAmSiwMer7Xr/+PhJVBaa87dh3uAcolEogU5lqvu99
13pWILXgB/lamDncNv3MpcJc2ladfN13tV1147idlwukPpLX1lMs24gKWl9iPqrR31QBtB8MaJE9
MF1Ag4cCYVINpDpnzNB2xqRomxnoJ9fbISePsmEK+ZAuo6+YNJBRkDx0vDBmA+EWgtEDFYiEmhcZ
DeQHg9lQr0WCwCLUh1ur404ZKhca4jHGbwwbBK28EWjx2aF1oTQSzfoiFZ0QqAaFNDcosE8tQ5eo
lC+YfgqAh6TzNIsP65FjKQXES5SneDAOYY66yRgF4LLc4rZqjn40mfEV10KDZdW/p5NBAoUG/+Js
GUrCgaTmtjYarTOG8PDngfyLGFl5SFMlJrvLLZgw1VH+3Ryk6oDLF1eoyOyu0zS370P06D72gE1R
GXdZwVApERhm6clWs5i6Fy3p2vRIt62kfuIjz3eyrrfHltrD66LCHnqshx4u8YQwr65dncSeg8KM
zWzJGGQE/iWsMCviNnKaJlsHx4Bca0si3i69T8XRCSl08d8+aaHxFBhavDXLEvWaX1ORChoWr49F
WMJO3gPhlBfJUojsh6y4Ec+qePMmJ1/V5YUBtjeIXWaO/WaVlGoLP28VzL7JTFfprL9FVkFxRP06
/A3A1knts/VpAIEbgUNCJ3ep6sR3Jgv4zjKhRddIl2xBaY6WXJOJ0+JgGuTdbEREmalnKQslT4yI
JgoTP8QhV+HRjWk3e5mcI+xvkSzmC0lv1eWOWfpZq60U1cPyBD0u1YYEKjDypmg8txLurW5xDCzf
J/NeK/HnfdRYdCgQk4f5GXcCYBw5AE09ScHJ0NsT6VydXafQdpi1BidK4CehkEVPWRTpKz/eUhXY
wyrtVWrp6KhufO070hr/ppkVBmBW/60o6v4UGmJ/mq/TUD+XlYI0IjU1oD3BZz18RI6qHxSfChra
3H3axqlb1RwwZiOOh7aHKmCvq7SFGOLoZKwsT0RlSgpFZ8wbaY5vViVxLEGSXNdSVC+5Qbr8Eqcc
FxGyU9n4khM1vPhzaLF3+oMh6s22AMxzWCXVtJzxQr89ptktu3oePq/qarI6EJq9rqpkaE4GAaFE
7hgboYZULAk+tdM0RIc1NJHDMAcj/GjiM8nkU1X0OCFjXCWBBqZ2eSQPEdMpK0CcMZp96fQm/qV1
0SxPvz4cyjtCHvytXrSGy0QF4VLWLobBVnLlAUOGaOg9wq+euSFRSU6SR8NJ90Njo8i4Y6Y6OKNr
0I6SaWnHKsv11zXQBoajtgKMmWXb+isd6nTEoQdkPqq7blGWP8L4z8lbE2LTNeKFpGgX/hD3YIaF
YzmK9Re8JBR5NBGbne9nzGi6/jhUg34xCcIpnhmFz+pwE7WNcG4z7ZgPqPEqZUiP1QKtE5ocQxuS
dW99SO7mWcnC0jUGxmblIMq3ZClIp2Yew83Qp8AEpAyym2UGECCUAShr4KE0Ta5pTSQQM8YvWWdk
d2VnaW6aM0BIco3huY7AruPTDg399l194eqf/D9pmY2/4/8ts3VVJ3NE1zlYSCSmmvAeLJRagozf
p+52bdbknryAdsOXKJlIUMjNW6hWTBzw3kf9VGCX5+71//P6qmSKso4iXRE/VAsI7gXQ0JbdrjHG
z9pcnWuDwSQTQSVKnhnsyw048U4HkCzN3q9f+wO26nXXEbTqskpHxDI/vDSDf0GN5rzbpRPzxGXC
2HTW7ZhO0iZQ4Y2o4g5HZvBKo/tPLVkBz4RF9a9LVs739Gl4qr+/r1e9/s1f9SrtD1ElBFvSdY3r
j6i/q1dplLIM7ns6UCueoJL0V3y29QeHJLUsS1EpaClLkevPcpVi/qGqksQZqcOTWJmf//f/fBv/
J/he/Hm8Nx8ev+dfgif7cAJgYtQlyVRFriHU1fQPR0ES92EszVa165OCqGIsdLPUV8BOzMOwuC2i
DN8Zx0O0ISJr8T8Ive4S7JjvpB6ueUZTdhMwKdloUhbYsUAETIzqvSDdwJkSozoiiko3W8JqAFI0
bXDsc9gpZtEzyeplZyjkFvFWbRMFeOoaHGhC8GjqQAZarSUaTdc7WJgBQ3uaXo5UhU8YZk2vMRZf
8JTtGUdRrlC1IxFWeSiqOLzMpZlcfGdWOXtqswwi2EWaOZbb582DOmrnomS3JIaVXfpImct0fLXz
xrFqnWmCimSFxt2kiAGCIv9MW4O6MZoQt5bJgfNrxvuzv+h0NM9nKn5TxOlRDJgMCZ3W2ljp56M+
BUB4SSmiynxRS5rvTiY36Wzcm50474iOrLZqk1zJQfCo+6l0Q0DFksN5Ql5cHwjmkGxxuu1A0pDs
uDg4Qox3cP4RaMTQ40egjAReiV9msdmYOSPPWdZuhkEu3VFNkhs/ML5EJfPSC6Wm9D+0TejWqvR9
zo3Bjo3yTBCrhBPLsseJqZucTSJA4OixQzYWCDJ60hqdQSaN9hQhJ9QHN+MStc2yDEl7u+UYekkG
BqpKSX2hjtubdTqhS3z3W1FuaSgFhPOMXCw1aCahTivGDJ41gXZ77md4bkP5uu6RPyddY1tWEhKI
GAIP6ovN9pKgyDPulMGhafIyqVADjMPciwrlx4J0hyjeZCq6Vx9ZodHold3UuIzKCKVJXD1LS9de
g9buJMBlbC3OrkJeiAQq4udQD7QF95ROlq8hoW4mxQAs0F1IPqXScMxvembJdkQ0gI2byUbsSVs9
yfsNw8I9dKFr2cxOxYRUQPxal9kVGYYHosNoV/j4quOYLwVh7iMFqP1iW4dSNReUbBQFzVvyWGlc
1I2iuOnoohugzu8S6kLUdrIWrI4Shg680yV/Q9iRLN/b0cKA8S+DrrocFd/1DUa7ic+e9x0FBY1+
aEMXucwkaZv1MkqZisJhJwY0cQlUCYTSzfBboLwtaZgTsZpxjm9KQCzFMKhbvTJ2HTNq2xKGcY9m
xwHNy8wekY2n5ETKGxVK9RJfLFlIt+ju4Pe3bcVUInuJTapY4bEhXdMtLAnQknBoA0BoXW0wbjBv
uroZLvU6O2UiESJzeYOpsv2EExU1EFIWpCB3Spm64xC9kCvtZ4h+00HbUT02N6bWVtSHrV083RBo
17jpyGwQYfxth3YrhTxGOK0N+Cry2rSk8m2VhQ2dj1FTYriBkohY0kSKe1WFFq4h+C/hUpPUfbQv
v9ap5l9pZ0ToDN4V4UzZNtyWy7UNp6NA8EsQO750Pw1jsQ3E/lMWGZgc4IX3zIQ33SSbG2x0OUEO
Rl07vk5miSoMtJn16rqa0vFEKDZ5dQzvNlU7BW6o5LWbR6XqZQWYL2ni6tSnn8wKtDFTXkRTJMb6
CaNso2upcIbipdXP1pbe6VB1he1H4U0RVjP1sPyG/la1idvsBewg+dIzPqcplL4Z0UHImBkNNz7x
rz3ZfSLxWuTTBZZ0ZYDuc6xpOPfTtazEx3Zh7yhKqNslADnTF79B7cKQK+MClPObKCARtJdVw9Y6
Xz/qgOqO8dhL+1xH7mNmARxO3Jwpc+FjKc/ZduANrDK+VdCHRYvweGF+xqLmYLjbKtN4F0sIrnQJ
DXGvmZ4StC1ZeNE1MhOyEiRiFAvf5L5h1PpRlrVgX3YBIj74/1z4ZWnsjqI0EgCZ5iSIYaPZzUV0
VFG324kfL82UKjlpKUjQYAr3KTEERTJo6FGHkYsO19HJiualJk131ifnJlOaF9q+i8B2Fo6w34Vj
lDYaQVfylQDE85j3EYUnYcmbTqvsGKadyLyelxOoFGK4mc8tHY+dUBfkxUwiMaIZ+RFzBgeCMW5Y
WfiZcuXe6ubYoxplHae+KncKHt0iRpge5xOIsVrVnahdWHjLu6iXxbpWzS+hERuH9QEThXHHgfb6
LnOQh3DslgQJKsAzExYCXjTmM+tqFRGL3N5pFs7vQFduCxHJs9CFu4nR37ZW5etRwehKp6hfvKcg
WDCgLmv5MnlShYmqWayR3zD3LxlUv20xVRV95Ic+Zauvpx7eotmuZZVSy6ReoYcC8mPNF2umQUB+
016iAMRcjrwMYb6oRoqj67DqP3XcqMCCZaj1rweO91ORRXnwftz459/8hYQX1T9ETWFopq2AcoWW
5fC9af/3vwVJkniKZiqdRlNVlhbkX31ORpsSMxp6n7qIxkh+GzgufU4IZ2jMgAeK4I7lf4cI/2Hy
IJqiRldMsTRouryOsnRB3zFvAVE0SW1Vw1mpHhBsGdjwK5SQI26DK1iR7z6Zn8zSlI9o6I+vtjz/
7tWqQAE0z7T07F9ML2O/0e+KEdTjxkfuQ8lio90XyTG4ULzilgKe+lC60ffAi/YYDTr0ULZpg6+6
Qy/iGHu0LBSiMdgIUH3c4vjrtyrp4kfctimZJt+brCiQavnyPoyoJ6mRUpK3Jep7EBTKakYRvyys
QRkhXCy5aoTfGjQ8uZ8o+a3B9HgvZOgqNx1Eq0O7xIGsazHV600w1qoDRFxyKjVHvkHm63FdoP8k
WkcVH6syHw9QJUaKbfNAA49b4rot9wd9I+lgaykmW04SkUvqV9UCCsVI3y6m3XVBAA8IO8Qasaui
fFhKO8TbiRCsXyNF1sf94jtfE0aQcV/lZjVQyVtCKTRidZCTLwHCAoEafy/W1BKCc/QtzPEzbogK
JgeLrOb+VWrB7m1TLVELos4PmJMPyULRCplCTGFUdEaJsK3rSu4sI/z1aHlJzaDElleMUhanv7oa
h/V1uW4QlxA5cJIUVVICsOj++Z7S99tCLauD2lPFWaM+1jVM8NXrQ3QwRSvJe21JBHmXM9IsYSPV
spBGoXQG6kjvsj4MZHOodAQM3Gv2R6GmtD5H/75Kq11biQi9l2IiemoKeJpIYmzrb9dNJJ6gr14M
VITgRV9M2m+HoE1emPxXrr48Wjeti7eHUhU/aAOxiQKVyc26u2vWSdwGI3mcy56v34pZU/5rssh7
28t1jUwAEhHXVdFMGNRTeXvbQ/rXtCLXxwYkEOpTSvdcUpV1sSbXhJ4AxXu3s+tuS2rKgBPJ47Q4
xgUReMC6FlEm83p13psjNxQL0MD6XBr5wb6h/dDLjM7AmAg2buiKanfKS1syYnuzK+5eHyomeT2T
Jy9HgqYRP7murUeHrInybsA7tm5fN/GNA+C2OObhf/ARVTKhfJWfcueSQtI+zQYYzIiy/tBalUZ8
dJtgtloiH5VuBA4zGKwG+VS5lEUCmkIRNcqlIDkwIkqKnJnb8h7Ww5Z4+z8P537urjPNZ170dryW
scFRu76ppijMbUO85fpuivUt/b3QFjoMskXe5rLNh3W2iYpZYxzHQQO8qHnlzKwP1wWN35Zb/1+L
D7+SqiWQkAbPmlrwfYlLRFGQJQQNAeU0PN0qvBVWsj6L+/5Pdsnbw9yHA2tZFEDVmPD1JlWW8aIv
S+76O7o0Gy44JYQUf/37da0FJ7TriCtcH9V0V+1hRHhaq3xeQ8NJD3Wwel1bt03lyOU7r2mxJj2x
sutG0C24iCordV+ffveb8HSEXsj28XLNSpa4ynVtVOOyflhXJ1DmM14wnl8XoM+f6P8ObhMI4Fnf
nlj/unrb+Pbf1t8RTMCpKcJt8HN/EX7Wz1tXoSnQZfzUhWRwvGJzVlpOgFibLxskAcYIYIfrrtEF
/XN/192XKSd7ViAeX59VCeAABzEtV73X50NopWhp7wuguK4eKyd/ImRi+Sevv7v+1vq4kGCLvD1c
19Ztr//u3d/kQpd5E7VaqZYND7nfdoyXk+xn/+ZtmzxQabDlun02GiY4itXaK7/IHLTBlVLjaX1E
o6zATbAQF8JZd9Ztg8QxvK69LT5uy5ZYWF1TIkSX4jFbGUnr7+TUXadl53/6t+ufvT3zka20PvPx
pZZ3+LYtAFCF4MJTJhlAlyi/ABcE87TccJVQco2xTHcIPx9Unx7qGy1mWO56FZHhRirIY+n1ssgh
GmCImosFyhzRMRbbqXHemklU0z8pFHK2H2JNRYPi2odteVR9b6KyxHvH64glWld86WSILbe5fGgz
0W0HucOHuqSsLQf3ulgzQt8evtu23PXqBH4IbcflsDd8GkIqWKZ8wKDbTRV1Aw1B9VBlW9lS93SA
im1St498HD2aaPFEjm/qRTqKk5w7rZhB6Rb7G/WSylLy+uor6MNYz6BKRfk1JhnE6tGifIT7dlPX
zA00Cgx5FLWu3Fb4qJf7Y581A0O2ZXXliqwLfEb0xnQIEOZUbMdh8ndEP6+fkqagSNgVSDP2jXz+
wO5IjOYytphkBZjZ8RFoL12sVMeO7C+kxU8VtO3tYAQ7zHvTziK/VyqCgxp8DmNOXijV9WGEmU2o
ZEe4dF/6n6KCque6bTkcFBkYdj3GvOFGmEHiysj3uYU0ldEwtU2uSRSBiqReTVOQHKLhWNRSAgEl
0z0wgPtKC5aOkiK9Lma1uyS4Ptn17bSDZWWel+52KM+3FVws7FHZoR/KT9ESMFMw5XM0/F40Zozr
ReaFKRWk8UqBWhfLxfZgZSNuHg1q2+siomSUAE2332BGr0fA+jjSEwbByUBZCUYhMxdqHyGWMRqp
tVOH6mnwB8s25GQxfDb73hyCy3bEKaINFFRGlCpoWIxLfYaSBQqj54aaSS/A/zNXXoZq64IgcO7S
S4l4fQhYT/JmarV5oT6Xo3SVpyQKImruD+taFWcjpcCwdsKCkzBjD1LOKr6Zd48tkYsddbVlMzlN
EGmW3zW5dPRajfH5703rb7z+D8LIGZLRoMXzHRQalDJuQtWySFOTjOZ1FfBcB/Owbx3gboyIxMHK
+KPltxCY/Pn769q43LnWtbcn1t97/RMqPs9pLDfuum0pO3lmTYGtzDu61SxQRKt8fMsqB7tErzPP
KIyCrVm3GYLK02V96idJ26+b1idDAggP61ohwKHuK95e2sEkIPHLrQff3OeddjX6OpIfPyeVTqb+
UfuDB0kcTsnrtrb+HphLHmjJyHzdpGUSrlgFrxohkOi9/37i7eFwiS7LooYEdg/92OCagsMBQPUK
y4HZn8FjowJA12y5mukO9+gJpOxiAEXB3dEjI+c2PTPt+CS4viWHG6gun6aMAqvXxi4rsn+sdIbn
8Kw/NcOpjs7LLAlnHc3tHp7hU08dOEy81HQT2Q2TOzW+lGIva+xMOBbxpRHD6+Gc8QwJMk6Dhojz
+5TH52o8deNpRvxioRI9tsLetFCHXuNeGCwniPZJtk+mAt/KlsJ6v9UP+cm0UcQPpd1+m7EludlL
FVL89boQCMQjCjmN/b9pjb2GClGcLjGRZck9bkMFb5YTfgZzVH2l1kZSai9ToXRD4sMJ0N6MNPAI
2BO2JNGqWAfErZ7tu9INEAtSHFQvTZgnn+sYEs/X9II0tc1JO5RPmPrP46bkFLWR4ByUg2bHj9Op
ceIXqmlPDXxqt3CEK40rEaqlR8sbbXMvP0vXuTvs4Yg6gMEd0xl3+P7DS2XX79oNup0rus/CRr9i
0gkseW862QXQtK9QR8P2jKuTRO8Elk209YV9M2z0k9Ijqt9KjLDx8Asb3/nabJTLfK9t51usBqqb
XAvn4Pv0HN6VL8WpOo3M/O3azR5A+hPKaXxucWue5VsaLs53qnbHfffo73lXkTd7kc0bZhxyKK4O
yrgzvHIi3cyl41IU3LIc2IyKl2euXj208S4KPwG5kDF3gfuvdkSlSOYGWnY20n83bP0GMYiKmvJZ
La5DZJdfgmJLnLWuOMTdjxlOK4RAO3qpSmyPcIgoDiBKwMra2LPkliBVxfqxPp6Ma4vdyve6nd/o
48HsXcuN9tLgCP69AtWcNBHCOICzcXB87razfwp31rXs5BfBFhmUZTfP8imgP9E4ibUDgwJsY7oh
jVq3tu24a0m69vcx2cn6J7XY5E9KeRTn7Zc2c2IaEsmuxB62Fb+VgksYNEQLWE38RKSWfjWeDaSY
A36CI+ZyQzz6DIUHW7kkxDW5qyb7iByOLMejtC0dtKDPJC4j7bUbjqST/ykQHeMLiteJ8OBHwrsQ
DvCkelTVXf843VpQX9SdeGLsdZ0+St8JUaIyIX61cjs99E8iR2V1kgqb0Y+XQ+y3rWCPPjfWbUiS
ExJjiSnjRr5H+9o7EMmMO/1rf51dmQ/VfrygaUSdvsxPnP5CD+jcGW56HSLWpnsO7Pq7xekjEe9G
uoczStu02Kqqxzvk30OGpTlCMvdBuc4nIl5cK9uhrIy+ixfDk/AtvYL9azNJu5UfgufkFjAMKHIy
ZfQNOVDn5L66x2l7DU0m2BLIQp9oo5+LXRpt5od0r57vpk/ajbBTruLvEOYMmozoRR1g77mjH8Zt
4VbthgtN/bn1+mt5px5JaIo29Z0cOv0Ts+Nk3zjjRnWFB7GwAR867aZzutto2HAtlGxmBQtaKXUq
ycG/l3DJZgJx3T8uLImNbLGLaAo2wDQdrqn3Koa7TXADHY1dL1zEGP1GZvY7bLD0bM1dfm19SRzr
DqaIM++Sx8zTXKG0I/NSaTC9ugjQPJxzqEDswdFV298UJ063eEuRbhckFMk4Dk8IQRH3upQkyPlE
XxB78zkmFnzcat54/c3fBSdmnrt8N3OiIlA1r9odMD+uPCD3LciE1NBRLm9kp7rhM923R+SQJK7D
Q+FIDXbYDoPeQfIWc1pfWQ/VEg+xwRZWKVtSUtF25+T4nY2dr9kmx6GHda7z6LXalRd/GS6K+jNz
LwTwAf/R2mr3KK7pNZaZrZxQqu+rk7/NDvodAmvTQxm1A7t5CQ3DOFbllko79xRgaA56UsqR8HJi
9/t0mZysJ/Uq+Yy43Au/5pKNgjpFeP12+zPzqiE8erknKlw2Mnx0O4pHB1E1ai9U/DMUEoipywyH
lCCKTsvcqBsGBVW8jiZLNh/02GRsvVN1bD5KWRI1TgXs0C9/sq4Fy4RkXSPyqF2iInl6sMRIdLFa
HRO1wba+/A5JrAzY//VfK6TS2xU0t42xOLOwL9pJWzRH03gJiY9lShmCWOz+XsQ1ijdBgbC4rq1P
NFjehUIkwr4yibsaapX82HkbJom8b6hcmQOarXmG1/e6OorUHpH9VY6hYyNzm5ABJ8rrwg7MfjyE
pQG1BOgDdkyFGkS8PvYNnjKA101JMu30NTZ5TVAmh6p5zVJuw2VS8Pa4pujoRaF41Hs1dcq0njby
wugUl4WxcInXtbdtpAEMHoSyKx9vZCRx8OsTXzDTE2a6WHFLZ4phrfh41HH4HfBFMwbRc2kfh6B1
u2UsvS6gCJ2rSZC2w1JdeFsECzj07aE8hHxKvXi5VtnWhOF1rS5NLrlvG1W9iTZGRJSivNTkdBkr
oDqru7Uc3C4lwXVNX6rBEXbMXRYCXtSlG6JJ/K1pUZoqR9DPU8ltwkc/fqxFWr2qwvUY4lA1gROM
hq2gjZb3VkASzZz+b6IvJ2PU4dioMIaiJ4iBQxAkLtMCBofByLOj6zdqnfL6UBwihMcMlazevzWC
RjyE2YjwOpyl27I2qy09gPFAHwC0tjQqngJFOcBqgtdY1e6zqTRd2BsFGOGlXkdIHTEEvlk6qDyY
qSzf3NvibVvf017GX54PUnaQVk602hXgodTqVmyas8GsRzF8fbcGY64luqULYmskAtrRUklWm6WK
9Fo8fismQ8N+xOrFhVUo1I1QjLS5pvbI3JewWb36SkCFxTnSgehB+3vfL07ndSHiU81xZrhNrUvu
WlZdv+B18fYQeBIZXlCrBZEx+fr1SsvUHqaQxMSosjS7nIgrnCaT8k61FJ1fF0sNWQPwwO0okIBX
hQxJqta3hVmiQrdWWGMZCOjrY4LEMvc/uocmSbQp37VfnKf26b++A4hop/NT9v1//5vBQB09P73v
of35N3/20EzxD8RTJsJPTdJWgdWfHTTT+APzoE5wM7mNovW+habQWxPRRsLFRMmi0Uv7W3slq39o
1OMt0xR1TGS6pf07LbQ1d/W99tDSFU0FT6lp9H8VcRF5ve9qBcShz2ZZdDsNOo1TQYm7FOIiPjZl
xewbao5OhqcXZUKC61pkWiET2VSAXo7LK7WcQ9pA4AjaBBFQCSfL0Or8tAhDKshpG6vLm30r9ReN
BrS6FvPKs8L+d/rFD70uauyqiQcTGRpGSB2z0Y+7UFVYdft5xCfLV4UihemNkMnMyZiB55yI8Lfl
TWcxfi1gT7/7rn/SFfyo3Xx9cYtyGhGuKl/JhxevlbiXaL+3Xl2FiLwKr0rJB6un0EXfNGw6rvml
XhLQB5XUV6Lud7m6SyPv3fe3vj5fG5EtBseYunYt33UlZ2lMyklVWy8zmysc04kjDdJgNwQLZ9x/
qMPtqwghU5Q1BOeR5PCb/acB/M/XZ+9VDm9Z0cwP+z8CwkhSjQ9f0xhe4l35FNTIopSJwo2ohjQX
lRYxhRl9q5Ej22CtVMRTHvWDHB0EYxSIoL9+Sz9/R+galpNLoqT14+HQ4jvwlbJtPa68lADiMXRz
Sa1Ov34VaWku//jBU0eUZMM0VQAeSCh/fJkG+GTTVz6avVlCZQihzq1HPb4r/cFO9DY4iEHun+eG
mpfcS7sOKMWVUUMjgJ0jn0qFqIJ01PVjHKnmvyeq5ZjQZPq/okzHi0Ny8Rm/P6e1qpepH4JMaqpn
w8e1ogvhN/ro3A3820gVRVsn3/s3R8I/P3Y4prKFJNwkhIKr1o8v6oc4T0yl6DwkJhpCFyu1S5Fy
7K8/9p996jLIBcs0RMDFH1v+otnIsZQk7BqxeAQ0sBt1gWcmVaTqN8fRB3XB+im+f6kPX7CuikEV
aGnnmRO2PhpLTtDFz2WclBvFwEw74fSMwuk3AcrKBy3s+rKmwUBHQZLLAfzhgjyFCeaNgRNaNkRi
BQQG6VYmHtvIyLbobCDkWJdACLuLshxuW+Io3Knqd1waYF0IRgLZQVPcIRY8YdDlXZIaBFuSrtxD
03DMrh8oTSekRCJG7IkPcX0heqmJNPQEX77wJ7y3eR28NNh7d1NyVZvFZAeJFlN5k6MTJY+gvZY6
4VGttGj366/2o8Bi2XOFqQy2eshA8j8OWxMsiUy7q/VSmRBWaYyumaGQiBqwV0LYX7divamGXnCN
3rptUiqWsTpdDXlvOONInrSe3xCVUzHksiQ8vsQum8XgKFPcUHjDPdlzsMgM+DZNjYo11Yqzacy7
EskUOeKONMvKSZNVMgWbb1GG+CowB3HnP+BXjpmididBju9/vcvSx1j0133m3rVcrDR+PpyqsZXq
yaylrYfhKXM7Eg6GKv4+Fij9m+HzDN4EkwmZt4OmjTsQuzjmtJcJUKPYRtsSLM4pKJ5BCAonUfwi
R3rh1KX0JfQpKkUKnFK0M1u909DJtkgglNS4tTpqleLXWDDDz9nYYkgyuE8KFekuMlezts8mEGwi
/vuWzCiL6k0n8JwaZ9djb15bRfm57U5Sgr2cLjUhocaF3IrI8wiyHI/xHFi2Qll/Ew10CLv+mtTs
z7isk5ESWJF1gNnVG1HUPptaelPHmrazdAoIet65bW+iqkQhlkCvrNGobGejVJxCHriPqtEdTSVT
KjFO4rwzg89KDLjS6C+RF1M1RNhqTsO3qZRLWyjzyZWCKuOzA96YHGTzynAmPRN2fdndqiIa6UGA
qDVEx6RRs+1Yfq4iLEBkXy0+vPSgikvVheSazaTVMr554ZNUkPJZWN/CWvtWGPWVpt7qBWbyrNIe
ZUkHGaQ+GBnDacEa9xlKfKzoCjUgk39ClDFlWqAxsVZHmHlQHnC9Ii2xbi/TcPrNUfXPC5epIfNH
qYgoSjeMD1eQsQm0Ths4jzq13ZbZ6Jl9IthSNN76IzpzfLG2n1Io+fWx/NNX1bjraqjClhvBj9d/
q+bosOaE26541yjDdVekLx28BWJ8P9dqcp9Y+sOvX/EnYy9gy9wJJEuyLF2VP9xymgAStJB2jL3U
nhJzknFti29qGE1u/aQZ/UwS41FsIdiU2nz16xf/56DT1Ex5GZ5blqgo+ocTN+iQUg99we4axUNZ
L80AeE7qnAhbNFUHRKKG8CwA+frNxywpfI4/jjt4YVU3GecqisJH/ePnTEy3gCqTz1ntjLPFGeYq
WUa4SjCNe6xbTxlzBqanbbs0xc8NF0/0XemT3t9B1pR+927+edfn3cAMNfGJSIBPPrwb8AezpBNN
gHOBUZC4XDYCZFIgHYkTNifOTFq+5wbbHn6e4hKqtEMDDBRqONwWOvZDCLfOr78Z+WdfDeNhNL1Q
zCVcLT9+QhUpo3PUGw251LJJAZRatq5K2z7q78pgeiEGC2ZiVQD51GWY1X56nynFp4ku9amBWJ2M
lCR32CIPIQ7YTQKHB3MyOny+V6cVg1vCdC5aCJtnhiK9N1Jobf3sAsY0Jmt/JFaWf/3rXVqHNR+/
dAtkDDNCxWKu9mEsEqiCIPih0ngEz5Lv5bRBd5YAoLp533FTxkNv93FU2b2i0tNJRyKIGpU6i7ac
+BmztUbUn2AYUnvGfwLqGp5R2dIUaCwXrJRjDGm6FSGtOkngK/tONW9FuUDLrkM5G9WJS5h1snD1
7rSCHQ7UfaBwWx1RXQV8RkUUZr8Zfak4nP5xnDMzlhTFwH/EDPrHbxGWlZVN5tB4fdLYbRjuQoqK
RihMOygZpx5Mc6CF6j4cyP3pckSfRfhCdqUDgSokOUsVdgzPceT7I5Xqijoln82MwRy88BAXD9lY
dZt4mcy24BPa9KtgDp/rEEZ8mkuNi6Wa8Q/tmwxW9UZe8l81mURKvU8OZkArCDgy3S0S4eYmwyuf
qLiHkE45stjcDIX+/OsDYB31/eMAePdpfDjPhjYd1KCYGi/oJApy6VTb8izVmwKKoFPCvHC5LpT2
gIRSl0gLB/kg24ahfe7j9vLX70X72ZWeATg3aa5CEqXWH78Zc+rVYdK6xrMyo/cG1ZyOqpzcdz7Q
1EqaTgAZ6fFFZFrAC+OCkEqX2Vgkl4ZV7i0kDTNv/OSTEr7RSoQ9TQ561oK1Uc8CYSTLGCfOiYRQ
k68ascbUD4unVur6vRWg/PYr3XT4MG75t7e12cEGNPzUDnuQXRJcADczo5cUNKLtGzKcaM3fapn+
kJVavaGiOcGN8UcPaA3jd3EfylyiTMWkGS6a1na0lnqleK+o/hNEvM96F3NvLy3XaKv7rm3ozYTR
KaoUW62DZ1OK08NvPtt/HvQUgCXMdbqmI6L+8DVjtsMQHHM5NdXkKfBb+qyzGAIAZEz/61f6yUVS
Z8CNalol09YQly/5Xd2gSRMd+gq++DLIX+KysoFr7rh0XpkD/eMQgGie0d5Qc/X21y/8kyEvtTAQ
Vyh7VAyvHyfORCR0peFrXJ5zze2IQdt05qjuk7b59v8oO7PltpUsi34RIjAPrxxAUhwkSrIk+wXh
QQYyMSemBL6+F+mIrq5bN+pGvzBIWqYoDpl5ztl7bdtB8bMwnQvsAfx8lfvoxEyxLUH5Q080mC4V
9aYJwl+uNzDEbbS/nqH6weNmrmNl/7Ds/s0HHQG77QPT4nBBYfvvr1GfitaGbdHtqgzg9tQe605+
H83iSRseCSTidwcr/Z92r9vu9JdvOh0/O0IbT2sOf+W//9JoNDot4PDurHG4gJTA3WNsYAhtFj84
pWFCB92HjmpEzp4uw7ONCMPuAPtMGPGZbLlPmhysTZb1I5oMDpqLmF+Fhd/b+Kcj0G3T+c9nytYJ
BS1w/wMyJoZ+9LKRNYn8yH5jNoHPOhhkcKKAh3uZ/P3fPzh/+4mlRAKORruNTt+/vzB+JPOUoMUO
b9h56u2z6/Jb7cq/sDgzQ+Dzu44WQuCNf/rA/mdFHvoWXVI+rrwhbviX9U52VlpbbtPtyqV/n2b3
agVUhxjkETpp9Ui5gvOH+jPXGbl+KTxE6SHQGg3q8CQlZa/s/LVjjjFi54dlwRP431+Yv2lF8QQD
ikeTL3Po/XXVmOYB03uX840y3O+sKrgF3V7GedOdqRs/iWnpV6Mbxr5NvRbML42b4jZdsMgrG+6B
LH47My/hf39W7t+9X5yQeaeobjGQ/OWD3KdjYjuVCTZtQKtjlnijcDcdim6RGzyfAQECEeGJMKbj
FFovXkuyA2yaiIMMy6e53FW2J14crT8H8Ckvg5Ves4SRTFodI8Mh5DPMLgsrzamNWuIVE6/agUA2
LxX7QiStcx/iMxMRCJSlYZuoRo5wwpx92A/R+N6156qhQhCaDs+h6/vvhfY+lqGoD4Yjgze7TX8t
rUBrQfTcVGX6XFhsa45amhNT167lDPDfX7C/eb1AAPo+i3HAWdr6y+c7M0Ixe5Xf7sbUWzuLgPXv
kg8/VQiB6sEjQmi4+ob6jR7wH9Yc62/OWtAMcYKZWHNCbNX//tUCj0C7XwUtMJsi2EtzcPfCSBJQ
BA7D95o8qkmhnYSF+1AQIrZ2nNZ7yGbn/19TUUt52NBv04j/2BkaVJZ9E7rtjqTdR+WW5G/kprkV
U4WyIbO+67CCU1NXJ+na3T98XP+umOSX082liAno5f/lW24vGC/B6xDEFswg4tJsZ4f1D9mk6alM
b8RtAykK4+mDHNO4ydBo/fe3/29Wmcik5ecCQ7BcstD+/T3gpFT1Uea1O6wCBKdHBydhlNl1Kwg7
9gax8D/9xZRCf1NLcqY0cWRFAYyBv9aSIdz6gbgBfudYRj9q+84h6/0nTdMmFr16KSqUI5Zuo1fD
C00+hskv8EXZMSC6Y5fqJHqSxvcK6OqWGFliaYRAYjI56dNg96CGWhcS7WCs+wAqexE4xpcw6RhM
KjLFzS4/EWAdQBPrIewlzYudFe/dPM7roFOSCO0oJmAMKCAiCaYItccOaFL2Vlp8qfpm2oqmTPcl
ARbvuev+GP3M20IGIYyBmuicWrcHcq3kex4YOzmuLds0n+nmGGQpcYwMJu9N4NA40P5KzokoUL1C
PXvyzFFdl1sG7jA5VwYb7ZceNll4yw8d/ffQeRsWS36O9PUVGgs1iNeACuJaT55xhicJQ7KsqLnD
LImeZRDNzFnnYzaQB4Kl/q2rLFCzsxN94JTF5kzox6pnsv1YRcUbJ5nhoGS6XLRtIhQaQGD30TeK
oPzcWFqeQhLa0fSF1RvGhldTpaAoyUFAjNbPXzPObeXc6+9u7RWsHXa+wd5DoK9JIPA8D/WLFMFP
O2uWn2aO9i0skH0JBCq2K85zMAgiAftfzYx2BehhscAKqIdtia2deg/dhrjLOvoCta7IkURIq9Q+
zDDwLAV+mwU42omR23tvyIEsEG7d7wqyJQRW4JYbxwzEhZ1dXPq6JtKJNsn9LitsPBQe9q64kWfk
7aI23fHPtft9CV7ebsRBBQwnlrnjnWg9wlO/XfvXxVSm47aZ6MmFXlPGsO7Y9uxaQJuZxTl18exN
KcaaNCH7gGgyoFaR0ddQZNQ37RO8SEhjT/wFmtf7NRDoxbYo0L8B4V4ejVotj0QJ23XSPt7vYfI3
E3IlobAv+b5WPjz9xHv610WLEkJwVrkEZZdtPAJbb9DpfN/NFfJEu3G/aNDU+z4od1NP+hBZFMRq
5JRUD7jU32begTgLgnRbwG94cQl8sNCVvBPOVB8Rv6wcg2Oy2TTGM3Ar41nX7XUsQAzUsjKeLEXv
OBL9LtGGs/FSL3lNsxyTUwdP5X6z5Ih/nlEuDp0+KKwtxgoOzvTEMUHBAjfw40L9Jj4lMOXRxp93
bYuIYCsi5g5j0yboDIgKk6Yvr249yisNpnGrSf9D9OjTfvehLzumGI/J0oBvv0U6FLMsdk3dBNu+
spM3MgiNdeX2CCkXgBq+Xt5mohRXMh2Xc2Uky5udlw8G7JhraSr1Vn4rbne6RF4c9FDxZWiCXUv5
8iVNovnF73FiBlb7pZ3h8Hc59vRmcZAD1TcQCCXxI4oYhwA2rnF0nag1kDJ3gpiBnjOSnB11Ctol
iIM2/3ZnSwVh7xPtCRd9Qcfh9kl9IW4kXTNeUzvPyjDoNMGXW49yZechjEIvRUtfOdaLWVb5yhif
gB8gi1v4sxG2RF/GrPI3pg4xgeT8YixcBYrDqTkbs70cddPFnY1XhmwjpufJlRCq4Vuq3Y9xmI6o
tqtHf7KdS93xOantUG8A5PbnDmmc6zfZr8yHsGe7KSSO2mzjOvXK7QjnjIq6L1+WcrjOofa/ljKs
tt0IGtTQRvfh6Te0KiWYKHfrNAaN40qOgEXa8OuQPbTAhL8x/9WxVku/74w0//B8Bu23+32iCrZF
0y/rUbOsOmHdffHxcuPdscFkZtAL1SLfqll8YyEpvlVgJIomf5F2rZ5CK/ffMuIOUlG+6WEiWCIU
52x+a9zWegVsViNR1l+wnSRfMHjmF9mThXy7VbhCnKuuILrsFn0wVQbvBr3XK5sMGko/eQGKlbzM
PRKZOlvcY8EIdNNIW+2daug3C82lfWNb85cI8foGxZvDvK2eeWBC7orA/KEnXQLZkt3LoDPrHLni
WXVj99LfLqybgUjXoU28S05SxOjRdq4i7HsVuuz2dlMOvXwRVbPxJ5MoVUXoUKiD/eRHH9qpcuo1
n++infMZcYO9dUut7D55oycyDKaBzSd0nxI/oB73Ngo6wIWxXLmqCOrbhW3PmGJSSMXT0T95Rths
vV5kG31LXU3Ddn68XyM/AAZOXqy9xZBEQjvM8zTEF1022aNfvEVtSgbi6EW0xlKbAHnHgqhAxyaA
Ir7xDd9+8C323qiNln00l8HRob+WN9klmAPCTqy8OboN7iDwUNFuQuA15CS0MKLtrrYA5+FoF0Wk
HTbH0icYpgsAkN83u9rlXzM5UegnJCPeL6Cav1l5ZO7MDtuoG7XbMMUJ6ybJ90X0Rz8jb1O2JNqP
P/0EbV1Bn40/4BiN3WEgKDemoiYDPtBb4UL4sUzYdF5loaaqS5Kkl72ijFh5rkAAHO0cp/kl8vw5
zxNgLMWMPVh8Eru+g1K2wvnibqvO5Vlw7ht1t62DcL8A6VqNiTx1WffeAxtKbPVLjieXfZwCZq17
9yvIxmfTmBENiuHKcX5TaSQpQY4FYR491P2cIY3SPYVD/27P/dMy3abKzSOJwbddl8lS4qIkATsX
5O+Ez+zdxftp29nO7cRO2w8QJVnWjN8QIi6QQH4tPZr3yqnBRAK+G4JwArNnrbXZN+iumTDZaT1u
g2EhshJHMcWQfLDq5W2Y/afWHxe4xc0hV8vBmYvrWK2woawESJODlm5FzpKFf2zZdcLYzqO9A2G9
8QpGjsH8ScV5bRzmq3Og3HXZuHQgy9nhZePI6vFnNRVnZTM/wrMHJ9d8yfOWyAjpPUvXhGTYuebK
Ih9s45Busk1Kc9OJ8GdoFe1KCPg8S9Ffqyh5JgikJdxiJkNMcjJB7nZrMgZrgEJ8PcPHQg7hdlmm
HqFueei7Ctu0PzKbNB6F1t/F4sdevWBdUjN/kGN9qxrzQqsErSGuINPeBGQpb6Ju+ZWR0cHwzz7A
CrSQ7zJUaY0FaZ+CqTgbLeBlU25QhNyM7c6TqW4Kdq/AdWHJdWF/2EN4Ib2O5rPHRzUvi2Zr57Lb
toQJAhGtYlNbCg4GiuoEnzjAa/viGdQRlSJ/txttOB0+S4IbfBo9ML86dH4blWOuSUYAQkfkcj4u
V7OLqJAtz14lvr91bZKJ86rHx54gqqbxb0IcbtPVKIgMwPfOJrycg2wcHnSWYedwoORN9cm2xJd+
IVLNq7wHOoG/K1rJxOCtuqH8DKX87XQ1NnhYrQS84y0JEF7nJe+xO3Zv/uh8a60GgQEKcu/ZJbqT
YXQaAZeeoHFpM1LkysFFDhvsA4YHhU/2xyiM67xrNmgbC4Lh0nix/e+oODB+tB6YbJ/0vnYY2XYt
f2NJtIvt3J8ciQJXmvrDswxjF0zTo2pGZyOYfAKknI5Dzb7UjMGhtIXaJWjbndTEq9cOPys2QNnM
4trP6nGUIKwGkQUbLPtATKaZyKXbte5GfU2j4YCh8Ew7x91NS0q6pHbqowgoc+kzerf08yJ0DaQg
2TGq0Pe3ZqC24J6rTW3SMw7JBR/LVB3DIVWoDLoUwTihGuv7nXdXYNOnBGxPIUjloT1aBtjOqTHb
jRnl7dGmvmlW8H3tHWTQc3D7ha07N3/Ik1CwPL6l4QrkEI3x2g3X9+eOQLaKnUD+ZDQgjjLV4uhT
uwPz7MhAg27FcoXtAhBzd/Ra6SLvu8k+lF62uNQvdZ7v7VSROZGURCaTh0robbsqx6E+DrcXIZcM
F6IKkpqRGMMx84J5X8/eLmPYDthpOpRQTRkC3X6AIvAhVD5Obb8ziNob9nODbGSaEnPtBHZ3vF8w
F4yDzo5I//Ngk5bioDAwIlErC3weGfP/VoXVUXjGuzKSKe5ut+53UYKfRBXI7aJg0tdtdVzKrDqG
evkWehyWnAFhGY2oZjv4ZJURagSaQN5e5bbr6lusdHXk6VUH8kw3QV86Bxmy8WdmcexTVRzz2zVr
ynaLl/X7vBo+QlKVYm4lMBO4IISnh39rvVVFWrKceAQs3u6XRcRSeb86eXJLmy7Yt9WcHtGbA1C+
XYuyZW8QjLwkUK86l0wr0Yy7QGFc5d1o37Om0/Gfm0YWFUc+UsPaJWMZJQVVHhwMAOjyeL+YDU8c
df1e1Gn55+6wd8NV5Uu1mTB0V3HvOh21Bj6HchiMB9XmP7CaJluGGSHS/xHHYjpenBwmfRZ051bs
QpDCzNDMiYkn+xq482FT9I6xt3jHwXsJ4qyo4Lb2jUGwFMZGhGZIpqHBhb4J7SOziVujsfmS5wg2
ukDFafZJOE5ypMl3w2UpArerA8pnM/YSj+LaCSE0RMt6ymHHu8wejJZatcjNn9NgkLfas7DOZvRr
tvtYh5ne5sQQT1NfrWH1ZoSc3HzIELGjmwaaq4twcR/cXcH+/d7o7g0eb0L6+713f7LXWpLQNloV
xkyMpEmm7/1+J7sZ9+8/Z/pw1BGc/K/P+f7w95vm5EBjj/Lwz7/++T1/Lu//tTasal0Ohlr/ufP+
n5r70/3XwzUAyjZQqgB6/e9z0/cnf/+ZP8/Em4t3z4ZzcH/cf/1glmT+Vmv3vbYJk13f/zU3vH3n
abbptOn/MHzv1wqoyP/n5h3ue7/vLz+HlKOIh6H6cr//fjGlyr5pZ3mA+23k+F5MPM7j/S6ysZat
KusfXY+f1A/xGZVR4G7uN/91sUgK6XohrH51v8qaPjy4kfY2YeE8QAtQ+6ztvHWEg2Oj6vY0moZ7
RkPpb5rF6/AoSoJxSivBhBBgBbvNArWcXQDu/W8tLeh4qeWtRen/ZCOCCcXivMtVdoAytWxgHzjk
8FhdXCSVPvshlTiIBACCNGdUF1k7t0HwPiGwsvPpE/CzuVuykvHpLSGSyJCBaa8wf4SULo8ZrQ7q
7Jcy+MqJLdsoFvJVWy4B1DdcmKbL2kNS/Gen+4vy7CuCFWSfmgyxhBCtmo49qYyLEZtL8C0KnjzL
jGvd/kh0WjwkcztsAXBT/Sf9l4L8MmMA5ChHX0BsE4dMLf7OjLyXqkdcVC3tntLqaZmdWEQj2RmA
/1bkFO4cqz8VioTREHTfOkLt5/gJ1DlyWJyJIbCoo40aYZCNAaTLsmh/iJdpbK/CTexV4zicn9In
p9YksNa/exc/ewmfkP3zcxwtclN7Co/Q6Tdj5z4QmkZVIZkiaBQWFHY0i+ix0BFTnJDw9inCxSyg
I6fSab7q4XEwq+ckb6edSkPg64TrPAVj/WOsJIm5YfurSYdXo29nEskwwopKH1OZfS9lbJQq4J29
yRIHd2MrAl3LlizQuoqOqUKbIDgbWdUEsND+9KvE2mfjlwz51nMKenvViORkoE85WvNhHmvUSI55
IsAPq2kk4SwOtdiYbYk1XwiL7fkim1+1mxLzQgkcW14KVZ5cKhALlr8azTGAn6GAwGFIL2bMYVYH
oaxTOW0tK78Yhkr3XbJ8onHML4GLjcpV4bEcAfLN3jhdHYRnomzejaLpjoE7AESWA6cdt63PhSDW
bXSJl80FqZnlm8FTOHq0PiC0EQdCjoreLm7hxnUgk31nN9+pbskhI3hjlwb2+Cj8lTlw5KsMxvLN
0KfrSuPjHxlvIkgnzNwqAwpCck3XtMBuMYoe5plZvFLQzPidxLgiraM7JuMVHVPEyYSzAVKDo6/8
L6MNiz/HImsUSFxw1g2lcQA/UayFJgiy9KvmBGWQnahsOAfntGwTp1stdBJRRWVfQTCxwy+O2DhS
qVNPf6i7ZYu5ZajWgJhQp0/hh7aa4iH8kdeDemyTnUyUXC+efRnI/1132iBE06wvpoX6Y/QANXUZ
7k85j2Xsex05iIUXbbLc/TYVpBh0LszmTHDeHxjgUlZgtRXvjkZcKvCtb2RN4UR0HbSItILc3xax
YRT4sfg7NgGIStpYAP7rZnjy7EJtMx4kos91GIZu5ZqkqEF6CLczqdJDEUKHsBkL56bL0R5uLlZS
FubC/H7TgDWG4jDCq0NdR0e/WH5XjJKNWnw16ub3MGn3YbAWA74lOcqlj1wLpl6celHJ14j/H+ne
3hpW9jMTSawrj8zCXtQQTyLC9yZCIwpHECBWIef0FDNp+n4ndE7hpkGwzdbpJrGr9LxXdb3sZC/y
TWJPv4So5ysrIEKYcYBR1uoBH5hs43nC9aWW0j8YVHMWim/43hnmtbY+YpIq6erZby6JLHGJr+UA
ZxcE2mJE+3nEWD/IicgLmb302vmVeOe6uZDPbVJ3e+TLJa58WmorIjTQWZeLx9lMlXy1b9+iyblR
bbT1GKSKIi4aS2aUIIOcGVkmB+Vze7uAH5u53kNQ9UCUggijbqtOXdTk5z8XNmtj70S/kzbjgMUQ
YmtGE6M/QA88WNBmp7pCpuIJ0h8YBwaMAGkOwlAFNDEcO4TzRwpKvbFD5hdlmmDBdyqoTCUr1e00
ae88lR4iRWfFFiV6BKOCyZlO2yoI9hj/jFgRL9sng1rp6rtrQdvHQCcYk2f25q0bKz+GJMlYWGMN
zcIsBgKSInNltTZmSWMomvauOXyfwdEcgmTksQhaT6KORF8QV9y7Je272TYDaSPhLSjDDPriKJwc
X2smYl+k3c+pHH/apl6DEWfXIJlzpXRlcU6cP2vbOcy+s5vz2acXSvK7MgiRxPk5coJ9sojSkNQy
qwHpJqg3QmXYgz6EnboxuS7vSy/PWcJQI51KuWOWY/Bxw+hRDvU+pesVo7xS82uXsMoCOSWpxk2/
0mz01hxu0e7Y1crQi800J1JHQtUjZe+q3r6RkPlmRjymw/L42PLyzdkjx9QpbmDKrnBDyTVZ10Hc
yS+0vDEfRfFQOY/REkYoawmbDWxREOY3XSZC3DkxRKAhyluNFRbzQ1QYABUG/ZR1xx7ucG334WPO
CTAtDHVVTvNT5BEfOnfMzzrvPvJWit1M8yWuhzH26JptOSenG1EjjFP4DeM2t86ZSxVSkxgy1VN+
DBimbwsW7U2auks8qRHEpQZLRqeeVPtBPJJRte2c8dlaUvRzss3YYjk9jI2wtvNXLB3l88gAaSMJ
elkHVVVhPDZu2DgEbGEfnzQa8cOY5r8mK23WjuW74GdzBjyF86MoInvnToo1ll7X3lJLsu2DCVxH
pw70ZeaDd8to6FQAjrdJ4P0tWKlD/cPwIufY9jI66ShKSZynOaMWm2EbQJ0VcPz+QivAJK28XVsE
dDy1LjUsmC68/7UOoU7X8ukKlI7ELsar+9SD6M1qaxL+42t7j3NLPTnJ86gcguQLrOawhZ7QKFQv
aOPzOITru7GGr2pImlcwF8NZZ+IrX7f2tcelC2clq1ZR8tseZfkhhrE9mo0Bk/92E2Vcuel9O39w
xlofsoIeQxsA3tGT9dsQxTFs+q2K9GZsveCjnEGXIgKkSwLNwJlr/Qi8WmFvAMZg0EryEin3tt1O
m8CalkeHl3nlSbc8gOPC1soD7SKjiPFxfvOAFRUyHK+Nn6UXZqaXXjflqyiGPS0oICth8bv3+pHc
AJXGbgmxun8Evlqd2ukHDYnunEtsWj2RvVFWRUROELWBHxb4tdAH0+oGvl0m9g1jGI+SYRZo23RX
IuphtsWxc25NXMvjxJCE4qVKE7G/Z6ElHFM8PrgPpv1ThMPWm0eAvEUKP00kFLhJ/8126otvl/XF
s2gXJuCfQQ4uB5KcYi0wK8Eji40m858I29y5s+MfGNrux3569lyvv8x4uNlBrDFualhtacnumhCJ
hXYvg/FlRqei5Qw7VR/KzjQnJMFsz4r2ZWP/CHrTOUTSOWvnljCgHdjeg9qZ8zCS9S3ATHUZRXzo
nkqdfmKtoyEaBNM2l4tPHsO0K8zaP5BUXcVp0Q9I/P0BpzXJyEkyF/QTNCmtdUzsIJBvNcnHkVXX
EpZ3FcLzVmYCJ6pspBvbFR0RgxEYQpN56wsXpMDUDfuFoJIDUp7DkhX2pggLZFWsFJPyY4dW1car
zeagcm9e+cn8lrWWd3RwLKxKuICbTJdRXIWqWGuQWi9WUW47n5Zyjbpl1/iYexlUCdiAJesW7fGV
3XbzJmDwZpndgRVJI/3wRxofY/YcutnKRFbdedGn5SbjYXToDHeOt+pnwaFvkg3Y35DtxQW1noZs
o2bpGlvbBShOnDvgUTLCbvXncaGcRe5K/Iv2xDebFuvBDaNv6ZSMZ+VtrUxmT6nGLFIMJM4xaC85
XAR0VBqqOypaUpkQazu6rU7T/IBwmsJPdjmCXE9hxRY7RJgozn19SHJS6doumOOpigi7y5+kbIOL
av014hP9hfT3RCrj3dJMZQJ1lXObxIajf86cFU8VUa635toplMmyxU9d73hjkr1y35Mahr0hEuOb
P/1Kgsp/t+TPZi6TbeTp+eSGY3hQNzgpEmY29Tw7ZxUOGMutvpSV7s5Jn1vP4/Ta4HTncDYY50yG
+aXsWUlo5e9yBCfXMhtoDxXCP4/FxQup5VIIlYzCU1Ixy66/Jpxgfs+FCi4GKVjW6CFe9R1Uozem
VNHQXhg9UkICIoxP3u2ic9OeEEACrzg2RpfIvDL2OoG736eKzGy1LK9N1ssTI4r5WbkLTmyDWmOQ
jJ8896PtlvB6v6Btt5e5/dnUDsM7swgQoRI0ydkdM1A6vy6J1Gf2g/HZHTHP29m3iTYxXeuRCQ0Z
oKvAiLrzMiQkh2tDbVAD8bI61bV2ctDSwTDRGh6YsS8FobEF2uewmcCFgG6lK5cowpw2gxdHaBdJ
BnfmbeCbVTyQi3hysm7b5+FyrGgUw6EwCcE0IaGZhPuance4ufWynTUn0zVHNzIxpGzJfDzhHcXN
nyLeFs30KVqCHh29EOV7g8l6FKy1EN1mzFpstSV29SGz09giWmyyjnmRNi+VJ3iV1g6mpdMMCmB2
qixWXpOsbOFxfk8AGvRGkp5EWJFj5wjyCdtbB3QmtK35YPjOKuKSnqilLDc+pu9Hp577NfMRGdtF
MhCKKtU6mxkGWd4PtKjGwcuacKct8YDeQB3vF4aCXNZoXpimFuW1nOstcRvW68g3/kGO3YCLwBwf
ZhF+rZL008C8+QSTH6lk1RwQU9WrOXEmjoxVs13ysiTC3Bk2tYLoFZFWdSgBq65V2RJUswzt3msm
Qfufzh2wQnqv2W3GT8SW58W9TLpdP3E6bEX4sXTQsYca2bszqaMORMNQpPrAGNvzkYjENjOsH7Nr
cv6di+mhpybeSStsN9Ivr/YyqEs5Cv2YJPWRVHZ7M5eOF1esQrtqyonT84mAIA7jfe6Iz3T6otuS
kJGtk1ByFJJTQM6nKh699Htk/26DESR5PaHr84uvtYE/VLtafqWv3qwTPmKT6x8orH1Wbwx/U+a0
SAYcFWfl9FpaUp3JBlg8aLKD3/urkHX0gAWG7sAu70exx2P/WpHruAH45ayngEw0rw/9WOT9cJA5
II4+MtsLLPcy+AwHon6yNgGb7s2vrl+6h6EfVuRYI1a4BV0Sqsw72vfUHSE6gQHBG1KbnnApw08Z
1y6/IJA0cc1wnOqxqdnjyFuvjX7NfALhO2YQAg+aOJGFwrAQIFmnKsp7KDU9Ijz6Wgv5WBWJWI4a
KqjI1vc22XaWzUkfmJjbN9GuaGzyTKN637hzjdCADK0GnemuSJb9WDXNRjeI3nNwwCFs27DZ+W7t
/p7MA/4REllhRCbCeQLkPT4krbGvzWKbFzSuIOOtSz8Zzqo0vupS/0xteiHlQGxDRZj4qllc6wBY
8nEZg+jcGLkCvNSHG9RUJQNNhqgtFJDKscWW/f721a3Wub6xJvWHrG2OKcFD25es9y68LL9t2eqB
CrqRBI3DcUrM07aeKmhUDg55P7GRXNKS4SyBvq6Z1n3NNLesZbjKZfbRDgadWnr8FKnoeaBaoMQi
rl0t80Nj5rscSOkx9WLL6tCOEwa1CSqaX7YX9XsjEvaqrytnl6hbsBR71EPt9b/oh5u70Gm7FUbp
aTsxZCvy+jtjMn83pw5tLQNrDaegbWpn0HV8KKEemYOaBKjnlubSrJnXDrgXjsbYZ5R5/XObZ1AG
8hQ5xGC4L331PYDfCOOLeV9fzpCzs8bbD7e6HrTOaiR7aj9j710bAteCRyscz62kjd5yciyD98yI
QPmUTbVrzUxv2mbJETvoIGY1PPJmwUoqFbWJ2TqPY2U9YL+7sQNNiEozInFlh/R6MCWus6xzTi6q
nEM5lU9R0NenqiJKQnVKXYKAM6ff6xOL8LLSSR49FoI+iKC3JiSAYrgjr5ygFB9WB7FM1h2c0JYb
EuLXDD9ToodVtFvMEjmFXoVtHWwI1VTECy6vFpOyW0cqeLDsotzcuSp2yAs3NTPlv28ktDyt1zZf
AEFhmHdn6JR0jr4Pk01AnayNdefQ3su2bhLBsGk5vqW19SMr+oIpR/Wro2jf6QbCklF/VnmXnZDY
hXHgyV+Td2t1kQGzl1juvXCqNzYuwtgNkx+2XT0m8t63pZENitWmj4T5d+BTDU3aP1hV5q11xPyl
rItunfYNMQ2e5CCLtXBN6IXLOlt+MuelyCo5viSLZN8eaRaFhqSx0Oiz03+jh7GWHETeg+kw9yp4
yK3eIrhU8u6ELVPRrGy3GPgfosX5rgJpxsLMiHNp/B4hP+FsYhwObQUjUiuWEs6R1yr5bQWqvpqu
N6OGCEn2aKTc+SnfzCDSK3qOoHioNpoI20jq3DbWMjrkxfS1L5Q4pv18bSq4VKptTgXOAgBqNRPC
hXo47JBhQYXiNeY8IAqaQXPu/kwsWjRu3vMuk49SBxPkew8UI1lGoAFD40eBkdjE0xrTcmQ/GOfw
qB3+PFeHPv4RAo1KsuI2KSPHx2jO9mTrljeDbbpx2wQsIcOWPPNBRIf1apqt+kAmbkFWqYdp3f1q
zkZIoiZkO0tM4hC4l5omC8luuTaMa2p5MCXsiE+A3fFFLtQ7tJ4J1FFa75rFhGHG+Em7PgN9p21Q
kTSs+24fHe8XJL78auit0fsTbUzzQhyYyTyBDXJPmXJ+cKY0fxbKvXqJmV2yuQ1jKxPnYJwk++to
bWkJjRC+qH9wnPEGd0lBrenv6beIdxnVRKQOelXQBJPNbTzWp689clYOTIV8sCsih/OueEiJbjpU
2rs6FdkVdsuiteQt4z0YanmWjv/D3ZktOW5sWfZXyuodMscMmHW9cJ7JYEyZ+QLLjMzEPDgc89f3
AiXdK6mqdLv6sUwSxYhgkAyScPg5Z++1Fxk6j4+G7Vpbe+9BVrM578naHFIrXeY+Mb2k1LwmbrHL
W0Wsr0pfKlpCW8ZlKDw6U17ytn5hUzXuoaUiJSD4hxh32iuNue/8ullgBCfdJ6VMqyISUOPeIsmb
hunoYbCXwbiIGiM61IKzaDsE1IbSxmCuUkqBCReGHiYHCdDgRBzjZhayr4sh9J5UVBJgOlRiM47+
FxfhGjF6wAmtAe8B1q12mZXNThqleRzG0F741GJNQvstBYtAo6HXN7VJTTOV4uxPwCKZE27zkFnM
mGoEGVHonh0/3arSp9TBX857HNwvWZA5m8RvjbUlOcpVZdChiYoACuCwE4PlHzL20vsuw2XuVAq9
k5FdIkKmd0NI/KZNXa4l97F0C/Q2Y3TxsQxGCf4JI9Szbc6ckhHUoPZTZVEqa+cEgtPSFsREEX1Q
7Zui6Tfkrusrj8xT7CAdLU3nU8axcst16J2GivYFCqprXmmXfKy7PQGn6uKHIeiDKsrOPcdlRCju
wc6hzhEnCwgBLVyUXqLGapcqs+NTGhB2MHaNsa2LjNWqEMnysfB7HdWkqwF4KhvD2HPuuMQjW0Uh
q1sZJlfToOk7WeDxtKQ78ma6fIQaFvKqErsqbc905eWylrXzHDgMJ6LaeC4L9ihBj/ioS5kMdbH+
rUiq4ha7at2V0vrs0WhZYgXiKeHvWBcyN98E3M/uR1M11os0RXPzkualUOinqIdJtjfD7M3Ooh+l
43Q/ypL+nj3OaD/0sLZGKRxP46nTHBPu8pCePcPaTv5QfeY0WKBBNAigdsro0Jo13fF2dC9km4ab
ICzz5dC1q1CX2V5jlB7E8D9j/x7lEx8iQXU+liapXFCQkSzm5qWpOX8ESWNfuzl/OwJEUNLKu8r5
YoSuhVu2Hm7WQK6u6IX1OqEaX0T9Gz45f65xwWr02Q1G2rBTQ/Uzr1K59BJXOhT9CIqscbj1vh5e
aiFyxg33IqDypXXjHm36nCsPMwPte9LhDEEqnRa27orS2t5LVceYAPC2TRX7/hotbTIH/Ta0nNnA
U9QZvYaPN0y/6LZ+xZ2sbbFtRhujRuTGcv8FFBhRzFrZ7OOyn9MugWJPRurgoIrUzsLr9Jzm08+K
z3fsdcWL5bfmTlJHL1KO5UlAmOsHlp/EJdhOTOQJEwhZnvN6FrZYXstodQqOOXToKJ7iE4bG9GLo
p7BmuF02Zo6AxH9qsrC89k4JO7njU4djCEigE4hzZxXqYqhsL2T5bNoa7WecOXuvrtnQNPbScNlx
6X5ovg6jf6fZT+aAR3wtFoHFWIbBMxrhN6v3yN9KZQrPN8ieDMUBX5p+vHJNUtpGunlnPyGnpTMw
6A6RkZ+Y0VJjVd0u9/Vx0yaN8VQOD1OwvZJt5pwGJ1SXVhBUypqxUm1prLP5LKJltG6dMEZ5h7ap
Z4BlZ1NJX7Bt7iEYwyc/Oihni9kq+0hpTy2dQaib6m5lk2WnDHMBhWeqf0KYiIFbr8niYMzwTr3Y
9eegsrzPZtKUTH84Keq0f9gdukyXiB2kZ9l+LYYE6aJTWYdcV1+oCMQRPr7Y+bG5JnHt4vZjeWzQ
k/OusDilWRfd+oEYJo+9nqVHdEjmC48BFciN9inh/H3DBvGkm/GCoCv7YCUKFVGix8duhGnbSPxG
yu7Jywt7PrVchA31tjb1/S5r223Xpfoe0lxyDxDGEQ+ydlkXyRTvSB+kgbEbnbCnJZMfeg1bYOWb
4Vsd03YNcxWceNcLHIySBrSVFl8ykswYqrrxU160EJyZjr4x20am90Rnz7HSq5EjuMthFnpu9Za3
c/UMXaDudhq2obMViteAgebP0pScAl375rR0+joluNfAMy9MhZ7Sns2Q1wTjeoQStSrb/ELaVMz+
iRKd4HtxFvT6F2HaPjcIlHldi/g9krR3pIdfrB/Bj+qjSUULvZNNaJd31blKMyLzUGUyh/JZhBPy
3erc+UoccbmNnO7Z0MJrTeDwW5sWwzZwoCanAQ9TW9mTPXrekTl9ySS4T+iTZGBPM8A/nTV2Tz3u
kh7fwSenpvGZpvGTjtuQQYnhLDgmcXkEe9x/G0cZzvcWn4ITrNOS3tTjIrF192KFljhDY1qFK415
0KfMkvXRyfjA6ylJA03dtYjUIu9o9sj7WmJXtpnW5WfCqdFu23b7GvHhptmbviGmSra0DympptDd
VyrUF37vV99GRkRjDLY/SkAfVET+HgxzainkHPSdxPMezdz8IOogfVW0cNgN2HLpuh4Y6Kof7uRd
lketCX4MtIPucZBMm6pAqOA/+lUFGtOiikxmN7SvnFrlJ2/86braMKxME2UnUBl9CeGu3cpmdh3E
iflqkzu+jI3OPCjCZl4lMem/fulUnO+gxY0kU3btThCFvsqKId+P/YhZIA+/jK0Zv2bV3a/88q0z
gvDemz2aiyR58vtIuwI+2FZR8EJXByi26UfHXPfdp7QIojf9MYtoh+rQBcXSx/f5EmXTqfFtl3ZK
Or6kJZ02TGbHOkOEQZljHnsXS1To1/LTFDDCwlxQHfBmdtu6pufgo2YDLND6m5RcEstGhF3M8vLJ
roetynsPf0lWXOwRH2RhMskdkZqvO8CCG6a7KCptVV6MMv9Jq8HbSkOgYCBcY8+OnEOCzcZiyBnw
B6PGMsNOdymaYdq0PrUse+vx7LDhX1Zl37G/0/Sdr1vNtZsoeSswo29kkr81rdfeeWI/x7r2VxPy
kHWbRv2uQIa2qJs0OCH7btZMNRmwBrVzTVEUe+my6drg2IVseHPV/uTtpEFIjgIfpNbcFHk6n4p1
80ala90oK1ssPzZZHfawboYyXVvvo52nL2So1C/s38KF0LJoa1fsj/qCGrufmuliDzTKmtF9b03R
viKxpcR18/GJ0Y5+IbZp1aZucsbCYTOBHL/UTqOfHxdapzPswQNJ/4LvMSbb1dLvtl48HXmvsgNq
Pf0e2Ie4bdOnSgUmNOyBNU2nrHFc82XSnxtind/1j0y1F3IpwrdIM8IrRJH3wfGrVWa7Jf62qL8+
kipzbzrhgA38A8ibxFpM9A02xcgWdcL4ypi4EBsla/UgGhxFOnFWNhUc0io2bq2VfU18tJdDUpnv
6KQiRHbPTUdFkjg6QXpmV58jVVxdq9OuFAyIgCISFcspqY96qB1UxTsPNOXdmfR2Z3UuCEW3+0xl
oe8xjplHWnbhbhj0fOMPeGbqbCrWPjpQGiep5QyUqpG7NsJAkt5nBLjN6reIrviSYffXjFSA16m9
OU1E6GhAgMuk2h9d1dzHSvdWg1X2Z0gVh640beBx4WvoS3Fs84Yc3VGbVpwnvG1vWN2vhsv/rWF+
vm6CCvjvs/xWsWrq+KP5t/Lnv9Geb/Nv8Z+gpL/+/u+B0M4vpG07BPd5s6Nen2Off6OSuu4vuo4A
yxVQjTieBUbUGWkb/ce/E/vs+xZ7SB+eqQfqiR+pEkbt40eeILmcHzo2+Cd+9JcE6L9LhJ4f/o9o
AcsXgoLJZD4B488x57/8j3SKUS9SNiuDoIOHOA1ldPjTno4tfhWBmWk2pczlVoKWLNB/2IDfVffc
0vEQ03dDK2Y7KcbukI1Gsuv7W19RkF8b+Um35KKJ/4VrmcbZf/FsCW/XSUL0YRPqf7FPl7bjVB55
IDttEAc9QihF3+4mXJabwPo0grZXXboOpxz5z07Lxd0lFaeaLqPX7aTWfDNyxfneQPUl1mHP2pYF
55jErp6562iR5tQzXyrRrzNl9K+u+UORVUDHdREFV+5GEksKWGkZFtVtvjtAZ8tg/h63SOt+g7rs
Y75Nh3C1IeRifrjSJiiKtolA4jE/FKJ0RIAnj93A/K35JvNdykrfzs+ASRABPf2mt6uDYqQsqg+L
e//9SUmrWM3PaX6CjydMLl8p7LUDE32+DfDRRQiMJ+idVVBx2znOAZeAEZMExHXJddVThnHMG3m6
UWG6RmN8nW8T5c66trcy4lf5sYWqL4SnKueb4kcJEmM5ymLlNYQDDXujZWzW8V/dkvxRg7b3dyIP
vjhKZjgxiDwti7kTewjowUp+VyJeD8ctzZEVm8PzfHdGcmw76iOz28y3SOP+SXLrshnhw/OwfSN+
Gmxe2Cay77iimLNK/BsK1Th3wGM8nhcPjk9l8/ufOj+e0ujQoTxtBFKtbjf/yKLcnf8/7GzxTdER
MVCDPv4A7seqiIfR4u388sx/+/zg899gabSfinQzX59fwmC+zs9USS1cIh15ETw1ZmFvuPYWiCbp
c2fzrDkU25wQ65Z4xZDZgsP1rrwlxkvARk3EfBzwv/oBpXiznr+cb6x0ptfK243QFznHLmSWAwPs
qJxyslaL4/z9ABlJ15EZMH0B54Bei19LO0Yv+TLl7ua7wMe59Bt3UbTxcn5WDi3e33/VM5ol9gSM
r8k6jq1FwPX5Z3K+W+RDc4Byt0mtuCHmoXkWWbfJ+fX5Gcy/1mcbx/+smxotgWAH9GnTYVpgXFCi
IGWL6oDrcehySJ+P/8mgoBKgO79S/S/rNr0PWvCCWJzptVl9SVWO2dZZ+CPFUZ699ZWTrGKaooVH
QK9yj2p0z7IGS8+0pElSuATGuSU8cIU8REeSgZEXWbHheS9p8YnqNiHWOZDE93poJ0X/QQ7WCuNC
snBCDhgkfbdMN/FihnzO2rXZN08kGC0rBwRVOfEKmlcWsfD/49T3Uub8+3/m0+VHiXojDqPmsWT/
86szUN5Sofb921ttf5QzCVv99UZ/umdW/99OzDNA+09frB8w7af2Rz3ef6g2+/VZhD/K+Zb/rz/8
Dcn9MlYgub9+J9X29/Phn8DcJlilvzuJ7r72X+P4v/iV3/NwbesXiLqcl0zrwev+PQzXEb8YlkMw
6RyVy6kTwsZvJ03D+AUOr2v4ONshyICv+cdJU+d8inLbQ9XFzG8G2/xPTpr6HMb7h7OmBRvOA+gE
AtsB4gGNej5P/YHpJBw/mxI7NJ5FlWi7bESIpGUlTv1CP6dxqr1nxUSgel8c0Thar96MljL8ejyk
OWMDolzfFIPcFYL5HqmQwDQ3Qdtv0II0qdSOQrQlH1u93na+Ija+0fM1I9J931IgF9KmUvK04oSv
mQBcbwOhdOdajcYUAZuMCDJCbOjDsy1G1GkEzZqNrbZD2qw46andqA/OF8+ftay66y4zf54neb25
ixtRLcaid7HuBmw7OzXdpoHAXeHQei6jId2kXvskQ7BnkyCWCclxumhU4p2bNmSz6bzKImL8o55l
OewsJ2DIrjX2Ea7temjD3ZSQrOOHLgoPJtaz8Uu3kmzDZ6lesgqG66BmIE2OBG42q7euqus/FIYD
bazQJiVVu82rviVz2vnW2OO7V1g1AkQqPquu6GTVAPoQBPQyzZ9GugZ7T82zqcS3OKXE9r3nlGxJ
t3lXXvBTVjQGnNSHSWqSliQsXIQx2Roy11dpn6qdQbNzjTas2NEP2iRd315sKzyjJe32NB0xdDrW
oSyHn48mJl6aT1osbqo0pnuOTAaLrgqfi7jeNK4zMAK3qnNXU8gbVWbtk0L87Pkbj/iiPpLGdy61
m0WMQxEahaKhV49aRRKBy2g8KrZV6cpbjnX5X6BQnBkN9E+y1OODPHNwODjQihFl/Bf2Xz5ZVqIF
ynkuZIKiOoBOb7b2OhqycR3YXbDHkdesedwoz5IvcAtXAB/KhZdZycGODHXtwNSuNGLssCSW2x6I
z5PLgGWlps684Q5z/PAFRAUWrtELD27VPcWp6DCAJCPBue3G0Av0uq1+Aa0IlQhxGaSI/DCMwzLs
pUu62jQri6FymXSfTp3f6xxla4Fc+lLmahuNGr3CjHOdQzfQrdKv0EjVuyI63Z/cty5r7XtU6etu
6r8YeRGu6CaEUDMdjLFmeU308a4sr0E5SBaFG/bGS52VEqevkAunyf3nPyxyt19f2X8r2vxWxkWj
/uPfoZb+9RW3hDsvQlDDhWX9J9RZ5TkIKkRVPLsybVfROEuro3GN2cU8mzCs/MB+L8IovGYngPPI
EUftNlTdl0ZAJ0sZeK7kyFm/ausPu8VM6mYd4TJ6Xp+o5w1UoedYj5NNwux4gVYeGZxEM6uH47RW
Va8fkqEnuito6Y4k5k1Pyn0bKe8QD9+YtqYIq7p3OmzeLsnim4ywX4jYjeB/52/4BMF6wIQxqlI/
8ioVgJrNLUZMlzkPrKJQDjfbC95Ca2BYIov44FQQ8tOCJEI3nnQin6vPvVCnLGPYnreTtrW8k6Kp
uBqpi9bSH/D4etXnWCjv5vTWwXe8fCcm83vhtKe+NvSdy+I2msgc8w4OOTPb8m0M+5MVAN7IBbAL
S2voViGlowu2iUimWZpQc5YYN3H9juykehzxMZJ4QGYRBhtD33MeumRiIippxNVgNvguZ8tl7C51
nCybh84E4/0n124/StrvyJuCE0iRXJXxs211M1EPXYNi9xAyLIzK6N54GiwWvTOWWp/4a9FSs+Q+
yPZ5/94U9anAfL9KMu3SRQBckVzax8rRX50C8onVS6ovSCzjQJ5Cpkh+Qfad7pBoEd4Tga+mrUaa
GPI/I26xHlRyJwFjYt7ApDL2Ry2Cs9h0HNJTV41HiSLfrIgYxbTJCCVs9xZm5sDHw95hx9pIV/MO
9LRQS+pshCeUp8+e1+6qrh0PRF6eu87Otxzo3xsnhcRjED7WGqjhAy/9YMChdnlWG0SI42VsxJnP
FU5qQqJoxME/J/ExERUb/WBv4A0993P/b0QBEMxUBAR36XUYn8woB8PQ0swH7LIdYntat6ON0sZ3
K0aPXLhFtagkEbkjf9kiLNJqV+S4IXybnnQWjKup974glaFyRXu90Stnx0GQ7loCGP3RVvBn2asW
gIvgbpk+GFeyPE1scb0Rmlv0G2o1Ti6npzQ8PZwe4BRujaM+2pom298vA/qDFPfPhdcWwjN8h8QT
Uzcp5g3f/PMOwoDZFoQMEO/IluxFH7ETNgr2zb6bMPuzp/3kWzUaPsybWJlXtdv6NKiWkeYyOS9r
tRapPx6HmPC8qeDwyovuDcNUxWhSH5CtD9+nUNjPcX5AnVu1RCUqOwBTKw9eoTlbra7wnUGmPWgo
e/PIbC7Sqz4NPp4aOQ3tHnlCSmjvyAS2GY2TH2YxReY2uorGnRtQQFg5HE9l3DIGUqpZUydoa0SO
P5iq4GAOoeVGBml7JZ6q40QfA6EMqW4hmuxoAJhSZ2SpRQH3PwBgs+EDMB30jeAbo0JgU8LKj7Wy
Vm05kDfue+TDu8ZZdqz9vUbqLYEF4wkNYIv2TEP2z4F1MisdEaLAvgoThMGYkzHl1tx8BW4px6jC
NNEsNPsoR/FGJ/4LVoBvjhb6W4OiwGdgToO5XlQd+u3Wpgeq6MhGjTNtCl96axfw3tKPi/5QK7KP
Khj3sGa0o+MbtHA7atg4aJBM6Y117gsTKetIlyH3R/Zl+KaPcTiXRQPiNNhvCQsA4/Sad9SI+93D
TtMMDvixEn92SW/i5GE9KF3d2crxHmt+tLFcDP7C1NTdAByH8Nt5MYk6scr8pNO4K2WVn9rJDW+P
ix3D2Z9//6l15g/lnz+0JptnV3iOY9hEB8xktT9se3upw6SZ6uCugsFf+V3oH4PZ8zc1htoJy3ir
6nynadNw7+yPZPLHs4VcTCMtzown+VUwb9OKLF1rImMXbAxqFRulQQyZMZxySNsLbbpro0oOQ+No
OEy9J83Oxs9eQf/VQ2dzr3K3WMaEqG0tDFixpIaEHQ4JzK79pe/V3YquxXCWJWuZ6dbTZsJyRCHa
+ovc6QP009M3J0bT2tjphC1+WjfKPHcDch/XOxGvSp5Y0boLrbHE3Ub/wSaaN82pxZvPGGty0Ub0
5kQ32ArhwfTrhiPnRrRtviqDzN264Chl3Gqbv3/hrb/0vVgt4KJS2yD3Ftj37b+sFsXEZFwnnuGe
OVOzxpI7XGTF6vnJaqfgVgz+tCUCBmsTqhDKYmhbEQjVuD1Vtm4tR9oYdywIiK20NUibEVcDc+Y2
rd5EIOxjR29/WVudT7wQ7l6UAWgx9RmEw1g9jnDrszPYB2WYLT2WjKWB73yHfJyawO7gNYxm+qIL
Gz6n95lImvIwdSRzQp0qTg6dMI/T+XMTBmo14Y1A8Sb2mqWCfwH0Jbn+P386Lddydd0wXH9uZ/7l
00miUj1ZvX1nj8gZEwX3Ndaf1EQcXh11YstjfnIMOglOh+JKtNNAuQKvTnY6tsqOpU7zQVumqkWi
w0CDAM2cba3FoKFyK7kuUp9kx0Q/OqE/nYVf4KAIcnprReHs8YkRd9wgWZLJe9ky+i3VKcq7k3Ar
elZVBNnRIAbaC9tN4+Rox5T7bYxye8eqOL24PiOcwfT3lSmOE6CsU9flsBToZdRiHtOxY1wZGNlW
iLLHS0Zu+SKNO3HUYkX8Kb6m0i8txKAFTmBRxgsV9C0uETScKO+TMI4+adDOCel+73A9n+LW2oxM
j85I6sNVO0bWi9CRn5vp5BxzVcF2qkcWkkMYEhaXYKW9dujbF6C8+q0xbCxN0ElSurb0K+SjuDU+
gV9iJ0+tsx56YmFrL6KHWKpw1+eOvsJ/ox/LvaHjpAkJothpbJpuutUzavfreqWh1oLqB84Kegpt
S+dUtll7jyexYWDp0pGTzmUqA/xaaPdOvh1/ak3FsqHwcZTpN2MYmq9eir6iwVYu7cDb5ewJEZy6
NwaT3zvmXUNeMKMKshVWFHuhtyBIHmcgjGU35k0SGJ68xJV2zXrdu9ZSqzdelJVrCwtdkamLZeOZ
FJpzKH19WbqlfshC4CPQFIzE1Q64ePYCeNSbmQIqd8Z4fIolWi4nAoc6ivccTuprP8wiwVoh7wXn
LixyF8l7QdzTFWrTaEA4Es+9NdVrbuTJVUqqHEitG0S2A1nxrDxhvp3HrUc1gOSSXXvs6bxCa+5/
uDqCFiw7aBLjWixG+rsvZnyIYi06SY+Y3EqRhfr40gsB3OfJh1nm5R5O3kfBIUXZayj238QGol3Y
aFZmnNgtMbjsm2fTHPNNNPaYGxoQzchyxZkX1/sXcFAWs78exb7JUILWvm0/GjZ/qUi9Qkdal3by
bjtsDjD5JKvKbt2DoqNy4aR0n5yH97awrm6qgbIEx2RIhQOyH+R2xIqKMMBhR0F1N5h2jZbHIrEz
uGl58WQZSfFio8IwmulJGFj3YhMtFNZCA7ScslDnOOYCLWKxLY3qpUnoRQrFefuxzpp1Qyc+U/0+
CrAuhGHbX700+N553V1kpv+C3mRT8jZfOtjiCwMpPYLVARP4VON3A8a3NDoPMmGArZvuTEtcoZ5t
VD+D/zQ6qoFeRWhnnIkFPKBN2rubWkPlqU2edwlkGaJqlnicHVnwwGFxtVvzqI1xQOlE2LJdhO1n
twKcmqQEN+uyW2chxFA5GOREVWCn8IhOWhm9mpOUuxRZIdq0IXnJg2fHn2/NROI8BF4GPR65UBsz
E5IBq5tww6dOz8U58MW0yoV5SgIHSohXp1d2iu/K0fGujkZ6ciT7/C4CQhmOIln7rfuRwzu6hy0S
URXF4RE4KTEh5a7wzf5IL1ndQ9KF6Nz47qrqBjJ52TLdG8IVG3oIW2ycNKNtzlxYyfdmSkE36BO7
+ViTmywjo5jNHglseXAhY8BfICu2l5FImq0XoVhrGq24KEiQttlrb3EHpKsIKrGtR501zmkpM9h0
lKVhHwvjBUyJPNpQ5hZB0E54lxLA6Q7pU2YkF1Pez3YhbJtBEXv5ondg3kRSNpiE23SXYa8hQil5
jxL4cXIQ5irDh7QoQgKsy8ynhkWM0yXOiFwznhmVH72d6c+l06RbwFPhIa4KBS6O8IWygeLYy/xD
t66ccQMM7JjXgoYjMtTx+adlTFaCHxyhfaaX2IsPzCmzV+CV32jY6Gc5f9VI/+iH011KKCAZzcwX
aP1Mx4Di41x+y9H2XZVQtN8jkxgBXNYQ5UQB/j33eAv99O7NBo20pPy20p9B3X9zpOc8JW+GqYXQ
Lftpg7UgMcunWPseN5G3bCB4HaMMwFTo4gWAxOatdFF6r9ZEhDddROz0CU6zFHYoUgznTVM5wseG
cyV6fmZM5GKYEedfiEXgFac8fkFAQ2D7UCT70C5eKyi3gJsKgSPhpTNnN3dpxp+9Lt/J+oxapjxN
oc2UrcR7YCbeccyNeuM2Y4PQF3QWouIL+N/4qQ+bva11RDVZAMMMuxrf0oCPHZsjiO7TJzkQHNuk
XbHKbVgzI6v4CXRSurOKz9WQYwkjD2hnJPapgz5xc8lDhUE5ZLfKqp/bBp9I5kttw/QvwwkmcTsH
tCfx+LAn09R4IOHsvYhBBnjsoZat5wPmLHrBp6XD9mHo0adcd+Wy7zv3ltgVPYf6O30K4xKFlQ+M
g+DlIiWc1nczZ2t1Fskdsb6Jw8Z7QRBim3d2K1DAJ/2Et/E1CRqyWcJdljT1jjTZhDaYnR+damQb
SP2E8dAKdrnmqY1ehzXkCB3jdAV0wC7XogGpmuF3JzOiDm4EyUJ964psDxSxWbWYBg9WmqPMsmMM
0DpCkELFBqsObLpG9s9hmWVnwxuHrdmNB1CvjIbnbfNof22yqt5TvD9PASM/tMvJtgDPeYmBGPsj
aI3kI4PCvRGZJ04GFstJw3GCkAdQd4mYxxmhjvRyuoBRABlRSZPxrsVmVuhgBHXzs1uAfFTqMwJN
g/EkyT2+ziYB4g0pyrHbX/REfploFq+FmUPs8vo7MwSfF82/cbDUh0S0/SWrBhh4hfkzIwET+rw+
vltjcQ1rxDtWJVnTrLS+p/hWff9N91UB0kpNKzIxxGKIWrXDtuz+eqb83yqqgHk+Q7H/e1XF/vvX
qPzTPOjX3/h9HqTrv6BT4B/dMoXDAOgfOgpEFAx+kDBYtFQIJv3HQMjyyXalsz1rLFBTGHNAxm8q
CktHYAH6mzdz3mcwR/qfDIQYIf112zLfheB5MRpiNGV6f9FRpHogW5v44os+Jh3z6XLZc7Lbt8aE
zbaKMzP7NXz5EchcxWRGOGF0fwRCZ3qsjPXj6uMiUZiPYTBCCqN7dnhcTFqkDsN88fiypI0ANiqL
NllvYEavNXl4XBAyXh9i0/jty1+/h/V6C1wDBASHIgZJspSB4crD45rxSFW2ag9voMv8VB/q6lAl
Lqehx9VA4pRjFWLFK98n6aAT0Op8LWeUm2t7O7ThtwDY1Npv5GXwe/ruyLUZKEEwUy4gKOxoZKkz
B+g3jZejjppdsUOK4BjqkNm0YtUWjkC06u7VmH7zOU2y2sjuEDkWxpg+6g6IxPSNNNRNs/lWPcOw
CK0DdxXK6o6NrNtoLs8pTLzXdvT3RB7SGxDl3iS5Z5Eqm7Ot7VWHYfLzbPG4qlA3MjxmAnww9YG+
ulbvHs9Tq+a49/kZo+pz90GzIV93Ojwu9ElGW9KzrwNQ8l1cj7swIaI8ZX6eDuFBzlyAwWAbBY95
o1MTNl+TOD1G1E2soS7tTxR+QV/tw5CyzHKHPZrR5zyPJX7F/NA8QGhzRLk+4880+n4L0MjF4Z8X
j3jyf345zlyzVdEnT4Ont5tHHvnjQswp5I9rLuK7X68ZCMJ3FI7Y1Inofjzzx4U7f/n4njbRhBxy
y2Gin7WLx/NpEhQIYUrgxS57htelI24BAlAuwmQpn8yTrqhIF/LVsJ9J6Ri+gyuAgzVDP5oNSjq2
6p220Vcdu9kNbKulBsF06Y1f5xGX9ixBlLTtnWv0xn0oNW+gUSGWKGcziis800WvyJuhE3eEAIIn
pviU/tRXxP6+l+coXrM9g6elUrYrqxKvg4IjMTxboKXsDQ3zGlt/zZRlhK0XrfTmEAEmX8ojtT1m
FGiSaHMh6eynb+I1qhbs+KAYx3fyklxO2AukgGwsIT3uGYAJFncD3taKprZr4eJbdXwKi7XzI7nR
I8JfCswbjM1sUiQi77l4NpON8+a0K/QfvGyS/TmYcGvZDqvYOmT9NqEcpZsT+TuJcwmdprfoh4V0
l3V4qfxv1Xf6/Lx81+4lfmKnRG84XDen5rmjZcEecYVRfmq3llzihmbsM3r0AhfxsXzCeaXufB8g
2MJdf033wEmPGGCGJQKP6nNbrpmPZNay6ECSrPDVJqhR1+m0DDlYUdYvhm47xrdKLWeV0Y/WWfT1
BxIQYhl5TCfdl3IJ2t7jNAprjKzbRYOxDwqivxRfGSD4DdqVtbogNEXtONAdNQ4wU9u7CQr0Zrya
70hydZs1ZEFpDNxMPZkCev+yegYBucfYLoo1Hsg03Dgcm/fK2+H7nUNFsgUj8l6ss2cHa+WieS++
ua/Fm7/OrgkG1x4A79GvP8N9cHcjrF7eRbgVwZbNGbWxx4rUfbh0cdNXbxufs3EpbqNc5c2q8Ffe
i3nSPgGy4o/hY2t9tX4MLzGapaNzwGu096AA0qwwcDissu+lAmQMxWubfORygQ0/Tlb52TBZKXbW
W3rs5QIdUvuUls/dSb4Be/vyf+k6r93GtWyLfhEBJjG8Misny5L1IjgyiTnz63uo+gL9dNGNQh2X
LUvk5t4rzDUmraz6VpM1mTaLrd8Y5Y6b2v1puGDOtg4jv2Hc3108PRlsL/offU05jtG+8F6v3Xgp
am7xRtYVcydsPHk7GlZQq9z2qNKg+2PYyu7RHxHEu7qdrrQ/LDTfKBT8qj/MD37GP+aRfWdqXO2M
q1pJlGll8+XxpFJsyQOVg3V5aBSfIT3pinlgZZsrZh+HzNbIf/d5QF63n3K35DjQrGm2GID7zAq3
eAYG6yGj6uBGP1UDi8cqnZ9+2ylOvy3pzl6Z8YMekHn91nQ0V84cxtdJeZ/W4xbj4eMyiIUxKUWe
deswPkccv47pglBmNQPjL5+96V1k1ql1lfbWKB/sHY+JHrQ1aj8kmk/9tGByNXPqjZgs5c9ptgv6
mRZHz5OXG5n5n936Q6IJFiQ/behrTDha2AicoMpzzZvP+Q0E3Vfxi/YbNg0KLA2oDb+fnMJObtNl
sQFPx7Y4+KGrLgdv5PP39uISf2BviwAPJxFruPeJNy/LQ9IGEiMHD/wz3KhxHo+dKC7Lt8cKtl/e
Bs+D8F1Vr/s7CDSuVzx7+dsYOS8MVkxNwRo33ftjXo61IyJkAgsreAafo7DQaTX4x47rBeK1lPx5
yQP5oAj1lrAomfsU3JASmBUB7IWhBksLo/YEXrGrHXm8j9k2+WL4yfwOT+1jtUCjzAai/NIjI/+x
Ih3o463oL0m1TSXfPAuVMwoeLwMyALncJGx04Y6fAmGBR75WfyO8vj22pmTp0yGdrD50wvcB3Vvx
vtBQXdb4NABFpCDit9I7tUVRPDbjXhf/GK+HxR+CL2C3zdyHypiEmz1/0ZCKPaN9lnwcb2WMs4fN
x9bP8/nR3+Xmt2GT5emtJkfWPRosPaaXJNgJjUEtO/AaKpUpEYBp57FZvAZh6H4D84GyZVoNDiot
ipt71F+ZjsqS1QO53d9zyf96a/Twk+SDsf+LPrHZKvoOJ1uy3uhpHcPnLVW38g6bgbi15+2wtB+3
GrMCK+boW0M/xsGBGZsx/IYSnzDHli3z1ok7D7mgnAXUMOUC8suhqKnXulK77Qeft1fnNlk9gBip
2KYoJPa8Walbtg4s6NCiOL0cMX1gG2MU66inoyVBCv4wV8oqOWnrKVB3yn7ePy7GihWNWHct3HS6
6GwxKZBL0S4hOHmoeBGzC7ETvUgCO2qAMKFcCflevMvls2w66mJFhvs4PV2cQr2Fo3igqJ7MZnvA
LXLcgNtdOm4GDCwAxa5zN/XeIf5yBxc/cPLUyHvIwShYsA8L5pdrGzgxnsQMZJKuwUmmHG/FzRo6
cfXVMpMqAGYvCSKDEYZfETBUXUmuEXJ8+kPyNhdet9hKfdCr0Eu3GvPGuS2Xbvg85tQu4HuQ3bG6
TmxEl9dLDVa2jxhtIrq1KJ//FpAQLsIBeyGJeQ6OXo2ingWTIPmN06OcwGCyICUxQU4thElhSp5D
5S46h2k9QXXSyq0qN1HWZvquM40i45NMW9yKv9VruTU/MriLR746wcBeR+tR2BlEGrZxrUqHt3SS
1z3uxhusgL9gxzri5nmaaCy/ttP2T9CdeheaSzQFfgs42pcdAPlufm+Pgt8fZzcEIrHqls1+WCsf
VXDUIMr91vdx186usS95jdmN1mqQU0txos5Jhm3mpDcxiB9vdWGLkm2suUYQiCaGbWnenJl3ah6O
TLhqkissc8Pt03eUOS0wDZvB3RwACHNOvvhlfojXrrn2g1tfgKb3x8x7Ymd6ntbESrwLhqAZE4AJ
4iNme66e25yh+yNooeN0Ha71hevPL4u7dXkEq4MwK2Ps07WLZfM2vDEywYotHeZF2hGy8S5f6e/S
Zf6FNwwrJsu386VekQYMJRI4gHJu+N0dyk/Vq1++TBRsWUOOiL6FAnQaRKduGZ6FN/2HhVP70kVs
r+gRFu+S4iOBpTdBEqGJV2NmOMRmGrT/lMhn3p+8WEkvIaj7EwTqReGDtKkoSXp0jtPUAwy4oVwL
aJbJR+jx+T05IvcFPNB07jPooMkiyU5PseZ2va/1VpN5A61lgFWfL18jCKmfblPtix/OaRPny8xT
3ukQRX7xM7uC3+66ljlw/L8vZFXVvr2IXxlQv5sBkcBLcw/Spj7aTbMtQ7S+XjYQ3R76U32q5a0U
2/1JKXwzXaYfMaiUiFVfHRgwY2ipOqfffPgKJzw0WTa0Rbp1ZryqDrRH29FtNIhOEGl3sugI8Yru
fLOfUaoTqGtuKQX5SW2XkI7yp2uIDPVayX2CH7VL948r76ijkTTHdh7u+8KnKJa02MY75h/04Iew
4rOUKjN/fh2f9ZIOftD9VJTChxsdVDjVdKKoVK2YnR2WXPOstNTNMAPPzluGk60ILLZVKzNg4xop
0uIfPnvARaGEJ1NIxurfH3oEuU1gGt0w6vtDwSeJGmW3mjtwZv/+9u9r//4IXy5KpqgSYRh1aD2p
L65LtH1K+0gcZmoH+CJpRbRPukx/5EWPff1tkMb/+1sGOATT+9e/PFVwjcx4rkfazqL77xvHhdLm
wf/702pZds4C+xirXQR6YthVKtyqGs8kOSdSZFDsJZkjz+xev1A2XsmmwqU248Znbn2FFViLH8Xk
NI+8XsH24Nj/91elJM+fwBrY8oE+BaLMtrii7/2N5TXGxOKWFK1he7TjkFIs8Exm+O2id2LdAqQ6
8lt5kvNXljL8wpta49GiLnt9ZZRW/sVEn4EqwUpow+9EMgl4hx8Ayx7MB2/o0jcJ2iGLZHLbi/Dx
bZxOTA0oiKNqu27bW7otn7Wzsp0kr0jWguHBbQeNI+tu9ptfp4PgtsSiJgJWYn23vBqR9dhEdrjt
PuQPEqR5zaffJfiwWviYBSjDj1PkdJ760W2rO1kn3E9A8tgkU/vMDJd4rMyt/loxEfsRrsSDdNfO
7ZcwOeEvLXAutPpR+PrgYc/FvZ9eJs34RFjyb/+TMGUOMum0+DKcxXF8CaqCNDotdngXjF+5ly8J
PGhplJsWoAtRkt38CbLd3sCm/EaedE+I+z70o+poXDrDmnaAUF7JM00B+/HR/Bb3KrSFxoZAwpyn
tObiVb8ElxE/FlL7QLFjWvJ7fUbLz3gHMCVcIBYb5Uvm/DviSltaSPirbeYOtEacyON2l601HSao
w8Hi2K5ChFSWspug+ybwUC1mAHMaij9DYiHJAdau7tskAO8MaDthy3PMAoCuxw/xUjQFnOb28MoH
o6NOK+vo9Rl1AvBrDV64YVViI5V/YeNCTtVfIy7nwKUW3O/RHtnH4s3jTbdjO11qy5lp2O3Dqye3
8eKVAjoDlY3V+UzbcAt+eFVcfOfJzgOsKRrb/AKOKpzbyM34+YAvnIRTlfIaKq5GOuf7ifxZWVNH
kdYSG8s52YdgO5kDnp1icOk2qx8NvZuTiEnJDP+NX1IGz2v9IMMnprL4jlT2nhzkF5ykJEddhWvV
DdF4OCg7Ya+dkD5jBMIyMuibo/NEu+grtcVma27FJZrJMeguyR4ci36tVhLeB/5zX9yjM6YNCv5W
P4gKj4/excUvvLTMA6EV4Jq7/Rd1YsSZcLoGUkstduUf9WVnbtMoJ8Pnc9CSQj/7OMvLOhiv3I3K
N71y/6Ag9CEzmHFBq5ptyV66VxAYxHe19EwSgZQ9uPAEZSmdCM6PJbTD0HmpqAsHcA5ktgf9PGpb
dAUCgBj8pW28EXKieqJc/zo4M5uCmSAdcTx4nIvITT4hGsN5Nf5G1VaE7aJe0pE0vwn+SE81v1y+
imXM3sMrjtwFGUr1r2JAjQD4xLv4Z2R+vyGPFEN7uM+bR/8ZPWil2jHnRMOb8LXKZk6GZGhqvO5z
8ZUFemaji5+pTiaeLrsPBNLPt8XVE9/HJcQ0ykywRqUA8lUkOgNYbfB2POPUwa75B3Po4ex3qVOK
+Iy745dUOtIa6cOr3tLYzf21iu7GL1UEdH5nFgaeTzyGL5ktI11HqgLCjeR78cUiiW54soyCXd2V
2Vl8NdMxA02SeIyRJDeGJlGgf5SVo6VO8SRWW/eHZkefRBec/lrKsI7YJF/4hlO51I4MW1HlSg7D
HWEApQwttKljTYtrCoKKSZzKFX/BWjf3qfSY5t8M24SrwPEd2lpsG38N9a+np8dWdkfohlg18wXK
PiHkuy1Qckd3mq8HOn+W+lbprOwdPqCf7AGVgiyar9ndPE2LXZa6Q+dIkv18Hp/p24Od6Qo5PUrt
vvbDYduMrzILW6iW7MYHZy/FoXDzEDzGGBbM91i0Qa1X4kDRgToB9kDVZr5CVVj1AQ5f9HJouljz
kbIWIwkud7f+SY88JKFyZqoUFOasBIrhZZOfRSsz9tihFae5yC7ZC5W0oGqs6ZIdcY+utuXwTtWL
kwgbP+jCPNgcOfWX7uo7KmjxWrny7DK+NW3LvXaYDnR2NWby2JU2DcEC4xErxVPQZVivlzvG5Yn7
CNN6urx2isSOztx5Hjnh2m2fxjFOkCnyvPMwfnFqQGFP0O8piC+g/6Xr4gLs+qDf0RuaNtRc8Re2
6Qsan66FLwDmsB7AF0/RCviSQSUUjKFuFYQR5gFZE48hexd1xEL4/Xe9uTGgsKFN2KLx4YgiKkI/
YxJwTZ798Ms9PLsF4KfRZvMxddq9q6gIMnwuZRfSK7w7NN4rcfIpYRm/HLUIdePJF543DW8SrkJj
s7DiAfcaUk2rfRtO8m/LbT7zuDHFng0uJXFqd4mACNd7sfcGl1+oqo6kWwgFBB4UGRM+K9oVSxSk
kWaBZVBp3H1GyAvoBNwQJWe36T5sedLYsOELJwxNobmTts/kgmgMdCUM2KXilGCvdZZTsSRD5VoJ
yoVoYdDdOeCpxb458VXhhP7GPCnkt7x3rrd6bhhcr/AL3EAzLdfKnXFzPXeguKJfqDo7ZYZ+9Ixs
37Eaf2KX9NjDvEgK8XtyNelNm/BUDrBdUxoXFaU4OOwg59dnZmfBr417t0UHNNKgd7Ng8fUkTgGy
CoK330ZlEOqHNEZJzFIgq+TYpp0KLfvBEKWtDphMubjIvBaKSjnFa59HcGQNOIlu2HJsYAgXkyc/
EAt65o7t1xpc7Z3GbUQMJa+fJqBxe/iVmjNeTE1PdrkTLxyKFAWxtex/imMTLgs/8eLFgZuiXNVL
eAwv6g/sPX3Xr/uW0uZoNcwoWGFgwn6m9utI38khRPdj9wX4Rp9nVOWALa3Cpy6CCY14KXgw0Xyz
JK7DL7FXRaeV5hDjc1x8NbTrvfQ19ZBvrPlr5FIQzh3btwXzHO8T5r/OjM/EsWEjeZWjU7LFYsk8
ijecsBpcZZ/pSXS1e1U4GiR1uNX/CvrdsJSuqA7/zDoIQet5kU1bJ8fv8BuRR+OHgfHJ9quyLC8c
krPqiWcu7KN7PbvNL7E400QgoWHbZHgzfnKkp6vGVlfGtrxJkhX+MVEIDmQ2Li3y2gRtuehTsUm5
h/ZjhbNSzpfUV2FVpGQJXeQv25Hz3wFW8qzIv3Ln1ICqO2e4DG74nvEEEOANHHxelgf4mmQoPyzt
L2IHNi0UUiLGmy51YOqYkBTk1biR/9h1Ea5hBAOWYs0qa8/5D851DyuvHegYsDg207HV3Qce4BY7
ONbjJXWgZDXT/Bh+FWdaJQesMgJW6zdv8lF5TbuhWFqWe25ytXosVUI3f5FuZdL2u/Fe7VR3XMMJ
89AZNjNmtCxPijrdH8cySM/nm3wh9FqsU5KS1XMj7RfzYZrwG+GbFIfg/MQeVSuBDGqYBlkBj/gV
ZjykdWhsmMuFXw8kTyw2pHb9l/nFwylAbryyWOQfuXW4fha25u+PVb7n6W0u4xVmPg+Uw+X7uT/f
5k19bi5sign1E+o3bzFhgouR4Mf8ZV6R6EyXNLSzO+fSQt0/O7Bu3xw0hP+PjXJ/VE6krY1vohMB
sWjOfNcyOmWED2+LY0lB55zKvGXryXLbyG94yTyvfdD9YshIUraHHH8UbwvM1JYY6GabfK3qLph/
0j3Uj6i/WxzTCPaXpWtuQ7gWVhSMrrovciLwhYuGxVNcnp1N7CoBIOmDuR6D8TTcJN/YwGkD+ins
pvYVObR7SuI0KiKPu8EIrkwg5RJdQOKXvhhA6M/skbgUA45/fkk1rLCA8D1kpuxVczYqnGNsEhLw
0nrp1pXPCldRMW8Wvum/RFRvYozzsyOiejEcBcjV7AFAlzu7GNfQUxi2NX0UOQXynHPXWVhxKTAi
bX5BCqsFvJjpyPvZNgJUctDpSjbWlFoU1YZVR4gsB0/JJUAs3eFbWtWr9j6AVPGA9sq30dagSL4i
5k72ECvke7I+AtMTjhHSnbHyZXEh41vTEFiSWOiX14TC9rkro+VThOkGReyVajQfIpVWNv0wQF/F
2hE+H8FwG/9EPl5hCdvqJrRe992+44BjwjQ6VpB/gfMgdXk31uIXhatFD2kEEy3Jj07j+1C7i9aj
dFH8QEw1eFdU8zUSMjFoFUyDvQT8dEwDgOImN9wtNcohkNVg0DEbz2yhLW9akQSfcsp9EdnihrrP
dJ7mjeIyVHaubiEVJVpQBOP6hAMPKmC7PanpvecTxcvhFg+M9njmZE8sHWrzGyrp3wEmulSETty2
6mExPUPhzcItyZCciRI52wgzjpbw09r6n/JO04OZxiyEEU8HMIgPyryVnk7DsrAZaq6MC+B5fGhn
Vj5p8BPhYgBNDicwIXWYjQqG1BZz65k7iGOoKH6XlmSHN2YuRdWeqUxDL8QAsHawoxhP0uREDyIN
2KKknaR40/65a2Gj8cAcjO8BOi6PBA/UxMyYm27ZtZ9kO+R7P5On8lDTWzxUO8QsTJe5sleuMh4e
QmUOknCLuYRXfHbvi692k/QW5OTwE5oxzF223/SvmKzsr/0wxtdBRa9P85tVs4629FjDP+Ut8c23
ZsW4EQn/dFf/YCjT7JjjV280grkSINniSWOS6vQQDjNpP7NduFk9ICFi573jFSOMFW+PfD0iVtJ4
mCw266RjqGdlpJhfocjfqJR7cHLD3AwT8tmjsRm/zqyL9IUPZm4EkunTtMSYERUxVgaC4c/NDWV7
NdN0s2kTYSPS+Xnoy684gp6oYY+YSXCvTypBOZJhenQ3pV/RNc2AvWCVLbgcC83oGJ8Ex4+dhlwb
Y5gl/rR4XOP9YNP65gH4zj+QjOWCw26Zm8fFwo9h8gX1GVDqZBDAWMk3xguvI8tJg+wThnhYW1Du
U7rBzz0NjsGkKE33MyBxqVzUpfouYTLNErfhXWYfI7p35YYOF3ePCDhlzNKZpdc7mDEMOUJopP4p
w3jwOM7cbhvtk8W26ZcYbHAgYlNBJcZny97xcYmMkxvRcobR0EiPqAiI0cxP/ZLhXfWe/oQaLFf2
3NQ2XeODSoCOWRGpF2Wm7Ajgdkf7tH1DWW/ojsmgxxs5PA1F86NGG0bBJLlWiBYpQhV8Alf4Hb6h
dXeWvHBeB1IPNG2V3WemlTAnJW/QkIMT2w479Tc7Arcfl/p3oVmVm0beJC8fD7BPLLjFTXFYEzkn
LE9S6tHrHyf8h9y2dvKJAV70sTSpfFqH0ZtT1R7dZPpluq1LVvvNAarYyc90KQwXTTZhGvi91BHf
B3fc47/pynSmZmKbarBMxU0gP+K/Rx7Gk8a6FqzoEnvNmXEHUXJxgTTyILo/gW0fyktRBDqCd5XK
tisl1Ow8s19KyWEa3s3EBY6EWugREmzwVrzuK6XO42uUdxzagqx11W220zZfwh8PKB2xFojsSqe/
UJedYizcrPSM1Rl76V5ecTyq74pXe80Vb4YSGDWS7oss2TXUvxzdf4Qgxk5690WQPYfv8xkdbKfc
YzSTvEHaELSyAsAqNOb01k6wfcO9nU6Vri3DyJtrd0CQEt21neY2cHZhQ9j1LUZskFwAMapu/Dk+
bQAj/B/ssur304GGOQ2jAXqa7lCyJNyAGeGqG5qn8zuVC5c21q2jTXmRDsIy21dvzxOHOiwObS04
uNT80DBKyEdrS1nScIht9uKzqO6T1bDXWrS69vP3cRWvE7kvgfey+sh9qK/O7FLVUT4pdrd36v/l
CtBxJ9nyur7nLhYHy/YSn/k4KnAbly6HsoyWMQIDtms0xNtwP25zX0bMS1Hp1aGLYZtxDJUEX/Ub
j+b4xiJjw5Mrb3FWbgxrCPuxs6SlyUCxvOmLD5ESxrtGMQZGLIMRufcc6cnaegu7yip/c2UNKRIt
MdrDmSOaa0+4k2FbH8Bhe7b0XLzp4S7YXrBJSfF1XSXGkmFIKXQifdmVPjSoDmDnSC/DQ0WGUZSW
svot5kPoPzCHa8B+ZZY/vQI8paa47oWdtOVgAUZA64urx0TV6/IugGJZKRwrsqSP+jc+Z18jw5i/
NISPvDwr5vVdKwhATMUVJErXZl3/1iJLhCPd0jdYBYGvORni69MpyKzpLFHaqixagPiP9FT93rg7
fMaG/IMw7CqvO0ffantkQra4Nk4vcGTt6j+YezoP6hD4OdMoBE6VrLV1/zl9pxLPoIVnro9T064e
rbaCxOUPwztYRuAeICmj1M2P4Y0J0YLKrr7VfZHeiEhsq9Lo9OfOgfdPuJHRs3tBTqzpC36wQlfQ
r7HsoKND88TtVgueUyQ9X8a6xIP+WF7wPIg9YcnuIHqA6epiY2JaOgT4Ckkuj0HlID6V39QDVion
Zgqab8DdrY0s4vL8hacIc53XlK/8vt7js1Oz2jZXMVAutBQFpzgLH9pp/AiTQFrKC58pq++GEOUH
g1DordbiIoTL1jZ9eosXffLZMppzvYoYoryGZzYFTXwJ0RaqWzLavQ93xnYI6DOUmm2+RhHsyosP
kj98p4eW5ptw6ETgTVZ5UT5Umjzx+ak65cX4Qii9oPiz7t5onszV63rWwNis6Y3XaI/1UfxS1+ne
5LNiTE+D858eZXyf77WvhK9Wa0OhgbromSbzAg6di/oNy2YnO2OTQQn0LFJsto09LZ9ycrLN5+eL
0kiFIRh9UHTtrz5Y7aWiKGRH/CLeY3xW2fDOyWU+ow3IiWrZwTHg6pZCb6PSrr5Mfsbc/D25oBji
+Ixhs3GiXaA3es4eDm1lGrfoptzn73TWvOjYrF8R8sjBixDAQkJyoWC5bnfZXtsJUIvofpU8WOvY
q0/l0VwuDozFHkZf/VJoGA4WspC1HCwOhum2t/jKoxutYic/PneDQ3cRy2ORcdkrJCCFsPPoSMsc
XKkte8z8THqADo8yC4X5E8NXyNv5EN21vfc7jU9L+/bnVbINudV0KWcnWgsLa+I6k65HVn5Rg+dJ
C93N4q+K1jxfWoD5Gj5o3OcfajFR6ApY6y0s5B0I3Vi+CG+oOtBE1FfzUZGX2p4QM63ezBW0fbZP
jp5qw7osV88LNo36p/bF1zrJUn7ZIlgo0gdI9ieR/bXeYvFDxBYTETmVfBhaN6FTM2GXiZ7OZsvm
E6qhr5DZVjZl5yF6LRHxrT6i+xRouZFRZ1TLP4neS+WtJ0iaXUn28aAw8Qz6rja8EmJZA4J1Z9fv
w1lD+cKDkL86wcZaXeOss/js3rK3ZM36pHldMEdDZRsh5rndCqv0rVuiotL+dfnJGk/yJpqcYUmk
XrL18RY5MUkQo8C40sKuUjvfSh/UdX9HoqpN+J5vXhKx0DHG+2NamvvqM8IT2pqpp97QhNC3Ke2+
s54bgeMe+ZxbmvsHilj0cO/1rSEFHxy8tNm3x1tFd5fq1Cp8R9EhbLQjVQEGrh93Trq3NF0ZR4Rl
R2Sux/ajumKQTRz99MpPdmzYYNAQFJaPsucE4aTRVqiGVAwZGdSfbQJNqdqGlT0dibL1gzQxOoTX
mtXVR0zhzovDsK79Z7qMsTcjsn2vfTaYPYN/wtp8e4ZLbSciIOFkpvwxf0O/Ch1EMetkBEhrCR6a
R8osRL1TZCuGP/m4mvrGrdad8Z1ed/2evJsXktIWMiaHzSUkDSL8chknXN3gqkGC0YlrqRjzVdMi
PqGlOv0xrGbekjcShpYbGfpPkia3OtS7hJiDtKayH41b4IBCg+in/SRTjXs/2Zn3x7km1JY5FnDp
cyIxqEgucWcZ1nm5S8RA+9a+U9li04m4iBtddxZpQBs9vpFTdTd1oh3iajSuxL1OsAsw6zD8iG1Q
nJMg3yk8mLhbfQoHTjoso7Lwo0LDorC4VPKpIRCnTTsEZn6Kn0dYOZAfK1qtBKa/Ff2/KzFEzPl6
x442o9pEbeUSfo+pKz8oc9g8PuzUWFhmRTDgGCPZY+p39RXELMckR1NFOU1CLRuwyuqC6jJ9V4pX
9JpCiyKYvIU47NvPO681EVbxdbaW3tW0lf6RSW7pD19xjvMcVQBtvdDsCCuG3mU8XMVpHoaW8Ipo
wsxlMNGE4cd8znkK2l8Y+OuYJ6h/9RYWb801RaIaBlGxMR5wd51IdQolKJ5bCBLIqNj5GJbBLYiS
XMec3fe0ijYltYz5FcKS3VC3DO2mciPOKiAqRwbsCHLHdq8vwWWj6lEUZKgbzmna0l7IhsN46HQK
Z0cZVzD/Y20ldx4RCW84e96kB5JR8D94dySw2zGw5FChGUFsLb8ufyW76b4E1SGsmeFui1P8ghdv
M9xPcIxlMJQcSHgXhuXQH/JpZdDtogdZ0JjAxGOrPAH4raDNl8n7ZFCuyQPCEuIyYiGCBEZqaooh
hOyE3bJrxB57Jbdjxjhy3JiC/0BUx7zqBFnJwUoZ2d3zpp7MA/KkrkUbywQX0z3Mw1sERnnpScVn
qC6ZWV3gbJe+szHH2rK/aF/94V9jv3t1+//X5//3n9AjEL9kkvBfLcC/74uM8FUdqdHD8QNAtFPR
ZjBn8BdytPz3tQmMM0NP+qF/vDDMBhiCjsJY0vAklAJFOQ1rulUcYhP97296iaIeRwhQ6PXGEFRy
xX9f+veP8gxAo2kpbf/7mjTn/LP5+ol//23Wqod9oOm3KhL7LMFJSRxjjF9eWvt/X6tf/1ClSO3/
/TE1jB78+9v//uHf9/33Rwy1y9nNgXs7vUp76983ZU9DYcd7vdC/b8Xxh8QkkdNVv3jW+7BfjoBx
GhXq0tQ9AoU3K2mx4ddDU4Cqb33w8tAGW5ysB21ytNyNL2k3betwOo6PpnVCJhmtAtOlvZbH++cz
+jSV7KSowqcs9q2HGbBqm7Q34nRaxkABa57X7rEf81GB9yIlVHtvD7DJlp48R2wd8ekJ+9Gf2yb0
sqQgyaOCYOKWvXgii51A0jDxKZHSGDppcodO9KkkGJ2lt6wvhmUfE58yccLRp3Fual1M46rpxiDT
6GzHw2chFvJafSCLYsB6MlSXuwJUimu0EPG0Y7qWNUhpdDhkrSytzQXdByYmGCGjF28oXgkcfEph
4tfTnamQBuMLAo6u1zJwkT7jfQRGz5iWZYy+c4HaogES4E4dssZm4CBMQYNNgzgun0V06xN5VaBO
HZkuYUqVHloJB3QB+yNOOo8LktsLZkCRfFcIL80KZkeMyGtWE8R0fb8NNfm3EZEza1CS80by5pl+
eRkNoi3P+k+SLT5zk3rGM148mLdOHcC96DQMtC815Rtm1WxVp7XXK5LkQCFhwxPE0rA0YcjJWPdZ
hNgOQeCU/xhjnrjg9eMxPoE9axvUYjUuCzTDQgC58+AsmGp/+adi8xq9x/h4nx5FiuApwmxc5OD4
Bx7RoyL38wyjILF5Zqtm8YXl7yIXVrPAHjgVSexwyd1mROIuxXjfxFl3w9mkXJbZn5igfMBvmaRp
fA7MJS5WJr2AnqGHWKLmULdxsktaGOHta6955p9xxbSFhGV2hUihMBAtzC0ZearfI11vffmhfZnR
vJ2wl8ckFMP1XFx4jAXT5uMThSq1TTnSxl22qFC1FI9g8QIE4QfWLXUFF4Z+ZI5zmlFzRyb1YHqK
ila8V6xEF34zdchqyUQU4siUzSzBbLMeonoNnGAPWD+iPMs0dJLzfDyGSESnwYAp6MjToN/ZAss/
NQt/Eq2mtPbkbMNXlmYBS7alhiZXQr+ZjWmlzwpPSUI0ABz/QzA4C0oqaFVLg6hWNawWcZ+0avn5
uagySl11ctNjsK/4GpEylmcxJSXohZy6Mj4ZBAniIcRDl36Ree7UkLJfmS6cmq0sKbPFXiL7lweo
/AnQtZ5ihBwaDkgN1LlP1N/53yCk3QYkGQwDWQEOXhGRx1iigSJarDpCmuQRgpifcbWvEN0WsorO
kLHxsX1ib28z4U3Dt38W3rTQ1hoXoK+oHmYdy6yfqYKH0N8C5mvX7Vwnmy4mUMkaor68TJlN/Yyb
cSUxg40Q0aAQooaYSBiAPGhDxOnwk4FUZ34xvEUMLluF/pSwYEp9wFidjffE7MudmnuNMfGYoFQN
e6g53/WsxiTA6RUnxHc1PYwlramWHuKYToifO1Zw9ELoCRSxChqfsSk4WTqJR13N2n2BK2Wcjt+i
Ln6MI/ea0dbJFabURZb91RTk9qCGcDQG/783VEqOgvoO9IGz+p8EaKLhkmBJOWQ5GtxFfRozQf1I
KTfKCr1KAG9yGPUeVkmrgSBCHjUOnMZoMbOI73hlAix9KmssS3VUkeCRFj0N0jFkLOGBSgTjlaMp
tRZeN1iR4H3mJhWRQyspmOdVRe0xVrqX28mVNT10UoPp+ketnBmTfg3/UjNkgBfcFzwlr5trxm/0
aJ9LobwT5Q5r1e5SgLkturmAiY4Fg6xTn4jCJtplJQnogqb9vBAtVUwptpPN6UNZ8rrsb7LwOGGL
SJ+iEtIVWsQKHmIEZM9J8DTRzc2DLbIwbmJKmfKRJTTwmVCQkqnF42TAhuJ5MbFAxHCgu7dG9GAU
n3B40L6eWvY7tZrpQyrpbU2kBp+5kabLTvpAWiLLWYRlqSTtuwKpuSkVqWOo5EvdQEkLbq4PV/UY
l03kmpH5ruJZR6WZOsV/uDuT5caV7Yr+i8fOF+gSzcATkmAvqm8niJJUhb5vEsDXe4H3+tX1jedw
eOpBMURRYlEkkMhzzt5rc5qhlGtBQlruvAk5ylH6rdsQfw8TZ1Uk9iFzt+Qil0zyWpLmY/Wi9Q+T
al/aEu4ZBMrAiTioIhA+5hSs9MSUHCfZS+yZ0TYqpH6EWobmGDgJYxw0HjrJFmCFORVhaHZbr2cz
XTD4GGxBMEaorVudIJA5CoMtJLLbNGA36kir9L1mPvQ6IbZ2m93neT7BN6E96gK3sMjQ1KIZYcOs
MsYVU4DQPqPH6Exym6ctBhGeZKTC6ZMN9LzbIuSQd5J22ExLm7plI27FfKae1oGgG9CuiEpf2Q3N
ZdJr3LWY6H0ZgcYQopOvmUbTICfKpROzb9WoJ0rVEqLnzvuqGpJjOQJClmHmlwVbSC/H2pcQWLSq
ZEACRYBdPKAKS0UcM0GjhEF4opAshC5dQ3MCZ+Y096ZeCT+SGkPCkcI+seh6tDa138AVduUweIoc
b8KBmDHDFGixUY7U0zCsarutdmGBhM+x5WUa6RmXRw9z/prMzQp1qLU2WPq3UYNRJgU1sAlJdtvD
hUZMnYG1QiCP1fmVmGUTZMWU+x0NtTKZgNfH4tnLWujgbs6QU5Hs0ln5o1EkL6ImvnFkQQ77VtGH
pxjRCmPTh5heijbBt8TFJG8ccIPSeMmty2Q2kgt5tRc9DcxJS3FsdeU37zglu+u92q5Ub1PvfgVZ
/jhC8CBsa2hPKjyYI/MAw47VSRpAGGBZIIbJ6UI1nnv2ivyHDHCMDxpTfOKzx8h1jubcPy94HA5W
tjXs7ioFTBIXaDsxaUwCDYwxey90XDPeG+ZPuW295USmewDFCJsLKHxjelimlmWo0fRvM5UvJVkF
ZEVqEHCmcxwg+hyoXzZEIGWbSif+OEW6ELUPs+McYhuEaIyowdDrnVuHtApDPD9maH+Yraqpvjo/
i0eaWAAsKgnHuZkxjDE8qHKD9Dxd3Pa8/k0nw+ZSTs0lENH7NLrR3iZIZt5MSW7dW522D8l7JjIZ
RBTBoP7QoP/RWibbhJHuxrFNDkE8H61W3dVZGe/ImdxFMd0rPULFXyY1NqSYwFpoSr4rmsyP2Au0
A5fp2LuESp8OTk/3pUnKTSoGb6tVDOmzKNkU1o0t8mRth4xXpY2RUdN/SdV9uVrHj4V3yKCnE/s7
3rDqOchn91CfYX1Yj7Nh47slXwSQ0Wlmc7KbX6IktrY4wMHH6keCR2hMBBy1xC6dVSQZptRipTto
hRyjOcSSLv3YGjV1zl0V5hhuJ6ykICcctyM5sMoJe5gddFfqZvS4SihmP21t62tvQg2p+hfTNJND
luV3CBFGo8FwiaC+1vmo444cbU0QB4jbdzU4NVncTn2yRit8qJJ0ExrRuiVaiwaWZW+tuvtwvEqd
cw/6pEe54slqN4wfhbwxqvjcYhX2heMyAppAH8aEUeryscsAZve8Vt6mBDVhHgBpB+Yzhe5nLAe5
NyfT27ZEYerdEJ5zi6WsmNJ3mYqfaccbKumTenI4RLJ6bwCysKdr33IjZq6hlRco2eCJKLgVZ+4m
t5vV1HW8C7EUFCUZlibzUcu1DUSrW2AT00rf1aGrbV0y5ryOnVNdzGclo29H5QEux88gpbMTpJP0
2Yxti66aLqajX/JIWJDUUClsLb1CclzRVOupeln8vfpe85iodHHZ7qpF2ZvU/cFzarEOTfRfGDbl
PNDECNl7tjhEajm9WGOOWdGNO8zHre57sj7VWu7DTH+H1gOQJQMap9M7KosUpVBL822CntpgLXgi
UIxuUfuej0lL5JtCN6lSZycR5qcnezAooY3hZJtcP7rIwGRS5Hw1oZ3TQpMI5xh9mjSJXI6RajQx
cYDDlzbPyVp0BX/pfVfjgVZYyiJ9Cn1bYg5VQ4xMcQqTbRBQ6s1m+gizHrJFz6yWT4MkIpn6EDhb
XycYbk0VTT/fhU5K2XEwhX0HAYR+V7tNteko0E2MpNTRlhzYnhe0T+McpisCNQr5A2ey99BW5yaD
0tQvHTe0gpw8aJwq+JeROpilsYuChrEyaYT39BSeBYn0lZWLvRnwAQq9oQcy9h9pX8BIs1yf3TzB
oJ12DiamtZrMUUHSbpwQS0v73qYaOuryXmkMxJLpJQn7PYFttA4ioEZ5CJdXcrIbrp+oV6kL8lED
HVmtt/hl2xfM3eMJFnK8urWIAIa6MwMxtXoUsSRYm/Z4Pww6lTcBv6vATGiF1u7FtOm9hiK8mYNl
s6xzcLIvRZDT3nCc5xsXmGMweZ9u0zd0o5KTLoa7JDRu+MPnlQtrdCVUi4d9qC+OlnykZgqFEaTx
ps9Z/MoClaCTPgC9qv3B7JCWTLy/2vK5Qytdm3pwMgIve9VsqFOR6E5Jt/gU84EJ5JQtQC6xy+DH
qlFj7jJ69Kb5KC04MmuZNtnNuPT5WsIIm+izH+Wxmbr0BHiKo8O1GOs0IS4fJK0uZUU4mQytZ9y2
ynQOUfJQgmdistF9RRqaiobmQN1R9HjM1Uer22gO3v5C8e5WNGfI2ESw08UMvEVJcWHXuLYIsQb/
QsfBSxsTnS56RLu21U1UOtvKk2ppZeDxNhDFxQaR3DYALWxIRnHoG/R1vTUXVNvWWpmoybWgcnc9
GhcS1FaytGxMVc2viaVXesSf5X0GJRNuDiJG1EfKk8HGCgJ1adNoPwzzzawZ6alw0f0RUnny+q7d
VE2AdjCIfZkE9+BUaI3OxslcxjvSYmGy8vbFzhxGcNrGVq9zGGpHgCAvg2Ui5hpaIqoDlEB8ntHe
EoCjgcIxD4R0YxY9RqkO7fQE2FrlYmtKfA3Ti5nZWFG1eVwTs3hyAXGuQo56RRLmdixgPlIFvyLN
qLTG+JrrR3Cdur+s+g4fKAbTdRtfjDjGG2zG9yXCjspAYVhN9b5Ns02ti+BRa3CIwFRlJkviQfZK
4Pt2mA9mi7dCmPGJbeE9HZMZsYXaFRoB3pX3HUHoWjsF1V1BOidnQL4JWoLtmo6MhcTI1rJwS9+O
PQpa13sisomT0OZAdRgWKmr4W4PFBnOW8zXHMZoQhO89dKetYat3HFQdH2IDM1ryx0YoquuqGLei
TphzECx+P9mfbviAxaGiJwWwr/d8RxkfWscwRS3To+nNUVQumd1+GBplHam5gfUWlHhLsWAdtQ6d
R9ZHPzqNplACMyApiXcwFNuqhCFlW9dvnHI0mAIdv4hmvTdmT6CyifBUswsDmbv2adrqkTRGUBL2
JW1KpACti5xPR0Cm0u/IiYu7Gam+UTIqK5c6VlLC6ezhKhWeBcYJV9ECGTP9HMyx+ygbBiKK4dVE
8ys0Y/0Cwm9TSmxUpMYkx7Qai8fZ1D7dSo8+qW2+ZcAprdtPhSfpaprtN9e399ym9yK7kF3WbVn3
zZ52phxJiQ7r+N2C6IdFvFdcUGOS0g7Qxnc9S8OZsD3Y+vj2OwOcWF7vZMgmxoHV0JjEvWSC0YQF
olll7rrQh8/ASMDFLcnnAbuTiVhtXNfDPrIyfTu6LG/FpP/IAu+5mBP8K9l1sWL4FJBCOmbvrt6q
3Wzn7bkeLZd5l9A3dqyVCHLqH4OydkuZsS4bOMuTbc0nz4NClbBvKeem2A56cMNCl5ygGFursCKi
XXP1p8qrqQ3zUSD1xBQn+zcuXvF9OnYTyc/eo+uEnk9SJar/un12i2JjT7W1GcsaW2ppPlod61+h
W80mC0naFJrYoVE1KuxPQOdyrnP0eMgcWxej1kAdAc+VN9axKQt776A8MDOn3wWCTaiLk9MMClah
XMOPwC5Ji0t88pR6Q8SK4nYWkFGo8CKsAJAn3t5kb3EMS+srzoV3GyfV3axh6iQqd9x6ZIWzAuN4
yQs28pbt24mET61th6ljZukV3cX8VAhPyIyUZLfkS85IusmdlqlD8GoWhe/OJiL9gXlGlPxoAPbf
ubSjqRqmlT04Lx7iuxyrH54Xa4IFKH4VFkkGtku+4Cxunb75Dmm8+WWDVkJV5rzzUGLMhL+t64Bt
99K1L7W83IaOma4UPKm9CibyzkZzFTjMSGUwsZGr2Rw4AkVxINAgTAYrhk7/CgChgZR1FGun79/D
ULwkBDduMpsqOaqIT5nmfG/I9BQEkMwnhf3Q7BeRZUemNLhprpospKVOs9ls7xrhgmIIc/ocYSS3
7UcvemDNAL6MWWHqsBt4BW0PnysS7WbQ8fJoxdxuJPBkEg1pR4xc4daJ7hEaTlCeXxu8q0Q6fdnQ
+s02lwSiobFyk+ojsccfWicuRmOfudbeKT7Zl4o8OPh6IAeLFsVKyzmYZ9Y2Kd5GquJ90MCREagZ
inOqMPInSN9zxeLfYcviQjKuqEe4Ptv1VxYWbEh1F3kxvNzi+K+/jKbmHqwuhiopySbwZJncXn88
rB13YlC9FBGDmjYU/sXxjx9afvL33by2YSJc7//x5fXX/+Xjv399Hhpe1+/7jsuEUe10oX7xX0Z4
JExe8XJz/ep6I8qhODYDbtbfd69fXb93ffT3D//te3+7e/25ANpMNXzpTeBPKVZhD9bxMUgr/ppp
+RP/+PL63ev92Rx5iGT6fGt4JdF4vJLrDUcXjtvf98Uc/Nd9a/HZ4qOJ35x8lvt0hiorNKJvLVqZ
xyztZv5K0R2sIF9l1eTug9GEluMyPc2HWh4jLZLHOQrcDUh7JCvL3a6e/3wgXX7EsS0mD8Lc//6F
649d7wqaQjtbRafrt2JpWcfRAF+L9CG18C/D7bn+3PWR602ZN/znFJ0PSWxi3LYLDF3EDMjj9eEO
evahNL4my5AIhr0Bdysk5E0MRezExgHK1kIrcmqG+UCmIelWTH+tpHvsEgY0QzM1axsu5PF6Y4wd
goiobGb0jTMKEagzECK/iWVHd+ESmRQnRMkSecpumYlZ1LaMC0m2ToGN7cFkFsdkAUVB5eNwWe5e
b/JcId3unYbExRCUsz5gb7g+MoSFPvvEh/3MFF3537+XtREX1Km3jwHc8F16fYbrc1ehWMgjYjjx
58S73//fH//L9Wn/+JnrQ2PHJEVX8OB/P3n6z1d2/enrA3957v/x4d/PULlJu/N6Inn/+VR/+T/L
2N3HaXMi9GZYw8xi+XNzQAoSwmwUeo/KQrho6PjsnKk7p7SewUlBzxjcgmGYiGld/kgtvd47dbCQ
jaODk07FAbpvcxa9YqqUMsfvwv0QDX5C+owI0a3UJSgvECubwBM/hkb7ZVtRfhxqBvFNxla/YedC
xSmpsiEVCNumJ8bM0gioPL3CHCHAwCAiBmgXMPsAEku/nXTCbeo9sQErL6liSSPGEemsRqYdKaCb
KhxqzEoM64eiQfgJNnJtjUANWhgeRf5zCGPhNxUaKPYCUMDhPNOi22CXR11kl0+EPNAriiCDkAy4
GuiSbdh0M++Gaon+0QpJWdcfDae4ZXvbrsdMQ4gQJ/uMS/B+sPVm1YG0XuvUZbD4kVO5+LnKnvit
kotZHPSXUWew1DPB1E3GdIR6QWILPXIpRyCnKaatRKAllnM1c2oBxXHQKsP9mBBKupVo7kpmi0Fy
GwVzts5nDwmN3n3LMHX9OamdDcGBxNCrHvlpgBgd1HjoYgDRHO+V6A4YGla8gWuNg6hH0QN32Z7F
j76Hf9oU7afmbNMs6xg0Sib6aXrXkmSCJqBCQx3h1w1QgxoM106W/HCk+cNISaaXLc00a9L30kY7
HpUIA8rbIUVu6GT1Ky4D8uJcOCdNF4ar2qVPqqex5BIIgn4gNAd5YjkeaofaIWQGC0i8OTlKXJgT
NEP3VGvsi3Uq066AYbKkvzMMvqhUPyuSqtCP9YnfueWN6Mya6MDgVhjWZ1EvfVteDsxMvGeZIVYi
6UEGFhhj0qD45WTxKQsUxvGwFjdRQQ+NyxlMoVjwnmTGJYQyYmpDs27IyPFrJDBTFRprIiPftM78
aadiT1TNWuNXb2gHcMJE810u7MfBJsid3qMRsllLJQowsiy9vQOPpqYZchSWNuGaStOD7lIFFZ44
OcFjag2SFHPjlzRw8cfZc8gGBUd9gW7Xeh9aMiK8bn6N9iLUKRNmI9lb6aLrtbsvhoFL4aeE79bU
el2Jic/sM79KWNXMXJ8ZrrBnNQtG2khg28LRNoyxDL9Mna9waKKXkvZWEBAYG6l4WyvAbQF93W2Q
E6mVxgeamc9GbQWHmndIeKag1VnKZ73szlnuoYFzWUStXGGrs+R+MCN331XBDajf5mhZZCkOZX6k
JXCjYcIa2+G9Jjdeq3gFeYUINg/uSdW5a6OR0o/3exD+INkKmv30rae2uGlifAJGSwtPwJKHbexA
LUQGTgj2WxQjqp4LDaZOlLPpxAPcRcFNOUOS1jg/oEeIL8o1FBXaofAw+Ib9yUJhpzD2tA1IJZbz
ramg8VUiD9HU5vVnbtM2aCEkbkwb+J6Fvk2ntYf4JW23DqD9x7xrUBkmCGV4bxEwd5G4sKcH4Kcj
up2KU+fE4Z3Tc00OGQtZFtkso6l/uImnoYYp0F8a6fNkxf2uJWOb5caR5OEEXx0ttF6XIDEM5F1j
z+uq++Qu7irwgbOJezboObvHYUAWM628gc6UDBFNDSrYynk0/Mrp1FNfKsaW6qluWw1tafTTMHuT
HErT3HYSze+oGzp7eJ6UKTEal35xIirPWzd4prM27+CdJIYvhlteorExWqLUyDEklXFs610Bo5Ix
PkrYkTz4IlQd6DzUpAg5drMQ0lcJpgpoQHmK0tiGt3swTMBCUkS3hG4QLTIuJASmd9sgcbtDF2q3
RK+kO4ZVz/1M3gphWaola8Rw6X0Q4Yu9UAuto3L7rwRSKo224ntMQBKqJirYpWkvQqtb3vUGD5KE
lFl300mTLsa23tkOSU8LvzRp8JjOggEtMFvU4+PYGejBrZhusdjMRPScOsQ1MJzzm0VkxpHrlAOh
R9Wc+02en+mT3grtKkCPLb9M7Jqyw2l2PYR+AIZzelwiELfeDDA/JDOzr4aANsL47kAsh8g03qb0
7Y+qYrBCGDPQjMTENFx6B21M3xWCV2cc3zObYbpmJzekRKGPnrBa2AYWJq0x16FECj8N07lvkuxY
byeV32eVzppaeD9gaNPM77D42s1L6moxmpnq0WaoVcwQkmubK3MunG97OVVtgxFOmp8bxQlEz47d
3jx+BsQAKG2qgObw1yc43nUNS7abY0GuoycAv1JHquvVB3Q5eY0QAQooT5cflQ3cjjEzNqjle9cH
Zhc2Xu1YT2XbhScvkm9xBtkwacil6BeCjVpudJVipgiL50hE0THKG+84WeNbJABVtIU5HXV2e8hL
uGmEDH2ZIydI0EGd0rrQD7U3b4ylexi0xm5cagDNoS6oqSPdttR32gL5vN4Y//zqevePl7j8QhvH
DOb86zeGzmA7Ny6v3FX6k0gzID+O0jYu3nJ0ka/52J2qYip2bB9nGk5T2h1dw+VLBunlqrQLc6N7
AgBJ4+0KmIh5826GaP91D53ndUt/vbFcDgVik//c5kfCpYNOwbaxuqY/psFHaPXj/MeLMluI4343
tffRcoSnFtcDgkHnFRR3YGRLEVEboEvK5eb61d++R7QB100bg1FjJDQnl8pJiIotbWj2qC9TeQn7
noKuWD7L3zftsnHuY0mcKRPntVUz7NzrC5n1ikglMIqapdB2Y9vBSlhuEkciZbrej0OCt+aaboyX
mXtbDCm6emeoULxAZs2bh4FYiIPtQCxyl5s5Q8grujpbK00tpCpgsce+wnXWlPImckoWCNswjhNp
4cfrV40mjGOlbJIPDVqxoUz584lAYy8mKTm4d30N169sSl0iTZBwRTHhMLV+7FpXP6JjHyKbtL8a
momRIvoNSaw3aFda0yEyHxiLlMdCd+tdlLhA2dr3WbHPo9bL14wNaj7CUtsEocCy47TmsTJ089ia
SbPpuYYSoIP6wCEEa7Wgk2Fdek4BLQDiTRZAUwBobldM66bWMtbmQC3DHPOuCoJ4p+cOh5NHyet3
sfilljrmetMvX+kqQEw/mzSG/guT64Dm3zQZDRFQ9MWpGHTsS2Qc5FC9Kg8hbhKjcOaG/uqh7GZ9
NzIfPc7LzfX9v941aSlmOc0c3u4QgN7yGbBz+/PGG2GouGgF1rNHGoiTURAZkYmoVO3KHsVLzYbX
W0DCvw/A690pwVNeTnOw6VuXSA31XlV46oZ50Uomc9JuI238NLHHs+47BzVWp3/PraGNrE6MFwMY
4ewdaO4A3wy58tKzBj6Z7srUT31Ci/bax/wdUUAktAmJJtrAc/S9p/pTPJUnRlMaIlWU2steEOZy
woZ4jaPJORMa/w5e7Hu8ZWIRPEdPOVqPnTNBOF3nv4AoLifluKPtyQSxwpfEKGBamRYpOWzcGZbT
Y912b8UCHANBsmVRnx/hSTcK0Ou213ZQHaNhrz3Mt91Xyd0J2eDKQgwB4ogZ4LvB6auTvrjp3viv
bGZxyL8IQX7AjMaQMMcNjvDGPsefOlUM9lQymTgCaT/tS3HCO9UlPjvnZtzhCDGsbSS/EMOAt60A
jT7p7/cArPz4bglVXWEzRmjxJOiUii2282QBTbnn6Su8M86o0wAX+PhjIRJkjF6/Ky5n2dp+tL/l
xXgUH+YxeKQfz16vxY5lwt5dBdGZPQPLivGevE63wfeIN/xVwcDuduFZjw8WBv5+rVi0bQrJrVVv
BFMs5ORn4LNzRdG9Kt84DnDAz0wnmBqds1PyieOyIg3P160tSH4LjlKG3gJjL4CHXqzqmBHWGnkc
oCh1x06MdQNJvHd/Rm2xGz9DkjQefnrdtpuQyp8nfN5uzcVwb9V7z3kU2e4vuPa7fxFt6f49HszV
yLWTrnSICAPHLpfoy7/Eg1UQ/5PM1DFqEs8gkKz46S9xKvfpZ38MH6CcZugWtlpwFzubKd/RVnTO
7s38xRHCvhaNXrawXYgk0LdNwLbpILKFk5qEu8g9BMUdzE5VwVDdmGJHXD0zdvYNOwPJ3xtEE5SB
L/Mv6H7bfJu/Q+G4wQO6r16Ge8KvnqqXjo7DmoC1n8kRYu1b9sPC4LIbLtmRaz86TI0DFmP93txN
TCR2zj2LGVqDPbIZ7NTIp/Htmxibpp2h1taGs2MN5g1l6WzhjupenBswzCPd7LM9kHuy/dkM3/ZT
fgbHG/3CmIChwfmFA0rOa/tElbYBmPaefCKG1L7pWyN/VY8MFp5qPnSsNrCKeYSzGl6DQNaPlOyA
YTY4y3sO2Y7x4wNis/oViYV7KbcXjBJ4dekNZ7x/RyRR707MJnuffaLV34p78wUK5tbzw59EoGHs
NnfxU7ZwGo031/Tjc3/Q9tHOuuALtT7IEcQ+5WO97+7BACJ4zl9LyCK4XlA2+cidMUdynjq4AT4T
fx0fSHyiO8kZNt0uCIAnU1v/BEwWOz67g023jjd7YJbAPplgRxgIT/1ivDjhUwCn7usPDCv1iJ3O
mRY5dPGF3sBhi4zvMm3YZWxEvYfIcOBPDLfmnf6d54d6P/6gBOelcgHfyWP9Pp28d+rKHTu3LXvz
vcAxtFlAC5d3+YGSEIWof0x2rv+/HPl/Tx67Hvi2oemW7dieZyxx0X858AHZtyi6DHUx3OGCZyna
LGsMh9ez470Zi8J0FUPr+sA2g7IJo9EzjqR2IX4vWuX/5cUsAUl/DelbXoxuWSieNYKUnL+fhTIh
R7DxBnWJDXqF/Ou0Q1T4E28RiDYcNlw/NvjsEugYzMFuq+42ZICLzfIZ/0h8e305/39jKlzN/csb
viSj/5l4fiF6/T/+DdVPXJRx+9+TKq6/9GdShev8wyLp3iR1gjwW0ij+TC739H9Isodsvu3anm4t
ycB/JpdbxvIQ37d027H43AhW/DOowrT/4dmO4/IrS6I5z/h/CaqQrv63RZoNteGYHgu1R16kyU7r
vx+rsR0Tua23Ebyu57b0vMMULKyyFinL22Q1KN5y8s7smNqPqs7C6WC39FQ0d2ul8bc9Vr/muhOL
VLhGA4lFgDTjtYq9u6kd8iNzOY9KEOWjoIBBXHJ2jRZEL5mIcLVOlZ7IF43xnP4Vmsp5HGt5nsUI
Z0E684NqZ5THOesyDYTgTvYTGgrYqXmddVu7BuHVkG67z2bSM8wWzXP2psqqZp/EtmQwzmOWan7R
ZDtdJa/eBK4/dUPQu1nF7lNatR9qtFDRkLPUxOgiKinPbZK9uFM4nzTz4BSFsR2Z4HUGSEWUO2/K
Poqei+pUFM0d8dHrSRIO4zjzIV+yPhnWQgQwWXTDEeRD1i/Qkda8I4UvgJECZzFAhimnodiFuDdT
L2letRFXUTkypUdqp+3MigFhL03Kb3Aks5P4Lnrqy/Wms40DoqDJTzXUF7B9vMxQxPaxqqe0nKAO
JKafJ1wNAajiuo3FA6H1yUXy/7VNNe+krk5VA8Ijnijb9DnwPZtAH6cC489QswJ30TPiB94ykRS0
T63pZ6Omg0Yyl5+1XMFdsprscry1lglvBpYedcx412SDs0qUWI9DyexiEBTcCSb0FPkwxbx3nGnL
xCHdHZg8VdU+5WrhOo4wegrmgzFV+zay8QSaqgT4791SgRhNYcIzYiKbl7Q+LGnvkzJHu9rNLp8g
m1qZ5K8xudhuFg2bMqxgLztvGjgjwqSse6GgO7BPXvpsgXlnG6y5heN+BDJScK8FPJ2sgirvxH5d
smPMsaYcTU9BwLGrDBenaG/SEsUMEqNNgUenG2Nwf30HWmi0sz9u+NPkFGWPQ5zRD6GObZuSdnt1
GxrFO6NTMigCMIsGWQ/CZRyrgmqf1268d2PmmWbElqUw+vKuHLh+Oy1KXgksp8XcM6YpXk5Nf3Ds
Bq/G3JHvBuuBOOObFP1cG5o6DgjGAZ2gn+VM4YUJ20GkKTwXs3Q/U3ZFDKHOeWW3AKdp06GzCrn8
bszaOOA9SH7abnRTBPqnFZUI9QJ20gLzzW3dYEWtkf3QjyNDWQMQ0dGWXPd2HGy0EY2n7R2LPL5n
+Jv4Y0+7Z+j0LzcPIagwLNZSSaeRkF7heejkRM8F2COiYIbvEJ7Gdl1apb5WQTbgfQFmHg9z6s8d
jTiLeLx0suXZ1VMS3DLyw2ooBlOYMthF9uQNR0XiwjwbX7JJn8q+E6AwoYDPDeHsU+W+JgObq7oM
0nVkuQc3iSAr1TM7Fb0AscSmeSKaS1OwsAoTmn0ZQztO6UGUS4E7Oc4ObSijPp9ELLS4OQx4YuSt
nM89FbfE8KFImtTzUBb0NBucu6LlT7RjEOfkJdiGCZlRV5+GWb4Y9J9Qf3V7Smq0kBa2UVuMiw+z
bi+UxRcTMkqdHSPEwYTCQz9IkekyHMrXkfvZRO+OZY/bn3YOWlwZ3wUCHixJK+uu64rbbKxIUW/r
t8mdCUtwiT/O5rTcIjCpVkEZjauhLah6GALIgg68VmS/6lA90o+rETNs8poauqbqdIMR0nA/0jOi
1ujN6DNDOcabl342WX0IK9QDRqd+MTSIN1pafpHP1a1RZaFaa0a6VexiTLR/q6FGADnHxa73HNQa
OWC6kgIziXTUIsFjHma/hsHkt6yJFoQOuXEum7tinnekdd1l3lPkUmBFcn71LIHSNwtQ3Rv7muNt
avuLXbXPcVZ/FGN812YBEnJimumdMK+sZoj/gdt/5IgSjxXwCVcaE10D1HcDvQffNWBTOAyqxoLI
omjWNsVw7ODP5hREfVN9Fz8jFd5lUTYejUm72J3kRB7NU5K7NwaZPFGOhNdC5JhE0oBBP+AcrDDH
ORo9bts1X40g+8gywimdcPquSLOt1PQ+VbSl68F8C9MK7nMdv46afomiXu70t0pTKVz+kGAbCzd1
HiOfr2MHepvdvsbQkoM+UBSISPhrDUGh2c6PpHr/QihboyJfm0FwL3UNNa2BWsv4Vc5RuXSqyUXp
kvLWa0OHKImZfkgEltJ9MzI7OZcOoybOdW87Lmn3SEBvNe/idvi1bQNpryDLY6iab5SHRIsmSeN3
/F+rjrBMkl7XQ+z+iOP4hthHtuYB0nTWlmfRtI+G4soaJN1PSzYnt0mYUjliO3rhbSiPQU27ripY
uRPceqdIzHtFJiocSjeAQ0e4rYAOlHB+VGkO72niRca/4lb+sPqlzRBbz7XRkdBWtmRnD8ahzZk/
eW+JZj1MYW3d9BF0zWEqj5OIH1l63JZnb+0a2gjXDaTTp8KbnyenxMOP4bud7FtPuT/I+nuxNSxm
pvXT5Qq0NcihVrT0GNkgdpxwe5tiU6UTUbSGfiBnGbM5swq2EeWBrD4npggkWiH0i9pJsV8b73kw
VBdeHhAmc9p4DhcOZvtnx8QWiY4ESciyhqt+erY4MTZo+rsw/+ZUnQ8iUlyLLYg4fMREFLKVqZ2d
1yhCJIBqsFs6MZamYB+Kn8okjrOmJu3jATWmrb21gSSjCOFlWFlf9Xgf1EQnzja22T5nHx+ziwpb
GZ16hx7dbDvnqp/DlSRzJ7qdZouKINSgK5ksXYn+s8+5lFa2vgJ9auqRX8VMfa3eWUd1/ml42W0n
zRs0jJ9GJz/C9mUcEMHG+q4A4IsgH9y0+xSke2bYzwPeOb9fIK22Q50Oh1zrtin7jznNb5wGHYJq
fswTptV6vPMy60GvQ5IBy2+jtg8tzFOjoxdJzEQvq1d9oi61OcS0Gp1DLfYcjdtKm6MdRo5h959c
nedy6ti6rq9IVcrhL0pEAzaYaf9ROTCFco5Xfx7Ra53ee1d1ezqCNDTCF95AgySHu25+593f9oGQ
WtGQzmRDjeJYWvyMwXZKfgAx+Y8EeL0UGn+anHZcqP3CkUJZMDDuEUJ2Qy9gN9OjGhhTtkk164Oy
cEDXkxGjC1TWpbYeNCGk+ZyfprQ1bCEwPqO83OUKLUIChENYajRWEsu0GaWC4qZ8fMBWbgj9mLC2
3H/PqPvSizsbdfgd9u1Vj4WtucSVYqVsEZJUYENITOsIO4HqQUKM4Ar3BAQOrskcy6qN8fqmYAcv
BFSghIcXZX+EMkEarQNYCJfRXBf95EhotQZwj8Zh3tGRfqNvjqJvKF5baWlJZGwtYyZeuqneYOS5
SYZF62G8zRkCZASnwdqEVIsKmUwfkTLarGuo1LaWT9EeOTVryFHLsHiqZALo2ejEt6ZInx8xzeAh
3dJaAH3dIzZoqUgf9H6ryp9W0h7iUPg2HuarhoEa8D8U0oelpjqDwFj050v4PU2BX2PyJif4eSi6
dpHqvLQHDFuCvjnITSz5bcrjp6+MuyXq7AkbnRoh6xUBBNRhRiFWFg9oOFGfiJvQZ8pE2Dcsh4wY
46En6GDrqwEFieenmtnhewKdANAOPzZDofrPT55fR1X1cMwOttPzt58fnj+QGXskOJdX+/fD8yf/
fmnIOKJIU7T+P9//H2///OXnhf2f30mSeKfIHSbkMK0l9/l7nLCQHZ6fsu9DCf33rSpNWpvK8CBY
x9Cn6N4KA2Hg5ws/P+ChjkTQcof/fqAT9j+/7OCqbCtIu0EwUbUyv7Lnezx/S/3fv/rP99StSJxK
mkzFvVFpLnTLhznrIMdFizZLIFKPeX7z+TvPD1pNU4SyRGY3+qV4zEgz/++///fLPqGO2bXgg6qU
OALdx/++kVToiV8xQk/s3BMW96hoIkhLyf/5PaMfE3tIgUgnYxR4Da2if4wenh4Pj2ykKfP8tBNC
7D0zJ+v8anjshUOjvnBazdqBfCKOr3AW8AcFZOJyUm/RjRg/hrPyRv3oWNgVem87Ihe649cMM2e7
vM03IlJ044sfYGBQg2wi6W10kRDVhg1n7qFCxjQKyIJsdHzu8dF6QcJvRpt6LI1zejFPyjivfigv
ov9fT3uYrJlNQxxHUiScBq+7s37JVZClkxEY+QQyhtGbDqV/HX0NbDyZK+Kvi3vEFj0XPm1/ctx1
0EGZ4Ak6Rf+JKCT1S5yMEcD6bg4B8lF24ys3thJIAx4GViB5VsF7eUl2UAZxxkIhEdobpXls+iA5
cqQdUh9OknQBH/egbwIRRnV1Kl6YTJzSo3lCbzCqVonfdp4I4SUkmX0cs23xGrZe8brIyKGZA1J1
n0NbgDi+keU/iACPwEPMCTH2Ax8lY2WiEHaH9jzrtBJ4mX7ckPfo28jPfGryjbCm2k7KCgUSEa06
2bKP4p0HGEXBcaAgrOuwJOBUt9VLgDTAZXyNxavwdQJX1QbOvNYQ6d+lb9knG3R6ilbSurBTDPuq
M/6EK4C/0K5Nh+bPSibIXdGA+LK8P4Z1RGEH1Y4AsUNkJ+G4dA5Sha2I3QaqejIAMZTtbFJMB0JJ
/IXox7p2pz9YOLs/JKbh3jq0gzP9yWGPftKB36NBqp1vaJUe0RbeU/McKdyC1VEVh/RwlQb2CbnB
em06J/hGfHulwkrlHnHJsNVT8ItPMxVO0LqoMJobRHh9/RQd9I3+m3/zL8ZL9/oGYfc7usIyDH6F
zmtvKvzleBWcQpc+zYrwiwFAA7dhXj1gtG6xktKdu3jKbyhPnDgVCzwjNoIL5Ztk1Ik+g48f62qe
zBPArwUb6Y7qJgi3FhRAGRXHE0UkzMQMD1h3uvLpflDjDt3iigPGZyvYnpg4ivNZvBzD1z8aWGD6
dfbOQLLjiAleioGTttbRRqfSHKwopJpITtmjTdvUl14nCPBXiuAvd+X1Neo3gn1vUSn9LhGyK5z4
GCF+ZaOL3l0vsYMaubSb8X7EydmOzuPDT+EZOBlrKbep5jQDCpYJAp2VcMcf4jjhr1gC6l/hBnId
wM/tsCSofNzoRkaqOKTOiIGXhyguRtbhJ6Ci/36XgoYXbtHJ6JF/yF+xahDBGiixg6jRKtzOaNNf
ed34WPnVHYoOcxmPExBg+eCMdvne7MlQZHjYPnUWaj34KzLZfg7xfvRqp/fggUS4rNRHIKIKW8h0
NA8jQuW4c63BjdkP767iKIEEHWrAEeLN7j8z5Z7YvmWn5KgrY3Lq20/i12vaCRdqPpzfeADgbpPZ
GWJ4zoTAw0F4gaYjrOjCUbVbljMPk1m2gwMe4oSB6999I/Hj4UrTkVZVfizzQxBuDGoc2zDbiVvt
h07TiDXIfIaTF6w7VIL19VhtopfHKUS21bCLw7gKPymS0FK4Ue9f0dj6jNxkC/Qv2pLnFGcCJkau
8MEH9tnZA0JkfINtTVzxMG8ej51XYKKFqtzLZ1Ge5HP3N0f5YDrWgofhY7VGvlsHrmIxaoVlV1/N
S/RK1xT2IXJw9af8m9Dwkd6JdCllVb0b+dQnZ0cqkU5F+hZfm3mPDKilfvW/2uJTdKjgouF4tPqE
V47Y8t9IPMbK6ptWoE7LEbForfKSK24uN6TGESx2hIUWlW/gmVKJalePI3rRuAOUTnYv/Fqwia3g
FNxzbTMjyEp/21xFLlqzByZL4TMqbrgF5zhdH3+68+D3xpHRmXfozNrJYpVgOsa8IjeSc+S5PACL
vD4zHeqV2n8UB4lHhNDnn6R3cnQP4dissi2rEBoBSlTznjUSuWL+qqwRi7tKDhAH1dy3wJ1eY+o1
6LgD04flDXTeR/Zg5NEPdyg8K1TrcddQvjksOQIre9xBoGJzgIddfKIfgcxG6DIGlR+e8SFKvfF7
IlIFbofJDccfrPTl2VOqKb6y7YzXCgoz4q+CuggT5fDw+rW6zL2SvlP3jsdIsDz2iBAvll8pXKaX
T1wu0VI6Pw1pj69conhHSnc1LDd9YOsZg030WLPeNjFNrw2WlKGDiPAaWdrn/+GA5Su9mF3oes11
FBeDJBjTbvICXNMOzvkJ2esrhqQPdQ1aj5HAHGAobMQuRt1Pf0RkuM37rB41gl1k/LkCILPg7AjA
0aqFrQk1OLFjwUeSd7hmd04GtpEbygqLsA10H3qHR+Y5x1uwrVaiC3R3zbSKf82/Otrc4IZrziiP
KdSwViqfA8rjJOUGxxUOGlgUQfxEmupbvgMzYjtPrR8jw2vVDqjP0c2M32BZz9ox2m5UDiIPTCvG
U1s+bvXKx/J0hQoH0BlkhHGVFXEbO8+b6K51iJU1JZ35lxKQGJCyx8Wi8c8ceEkuJN7f7U28slDv
DwcbgXCr7KpPvI1sNk/2DMD3kDG/jd2AKG248sJd97W4p7IM/oRfwaewg9y7Cz30LhlBu/c4YrdF
c0IIn6p8epK/wh190JEKCG7U7nNjcticnNHwIIKl7yckPuDRrODF0uN64eE0VwRvGEJUO5eHiBQ/
9xs7OHqylvyeqhH2EuaCkXfZHRcKx6oFf/AFqnlmr8Ngz8NuKYafb4M52QEwtEkahEU0n3BoLj4B
ShDwLHCJbD1lJ7VPd1g2OAIOCamjB3sklmX84zC36d4M0y+HN+giSMWCXxA3IY9Wjzeauovpxr4i
6mTffVO3hfXOEX2auIgIWhbK09hkusgYo33EI1do+K+6z/r48GLrVK4N1w88qllO4IEktJnlr4oT
ASVxh/OIqP8xrL7xbst+KuFSp6E9/ipkk7JiHQRQWuIWdKCAfZ4RnqSuBIyUuRCA5gKbBOZyhkED
fGowHMAn1q3xlQJXJN7DiE+CRzRf1DJ1xQ0Aao4rylSj8UaJUwv2tHxV5CJ8If+RL/VkozUOQk4G
FWkusN3gEKytHksVKgmgkrZsO9IaN4NjTMd8rXyzt3GeEEhLaOmztbH8O55cdoYtWVse4Up1hZ1b
jRTGNgSqLLwjO88D8tO2u6MPfoUjDoG5ZONAjhufEZpAbB6vjeporxV0OvZtDUV8Ikj3Z971Ae2Y
xfGpSRxJ8/vFiMSdcSNmaXNcYUVCxN1i7oiCnV2/zeW69NS7ehfKNTq598FXTMKIj/LIOjduidtu
RPzzNlRMZJR5uJ55RXVllb1KaNqA7mxdisQ1MmuSn9RUoFcjJegQRhx7hY19cMQuxopHUg94CYAi
4h0ZAQt6EVSC6LHnG5nVKo/bUT1SUplTIMCe8BrELyEOgYfk0/gT4JGpvoy9x/D1vzD8/hkP9j6w
W13iqlyzz5lQFhtGOz0KJB5YkWGUQuhC+VEcNpUKS4CBs4HzJILL8u+Sd1SGY4/1PCHswL1Uq4s6
rLVwrwFCsPXDtBXdvsOoZV8kp3EHkwsvU1xSqm2WwqG5C+o+jtwsdz4j0RYkVyQswuwJXYkVNiuc
z3+AY3Uv9Wm6ojA1yJ5YvPbYdSGJmDgUVcRrE60RDui4Ap0gbaPoB6V5m4T3YPwwI7tAqJiYAeHW
z1ZcERHeWirMhOCwFxtbBmYEo8DyDBwvK5cAY/LD7kiAOu8AnTDntSOFRgNzhMW7DBsWB+ud6hAs
o8dUKq7pm5BcaOpspwrNmw3uUJwEwyn18OMpcDsgCQNKXTrSui/XdXbWH9sRycHgksaoH5DC2bkz
0nRDep/dDFvwxWam+F6gwmIKrN9LlVMnHQlnFp8+HOhRRbqbdxyAIbVj5BtPnmX4leoliLukxeWB
pslD8EpMmgJbLF2VoTnSpA1RAjLY22w8FhSEFxIUgNdGtqtCVG2dsftLnoDQgflGLQRuOKVG0AD0
6NCwHTSK304eO2KJRKgXWC7+vsggjVBzDQcJ/OMy/bCeQbElt3zaMUnmaD/l4zXe5MZa8nQwJvF+
Qu+eIIxzRHPo9EznEC/cx55yNIbayF4ksMFhFCI58JoliD+QkAiocoi9TYzIf3EKf5JYmwcwfxMN
4tClY+nCuVwlJzxucGdCBL6Hj53scO0x1C/TONWAy8UtR7YkI1/wPXyq1La+S0hj5DJ3TiVZs+8y
KoAY3nVr8YSNBc2vPRpa7F4hj2pL5RtbcyQNYFfE3qB4HNO0jhFEUaP1RLwsXDWvzTys2XXE7m61
5GaP3wDM1Z0jCdhdsYnGCxfNngM0Wym3IbUQjiICJva6OT2P6MleOB44n1btkXVjYlelV94Rtyri
14p6uEfc0b6h9c2OjnP8S/iVfLX7z3JTrD7LXwV3uB+AXjpUSLv9LVV2cLzscIT7itiYpgMP4WYQ
0zBF3ykLNKv6RC67jg7ZOUYykxo7lVnSuy/hDYf18U1nkL4Upz+Ouhv/EHbhYccxZuwvJTLxDvyS
6mpu6u/+xl6aO1hqMfckJvFY+w3G3y7dJLrIRKl8zI/ZIdlyQ6v2TVsvxQOkFr3l4KXq/h0LHtsN
mV6CdUxerofX8berbUKaSO6xBV5Dl9coRjCrKzdrPkdmZYlEomfJ1D1Md4SswcxslgGlKsFXgNzU
TWTuE/q5J4SHh8NykIxvrC3eiczdr65sY8W581lwUP6PqDWY7Fn7/I3Fy4pMPXrl1AvY00f2oJVM
+DSsMZimCb6R9uiqMcumO6D7XwgQQHZwIgscKJw4MnnUov6KV+nMcuddMpKGUwtx6hdAUXaPztnZ
2BW+4RLe6Yfn9YT9Mf4R3XmPs9mSNhPkl3gUHoPumMcfs7FtsOUayL2hDWKlYcYvBSUEwuKlYdpd
FQIq6xb/ISc3PPzztLV8p8AkfCdukP0YpdOdZZdIhw0yx33Y4Tnk44mp1R7JVKUb4aVutx9on0FU
U7yjuOGJG359pFbyNEGbI28xpSOiZXBgNUe29EPhKGoaYlGK1XT004DEBcq16S0ENZBEn/pHg30d
DT72P3CZB4ImzbrcDYRcXfk6Dh5Je6+gcOWgx+JLDhDSYkOaISa4vR9r/Rhlf9GlufHm7eBZzGiO
42qBhcStu0BEQ1e8CF4BrIyjWsONJMS39HXAlNPD5qF+rIhmVeWEfqH4oVP70E8okjV3JtAm8LkH
GTEGmy0L85x50zvJV72v5VV5QU9E+FlczBU7A7jQu7ATTlgcT6odUHmpnHCPkdet+kG4Yz9cHrvg
Vl8HDkySTiTP4DGbq8fZRqLprTZuAJ0R+f0at2glUE5cZZ5TTA5aNUiK4zjncNhXkAq+gr/4sVl7
aF1SibDsKoneBijAusNKLPQLBvcG4sP9vuz/DF+cZ7zNZ+ZrxELtx638m+Gwp1FvImdThb9lQ1PV
Tj7Tt0uBg8m+ORONdJ+YvXWFLcu7RUsZZ9ViDeKCMmNLHEt1oLlPzeoBzGwF4WxGwfCu7Hzrldh8
l7lkmPRFnY4aprw4sHo8SDF5CV+mYYMb0CTvQDPG8x6oiOyRTHA852/EAtmnPPkXg24YMxUHhyWh
Iwhb9mnMlamDLMWOe4z0tIfXzWFKfL4ryjuBOTRuBBoazUGcqTW78b5JGiZ3ZlzLwB3UE6o/5Y2a
b4neCRsPcajZ7LJ3sz2O9StP/SDSAO52Sc+tHq2aSCD9LjgIKmpwcVgC991lxl6c/lChy3UoEPsg
hw/0zX9UZCwgOMs/L0qwQ+l1NZRXyziPzU5f4lA9OqGrs8az7AI/13z8ppnTCzveo6Pi7wd/8yOz
/ofaiKX64xrrFBPvlMBhQ9uT4y/1EYj+6wANYzZWWJiYn70awQ56nkJ2BUv/gzodITzixjciXrIl
CpblFs85oPC0e1bVNWgpn9vtrb3xz1JxW2s367XKX5GZ3kGR1z86YU3i9cK8xyol8XsoI25769l+
5tIlDGPXOJJpmPmXOKD6hXVgzg04Y3pgR+VtKF+TtbGYH+zqhL8I3K9jbxGBg26KjYLbfpNcgkwE
wtMdcbFbCrryDkNFXLxIPm/CC8dQ4bCp6iBOaPwQROEWFK4zqja+jK8LAqa9N66XAfnkipqBjZRG
GITNJYvmRAQdhvYRZM3nDpgd2G7fyNXLNwR3n96U34xWfyPWYlsD5Iuu3TL72PSIS4OP7vr4IXUh
LqaWywYJP6b0jLUc70gsdndU84KPSH0jxIwp+tETaug/frO7jX8yye/5HR3xpx1IfFy2odO9UdRg
aS3GN+mmCQ8IxHTDWuKUvklQ4b4lmtioh1KaCSQv8Tek9qsxAiviiypmoCJgYLKwXWJYq/gCBS9K
cNo+NhhFvDDIUYVljBuqcBjc7jBcVXfaIqJBXO2xyJTv9g0s2Z6CR0W1hgDU/CC6RwWVT6n+kwoR
UkjUrIgRcNBL3kNyRVAdLsGIpKyl+NgtLnCIfP/FdZCIKtFtSu6QxAYXwZ3KJywBGYFeWk9V6T5o
N7isIK3Cbbz5I7xRE2XL8JPHlpISl8UDwrFluIeUc/4uYqMVaOfCw16JsAp7OkYUYEpCipRsSZKC
j2k4KLf8mLicbR8MmxjfAuIs8m+TCk2CuASe098j5rYROsMbtoZFJek6fvNKbCsIf1GX4oQfumMK
euqik9TaJkoexV75VuWdzAaH7y5g1nGZgck7bpIkNsEhTo6G5vNiaYP264vMyJBbvCnr/i17p5Os
TXssmt8Rev/k98twj9BK+42IhvWG7BSLmC67C87uwASn0mRy+BQlFUWXAWHvwueTYg+J+pKOgN0Y
XMtcodiJcaiYvGv1DZNTWm00Q8lfkwu/S2GnIrhA8V1DSNHnafQazSV3pCREWo1jpHFCCINP+LsB
+U9nXEPcIJMYGKba56WsfIOnYaHd6M5gz219FMLfFnQMIppUmKIttfZR/8wtTw/Xpbohcm6UXabd
BLZ+rlnAhLP2p3Cd1v4oTsvkiZbMgy2b1HqxnnQGZmVO79flOeBv1R7nnrTNfQgILTkc7ekbgQlq
GcoTOs7Vc628Mp8oEvOZejpPt6JAWi1jw/22ypU3ZCdjPEq2lPHCTzOcQTQnl12qiXxOylVcxdFW
pUuMz5aKiE2Ck6xdPH7L8ZdB7YYP/pz3WdIVNBxWKGgRZyk7hpU74r7gXuNoOqEHpay5JIl+PS0w
fjwDr1n6OUZ/4ixkxBkvFVay5cWQ1UDak18h/OcYiEd1FHvIi0ueIiXKT2Ynr4nOGOceLKRC/MNd
pxQbq+Sdsj9fcPlU1vFyCxCs9lKZujU7JScfKbWErCPdTA3fN6qaC1mYvhxE6ewMQ5/IkYfKOc+o
Qv0XKGgABmfF0/EG2oI0LMQBdDVkl7kF/dYKEJBHnHB5ROwKTKVAY4c7C80bTB2/+rSw1vCwCPPA
J/TFWhT+qpTtDyYKm9TQeo86CaXKznSXSWu6uvSHucKXlFxx1VqihOc78w6Q5bkE3Dipaagr7ow5
SXpSKoupKXs1F8q9TiCCkLBPsHffMPy8PQd/jn3elmHl7+mMLw8UR1EsXJnL0aJmy+0w6RWXq2IR
8RN+hccx+OOD1vBy29wtBs9cGrqDDB1DwDUib8D9zyivhYtNNn/E9TIJloeEAlKHM92DFhIPkBwU
r8ilfSNOzT7YkmygqMpmxG0yHczOmQ7DJ2/cv9ElEMiYPN6X2+G/uXnjBXXKPNoLj4e6cELWrKo4
Fx9ZFZq6Yclnyq7VNh1dAQ0xX5rAogP+jYfIiy0LI7JZqJWGOx3NuouxU8l/TI8HywLhPfhFHjt3
yG0u2j1Or/vVOZSxAKA65M64lwGTXPoHwECJfh30MrGKlqx1Vtpz4I10dS1HuujpjuKJkFBMeGPO
8+YBqGcBKKc7Gae4tTGGQ1+I+xmYSsSDa2Pe8xj4XWigy1wEmEL5GYURklOgr1TcCXeYq8A6r8Nd
q9FuWoyCuQp+j8cgmQiXwNtG+HVVL7bgnqVc+YOHuB+sPf065gePcoRUkfmV5PNO9NwfKQH3FpNh
Xidzrd2wrD6DtI+r4rLnPY0NlkVS2m23Y5K1p+6VBmlY48vooGjeXuA7UvUoW1RFCVtA6fi02JCg
xkA3d5THFxxgro51rD1cIsex8+CUiJZdZhLck83rbDlsJ1Z37tuPGJhYA/UUeq96ANImyh7iSo18
QEj1MXtwVQtxQ2sc9zYQY4nkhponajeeMZfZBxfWntG88SW3uyC4sOWJ1sTlgbQ2+lUtOFLPvKXN
tQwsRF4gOrJL8gTCccYEfBn+Fa7suYscNXPSrK7quPlnhAFsC+0aTCXjg5Y8uXBS2wOaUe/jBqwb
dzbh8kk1GLFqFTFDnwWXL10nuz7h5mYi3usgFFEka0l2mIVgCtB5lgWXAcNqHVM/Hh0DtUgDw9qZ
vRTAJwPLDsTXteYuiVTullx3DEwcQawtY4qQH0v5nwXZIBq48qjJ/XJ/PFemZUDfTl3qk0O6s76r
c8A9kTgxGaMtA0uaxyVx/wsgyABcZD90N6CYvwqLJTcFHxkh3ZVd53nH2y+ToKeUaaMnZCIpDQ8q
8FWqnGRlKzoXMnZMFmxiSmqrrp9Wg1XZPrunjfByhujj8Brpf1iM1u7xA0o1e13mK2KhJKnmBsX2
OP9cNEM58hLSjJVK1lYMl8SCq78XRzRLhZsIxvO57EzV0/tlpJFmYSejygd/vPYJLZQGKJxTMsdy
VGR9WP6YqywDriPtYJd4x78/yB3Yy4F30WEEPeVMLIpp1ytnIP3VhTobSA7LRHkSw4OcCtHZSAOf
ZbCsHxXTT/CFTgn87gTBuej2fINHXVW7GsnA3rFonINheQneGVFRPoDsiqncyw4roGAPwT+1Wesa
/Id1bX4v81o58ywptIo0RGl7VnC2KNSjrSRgJNS6XeMBuKSSyw6UUyYFzpVZy7hNk7llH5Zli92f
FB9FTPD9SGxYOPc5Wb/WVD9rnSR02Z4Ldcs05C7QkySBFgjUWaC1i6sMjtBEpPHGery0IQBwLxRZ
PG4b+1ApWGkgMs14Uwxfwg+IFbYx9V6hZoqQ62tWuA1jSnhj/UHgumwcMIjLTEI3DxPjhZVkiwdk
6BuGZ94pIb71m7Da9Y/dlCOr/AdplKXrRSnh4T5w8mWF1lv2KpmSU7scNKxF3FHUL8oIFm0av6zW
TEweBVMWxD8lqTzC9JIVqFHrI8gy0JZF9uHKYYREGbOdJt5g7vgRW/sSc2Cxcha++dp8oJyMxNlF
5xZKxIBsTvJc5LTfCslrSs9sWu6C3ywwDORL3SlxMAAYidAUYGsD93gEUuxl3QtgPz+oiPD2RuOw
8nhlOk6c2ynHqV3IzEaa/tOygSxndkolbcNOAkB5xncMF3KKQdqZZQk4PWjeKzZ6HLj6rcxLwZmP
EA36YcLTAwmUM0u3xeYLusLsois6ckOAHVgVqLXNlaMj+91u4Zas5p4HBgam2ynaOhzWwuSJlM5D
p4RPSCMGeZV+hyYzhRyGW8jPAREXG8tzM2Kxlqf0gznDkuLK2IlmZFC5gud2zmbEzsEjCiEEpxse
GjtPBmhFR9mF9hJALaf5AhDCBsV5J2gbfh3FPPJm4mV0f8CsZXYhHdnGuuhQm+CMic3R8rQJG3gz
3pWzj2IZXzKGBGesFnEkRz3RwdEsyvZLk4HHyl9lIcQcMOMHS+Kwg5ITj+g7qu8I6tDPXOI9XooQ
JPHZQtIZMfhF6yBOqA73zP5wQARuw5qhnpYqX69gAmjJEIlx98YPm/yJ2ijJOvnqcnyDPKH8CbII
Gc8FZtA2oP42IC0oJnM411SY0GyeMW4XJNMzR/QJ7QYRGcTo2Tw0C6e2sIJerlTtyGAuXwt1Treo
1/SYl2eDraq52XZ1JYMSjomQ9OFlNlO4j3lrbDUkW0IlxowlAcmJj0vkl7qKG8CobNFlUrbWYlYh
xoCocjXbQFj7jFtoFFk7ydsEXXAUMpKNODxodAuQWiK9xm+6TlBTx55gG3ZBiBqzjH9ZPiii3aNK
wmSncFbr0oA8CKZNkS540swTQZTqOuhDaodBY0CsGBdVOFVBj+BSqSaJ1KKfYC5aCcas/dZZ+DUE
HDKlwun8mDO/M9yYuCYMTSQFAE2vhtZCc8iQ3kYTB1QsjP7z54GuT16QmMfnt+pEyQhyxLfnS2f4
XKxHKjf5QgvK5bHdZg36a0MVMWRdv49kQJTJ//8ghzNAzOfX7cMADCqXqONULNxaLattmDz++0Fp
fE0rOEqGqSLcEF///YVYj3/MSe+w6cppAi0f6n6CCvzv18/PepQvEe3INtMiLRE9pSWen6ZiAaAR
ed8YMZp5J1QgO4WknjCyGWvYTwZrJALv77QBlk3PqzUFEKF1lbQ47C2fPr/5zx8ufw2yk5/8+80y
CTZ9TQ7WIlZr15jsINLARTw/oKuMyuDzcp6fPr+pldXNEukkjgpspTATURhTOenQbP/Ph2H58v98
7/nT5/dkzKCVWI98xUA1HWMTL+/DCqhLhX85mm3GIxTYAar3WpQbFPgeBhog0AvCZnDEXtNsWQdl
bu272NRxdTYKv0EJEgdIcQYspplLeTumMpCPf9E2qsn8gm8UM1IigmpbBFbrDpVGY2QG0xZTQosN
NAjKPg+P+eKqqKgzqd9CpHs01DxRnCMkb2A2LX5KqHQhjNstcjXDqWw5kHtRw+c8LcE0T6REKZ6l
C5vQVBMkZ/GGsEbzO2veao2CoFZL+UWkFYLUO2qmGcbcZhVj6lXSCKFIotb6eZKlEzJcha+oAF+r
IVi1I+HJBObQ12pEL5Cm0EkJqM8Vk6c8UOONVI60ou9eG3CVJVUrM8Gcr8y6DQLxYiQpNOHqygnG
jq6hSa6FcPy6SQfqUKXqWpD73GxkpMMJdjZyoDW6QU5t7JMQrfcpqX7HTuCARmEf5e4BC3aa6bGQ
0K3nEIJ7aNh0FR44t5EVYglBHxvHc7R0GNTedIae+qglYkg1gAjJJDIMhLjfC7HdgKePdFTbi5j8
uTCMaCPNYJAKqswmBUJ9QOoO85TPvmDQ6mpQqby+Kxa5Qz4SbYpockFWdPoMRtv4CT8QTQ6jB/Gv
rB7K4081of/w6B4hkqiF6qcFggtUgDQp0dajguNcmRI8PnIaMB3FKj2gHzVT2xEjTF87PQ6hNHX5
IavkN7wVHB0qxMakhAjUCwatAfLIQk4Ddb66FwxffAwfRccVC0ICKFAw9107ai8iZ5fR4Qk+YoGn
RoA9y0fyYbREo6L2bcWWtg87DrhMg2haRuFN0skMwTHjfSpj0vroR6wD83xnKT1ECTy4ekMrnFRa
wnupCNxwyNMDdLChGHrEFXrlkMvleR46EFI0eqGgzDvJ0P5UsgKUoBf8souQrxkwQzKxZgzD85Af
G0W3btFSQtRcC8G5XTaiAx4VLQbEGkpyZbHThPpgGNqwTnA80ENN8oahAqvC4rUrwTh3UsS5F2FX
nYZmtEwi8pzI6KnmGL95OQ/I8cNti1X1t0IpXghR9Gp14hGhz3MMpgzADPgjIbgk7h4GRnUINjnx
jBVJYWCULcXdB1YkdIHmNvFiifN3Un+N0BjWQw2xD9rHi9In8lZBUDQsUqL/KfjSFHwMhWTABz1E
QvqSVYbXq5K1r8tqD5+m3cFbQSFP+qtMDQSaksIZRwC9BgBJ2PhomhT7Qtyj0Q/zKJOqrTi/tjrk
2QZRtW0OOAKa38bsDVBs8kSSVMaLy47ebGFIYQsaaL9I+mZ+Vuh+IKWcBHVzHer8c9BTKG2d5M9K
+rLMdJi6luhqQirvjcf0bSYlfknRwzUfUN4GKCqV1Pgj8bdqrQVFWg8ROl6iDtUmt8B61POA7A3n
iNX2kTMHkL1xbkWuTauAgRgVDNhKMzZCR7ylyUify6GxzTCugeUTTE7SPTD4DpuNJArzZlDy6aw+
Huu41HZMkew7DeSDia2T3BbjFS8D3+iguekDnbWhoWz4qD/UZlyrZivs5giYBmqHEMDGGS0Hs7lO
YjpuFFHZVzwaSo6gv8MHNsydctcG8hsYVyh0WERFkjS9jPR3B3TZkNjS5qOmKrfakhoqH3O0qVHW
prRIIQplfXJCSFh6idiWUPfjppAwiSkedJERfkFU2ykUaDpipb9N8F+3U6gOfhSgqzvJeb6dCWT0
tFisuZRzV8WXQLIqj8042cjxVQ8L8aUNyr0VzspOpp+lJ5F8aaeepg5QrKZGtwP/s3GyflEUQoRs
iP5OD4zVZOVxLZwQyummMD+FaO73VlkcgmpKfaQbItgD4hfqZ2TzAf0ss6z3YolVSCI9sNPqyfPo
ZEypdJCEmW3T7AdPSIyHK2XlO7PULiuhRE6wJT3vEewSLC11o0agCxhqbyrGJems6S6U0ns8Bvu4
kRXgtFlqzyVhZzFEyBmS7aYJbZdKpQ1kJpK+64L+0mLtuAlh6NB4WEokcIfDOo4OUVJ5qpH9bQwJ
foCEOw+aNGEwDItvR4LmjXxrs3BwH6o2+kNfoult9JtKmzhqVVn3tIH0yMBFMhPTd6lXwGg001kw
QppiCubAGVZ1VlHkEB+xyZNHFPwqtpZO7WVvEOVuj/XHCdm4j7Foj3XWUCNIRgWluH6PsHDot9Gj
pwY94CI9NcfYsBm8whfkDE+fNjQcQ9dwa0wmIC4CTlWBHGzksU9JLYR622oQkhqdokLVyukF+s9x
mMY9Kl4vQqwjij9nsCAI6KsSPSkNsiR+V1RQYiH/zfF9TGPNJX5XvwIR7jOT/TVXJUrlhrmJiNDX
2GQstofdHrnuVwkacpjXWPCJZg6A28GKKV6XfXO1FlXVHlFPbC1JtubQ/Ilmos3C7IDK6NSpajnc
6CIlzSQ3/h93Z7YbN9J12SdiNYNzNBp9oZxnSZZl2TeELNmcZwanp+8VWdVVha+BBv7b/4bIlKrk
HEjGiXP2Xts9ELs3y202sTkUA1KTPkZpWvX05oKGa8YUauf4FSrzdLjgepyy8jfGfWDAnvteL29N
OwSrKIF+Xw68fw/Hy7LI5DLHt8At0Dao78DpELPO7Aas07ykp75pp3MLwxvd8GfkehTmUdu/xsbz
SNjjOpNdA+Zw+Exgsn6RTJbMKlHgBILgEkXDR9T54c442G69J4kAnFY/0QZYqkNTUNJnojjFLXlG
btZ9iH7YtRblRhPQBG+D5Y2gQ52Fwb5vnrmMf/hdt3Gipd+4YmDcLEKWoCW7iuky20l8VjUj1CC1
t6OQDAh9Njlsw4EesuHVfFgAdqCCYv97m8jDaKnvLDjPHgxfskYgSpC1y3W6AU/mnmtiIiex9LjN
dY/JrL5MMqkOKTq4OZ94kxYGX5cGvS0dxoOdjf/ZA8ranF3CC2/wUJsLYALa+lDEJR2CIB5Ig5nq
my3gXWWS0euEESeLobWM6RJyb8p+BlWYnttQoQ5Ks53nubRcJxfCw2gSL+yvY2vNHsk9iQmOqz+L
bwA8b4savYvI21ds66yTAerNFEO6ZXHLmWaae3MpHzOPrxJQBKomy4bAEzPnNMd67YknOmZ9XgCI
6YnVWczyUjpdSge8p1fn1e4mj7pjOgzNa4dscVszX4fu8Ox5Le0Lp+YryynoBpMpfSPID1paAgqT
HEJ4qtgOw1Uktsg9wNm0Do6UQHchNyq4Orr4pnPmd8MLW9N612HDRg7M0yLIicjK3B8zAB6iitvT
iMmYpqX40TrNrdCoS7Us/UpfPF42Q6+M+HBdz9GaXEpSo9iW3jRvYQ26+LEpIwzuTDnZCmNFHyRM
nR8Vte/GLsxfRQsKcjJHaJjQNk8JGGjJRVpbEbcxmxNcZ9vkoxKHcChIm6zgxHvcJssRp4Ud4JUN
uxfCwoILQZ+kJVvVvkq0DQHBZylccZrC5Wqag9hbwCH27KftcdFVAdL1LCKLxFmQMyIIY0N9FFmb
PalEprtYMVwnJ6HdV5UPG8yb7bMZZnDzBo+uWRKSqj4dvBH7UeArNn3QEI55PsSsVxk9KdiHjlhs
ypNdYOcz1u85eg0Az66WDDp3Wom36C33seCnFPVrz1+ycwfqFhNcyZpnmeF19jPtF2B8Err5V9Ok
L+I5QjzWAWZYh9KGPHiCiqYuwClvw4Jw/GiLDDDd1eFCOmRfnfAx/mpmPznKpUronJAo4NWHxQDN
XPT5uF0qcQxblNvS76Db00YrI96sGUS33ubL1bk+jbmwMXShdY2BiYxsRpthpOSgVmX3ZhiQ62xr
kNQsaXtoZ+To7CJoOSWo/vulPy74X7r+alhDdAnM9GY5o/HCdtdm7fxY2q5ZOd1p8BI6NgGzRmU8
V6UPlIyNgq+Yapohy3feM0Uv/SuboXWZ2R9jFnvomokrTJ2iZOwAVb3o34ZweqXt4LJ9CrjLud2+
8tsGA4Wsz6GyRwYS+SFjc3/065Z7SxMfOyb9RmuGu6zJBjyRfJ1YmnfGUpQPpO7pXag5sC23EU5G
zAwVpXOZowwVNu4TMRYHv+jtR2ccDgPtkYHwsks8G0jbifS4cn5yO03tBZowaVTUaZTbnvFp4Sw4
BSJ5mxKWVTPmauRs4YKmhNUJYuW2FdW2Q/baCW6js0fOZR05Af9B+72yRxtaZ/vDHF1oXknCJVrX
THKWN5GYX+OUUeEyMJYPJNReK2fUH84EEBpl8yNOYGXbU8SQEq15VyP/jxumH3E8sO0qsuuU2F8M
fxx2ppx95h6EO/0cI+TXc1wj1TBgaPc2sRlt/JQv8+uyzFjIJA1gVRXXsuu+LnG5N/Io+pK737ph
+JhSiYg2ZitZ0+aAJkoQmEXv1urMYzcVuENQkEDtR68QHIcgu8Tt2Rbmj3YByVDY8uRDGyB0zQvQ
3g7PnSyGp8wcf9kjNpKArDuACtJ96Pws+0I83Zs3vtZV5X4uzpcyyZ6KqYUmWy6MgdJJD52ZBHWS
dmvmXCYWJFC0/e+hkcO+l8zy4NYMrPSL3EFQgigmUDTCb3k3FiYLAqL2QMT02kDDtxHZN25Yw1al
ZJ7SJkpP9ZB8JFX+WftRQ1e3eWxFqM4lWsqBVdVfgk/ZmYLwJ4d5ZL+8vqtATFdTGYQ/8CHBrah2
jR2iA9iAsLceRTvs/axgTzP225I7+EqJ6TwMBLlZkU3BH1+WAiicHHxGF/Wyn6BrrKZ5xnagAEck
3qGwdM9FGxPHlibG3Nc0xFUDKW6hmLLqGx5fRhfEE6Gddd5KKX/ZhVFtU9X9LD2+cSsJ6928eDc7
F3SkU3/bGVRFPnu7OsBK4xi4AVXZYNFHMD45kEAkvi2+dS4fJ153k4/WI3NpFQyxxQ0bq4CRzeF1
kPVnwpiy74vfbgjDUXl4UEkENLjThNJ8NwrkRCIC3DjnzJEThnGGA1Oya3+WAhcUeQJz11SH1qm4
vTps5cIh/qa67m0aluWWu4+ywGkMRD7fwfwo0S4CVTIMKuaOXrrkbxh599RnLQGdY6ce/lvz2SzA
TwDv/sf//l8f0/+MflX/D5/t1v6KqvLfdLa//pe/6GxCeH84Hqw12ws817IdWH1/AdqE5fzheq7r
+abwPJNC4B9Am/eH5fE7aduWBTZN8hr+ArQ54g8pYan5duA5UHpM+V8BtAnpaVjgv/l97Fh5Ca7l
mpZNP9LSsMF/wQSzTi3ZqGTyWIY/Ajrnx1K38sG74PoY5/2ckxVbqdfYbjQ7K+hXpKR8DabkM+IG
TasEuJDUjOd/DoHGO4epfZ4AOjCPsx//pAJrNHBrZ9TuhHn8iSx2dbt86mu6Xvix80hZx/uh8hV+
9SJlskNolxy4W3k0mIDMEjOR5p638yawI0VEPHOXDeOm7opsr2xki7bzkeZG+NgoKG69LV/LIMXL
y4jSC/1HT67baJwfVdMQJBUUJH86VOpBcLa64uKqrD2Ug/0zwWNBuWCc2KRDNdLB7g0oYxyDOoQG
AjEbdv1IaVSzZ02vgD2idVNxQxjKeufm7jUbzOxkxEych44kryn8MO/M3jyYkX7h60gKb8QDOSFZ
GRgFUGBvWTldoHUc5MBsxM7fxyJqT00YMctw2nIV8W6M9E/O7x2STCvpL+zv/RFwjJcpoycV6u+g
hGOEwwqzThNFp2zp+vWiZj1DEhSKMKfv70F6nreH04LbKIDAe39zJv/agwGDajOMTPPok7yMdnpO
Ywwl84xIZq4CvNdt5gMWiVGomNYtIWeL2MVtJtoJfDi9IDPCzl90MeXDYA7dgxi8bj0aoF+iqj0m
vXeIwqDblS4QPfJIKjROyrPAifjtKVxs+DaUH3zJwdYqqD6Y9YiDLf/90f/HN/HPt1MlmcOISP22
HcZ0SNr2QraAhYIJ93ZfquP9MNHlhlHv/jLZnUK6GLtj5CEMU43bHj19Mdwf/XOYjLg7WkTa7yBN
bW3++eP9cH9D//E0sa3m2C7kxrYWvDPQ6txfM0V8258PyQ14HHPgY4mwvjt6qLZMbX28P/rnqdA/
W+hX7AO6JnfA8x04fn/0z+F+MtyfLjPGL+F2AxJQLsv7xegvpSQuRwPI7z+8nx2MN97sIrHpHnIS
3z+6fw7//MyOffNAXN0dg83oojpS4VDH3xnYdyr5/Tf5MgL8quGqJvc5zd+HO5X8fp0XSYs/hzzG
5MH1GZ9bg8MIymb3CoZhqI//eo5HyJv7J+eOYA802z6+g9nbHJUnIPt+qJx1ountLGYLWgGI7q4+
3J/eD5YmvzuaAU++V4pfUohwx+aOGJa6p/tMlfMg7wj56U6Tv4PlG82YL4HNt0Dng2raqMoySWNV
AHRs+wUgWrEF1wis/v6ioF5rir2pL7b7D4T+yO8H++9H96dIhQQ1BqNuzcmf9f9gaXZ+QUeLBWKd
a6p+pvn6nibtE2sRoXqoFt43B1Nz+GVDUMgCpD/RtP5Ec/ud5SufLPuhyKFmIAhxOA6a7j9zwW/D
2H2rOzIAWsIA6D/A1tcfZKO/7bhgsD55pAewCwajqX8xJKkOF9A5AyR1euIK1vJlnntCcXQeQbY8
dbLRdAan3hCEfU2X6Wff0j239Tif9lcSkfaqVzocAuFnIkV+YIwGlwBZhxW2X3KdjhBl6tXUSOhg
hGZNgEKhkxQWIhUQZso2PyYFIrAiwXADIgt5Sb+PFtIY1EjtRFj2pQ78ckcO3XeoQ2sxZd8jhywH
m37SutP5DhNBD7lOfCiIfrBbdp1Cmd/DmSDhShQWoi4FqraKtlUaZEerhBeQDEm3i3h3kKoYQrVs
LNCYDbcsLs+5zqHgIkrOOlQF5X2hkyoUkRWmRc9bhxhPOs1i7kGaE28RxCB2icSB6VEg0SYFxcIW
xvrmkovRuOOJ+EQmk0EFXXSKu5PM5tdJ52nMKckaAREbmc7aIHLxw9DpG0st/I2tEzmmjmyOZngK
A9Qnlhy+JgseiTqd8VmS5xHN47CFQqfxdrBKPFqHpErbJ18ngZQ6E4SOW5QvMfy8glklu/bOBbYO
7qk/zkSKGNowWOmUEVfnjXQ6ecTWGSSuTiOJyDahC45ykc6XDY5vatntBxOt/YGgvbWyFUiDNMAU
ykR/1erUE9sGuxgU2a9ZLOYukvOLyudb3nrjS+7Y1mYh1aavbB8RdE/Wr95O0YheS2GpvZWG9bap
+aNzlz/2C7hNvni01GVmXCfg1osdfcZz7l2D3GCcENYKNg5S75pmWeanAhg1/ZS0jrbjYhxLGxZU
7PURUK36ZPfkSy+0igyjZV7gZeZDNAZYoQqQZ4ObTV/GtMUX70CXjJAv+YESl6B2gSmApWQVMTFA
67yaRfC6QBzmWyserVUArg88TqxOlU69WUrrUEEPNc3kM4tQlRJgjRDDNy5qsFZibmby3gOW6IkL
aCjj7x10N+Sa9NSGuhEHoxxpI+RyY2WeceHFfPoO9tPBEkjxgKA6y6co7UefMJ+y9i9ZzmcKdO5H
L7vvAcO9kPifkc6Q43PdZlYDiCmNrqNNVpCV+3uKS7GKM67OOI7Jv2JX1hXC/br4jCpnYCiWGxkH
r6y/ZjP4RtdA4DFhxXQMbJLEYFpp2qxHTddWDnlGnvzILVxvnRlhxjJd40pLlNDVFLS/xzUpUJXE
o5lvXCjcpprVo2QzuyGi3KMyGD+iUqsG8jDdLzk6nf4Qe+Lb2JG6URPHNHkkMcA6e/Cmr30CO2My
nN9Z67tPZfvSzjG90QiSPolk0Lo84pyckpEYgdSeA2iss6GYhG5WbOpg3xrW9Ghl8gsv9JGwWrXq
wEReSCMF6REdusL7lc7226Kzp7zGPNtmGGwcE/ZFBIIziZ2rEtSWg4eUrS8UIbmFaVwKnWwVEHFl
2s3vumKJaAcz3tK7MB5S1HkPNhKmpbBox7b+z4nQrNRgwjOZzSVhQLaphthbTURs9URtMQBMmORn
T5afPbc6jatDe4aM1e7iW67TumJaDu09v8vF8jVmA1JPne5l6ZyvNkBMy60fNWlAZ6OpodQNU/dt
1Alh9S3ReWGeTg6bdYaYR5iYrVPFyPZ7d90fSF3CU6tzx4DZshRx1fc6kwz1zuPoU8qYDt40QeVN
fNmgc8yIFH1f6J7FBJzFOulM6cyznOa28OU3hgEVNEGYYQsBaXVMUpqqzZMxZXoiLH2M4M0nzYX+
wAcB9TS91bgapU5eWxjc58Yq9lP3kiOu9u4ZbTqtzdC5baNOcLPvWW4TRkwbeovFin2aBcpynfzG
Wqqx+Y+tzoQTOh3OQiKrdF7cqNu0hc6Qg7XINge4UDYBvE/R0sTMHGEO6Prk/vz+6K6yuT8dYWR2
s0FJ9rfah9q0/lM2dP8ZS2K5HbvydXJqyu+iTDcc3AfaoSVNL4qo+2HU4pb/eFoR1H2IJlRB1Hs2
q8m6WWbCO1rgXGRGP7Rjl5x8RdOobjCT3CM26wFhuhzIiOw81aLNj75OZf7Vrsx5a8gOM612Rjei
Jh4jjz8iYXdwAjgsZLf+eUgnpnxIyIhnLPmWwP12R99xaZF0ifVQxFbPPTTsj7k+CHfAZkeky11d
VM7DexYZ88a2ikMyDjTfHVRJrUCu6FvDvjBR41WYZDzaFsDvOCSmi/fMLvTpJQHiBdbnjMwNGJVD
11gktXsYzKMSIyy9vw+9rsqtqPD1tu7i6YyY+6HWATxFDeZKevS8ortUTdfTvePOkE70c5mH8zYr
fAZKQU2VyI4GkisPbRLHjqmuyu9PRUolFG4dXdmPxOKReKEfcu8CxGdSGKpxl0/VAjfWPIUQcb+4
4HjDPIP8kZkkvU9mdIkGqDpO4bw4UYjeOHg0CsQLCRM+5oHJp4ptOBNj5Z+Az+I9qs3yIezTCVgq
hzDufy2khG9z15+PxliYG9GyP1piJcd1TsDMLg5NkJCUT8L7SKIZh/481IgZfXfl6lMkTqpmN4+F
dxPDvKdpHG/K2HtHd+KemwGUGGDdaylrtqaFTXKAga/J88Zui4zgfdIW5LGrns8sDfUXo8FoYrTf
BLKnFy8wMHvWmPfYjRsPjlsC4Qy9jC0wNj1n+D3nYXXpRW+R5FZHm0zvF03bcoAQD1zSAEJvMYO6
2+i51J9mpXZt6p4488hNiLlleokgIasgSW6deC7yAiOeLpacn6Yc95xXXfki5L7K3fTREb/srs2u
TnNIy8UG01F7a7vEJTuyxCM/9sjl6Hz6xRLFdVNDa0oX4NzCC1dA/9S6q6bpqVAYwhABXoaxYP/P
CfPgjlqN01j4Tf1pw4ChOKEPaQ9TG+CmdNqrnJPuqqoJxSt0aaJqkvTSeXGwNcf2lzvTNJBRuPNX
ZML2l76z6UDOzmOXBNXJzpnopAbM2qLjpbs2QFjJLTiSnMvU91CIzOXEXeGAXst8mX14p27OjMqr
us/GWrCVWxnqfjrY8J6IQwPfuZ6TgatczI+j9N/8wHmM1SQO84IfaHTdp3SK422QTe+tjH4Y5Ww/
9nMzXEuH4A+/JEvStMOdVM4nzdd8VxEp/jCzx3qCK8t66E7rgqplR/lwpe+bn0p3oJ4jNNzsAR74
HjgTOu8ETXCnSrmiVsoWTMNWkecnt575vjsr55paxskk+3PvTMVHb9seA2OIGnGQpqRYwJApVT49
ZU1U7gcW6ZEDu+b57E/W0aSi2AxlT/5RK8ShzQFTp2xPKr7X3J2YxSmcMWoMyZzuUK/3vCNsnB0O
9JRJYBwHElY2ryahgi+5zey6hY6wmYW80xb2SYaw0KLpsEd38Y3RPfagrD8zWzCy8MmJzOeGLs2e
P1tumghnW5CXnJlaWl1lePBx4wjSpW5WQvRKEoZnuNf2Zi6coy86uvLTeEaXBp1CP2KLgiWLSdGa
WWWJ3JR+ekmZyr4HLe84kxxeLRcjZqoy589DithQhGZ6GiQ9IKNCW8tiJI7VPGwdRtoXiSaRFjyU
j5QsHySEG7NBb2xBUXcKtCYZYppngbjhW5O5MKOqjzzIiSfUexwjws+JbKwfsTqL4Ws8heazWX5X
PdcXU2kA04V5HTyEXdxdUbe3P4WJptjxWjrv0gSaaRUIdLpCPliDoiYbRX7r8qi4BQjLrnn3czSj
fEWgMI303o9e6iU6GnkTHJqWP5Gn1ecozvmAuS8qY4hCLVELedRWKNVchP+zeIjbpj9Vff+ONtM+
S0WQmlSts04FcalFHtZMWDu1dyvjU9VkSCkHlbNZeq9ZW2lPQfpF9bK9itiFq4wl8H6jJWj3OSIc
mcxcd7yKtGB7j3F88sPl2JctmpdiPjommPBFxcuaxLRHJxmji3Lx0FZd8Rjb5pXV6HsXivaI/vmJ
dA5xSRjYxz2WPnRqmAn6AlmEQxeihe+OJWLCN+zLr9xo8oOYLRSH40fttvlljuS07j1/AgXZ+7vD
IqElpH4NZnS0yDqL1TYPOpizZgDAinskZ8xb5rDZbYf+knSWuCWZFNhlB4wSjo9Qo4AoZXhAVOBw
t/gZ29u0jOpZd1MnABqp/9F7+Kc6D7q96CBkAKQdq0SfwxX2n5/OaJpcDsM+qmJxnMRPSgzUdiWy
UtN1ifyKYWx5SOtKhdKixMI+GclE9F61l7n/K6Vs/+pQ3auGXWRsGGgByMeui2Y/l/N76uewnTwN
sBjw/jlMjllWrPBrdimki9bPy69DVrlPlNfDamwzdKUjUXGGOWFVteRv4kMgaXk9jqUghoxO3Osq
MkLoaxUFNploLw0u+HmZUaDEI7r/yQogrDCKn5IEEilj9NXiUc17ugYA1Is6o7Wu91LM7AHdlS62
cVV1r30eEGPWVuIoXftrw33a6RVOiEphqKgjjNQqytYsZWdyjkEWjVizk5lmDMV639O3dkN40N7i
XlBzkjsRGuSooiOPVP4xtbMk73549nvrlezZ/mQbzkmmqj+ShodNaCGyys/rQ+CmGMZMNTGhenfG
JT6NOXyUesYjBpm7uA24/0QknYuEFkIMeEDNGbdrU6A/9OWpNKv2IrprPVQ+hW84bJkqz18i299l
XTruaUU5D5b0h01FksYqTvL4mrvU3r6zZIQgJJ8NQ+VW4ExXdfG7NVPinZmjvrtt/ZxkdbFx9Zw4
8Zj5BVP4ssyZTVuTeW8Gi/wifZ+GgzQRtyFlNn0jPiyUP6uEfIxLZn1hJ/V7WMzp7HcgYNkxYqaq
rN+yx5vKTOUwLuXGhL++jjJs/3FQMaztaXQoxnib2kmmEwPorWzb6MEWQfm1Nc3ppuzw5jnvfZqq
b45KWdkWwM990H2gSI7FA3fJq9HHdKJK1z2VHfpl0xmemtYkD9EtA+4wTrhzM5x4Tt3S/uzEM/YC
ystCniNmanMuqREbTd8yOPhh1ZANB4FgcBBZsc6YFzZHrIdTXm3I4oD5rXLjHLkmMm/mdftCjPta
OHS69AlrQzbKnAnTVD1dHNkZu6ys38wmaM/VmMYnn1dPBEm1UqQ2IDOuoZst4XsR1fXXmQsxGQJu
sq6cno1mBM9gRF/SsNyPncs5VjL/EKmGAXVBtXNRZyWyxwpejA7ObLY+hRm5q56FZhOjfGBk4QC9
Ggd7P8pyQAyFFZZl3liHvW1dEv2vdHRuGfUvLKTkY68De37IGEXTXXfFiw2iFjsgwNOAYQ3bh0Yd
k/SZnE65KflHV8HQWTgUqVCzproGOK3y1j21GUFsZFHmhz7Ln4SRwG0Z+QJ82WM+jUB6DEqyALDF
XgWzASTYclZxFMMqm8RudKSxHxoLd8tYgs/sBhwq8ZQyCvLFgVDID4uwXnoNQb8LDeJ+PW10yRsR
7amKtozO+USWDirmEmgKyVAf3Cpgv1a17Zoe5LD2R5xocWmUu/sHLTCW21ojajQh+oTQPPkgz8mT
9AdWoqVMtk7akMvsFecwwXAmTNI26prb7ejS6vphoIZYlUH1YuYpmODINo5pJBmLW/2lKsbvQ74I
7rJoT8LJoaNYqAVQCm3U89hlbw7RB/BbFvscFmhgm7n42RcZGEDk+ZDwzJx+ZMnkxC7PiaeBdbRX
gZC3AK0JdhNGbRAZysTykPm1eXBNhk5VemNNjk5BH+aIOtHjG1l17aHq27yzXT0lbAzd6Dmkt3kp
USEn41tSJuM5yPC9eyGOYcQc3jH3JZu0ynh2U4hh90PQDil/rk1Xpu0UN7eus60zwrQKIkrIpsB6
gzbOv1iJV15424FKjJuTet9dV8lDqJ/1fvodiXt7YlM/0MDnXjDa3rfCN8pro8zqmtrWcx1NLfBD
3Kkze9YNknxEU/P4XOrDJLtNXqpngh7oiU5pe2uc19qX6uS4cIDZPFhnAzk8SNcKpTnODeQEAjeh
zEb0LeLRio3pC5kAnOuoENfJhJZJOMKCDhfJFR4NLWpOcRKYDvw0BpbD0ia7JKB2ldy7Vo0K02NW
QIzruH6ravrpDE2yt/hSr6SiY82dEzCnKsAKIEhpSNXHOLnOU8ppKFmSvwwhUaq5eTWiSlzZ84KU
89nUeeAthoXiPD84ldvdpAjybVsjti47daNB2JzGCE1SHznZySspG10at/ks1SVo141hsxiwNX3Q
0VVl5rY6OwdAc270FzmxY6Hj9Bggq0Ul3oLDSIlCJoMdjQ8gl9HCmGK/jK5F+BMyfiONkkMUhAUo
OnQlfiOzWzYPt8WPhiO+h12XyREhUJUcCq1SSrT91qlivC9wxcQMKavPYFRy81xNBSMe4rGSDfnd
9sb10HWUheS6HrzfSdr+MlPwopJYhnj2jyORYNeqh6M0piRgNmGjNm67XFsbheVCyhTiJyIDUcUb
u3ma+p2Ts9Rj3/G3Y4HHFsFGjVSs3gWNL5A1Ruq1cNszAHz7YCNUeVhmH9lHISCA52MMPLF/NgNV
r8il4rVOlOl1oF7qUAZnGrgvkWAtycOSWW8iJOQC/+CTvdk1+Ldn1z6w5+bkUOzeZlftCpfeLpEF
oDitAghbEzyhz0Zh6WoFu2GQAdmB3C4VHSXk97/saCIHvPGJGXOrfZIi4TNZZDrVfSu96ju2nR6F
0/iuFJVtMKWb+/tQQePu7MX/Nsbg+Oh+5vtRwLgJICyS8mIwdrst4StqnGg7GM3CLRDyTiyZ3PoM
no5V77zU2Ym8uenNcVl3xtZBguKq45+zfN3RyvTw75+53/3R/WdRqF7iBv8o3VyavYXuJdV6Gqu6
aqNCmjBVTGJgMCCI1Z0yQ6qcOwGyMRTQ9IVKE0y9rzUI9+dphz40LaIDzUPzOBMYgfEJ5Dq5NJTv
jgMzS5vzEgczSWBGT5EC2dfHOP/vc/t7mjI1FPSdNl6bKkGaYBbvhR0o2rJg39tb2iJViBgdH0fd
KTNz6T+EEcbsTjsLieEq1kiTBPC7fgRiyQEP1DXsewDPtGqO3ewQADtxchdMsU5h1rJTdq0nLhYE
1l7z6i7wKJWTxDX4dYwtZOVh/dVhV6YMaGN4oq5PM1eIH2dgZG0FW8FeQGBqb6CvLXVyYeW1FomI
NpJfRWrUWIqL7gGLDjBE7bIjxcwBvICQ+/5O7gep/9dcN/n++ZlhWykJWdXX/5hDhzZVUsZuxJ3C
kdB53vn9UVWX07+e3n/h13O6bm0mSWwPqYK1SfP+KPj70f1prD+ryrJeFozgcUMabVFPOdyZId/M
bhweR32QhN4THGO460G7+O4Hl9XrsCDb+jO+OmC/B1aYyScGKgZr+nB/ulgUo2laSSIRkIcF2Xzq
osWkDuDD0K9t0T1N+vlahpHdRQoZd2e66gyNmVZoFaUNDyEJ4l1Xm29ito1NrJumhskhu/dLqUG6
o/TdV1Jo4i0BORg5tZvz/ijTj+Iyd7ddn97uP2KQSOKT/9rrt1Npj+L90NcDAQgDcIB7nPddLhN5
wbGoZkSzBvnDi9f8HAKaZqUXIcjUxth/DoONb8QS7W6IM1Qj7oDG/94RZjgoNtJOs70xeLQR6WQm
k/PoYLLY/rfWdQmHlvL/T9d1KD+T9/L938Kuv/6fv4RdgfOHL5FOESMuA9PxAmI8/xJ2BcEfJiex
45gicN0/f/V/kzfFH74rfdPEnCYczwlQY/0l7LL9P3x+IcnylIG0XD/4rwi7EPT/h7CL5E02O/w5
9qUWdgGLF/hvYZeyujhZ4skgcXOzOGqXezZjk5TdYjjHtFqlucrRc1+7FEm+l2LhdWb84LOATuGg
vLInhwWSwIDYTKIHoy+9oxrzXYEZEb/Re98VxNRl1k+Pa37tlOKp9SznOGTJe+PTcRxHNuYV5eCp
qvB65oUC71cwjhk9MC/IJTdLBbOiQR176Ke3XpFlZYI1rxUqrnmMjklgteusoLTG7UpEclGdZV6i
SpyH8zDLDIwvUDWq4YtLlimYCzhyTZP+pHqmkHImtvlT+EBAEV6yXj0bbC1a6XQPfoJWPSwgnqmZ
AZ5tB6vQUjMkVVLhXP9HZUzxlkUeI3+bn7AHMrkLQKJH486IoMqpQQBG7xjjVcc6dcpPhHzf07xY
4X+uN9lS/x6wJAumx11+UqgMmEVmcm3FuBnTwt8hg04Zz7POh5HDRzxB0RgEnjqwrzl+R2LOiYio
6uJgDu80/X9lcDEbyz8XOQS+UtxoqVm7BjHR4oysIE25ppjeI3eLiZOZ+quTqnOrBgIKkvixaAk+
tyrnZ+TE/S12PJIgM6/ZV5H5xfhSxAJxfIeGzy5qGFcsxUEsNjjS5FWGk/nUqN9pf5OWFX0bJxoZ
xQiy2PatD/psFFyeWgEFQMUqk+XqEG9TLP7znABboP3p3Zr8KSMyD91WCgspR2JKEfjY0eQ6FL3x
bNilWDVV9uk1wEyGBVCNdNkSpcYY7RK/eK4G2MsUwgtbRdQLKel0awQ0T10A0Y/QOVTLdf4RVjI/
0i7bEUlmPoiRgrTzDXZZgfE1Ia1Klq39FMdgY9VQEOE0R+VpAE0yoXTcdK/VVHkHC2Qw9i+xtqux
O4Q0bteWV59RX21kR1/JsBuFAsOFbzWPp9kc9QCFmk6Fs4Jn730Zs6r+hlp5BvdNP5sxa145uFkI
JxoiZ4FvlaO+iwEv4YtYBw5lbqXGfW8kr1ldfemWusQUHY0Hq+u2Ru4DljZdb+/JGaVAVjZbBMmm
69DAtg2Ffoe2AfmTV49E6tGZXhSIMhmyKi6RNR9StnaBMsz1bBm7Ds31pqiaG6OBYTWVDEn/D3fn
sdu6loXpV2n0nAXmMOiJRIrK0bZsTQhH5pz59P3Rt/qeqkKh0eMGDnwk2Urk5tor/KFNUSKRDWMv
5fEK5y7ALGnS272YBvtQrN/DSQcyPKKm3UcYjLUPOYKFNSKzY4bo/FLsXQXT1/ZJeTH6yDzGEeCG
KEpiZqZiZHfGd+yH0aZPO9ub4HpIqoGCfeN/CGirxvUYuNaUfmInegwUYQRwVa1lzjfqdCSwYJ0W
igZFRqSOIneO44L0jXkTtXakQx5SoT/3AFYAC57HTMR5gZoHH9ZGXzFB6RuEM/AMfo3Gche1JuLk
yDS15vSZJSagsVY/+FGBdt1QIIznN5dWa79jkfJNkBsEesIRWz1hwA8AwlMDmz3BQ/laHhQOl9qA
iuiyFps7hQ4Y9EC5PpLlo2A9HpsSCCjF00pM8XMxPASrcrxHjWImc2i+6cCSXndNdCDPCpaKXuCj
1bVbSWTgUkg5+mGpiHd6v5dYHZshG9ZojKJQ7etQjzPMgjIDvIgJmJKEeGhxyVMTQntoKcKigV/U
ScpVLIw3cBxkemm664V7IrfhKm3ju6BC5gMtTlnck1NMMRa2Vkk2rGA7HCOlbw0FYrxNRozQkQAX
rdeAytPJJBApk9yZLoyBd7+Uj10YgPePc2yMCwMJIQBQQYzzUB9+S3neXywrC5bqZD6lncAgVWjM
W44Sqo/CgKvk/tmb2usQouHtA1UhJyEPpKZfSBRfKIZGQOXht1nmjy+FyDvJ7XPRzEy88NtsqNh0
RsZFr9EeFwYmBGr7OqWoUU76K2TnQy4mVziB10Ysv1STUi/s0mZl9ObeS9jywpHO6jicgLOtTIm5
r18MUC6EokPFjs5y0LpkiBC6YacX4pFBe3FqJeM5C6TpYEr1iMga2jlK+ZaJKgRnSdgrsSWs4nxi
bBoV7iQF32Tnwz4yfiCu4IRkbTJhLNGjUTZjITlZJLUXQ0kQgJ9OihdNV5U2+FKOPacdWpmjEI3r
CrTmApgeriy9doqsUQMviTy+mGC0MVV40Naw3Xy1peQ0bj4OyrIgiicqn4UyaLD3khYuZ0shEIhT
ua/N6d1TM/oORfyiG2J/tAoQBgWEVK0Yims6wFyITcTIVaIBwgOAun3tUJXZpZfBpKQ11IMW0vAi
q4QEeE/xXViZuK9imegfyuCEdGw3Kr3ajgi3mqkcHZAmwfLJlFtXaxnoJ1iURdh9rnRNGcFhWExC
xf5jUpAkiErhRdErp1Wtjw4WLlgTU3ONSEYcIVVpMebZWdD0rcRYaBta01fctR8RM0W0RpmtlE02
7ghKdM4U9vE02GWmdhsjJiqCJ6Lyh8DAsp2kHkZN+STGpDhQKDpHU/ANlZA5GhBUARUyPZXFbEjQ
JOciZS8UxnpWthCx7JCegsJCPmgknDXFEB2YUi0iXdAZCaeIA0XBuCzi2eo+wuNtkH5kMLuuWegH
oxHXPixXe0T3IpjokcUpGzQ950ka17HiwwUtdLIvRTRc2v5ocgcxviONifxHhqbC+FpX1IKNjj1v
6McHDWmLlPxpB//q7EMvpfLr1GODE+bG6OR36j1kgUGHgEGgFa3WguRqBrJkotp8Sb427EuY4baW
pMyn+CbRU15axVLKq68BXYpVLuXPulo+mkJBK6FmG/FVZrUNdHX6KrewqRSbaGhKPfATIb1DnFJX
QF9oOiZoMXeZylR/IGYXg+DIwvQR1jQVpCg7VrmGzKKGjLAUqi9yI8mQ2/EUSVadVb0UZ9ET3NxM
AWPiRGlL9MVXZoM3WURB2PrA5sR8+gx6ePgymR42BS3qamj8F0ZKhC8AhxVx6RYjks3pJL0JbVOT
xFUEtpghjZmgcTtCu7VCkE+NVy49FDUniSFKLhQA2DoR22PMBHJ0rtki2g2gRkCUGWj0VsRLTSAH
yafoxVRKjJjSQyBYtzBuoBDTagQNMTpq2QPSqHdpZDJEZCaPIiGKRwOTQAtGGIF+wB0TWaJ+BZpz
1UkU+pkQyasKxREEaMkCDVyrGBnJm8Y7BHlaHGNVhJsGzmWcgS1aiqhYpOrhuAPbW7qDIKKHk91k
A+GhITOB+CgV7RdjhFRhySLez0UxmyxgJsA8EIRBUqGO1XpPoRo8hR6crrGrOiQyYh+Cn1rBr8jx
EzC9kBp6/jH3frYrWgX/vP/7IDk2UOXqqvQWyO1KnQdoMcGU50Yo//F9hTxE6UBTB9TE+gHTpvnX
WdiIK60VT2ULrIpdpNz+3vpvd//bY0MnGzRRgX79PjepkmpZpHpBT5XX+2/P+P07r5SwPdGHNkGw
U4B2+PdfgwYE5PXnfkMObwdmghrYn9/8y80/b+HryrRgMAPs9O9XE/BKXvh+LsMOJJn663X/X7+l
5GOmpRU9yrVm+hhLHcze30fpr2/w+1JxgfVCqgjWX2/8+1heZQhkGbEJHhRcmYW6QAmodq39LoVK
Qd/89xf5vAJ+b9X0fWzkr8Z/+QXKORNjVFZZouIpLzWMVnVpYkkFVgx/ppoxVr8/vCjDCjJOXGlG
Ts2h7l9+/D5mKUOAsEAMbCyLJrdpE+CmuGq2M20mTlCYbgI4+rUhJ+hhZGWwStLkWZ5PaJCyQpsZ
oW6lQ7pl1Jz+des/HlNVcy1GXeuOBnnLTi61zFUtLMXGhAxQK3AHmokxv/AwWYvR+BIrqt8gw6sj
YOjQhSGeDHSbkP/jff78GOd3zGduzJ/HQLauaBRrsKNB9/8C7vypE3BUiPfhzKn483jXDRbQWRmD
B3BkrVFQcUM2XP4+yQr0ayBlSMJrKnQM3y+hUfz+RjFAdspdtf6DZ/u99R935XFsYQDsWNH7XxW2
+RMkzEzdX0mtPzpaf7S2gqLD0XBueer1CCaPzW77i877vfvXY6w7JFwXbrw5M7XannEGOkcVCw1V
PnV1F62FO8OW6uBaOf0q3mcL43AHoLjwN+OqtGsb+WScr4113y4jbXWetvd+5cKVX+hIhzhFAgVy
b3kOGufeze3ibbpPzKXr3SpHu8C6WQG1QZrX7paQ+91pW9vomjlv85vtCc6AR89xZd8Zq+xnn797
Zth3U1jpp/GTB1qbN6TTedNoc+RfEmZT8Y0L2033d+/WJLQPMDBssatb4pG6IQu+8NlQZufNXV6b
tf0DeRlbBmkLKtRGT6m3kQfIgU1Yt3SKl0w/F+CF+HZMu8qDmp04LIzw6+mca58cHuBSzjRtLO01
IY9GhOWUWT1i92iwyvAtMDp3kMcShRVDCYBN1ngqp7MOnRsfu2mDaANJzpH39g5J4zsJmXp/7lec
EjgLMwci2ifxGt2/7geMIz0LA6vWYCmCsu4xU3bjfWu6fAycL6sRsvYCaww2BfTE+FpACGpl2VoL
03e4wV2L0dS0wf9xAO8M7iJ11FMASarfoQqR5gtOAimBbh1MCuZPhBVk9Gt6yuG19Og8h0e1Yln0
SHPbVXzrG8B1ChCOLZQNIzuS/M9vNhwlhAZo6L5O6or4EQOyVrChcgSQfRuwRyMdncQWTxP72gFV
EYtp0J50o11mo6Oj5EP3FvkE82aeyo1pnhLvzI7l8J96zx3ZJd7JF2YCGsIJiT01bvwyjsvwRTmh
FV0sccllanDNDrK07A7BVuCbQrZbYLcBfh9BNvND/BTBDXGsTTf4EM8J3eLe7r5LCBIPjk46vnhX
oiIkIRxB3ltnWgVPnR3Gy/FjXT+JK4d+db3Hmqc6NDNX+bvIbVnYQJrAdy35yNJD1CM+E78gXFYB
wIrLg3htF/hl2uLC+vHwaLWBGxIDj8UhwFPjmD0nxV7Y/KhcOCXj382AX5G8NjBr22hEjMLDz21g
RTPVhvHQOKmi2KQ4WrJVfoYf8Ot40uyjd5YAaP2VaGygz9sMfm6Y5n4VOLi/MMxk+k27vcB2AImQ
F724WLO2YPEkAUopL3X2xtObaoFZLMdDPdXWwoeYwmKkxsZ7dXhAtyjGE+uRU9Yu79CTPl1+2b7S
K3lI0bqDEUKxsoxrh4WUTOvsx0JnGTXKqwRMFQvP0YlGFqSd/HD6C6DlXDegEaWLWhxYXGAHAmN+
S8QqJvOWTYfghS/HS3JBBJxYo742gJoxj8J6WUHNGBNjHH7RCOkWs9uCRqmC0uNOFRAruo3yj4CF
R9O+s5LraiNLtiXsA//AokwMW0EkQF3xID7lfJidWW+T36OUYXBlPpfFk1V8tsoXmlQIJTtltcmr
jYhEOI2tasVLhtFeqD6At6u8gGbe8MZKZeBA+DbjFp5JrgSPVmrfFe9Mpx693k1aXuIRz53hUWZv
oohUWX6Wi4N5m6RtieaqwBnpE0Yc/V3KEAeNNh21eCC5vESQf91R5sxfUJ3xKxIxm2uPXqAGMtz2
4pW54LzDu8GJ+NOUFqCeq007na2HeeIMy9Wa49ot38OleWoWxzC4au74yRWsS4wO54BAWOirNZIW
xjq1Tr3qvCsXxS0AsKFRt4j38KEkl1ucDsPttp0zx25i7BtLifdwpW37SVwdKIpmkjpRN/vRuOPw
UfbZC32mEfmFJeqmfFPfei9AEd6E74pG3YNLpUaw8FNcFQ5C+tVajcnJj2im3PQTQuG/oSlsXYWG
QeooWxYhn2TYjq84YR05BvTd6GK4k/raSrbuO95pXPXywn8icoZ7ThyeyRwto33mI6j8McCxzgHq
9WoOq3GVgJ76JPoQSgeutRb9HbZFyKNbyZ13DtW3MW9dFnPUzF4IljDu54VKly9Ce4PvYLhmuNdP
ZsxOyqoXntXGzX6ER87mLqy6LSeLNo580iVb9Z10gz0tz0+jx5t6Ew7fyPqInxy61uZTjJLNlcTl
OL98dKeTQtjVwg0gKq5gfkuo/n17JXUFY5nvjWL5bjwcjr7wbFwQm31Fgf9hXNj+OI+GywEK3vtP
brhIP0HXDZYIskLgQKqBfZiNXeREzzuhahMdpK3wzCjWZAqJSOi5kFmRINhtNrPpMnFGWVp8VhhQ
y3RPYc9yqBYQ1bbIurqkkvFm/spL8fOdlcd2YSxB92zLPfuXeeIsWReu+omduF7BjN0blxllzX7g
3o0HZdi+4IWD3ubPCQqKK56Eg/AsbTlJ/LtHL8Pyk4Og32ZrAJvDpB044tzk+/O1WPxsod12vk5h
VTtol2YL6cL2oung916SF/nGacz3bM/ezThgCgXhghjlWhEhi2NlHNj9tAtXGZYpPhbbQbaTOX9L
GXLmuOYdJ5etDDsDUONub7FmWCzUpDyTUEmfdUUUrV/feDI5CrhmdMt3hMp5Yr0O95x4gk/yQhiU
tlx5zEv2fDNiwCubu3Z441soD74NCCD2UI4sZqJOLax4K+PxVtV7EMfCgx8zNAEkje0/sezTzeg7
aCBC4uIy4rwwFldXwXumgSxnOTeOimr/vFiZ+fABDJcjnFa2gp3e/KxhXqT6sGKZJT98LDZ/3oJS
fFq31brwzvUnl7VnuJyVbNqwZY8IYsH1Iq4eEOsON2RRwp5njhgxm7d5lapOIrkyCx02FU6byFUe
B5IFdYXP4Q+9eJNsz7/OBHtkNYYb/YOAxmv7zL6JeLJZPphdLjStP3MI8n14jkbUCVzAoSmW5GiG
Zzuv3cw9fVZ9g0q/zJkE6LFMDQQ42oNwRWkwXA8cYkCYhVXvaX509EqCuubvqnaldvoOXsR6QpM9
3TTGiqFWKYLHP1foIutPBeODRMajQVpqh3fzRpG+QI2S0DDMQU7GaWzZD0ffeD6P5WuGdfxCDR+z
EbBINwBwKsrgAv5G2jJumg1A4/188KXsN0Vbhf3tnqR0FlekTYXDtmp2O5Q+pb0OVspYogax6D+h
1Y90MOYmQAFIM3pjO+15mT5EZj+aTQP2Af4v3iq3DkX+oh0AgeN0lTAQkVzPW2XZ0RoctZuXgZkf
CkyBeKdnv5YWk3kM0Fcdz2TmYu/K+SFguZIRq7jPirisEfzJXDk/V/+gobiPQlr6bVLrv7C1Gs8R
FSUL2HcUrlNcR08lOc28wPYlcYRc/5M1O2tPgbtcGOl6sOz+jAhf/daNS4/MX1tIosuovHwd2424
wZ2CYN6uI3U1qCv2QERHA/PYcPcymEdJXMZQJi1bVxzXdQlyTXUVniu80CBFvBKvWAEDkt30tAd4
xYeUdMi3w+IALw0PdjdHYo4oQFhBlY4GmLxhKEiFQbYyLEVcCVxFdATxqe92fGAqDtaWGyB0S73D
9krutpCLhfmECiV9R5J0dgxg6NIRlCa5QUKeQiLcs0EtlcMwrmXUbvf151D/4AOvCxeme9DBpmuj
beUn6VHaXJSG62EqmlBv7BBoMUmNCcgI4aMB7NFlT8ThXNKRRl15bXxYlUTBH7yVMv6K72ACVEqZ
0LolqEM0L7HLE31K1FWYXqdqx6EwN+kDY9bB2KqaHVVO0C6CZonneoLs6Cm8CA65JSjdZbQmsUUW
ods10I7ScA+tSVAO9VvD5Z66bKRkrc1VXzOySJCMx0NlURwxUPnkkssjIHcguYB/8NraDB0DdLZo
SOQshOM3dL6GhXWn3zTSjwdPRnfos/lhmzJ2VuagBi0cCCac3EB1m/iQR7YvrBNpmR76A81Hhp31
RQyXU/pguFtumbQwPQlWIg1EUhdwU5MPFx05KQdhzcrRGYn1tGv1DR5tbY/57VAxqD2ayll8K4V5
CQ1cytAj2y/TChbnEnoV2pAC7dgvMzjj9Ja1Lz2Tbm0bCa8olCOTPigHAWSgth2pvF/yfqEdx2yF
i4FK5K/xg3gdNJwummUNqgjLgW+oHovxrQWDW7gR+uD8hulRBOBsBVVFbS9NcELbh4E6XwUx6iKD
J187um3kji6u0Kx6uoI5WgXH38QEshXF0cM6cuEYV0tz02//eTyz4YECMsOdKu4iOrsgyGN/3SG6
za6bgklus32kkIa4kKq/fJr011a1413GNojrqNCurHThPXlrim6sT6Cp5XauI28QGfAMm55hz0W7
1jSGoV9gVdFwJTXioi4fBvGnfHTIojU+lVOApSw57MKqltrVu8BUVb4QB0tfvAeELjoiiwp3qxvK
Z1BMr1brL4oPpFO7bFOUbs8wEr/ghdLZhDHp4e2ta1NKy7yBH1Y53TqKenZFTrPabULXlPcecN7b
sCX+sBSMBa/EuU6UdWnsteZYMWivgFBdQu3s909T8gokKw9GeEFvCh+Aju4CHmWqloDHAB3sJZzG
TsnnpNjtJXvrH2VCKT8b0RMld9gB2OF+tPHIsrb1nl1ZhkXXLKoP/oeae5KfmzODGHwmgEzTjNa7
E8bhwB481cYicSBeRA5sYdkOG6ek0wbw4J2IUaNrI852dfDtgC7gZoU/2x6goDvCuVzO6sbeY1oN
e20fEN2cZu9LREKE30gP3k334K+nJxzLemrLIHN8jki3QXLZ1x+gFzD8wBBsixwduTL13nIK3lGF
PosG11SxUZf5w1pJq1kdAWPz8sU3bfOgP9NkcWRaw+JB1agwthi/4xaIfxUy6UzaadwxR7VWSA4W
1FfrYCWRo2AuBSU6QaiV5j7euiT01knY7cZ0wxhDv/i70vWfofiXWAS6yFNrNOZORFP1LT4MO6yQ
lDXea8oaV5CrhYBWsA8IZ4guL4SddkK65iYTFVAgWQ/7PGPW+Y7dOtDwbFm9ZhtsoyIs+UpXLOkA
uLOU2bZw1X27QdqtPN+8Iz5De+Mk0FJYGKfcyXfiuBhuyD+C7yILlffpz0B5dyoHe3gKHbTa0Yid
XvU3/9E+g2gVgy0W9Fh2rIk+B04WrpV4mybNbMLAtnqXruA0c6woj3CRc9Op6hsnGrEkoscCn0B0
TmdoOLyBdYUuo0+y5eYHLK/mmIgLCDH/WMDh2hhO/RrdiaIYkFaO7yL32iibMCJ+73Jc4Y1F2UGx
eRThkx7aXMXStVTPKPxIBrqUG1P6IesyqzU5glhBq5lJe26a4sRdQXt8o3Ri+yNDEIBTk5vlgD4q
zHIYCc//A+vniCdczXvTQSHG8XEg22A6Bt9F3gXDIqGvwmfxN6kO4Q41BH3ZLNt9/2oAQSCnNe/p
PgTXauKYMbrVHYxCjr1ogi7nwncKYccwi6qKkQ6jNhNg0AL/0PaimvYI6XP21chRANQX8O6GZpMh
CjHApXJ7ias1eibdpEIfX2NMSaC+IfDsGNZ5ki60+sVNNtfsIEmckDfBN1dY0c0QDuPqnVUgYwDM
LuAythmjB6zpZIk89TFY91+M/qiasE9FlYK5z3MCz+5mOM3d0rdALBbhC2IesBTVQ47F5hy9/Wd8
VYlXq+E1/gnv7Qc07Jz2uy19anRPbGsdj0i3gcXdiPU+Hh94J+J+pICYII5bB/SQUkyqL/4PKofE
ONAFZBx7CW0FXBU4OPWedoBMGyVwQENuGDOBD6J9AAKIDIEoD6IDS+XotbhBSKjdngnG2tyQ5N+m
cguM+4q3shStvOI9v2Bri0eJHu9mx8fJto7BCTdIKVsnd5O9CsIGAvmAXL+iTHLiTWoiCqFosHkC
qF72sA3fEIijU6TM1Uvw0klui0UIxvJXNJ/BqY5W+Va80FL9bKILmZbgpuq5bWxfPcKdkmpawpj1
5NOa0BFvrW7h4dzZbWDh3c23Vli4pUt5j6kqB7S7NXf9LSCKMhJf5TBU2JW0Ye1H57gFvaa5QAXa
b44AVeBPepTzbw0mTqPuletAPvFsQJfrDvG7TN3rOxNLBFHFFRSjpVc5DAkQYcnuxUfxkX9aB21b
UdnT1zgBFwAtoJS3hAsaxC0GnA6pyneEfi9sn/CMp+uO1RGuUeI0Xe00FBef/sK22YrSj7dvPsLn
4l44c1Z28p4yZe03Jx9LUsC/A6qm3ncJ32rS52DAlpTgjiw/m2Gz+G4WClKoax9H8tRwZMMRHMRg
KNHn00LJ6HYfzWLCEZSKR1kHDN12w7pZD2AR0E1YdmsiiX8hvT1YR/w18drOj7HxiqMc7GTVRvBv
AXjjdrWO/oN5VQD8XXwTb/TYXt4ZAOlztH0J7qRQyDmiGbI0ciKdecblAHdUTDkJ+93dOCL6T1/8
pBDJ44VF83OBHAh1vAuH+j58yTR+H8o1f/bgXC6Me7gdnliJ32V07hBFLKMX1d8a1ydV4Lt9lsvw
GZ+hI/6skEuFY7xFk4UdmaXgnRMbUfDS7SDjzYbFQBYX6PKsO7zQxFe8VZf6luSM7kYsX5reW8f9
prGejFzYN4J/9ufhqY+BAZ3l+WavzLOgaiSHFA1c33qkasSmwwFrnvuMrWAA8OoYffRMgH4fs8pw
V4DjceN5hBWME3pvv6guuaIlGU39uPzzm3T+mz93VR87gkh8asQM6655Ovf7/N8fv3/aqKjcEvW1
ALRlSRz49+fHciVt/B61BMDejaCXf/3w57u/j3lFT4oemNq7BWbI0SmHZ3uHP3/6H8/8/YWWgwn/
8yd5hRN6Etc3TTMB/1WBw6B27ZVMi35/+LAjZyA59zUG9pLzexMtvFpyDLwgMOHEwfrvP+/+/ph/
HrN8AXrpn/u/f5MmVYjDEzpV//7cP3f/uhWkKC/8PuPPb2I1UEDIsDX9+YWpQBxb/N6HLwdZoCgs
+/cp//L2v18bRCh+nsLIZVX7JJBc02lhdQ7IKJpfcw83zMZVV+DoUZXpJurKtYZg2YrJvujKSnnw
U2ZeYUTvalKepBjJcqW/1fgqtgXlH/pNGwFRZRuJzUWFqXbTsLWjD3ANfeEDptShVuWHZTTumIGj
bETaaAIuaa1yD5SqXyqMLCwBBH2gzm5JAlpLYHkzBLtx2gsj0+1SSaJj3KmrrpPWYgWsIPYMiOMa
MNkgvid9hKllrW2asQKDJz4Vv1ifuMNLSx2eUZucpWWjGyL2u9QjPRNLJ+tGO5JQXbKcQSW3LONz
lL76PnkKXY6e4k0zrY1QD6SKWB0HfVKtrCqkXglPQZ2uVAmfUkXxz9O7aEJ8b2H0apEAB716LkLh
XdSnS6ahS+h/wCpkFoSWIRgB3ZJPU4VwMxgVkymphoBR2xyMFn0GfaKp4+FpAFx0OZjZGagZWsBV
gTdYDDqSCoDpK7sIJqW+D1ivUGnoYDwiHILk2HvG99gMcCoL+QskyUH0jVc/BsIqt5M7xJ+StPX7
5DPr0cZBXJokIKjBr7Y/QWZ+MEbOdq2odJg4ToEbhOGqENZTCTRR0yinGxmYbpPdjTFiVi5hcTRu
AZNAaGLOMnn7IZSv2J+c0UpchH0FOgrRt5iJUIU6B3S6FL5Q1evkYoR7rwLVqMrPreV25pOOnCz+
M7LTapMr6ebOp+fZaA8O00cN6E+ykpMkRx8q2VYyWAMaVL4DDbIv6HqkHDMlkr6LqP2ofdFj2KCS
7bHH44vbcsRG3dg3yHAg7qjhCwenyWskZBCAzi6sUsEzbriUiKB9TjHjIk+74sH1mhYVfVCrpZuq
JOCMsm/JR0ohaIUdQiH2oOYZRiyGO6S0wbSWmkqd59QkllEkjJugjL7ydKnK6Nz5af9cmOyuY6PN
QpT1sOniaD+AB8KidbBrRCfhuSfFMazFt6nA2LOUTcHuFOrJVH4ZWgltjHR6IB1PSJHhdXp1ZQMD
EGywgW/U+kyfMDlNQF6G1Wwsqn6zkhxJal683nxvRv3kMZWeDKAacI6fh6HbdUnoVDqe32aXorcg
HkbDvxlBtk0lBeN5i/aH0svX4aVKaegk0Ac3EbPMQm6wuAzVZ6U14WRp8nv5KSrWD5z3bhPnHK6h
7Nhkxx3Ub2/Vl7y4NY5sXp2H8yusJAEOpxNoW5jVx0n0ViB8vSPgV0jgzbfUW7LtUTwkhf4MmhwS
qgz6diz9w9Rp73oGfGHIyaOZiE2pVaJ3iWSHMeZfEUY1o6e0p1jMzWU8HQE/n6QyJv+Acr5ClubH
U/po37evGpKxiJkPWw2iLqpiTLcD5D1Ao1vZMoHrjeB7Y/Xs4qZ5qTyUj7BKFrPuR62nG2jnEBwD
ZaHnhfgw5dFOx4EgnEVVUrmHDA6il4k1w47ExEW8eEEFDNNkbToWgvAScG1ydLXXULdwWRbEN2jm
G9MfmVUi9tS20WPspXsXAP+Sq8Z3RYGKOQw0yAmjQnsI1xev7jdKrR9Qf9zpoVxT0YjHNEjIVHv/
nH93VfHlNcx5NAaQ6VYJJtEu1dBYBgZWTLIHndqokaJEAsfQ5DklZOLijeHWMlssPpl+agJtT4HY
s64Sj47ZEJ6DpHxoRf1cZv2RY36cKnldktAObcTUVBDvvknTK7aePOSu02lyhaI4hyoCYELGxlAZ
k7jw0vBHHW5KPqgLX9EhR+TBWVYVKMV6QkdexFHXkrCQAWG6FLQORJcu4lAZo4zeJZ9CbgaAq5sf
Vae9VSY4PKrxR0zwXjZK8GFWU7QBGjzsDI+Sn/idlAheFjFmK8Sk0WhudRv+NAjwnyUUXqvJB62u
QswEWs0VOMX5KjW7kPZgi09SXb7GQ9Ev6yY7KWeFTohQgGBJv7VUlpdfusq4oAzekuZDDyYudRFP
lnwU0V5Eih+g/lZOL4JXHf2hrI+gq2dUKQ11KR+pbLxq7fUJ05omfRGC9gPKP7bX8jzqmnt1yMp2
aZIs+zwT2J7751CfMGpiNgnsU154AOcK5p7FCIBddoQEc8LBQC02VxkDI7yBrIUFA4QmiAm2dyjy
s5Ix+wKKi/u819/FwRoXoWpuqtxD42SQazDV2l2sRDJ2MWPVtg2NkCp+Eif5E5k2J6/bLb49g0+z
ttDInhLAJYYUgyAYdW2vRHTSG6rPgI6Yk6c4sXRe0m0yFTeCvl4qylZo94biMW4SGTP4HsRs2G9r
vMC8g0/L0ZoJgIYyfloJ3SmxpmWUprRoOxr6sXlM29yzg661+LTMSbIMFTRQYjTai+yKHke96lRM
LfWaFoCJfo6Hhr4UDoMdengWVFK0DAGHOXVbfEqxvv7/nAlmmcb/lQmGVey/08B+n/BPGpgl/kPS
DANumKoY2t8UMEv/h67KuqTLhmQZMlref7S9lX9ooo5YtKqYqHGbM2/rnxQwVfwHFmAWKtzQyZBp
4Vn/R3j8/Jdkd/0f9/9H1qbgsdA++l//Eym9/6CAieiHI++tQ+K3RFCgivLvFLAxbZouM0JzWyrx
nT0WXAcspDpDxgMlE0wkALTKI4NIgR5DCHg1KDRayqP8jh1r6AizSRSsVAgT2EYV5iOYbaQUO6rj
EPVRiAhF8gMmLVyPs++UwRAGGypI1TCrMKYyZosqBa+qoTCVXSFWe6je4rHtn71KpLWQxcjR9cmT
LIrKBWb1nvRyOxZ9tg39EK2/TOih9Hgs+d68qQUec1UDjyQGxeBX5t6vaFNU8Cm12XIL+VGCvKc2
K79SHCE38E+WjHCTxRjPJol+D6xIPOVyCldfwUg28qejBss70ik7vUJVLmWmfxs6Lnx10H2HWkPb
t9L26GQMG9Uk1s/2YUZSM7P1QE+ruSLsVHVct33z1oeKcAxbAhWI+aXWY8CcScMzMk/LQlEPstqm
H4ql7/IaAdx8Qs7My8SN1DYbXFBKYlw82SjXRK6HSTKGQ+LK7xhYVpqxMWezNPTMabcWpx5P5VCN
lqWFEkPH9E0ZtXBXFQa+Wb0sQxobJ0Q0lLWaIEjr29SUtTtoaytgj1Pwb7NmIzczGD/02dptnE3e
jNnuDW+No9q1kjvgBDfgCKfiDDfKYQvBCaB9EtAr87SvcraRq3Hj2HqztVz/azLX0UgbZ+O5PD43
sxFdq2NJJ03Xdraog9gdzb5wkmZGbhIaO6xyZRlfMWvoTccApknerv4oComr1ze7TKj20SBYe5K1
FSpOTea7kzUcErRPMHMMUCYqO7uSxa06G+zhMoaMWo6zjhYO6zD/BjrDTMon0sdMg1wxat/Q3mKC
PZv3dbj4SZmnbWQZuzScDOmQo5wIzzcDDTcTtLRawddRW3YdPoE5RieGylYm+t6XpIf9Wplh/vFs
KYjIDx3X2WawEIyLNhsPdnOTXvMxIzT17gExCaUltfnf3J3ZcuNImqVfZazvkYPVAVz0DXdSS0gK
SbHcwBQRCuw74Fiefj53ZSWrsmvGpm+7zApJUowIiqIA9/+c8527XCe/IyIb9TScqZE4e34c3qwI
dwsuqLqOvtTLJ+ru4keRnRwUKQve0CXnA3ZsLReRMvjqGc56swCgo5Qror6ieexUuaJkt3ObWb/d
bi6wpI/R3qvYLXdGhFJZIWz7tBQJa2IjxTKFqbF5U7rNeG7Cjk7mgWElKaStmxOJTvxSMMX+acx9
dwxl+S1eholFH6RVNem4IGgACCKvYUf0bjUM4NMW4Pe0IKKUdDcO1sQqxfg0lZRRlrRSBsr2mZhM
EM3dKKkdKVzqK60y3gRwD05VKA6CHRuBU3KbboDibkFLDOGVYQPtvZM3tIfZx0cnJHWZI4i4dCpi
vBn516FwcTxLVhMecsX3FN0TFimDKPbY3cSJy1oW2uRbyH6oYV7PVQ8WhCRF9d1avfQ0ZdgKkhJ9
wbaLvVn3j4W9/nYjk/a58iZOmanTlArawnwPBD1ntUHPa0RmLFra05yVP3ndAQqEf25qoBoVIXvI
lRRY+XWNLLhu62mZd/XYJ7TBQa5F+o96Yw/dlx/gGuxnM3kpOWlvgC0gkhYoiAVUxU3XM5N86mqk
qDUa850n5vzeeIpbMkxVlZ7tpvjk9mCeR0/8lEkCvIae030k4Lx4MMeYJI32GQIDlcYFPckie+h6
si5hkcOIJFNZDbiK1Dx+Eqro3f0kQjrGM7r+QFjE5naMIG0tRnIIW7q/hvJrs3b5gQtVuwVUzrqf
yIDbrre9jSekqFfac5ZfXkxD9pwTkrTj+FASIt4tovsuwMpt3Jnvsh3wJZH8/FK+g28p4Bp167nD
/UgsYAOrcrkNU1qIxrT6Wc8hfVJ+fg+OFpHZGoydKVHFMXekCS+5lhO6Xwfwuypt1A/baw6j8b6y
NoZ9nbSbejYxskzvVLHQ6AjvZdOnTvzKNfcATONh7ULcl4PVoVAut1mWcE6qyh+uMF4MM7qxJqIn
scfSKbbxJBjySzuP2ABolgUMeik6WNwVJWlJ0cefqdx5amXlHdaZZnrH9fK9HFtkgEQiQpLMWuhw
JdiBROKDQ/uEKVS+Lk4QXcaMiUZv+/NuWgQ2t4aKPghc5b3pDyRxberN3L6nWNwnvVG76wPciGEf
ju2tFfV8fBTfcM385SG3qLS3FkDWKRrUUI+IhLEfXgKXiT+lXQPDdppu7BBrvd/S/A1wyD7CPTi5
a3MCH3hmAKdRE8xYe8xbVaIyuH02XCRjVyHZqBFUbHdSMacaMjdpNHFNoEXhEBrFS7AE8HplSw0X
Rqwg7pO9z5530y+zVJ0QfMJtsBPDyvvWrZaKh9bFvVsvnHyj4TCJ7i4dm9tSxO6N02G0iRE7BOhL
UBOwiKaCwF/s3K9NOF1sKqZItCNXQ0qkgOckIx+HuTFY+zlkesGVvb3MlLK7DXIXqxZCNaS+Zky4
XJFX4gx18piaPgYCt9rlRtve+EN5Yr47beaUTU7Q+eHRGhW5w0i3YcVYhEzfcPYSLsApoQF6Ffkg
BGxrEzu4GxvXPnWfjZTBUOI4iM5p/Bz5CQXwtLkdRdRArktmaphH1DUmHoUnrFtPYZWTLPPu3Ea6
/OhhnBvzLYW71LlJ7zzmtbcXE6kcXmX5qU9ZBoS5tzOYtMeF8TkA5nE2BziAMPWIeo1rcUtS98hQ
ICbWRWS3nVusgGp+rTMIJJ+y8fOAa8GPGxuWvm+t+FIh9cfx4u2iBrALyFlQgorZO3bBL3tYmLfY
Z8071o/qW67KD/hE/nxzrvZFLz9rXGIwkkxsax+DeGigtNrCpnOLBmONDBaN8z3LGalmFdNHp3EI
kjTFyWTC7JnjctGHtRgtuPLhW15OeFo9+dNYI8b0OsJhluqnXZiI+2qAX3rreFJuGDET4HLBZG79
VCGKxrwiEEZb4tAHyA90iTqYVSGPb3J4GNTusm1WjGKSLT8G1uCbOMe/ol/kzAyQX0cxbGuIvpd5
9NjbSZjwTv/SlYKZZW9ipuleItWs8k+sYGxkWb0wQvYClSWlQ0bFQqBQtThDxvaib9mKuqFvXQ+l
y5KrSRkY/wU37v+6tdiOccZJ1ckoxfNE7qYOn4CL0ZQYRflZcj6pqMhC+8spvM8wudYeEbWB9evB
cpsH/XInHGPHBPuHbp/Xpfb64EzEnCDFAOjRB0GDDmYB8WVWyoar9AfZxEV1itSv/Zx2uMp08U3Y
yTPTy+7YqxSPK2FabvTN3uXtzanUpYWUzItpfbGkhWVfZWWYTxv4EtXNwuspzVtb2uFVMidXuZnA
G0knfRz1A5ZbP6wCG2Zlz980t5nPJwKOIjhfD04I21lnkVyz3AkKrPB+o8PYBBEvjiQNpnnd+m63
5O8mCez99aG8Ic/hhiPrrKpqPt4GT78t+r3qbe/Wo9/rYD9XHd0iide5l2hFhg5WkERjaic3+gAX
O7npg9/tWAGynWp6i00MQHnMHkXVKFxmOdMIQLlOpFE4fx1ChcIx6Yo/5OH6At7FuDRJYlyKSX3m
Un4/W4adVzR3IP1ub4r+vaAawNyuU7seE+I2OvQTKZCPPujQz8etSlG0mVaAuzSGb4MK/eiDb1Wc
LgPRHlg4cu5jVsBZHdNQ1vKdinS8j4AoHil/ZJzOXPUp9KfloL8oFRvVaTGHD+1sY7hdEaVh9g4E
M8nFXjNFnfrXdLDIWgLkVH1fDvFrGkzxQf9Q9M9C/6BkTi2JqPzPva6B0XT1lriVn1o0uqtP6d8+
v/0EkaABWYL6TcpRP8VnvMOy+WyPLRqm/iDPnDUwYC5tf+pYEHxgxTVq/Pp+kXiHkFRmY3JmO/Hx
FujvUn+/LoWpl+t3zmm7OgRdcgbXuWtkB3TYdH7VRcB8d64w5A3Wo8WO2HepD/bsjrW3g7htru63
XjXy2ZIU7ZDhsKxfjGpM6fQGYGmv8Ajp1Hqn/y4IcKLOEIC/dlRl7osgxgVQFYhU9HLs6JfO766H
Wdn/fEiDPV680KXKW6xMKXGTmH49b+3Ue5IJA0Kcj63R3ttx9NAJ9m4GNNvWHS9xBsPMsMXZ7d2n
eqg/E+PliolA7q42gBAW71aJhT2s7mZ5l1XVT8u3Xs3Ygj1kMPWapvRLab5mQKkgsDRfY1l9tf1I
QDvnV8Aqs3sqTQrADPOjiQmsbrPDNGMGAUXBdJ94vZAOhAl2nlQCcWqHeTH6sD/NFY0oLsbTFC0s
fXz5nDV2c0O1793gTMEpLpKX1lp8gg7Z3nRzS+FPfXrCub7GJgXxqhzGclS5xkzRXfCcUaaKuJTe
BD8M5gRQmcvTMgbTkzcGrL4Ceeld967ofs72Y7A+NQVifJTQ1tCW+W3izT/YkDByNox7A87rxnbL
jEg0u/WAeWJelgh7Ef2icWfwE+s+Z7H3qSoeliD/xQx5xRiecAIt4rd+ZLFiLMznoWDfAnIKtrMv
T+Dan8B2gnA4tnbEuDQQNW/X8JD7NG0mMzlTtyz20VRSOQOBRBUom/Nr5KO2DbG4W1hkDB1QRZaQ
KXkJ8MPWsPOb5iWgXdVyCBgiFnfbICc1MNSk05UO/dZ78rkXwXfJm7AmGAXGyeSDKLzPXZFfgtJ8
aosBP9zi7Jtu/Znb7KllFmIBn/pHN/JJv+OHpWKXZEWBI2Z2dsRzX5YowowW9hUlOe9d53S70aFm
0k58jD3jAwXvIOYQhuabgS5Zep9+9+lAlmUIkx30CXhZ3m2bgRjwatQqSHBWm/r7zMOl0Jj9U9kY
OITQKBlnVkP6Y7XzJ+gIdDvm4q5YsEYGeXXLvPtEY/xlKJebHB0ql3m8ke78E8rqPfnSl7XzP+dW
+C0UY7RFYd+C9vTOpoPttGmxOjR4XE0ExHyaNqxJj50Yv9Z1+cSrhB3KrDi2EGErDCWRWxSH2alo
60RqY1KiPFRc2/x03Rn8GGLs6oXLwjHfmydLrsxrpPAxe+P8dvE9ey7WbqcMH9K5/0qpFlGFCDd0
33/t4iTaAPk8D7bAwBMEI77T2N8Mc44vPG3TI92d37oKrlBk1VwKSPxM737d+4coQEtIWvlmYrHr
TAMEoo1KOKycDsRowT8qhoexD6AeKXKH8g/ErJUNmktEZT33QSW3lMcUcA3KXWZ3lAt3iF68ay3r
ZETBUk43Y98vOzSO00KTMjHiYUbONNtjIKEqZdXvAizuVorma+DahAVlSPeS9T5gPQSKIu8bllgb
9K6ecEtYwBQmBRNLDE9ugp0ifVryZLmhjAdxSR6dnAh5UybhycxBhfo+lNSpNW5NO75NTEpM4snM
HkhG443vHEqNsMQmHYXqyGwM0TFLFvS5Mpn/zcoCg/ooga4WD74dA7YuX5GwHtkXr7eWS0AoLFlZ
C2rjxpB8VstAonPeZo/irrUzv1UpHesrnvjRR6SHXEFPE7SC0fnlFp2/X6nE2gfxtANZs51d1QwU
kGejyDmCd4Jgaysg7CbM+LspfTBgBlcvVAI/9BXT2DJHbjYH17qwgH3lqoEXLmIQuFS3IHzYqoGQ
r0fzCRvAD2E6RBvxrIATMsT9UHifzBDrU2Ggu6clWbBBnmQuseYljAWG0kGhC36D6MHiLSxvC39r
3EH8LLaAsFAgm689E+tbTmtATflpenH3m7HHcujmZue4eXMyo+hzyznoUoXt76SYkJkUkrbs3hOm
KOQVfwfZUu+M6jYwKcqO3eIR3Ey+y6UgmUOp19CNn9yWHliXAQInskOpE9rD11EG71zS5dah1wlG
hEvdhnnOsl+5J5b9tILEEXTrzBlrstGl9qIPgPwPh6yHIVlwSeMXCZC5kc8MvDIs9LVKuUojvpTR
rg7CB0uOMC8MzjKsaonUmFQ1DW6Qsh41fvhj55FnDDACKRJLlz51uVfei2rCNV5SFjGOk7/lX7IK
/6FgY70dgga+ijs5UAn33XhXR/PWct3v3exXrDPH6ViX3slc37uAX/nSCg8hNF/CHoO3DXhp9YBP
zmZ+jhg0Xto6+VabLUwe/NQt8XQ5obGt/fIYeZFAY0vXPdXEJIzTmcyc88kd13Qj4X4aOd7c2rRA
aNjiqc/wPk9Bnp1a7+Q47XRrCLCooXdnsAvbCRdnY+U+VzkVt1WW+wxLOaHFo3yIMGSMXXOa0igD
6D/fL7F07xw+1ekKSTqbllvXgVhMpeN4SMDXFt1uhm2WcpYAGIr30SrQudc6/pJ6+3LoyYyMONua
ceN61lPMR7+wDk7hHzx/+pk7+XM93vVgWii0gZZVjEm4lTR/LmkI0qZcmcDRAlmRU0WvSh8WeaTz
3gQdC99TmkTGwAKQou3EY0odcFIu1FG5X3Lm2xtdgqkPvhTbNq/I51TNM3S6Z9RBpPENqHUmXgyH
Gjob98yC02NGEmpJcy7+8e9yjpqbaHLNox/ZkkiHUCfD+WQ4xR2XuW2ejOE98qDYFHP1OZM/0uEm
sltvP7AkwlkZwbV3nJduQDBvMIcMfv4WRvg10SK601LIb6s1/2DdtLfi4rtJzmHCL/YYZfXOkaxb
uvTRKXg9vT/9mhP3zKTy1igDFzug8ju49DMtuP6gxrBRPq8m26t0KN6hsT3VLe6+gY5Pz8l+NLb7
Y2XisWsG2kxml63myKcuCAwIy5CYAVmB7B/xpfMz4TSc41Dz45Zq05E2riJxMfvV2wknAEha78kB
+rHFDLX3Smc/WACZBRwTG0DyYV3VKGkqXzvLBuLq01NQYFIWTkl1kzfeLDPgwES4n3wrgUMWZBBw
y5C2+LQmy0LRo5ljimE3MGx8CYFj7vL2NhHhJjfLZsdApT+k3lslZUWP2s+2ge8a8nMsmwRwqiB9
1Zjh29RUeE3IkpRbpk4ruirAgkANzEdVItLeTytDi7Crn8vC79hfLQABFMtzoPipoEQccKe+b7bx
wKgJqudr0QM/6fQcoVSkTn3/ekibhNOFx5neqPzLvBDtSCz48DWD/53mgmpOaKr3bAGfNwJbH1zQ
aq4e0UTmgwaEai7o9SBxZZGtowpek0Gz2Sv6kwafmuB61vJbwCgDpgKYUw1AnZdRXqqhQlquAijv
WSq5rtSK6EL/13QZUR2wPXLgBdziFaqO+nFTfKP5bzlr/ClY2YkiVxaC6+JZkNapZ0WpHxHcUEb0
XV8MENLqBv+uGm3octPEbMvmhAcRKD64N+Quwi/VSmJTDUTwE4IG0ZCQvw7FYKa4WFYSRWpjr2tO
58h5soaClVpaPEOT7g6aLqsPrULMrvgzqYQwTpom+0HZ/Yu3e32sNqeHYSIG1fmEKiDHyksc0cSA
+wRgtL5/fbCC+Ft7Bfa5bOJHS1Ndl4vmZFD5Rw1rk3B1jxCLOi+j6bwb6L1StNi2CjActBmZhSLD
q6awxUbGnxOG318aXZysbrnqoB9Tz8DANJyckAhDD/cV+MlD4PgqpjVipXHAhV9M2+JbFB1VsaZh
X0ph25dG3ZJZG599lE/ZB9Ylyie3pJ8I5Jjf5Z/0Y5nqTNa3LDxkG3MUDDir8d1yHLoEvJbVhJGQ
540k0J72h76jH3ZhvdHr2m9wpxJRVIfur1t/u8uCt9/nDWEt/fqMenb4KO/om4OJTN3jx0E/vAxD
dJ7rx7FfyS2wTcjJimf3lptwV3c761ecs0iAN+NYGCh4je5CAlaog76rD6IdiFl0T3nDlRg84Xjx
aT9T78o/vQh1VwSeT55MvQ79FeiMsCJYMidT7u2j4NltO0I4C1UMSROz59rUrfmljNmsrD6e0TSB
oZDBf/OoM0LjoGueMIPTNe49tipMdTUjbUMyzaYN89aygZzNQfaWz8UP1kDbwlkm2FKl2Fl1igG9
eqkHPiU5mL2kBjWxUqaE0jOa0FJ5u+YKcmG0sJcwEA9l2pd7i0HFwVncm4EdzTBX3jGX/HWdkex+
m7uZ/eaRGuGUxUl8w9C345Fzl1ovtSXfadNhCi4pLIgzHNsLlneUUj650r/EihvmS0CfBuGZVuBv
/5/t9RCW/f9sc795q/q3/l/cHh9/5B9uD/cPbK6we83Ac93QtsK/HB+Waf+BO8/GugF513U9vBb/
gP6af5jqf76wQzi9nnNtc3cEbe5mQGGoTUG8JVzrv+X4MM3/6vgIYcUFjiU8J7CF+FubO6pKQBXB
LG6sKDo7WUFVhDuat/4wcR7lPBKbqThWS0P0ZWzlTaqK79x+pg1Pn7NHX+Ff17Te9CLF6qlO4bqy
Wt+S6sx/vYuZYiuHzjvpL1Ifn0Zuc9Zt0NdeaEeNlLtxdM7YqK8P62fpr+nHPiqlr18e6p7zBl3x
nYZE0SA5HVJ4CR5hPJKM32RZW4eCqoyoNc4r+6BLbjLhd0RXboM+YeyhCe+U+KZEU2raYkXbnLrQ
LIilms9VPM8nyzVoLzWSm8JO570Q4rccxvboWxSr3XZlDyiDnqm19MyLPvQR5x8Ery/sTnDMOjO/
XCbv97khWKzeR3ZzB3CXxlF3dusrH/9ec/nb3RlNZMWcCwx3/uQXcES9BPJfsY53enVhQRLBy9sf
9cVPHwqPzWSFzr5xMWcXkUIaQMr9oMBnNnEAY+USSpcvN9FUmlPB91yXMdqOxGZ6fRkfdeIK2qVv
6QOvYzj05gSNgWtyq0hf14N+bKAcY0aNO1UgeE/MirHII8ZkDB9FjfUw2AqvSPaugdrrBAErVX3x
0wcTaRe3uTzNiFBwM6gFXIfCOKwy+TyH6XypZy+9rOYhVb3xImV6zHBgmRLo8VHakW9qQLOseHbm
Fac+RYL5MUB50RfutKS4Cfzdaf4UGzKkIxvztGNRQ1ONpOOcGiOE2UuCsCbwJ9A+Fi2JG10X4DbY
VuuW0HGlVJ/JwkvQtNaPsA5uM6VO6JJ0fbDH0jyZgdzqe2ldBwda7+8yxr+MHZXqoQ+RatHWt+rF
k8QNn5ANsIgjpwl+q4BxM1ZtsXSfHUUGHQ9BEqWnyueTGWbjPozqnsFaQbhUrT+nJsTXX7uAcxVv
nqa8bj9QfRUqWD4wSHbuq7pefjy7KWOslPqZbv8+998iWAe96Zxk5tK7ao6PLvOpg+X71ElK+6fR
OwuLsw6bguUrdi8YVrBzrBfLdYEnjXmkbDL6jqOOKLZ6OwQlQ6p/mk27fhu83GoOZtM8/e17r5T0
GLNuPw5RZ5C+ZguhmxbQwSpyJxz076aiGf75a4qex8Kl8k4jFXBqku+mxq9OAoYzSuTgFcLowAp6
6sNu0yZhSAp/ZjOEv3S/RvhOCgNXZSJx34gxQdMcm2cxZ0BKpC8ufidfCmotDvkYAg+v2mOep+Qu
58NsR+WpHyaTYmHEDVy3vYmH31aq0Kq0JKFbJmwF9QtooVYfcgp8lMU2oOiMF0CKLKLucJNmlG21
0ptOPopUp6Q8l/azbQEnFhcDd5tyBqtdxm/XegC7C4uDMcc/YuraN7UMccoOAl07DU65TNkhkUNh
3dFjmC7mo6V0REcd9Npb39KPBZNFda3Ifurf/gAzyqVtc84GbMixPAkLyoXqF4iwJfKZYM3ZOhaC
kkUOOugIyX68JMB8p1YOO30O0g/5IeZ318AsIYs3S20R9D4BcYBMuWr2oj2panoKdFuPCGDFj1N/
Fj5uukqGHoU8hUr+s3ISxlXq7HPV+ZGHJCNim9HwyugIU4hLaePaKK/zDMhV3icNZwhbKcQ5ZdKM
0R5Cq6GGWL+zELWpOLuZUpVn8OIXYT+uJUFPWo05vyThzizAQenzrz6/YYm6mV2RfZyXg4QNMfh3
rnhdWp1Mq6FpK54eDSwTEyTjjds0NPkR123S0d2WEcQvlgQLY9A635lrGu8Y9LQ7L+tuUVCwKCpS
5pWRSfwCEo4xnMoxJNOswlYWKeZLwiD+ou9Cm//V0n0KIqJptov6p4Y04bTnO+8Up1n7Oi2Lm4nc
4w35PcYUFy/mwjtnaqmnb+qDrx78uGX3GS4gTptdXHvbma3aJoHCjgLG+jRmBH12bIgdq1mUdCOP
5c04iWZfGzWT+sGb9qLCrk4HVs+ub8zOUYkYgD0ADliUZBcwKCtT6otpcoalvkwc3Lx8olho1w4O
2xuCASjoYIvB0lN0O1ycrK/PPoJHaKtrgX4Mo4u9Cws81eXEeZ5p43K0TO/sVyp70MrQQu9vk2MU
Nigok3+mA/CONt35NE3zCjuS5OLC8FRGtBNn/QITw/HiPU0W5wAwKOvj+NjyrBsEI3kTAu1o6YEn
QGHNTXQQjLjNrf5JlZ35zzTThIXQ0fFh3oTbcmDe1cfj00wOORNwdVMZn8bWTdhM4ye4ML4mEjpR
nMKhCprs4DTV66iSfanSzwu12NEHWOPo27Qonb2KmXWkOPAfXwiJ7VR4q4r3bp4+lX4z3doWnYTJ
EG9z2yaH1FlPGcWPGwSiNxthq1NBsqaQX9K4flt6Fm8OlYhbGmlA3S0mci3q4eJ/JsSmWGOOuesp
Q0qpxozm6bXw4AVEYswgpnxZ8qLfe6O28EnCW/jW8GFecoPzCyj2U+e1X0opnvNozjeJ0a9HZRb1
imbfM8ae+GVkQpDeDZFXHO2E8C3z/WNBLHDrpeErxUi3w7QuJ+E4h2ZxfmOquK8X1JUxsvezJHyF
Y3J9pYgWfoUrD86Kq8rv2lchAeOkxas/zOU9glfpgHCoUgWUz4j60Spw3+fmLW3d8kC13He/Rp5a
Cas5rJ8o2coJZlflKfNB7oqZ3AErxlPRIi4X/jDs6rnY1X2trgNvTd3HW6NpicfVNjXz7d46zflg
P7SJeCkRjviX/aRsPkUpgzFvUFefkEvLKsE0UomwDVysi0uUj5BOJK1I0wR2yC2fUzvMd006AWlY
Z+u155oUSPM3g1cYgoXxczAdcZBFu0Ovg9i6CpB1Eau/WfyyJP/FafxsMUkFVCfjI2jyzVBRSJCt
LDLCeRX7ck33dT0cY9nzS2fFN3NzjjLia0WMLpKaIFF65+uyTNajJDW5JVwzztAwhF3EjOG+t16d
kERCblxgG4c+WHys7Z9swnhnd1p4e8PoLag9Gi6Zovt+ljOpS4ud84B0nD3RM9lvbAfO81j6ZyeA
eoQTbdjPoL6p0dwoMvYs0EfxBjcHwyPfhQf5xW5bsDALxe59hTgxBMDsII6B6rO3dSWcQzG7u2T1
acJKqm8SKSpNMy55GaXVfmcxzQEbRAYUspchvwcjCKAwMV8nT9kWxNOEvnJy6+BbvpRAGzwXAiXZ
yf5O2HLcEqfBwjvX092I87HCicVU1tqYTjAcrDX8VgTTnRHySuXzSG5aYLgRA8Z4UyKhJJ2NBJq8
uGgDRdObpxXVkSqv+mFwmNfUOVqgO/H0GWw9YZX+u8//JzxjijzjNQnZvMx/wajQ7Jo1ux28giVp
3zCUxRjuTBRD17Z8XOIEh+CCuNrZ4Mi98Fcfd5wIXZwObu3nRyEj80j1qdjV02mOxCdJqxG/xeBs
itIlNomMPvhogs04oxmFOXBr71gstE7hpVx2Ceo/SWfE23gzlfIz6sQvg5azxuIbN/uA0Tzg5rD+
Es/Vj5jy6M06MT1BHAmB8fswxv3kR+3PJrOE8ZtlusUPaxBvEvbExHYZm934tQuZxAqf0chQ4XKg
XHfH1C1Z4BxZGNvhnoHZbVrBnkkjduWcZQeXywZbLK+BTXXF7epb+knXxyr9J69c3r99+d/9kf+P
x8q0uwuNJlWy0+CwOtIZcUddca1ZOdA+4uNqq5Oqw/XupHPk+r5gzXjAGn3XRVV3yVcWe/rWIMzm
HJuMa1CnKYAPDvphfSjVs65PvT6mbxGhY/X2f/3y9a/Jau/Pf2z5nEuW3de/yDS8+LwklLaqV3V9
4j/9A9e/R+aRWi66Imd3/Nc3ULNyPlJIfEarC/dr037J1DUu1St4YsO7vCNbWujdtn5QH67PuT5W
L5wuN9f7f3uOj9FtU2FUIigGpU39/dfD9bm4A1lhXu/r5+gs/fUxyvEoiP545r99ZWNIz18eVJD6
rn8dHULDIZ+yx8btqAWoJ//BQsY9VBZOPtmztb8ehFp16bvtQv/4FOGTJQrAWks2aoxy/frH/X//
Nfevv0U/P+8SZMW5Zi/rkvhEa8lLwn6pNBnr661wgWQ3fdI3V9dnUzG3oKxU2d61dk/f1YdUOaeu
d0287wUn09P1IX2rMghSi36eiDT8yx/Qf/7fPcZvTMrA9K9nX59DsdVjAygBzLFj0U9D+V3SVe+G
KAHNNkZw/B8+eXQDRnH/+x/xrd3b8Pa/3rlcDMv9W/n+n/9xw53xZ7786+xR/6E/Z4+B9Ufoh0yX
QxUMs69ZsyD8w/NtH9Xe8YQaPDJe/HPy6IR/WK4dUiHD2kLYlsm88s+sGZNHl54xJ6SHzBKm9d/L
mjmUpzUfkbTzr//8D88NbJOwW+CROENPse2/zR0d4SSo3VF8meZ9VqmNSq7nNoL+sbqJ7qIwZn+z
0jnou89lA2x5DarkZM6PqUF5kzHN52roJMgwVH7TB/5chPUM9oerPHZo8lZOySaxwc1VEM1I8uxz
bgzeHlcZFGkaKovIZNYQptF5aqf3zmacNK4E+/76kfyZsPvnRJ1NTvW/fJ+8U4x/TXzMLjPfv5Wq
0QC1eLkdiHOEn10Rkg5zmpfgMtjmRSY9kSAJ2CyEsQ9jmF1frLoj4zqgc7DtdzJfi1Nlma9V5FxW
z+Qa3CGLrHlGm0zHpk1Ee9x+42UMrRcx+P3WGuvPlWH+YAtCb586UN0hNiKczX0U0q8Df3S2p3Nq
qKVu06rLb7Wn4KSsD8uaTzdGUZ8XvKQn/Abtnpw8KKjInm7CntDcnLpvuYPRt8uXkJxD96z1IaEU
o5BRzaUEpP+XKKRHJaA+/fNqPF4fDv1O5c9jFNjB2fUhpCJaYTCLqkOSsq2JrBDlXI1I9UGPkZ0o
epzZZh8ib2DMYbFwPNSR860+Nb79LmtIRouL406LbzFIzdpMw32mVLhk5D2rQp9qFmGaF5quSbYI
ZPk6Z681j4HHoAInRewV60/L5QQ01I9FPueXdUqCA5vrJ1FIhqx1CbOZFvi9l3PmrtTddTDDfzro
x4zGx42/+KemrJJj6vQPs3pWz8dPGXOgUiXQl1hvberCwa9ps/rzLZ68YSIRQ2iGezsC9Wox+F/0
rUVN7vovhBDkYWCywmSJOERcsUYu2lMTrwwKPyagIQJmz6/DbjLI3gRpKljTriFZ6fbNzvHNa8Fa
S9eLYz2aAw+tpn0okdpuQ+EzP01ks9eHRmATd+I6vZEUllNN1yNBN+Orfkgf4njmi+VKmbrnPK6m
MkIWdKtf9KEJflvK61tUxGpi93uTE2quMed4fKhACPiE7IDEJYSGQN15FlZo4PHdepM64biXrXPT
1Z3qK6i3JPW/B+KbiQV0P2PiAnPCyFOPLxvmwBuyb6+1waKBboLsPDQuAmAKfripsL2v6OjyRisI
sY+bpZbKDd+Hr6HIykNUZealZ+wwlKs4E2WhEWiJxQHX+HOcdSzlvQKbyQPpxBTiU35XjGV6bMN4
Bzs1ONmhN2343Tj5GQYto5gxEpgh/zQCdEhB1bAcjaG4LUyjA30JN9voyMQifozuaB3WKCBLrkbU
LCK7j3HdbKLFWy18QJrmHrXu3VBkyPZasGSuv/Dn/bNWRlemloQ+x3mftEzjhoVtUIIdKgv5FS0l
+3izBjRit4yfAaO6IS1lor+hQT3d2c3w2qXDG1gM4zKPp3kNrHMUzNtq9CXznqSAYtJ+jptF3hAJ
InzCHm2qXtpyDXZNQ1xci9N0ne3cMth78RRuRNF8c6bEOdhM8Bjy9UCcE0o6DAcWE28Rn+IQII7F
GY+q8VdcdOVhzov1LOOfNaSRS6sOBfzGyVzOORO+bVjU/VafKLn2tSe3lPCE6LJZ5/Kx90d/V2IH
QeWgEaCsnruiJ0yU4JIc6kWybmtg8c6zB8SXoIVDHE7PsevAds5h/JI06NIzQRAx5L/DGFjnwrA5
jwzgUPI9q83DtMbZIbCzW+IWTJeL8Gviu9vKsqwDrYqv2CTqczI1DDkicAGB77BboYc2SA0IFJmg
9NJhZo3b/JK0ho0DMH+eYjiwrfNS2cVlXVB/EJHu67FVts3onbGMG1ffQRu0e3Qi/TFfCoZEadcf
BWUvlWmKfVvE6yUOodd3hFUxjhI46Tvx1RArrxKwVua7A5+HEU5pD2diTFiuAbuxbdEf4t5+jVKj
O/0f7s5sOW4r3dLv0teNE8DGxrA74tzknEwyk0yRFKUbBElRmOd5P31/oPucsFnVdvRtR1TRVZYl
I5EY/mGtb/GcuHr2c2uxmh8yo0V2RlnKBXEdUsx5Agq2FnDjOJhthUqFdQI2AQMXrGog7UapuVFY
FTa67p2zhY9UAhrCNGmWmxl+P18OUdTOIUbnsCY0b5sZtrsulEa1NMO/8JruKDF+nwr7Sk8/bQrX
vMsj+4fEtIncjzS1D3cGYeobZGu2CQtu8o6UVTh3LiBe2vcavgTRZanPPLzid9hz550t24jwLmPO
DVKt2YGT41ma2JkF+wdsdpjAUwHtcVZvU1IS350GDzpseky7hHcpZ7hUXkjcWHqsGS/vWLBsP0vm
lCDqA0bGQwMhvqvmQ5LDCbRUABcySzdlXH8XVsSmSzGbsUndaGLKl2ho3rwGcK4d2jBOJwNYs5F0
2zgbNAIYd8nsww42zlvfpP/GT0fMe6DvpgbJWVpD6yeworUHdL9VO21psXkeaVz2HTvXUJHRkKma
4UwP3EkTLlbOxpOHRXKlC8N4cNvl1xOGarm4EZVe+2QxGO57EIT8tcK33Ar6aZd/3uqqkH49npnO
V9s+XTxbjmjXHlBWtrxI+IkeiE0qs/EKyAIrWWnXjM2C+9EV9Te3yu6kR7QlAl08b7LZNjZkcB5l
O7srL5Nw86cCL7hIv7sKeU3qItKIheNuh6a51yWZd2V6E+mBBPoUXg2G4dGDAq+n/sE0m2xv9KRd
98NPp3Oe4wydO/gSj7Uil6UlU2yfnQVcQ2lyV0kwiftxW3Z8/RU5oADK3H5Xo/yVJsrmmsjN25qK
7XtWXpzoSvr2eBlD/wfRss2m1Xm/xYCWolcD1fCSKcYzEpc54h1b7sXMUtzzvZdEKATdPWzJKHet
e9Y94j6Pxr0sg5coxuFcVeNjPSL9Qar2O8P9VM4xOEff3CUE+5AwU/ebeUnxyixnBhJduMeErdym
/Y1gC8VwEa6IwNt3vgPTrbe3RYF5QMeyfC1b4gwAFzECdBN1mFgIrJw0wPGXtfjoDErgPsDxFIbd
radqXiGPUuTi4FY5AaX1nY+NBANorUjYOLINAkmuQLWY4fhzhtw6+vOzT4KIP/VgY3tj07gt16mj
cXVW3sljsMGo5lfrk83R6oJUd6CMFfRaV5Z3XYYNsjBaNm2xD7k4teet8iL31YONBu1Yh8yw5E0h
MK8g3COOBztv5QXpnvIPeGLC+N/hh1E1+R2Y4LpDTN/kb77yCRagdk/aX3zp30p7eACDFzEpze8X
SHCW5cWuFQnsNyUXlsNT+1nnhQncfWszzQWpGWp+0wt12EqjfeHYuxrBNl7SB0+DFSs865AXprVO
U4bv6aQuYVBA6rSx6U4JDYNPnEox+Gu2mx9AKa06dB/05LubvhB3BpNB34VQUXZI4LtI7UTQwyLz
qaXSF9LuVoaXvLodxMxIIm4wul3HIW/w0qOqzdt7qwyAc46hA/qISZ1Zmf0+MKCYBiz7YoElsYlQ
jGb4vEVTfu/mX3NBsGdYuOe5VmR5Fzi4k75+EmJ6nibvpaiCb6Ugx051UCDZre88nTcHNT1XBQj/
iUgsew6Yohroe8EuIYNee82x67mDY7tgu2blG7tlRLgMr1ajZGZLoR9zO3U7ZxbJdrQm5EZtd8YC
eAj5lneFnxW7FNxOWC9Zt2DnHac92Tp7ruvq7NlyG4QMLU0r1Ft8gLeyCPFOFqI4WagwI+V/lP3r
2Ion3jd7WyFqcp3+NxuaY60nrtcY5murNQEL2vhNMO64C3NAECNyaYMEIlWGJyN9QC0xXqGWUBY2
7qaI9dUS8ZXJd7ByzbDbRM67Ln6A6ckh3FAGIYfmOhxvQ6e6RtB2jcx8ygPMdSxliFvKwFtWyffa
JErAHSAehb4+FgnYRxa6QNFzsCSY51bIIeco5Lu19In3fvUQpGfLOdYhwDIk1W+jlV4bohv3eWbT
yTnxHfiOeeek7r3o5Lgdx5rncG0LHinFDTpQBOfhcSLL9aBd1v+jZ9A41em0r5nc4lOFGBZYhEOz
UkAliN8/ZY01Z8CvAyjVG9u0yk0cDnAeVY3ZPuFUmxSSoZ881Vn5YDvjeGys+zGlHm/4zA6ZZ3tZ
eFB9oQ27pXMygOHpGiFDyJoOp21/Aw+J7VAMYbllbE785oTpaMNixtpWUfvileFlgu0ZEHxbY3fa
NhEfesrlzix5FnamzsALqJ/SrsQdixWMmMS+YSmEuXIppvpZ5CH2G5BP6yZ0eJIzGuCN+dEbh9le
9iXwXfb9MKyKimhIZUoS7pVxjQKz2U317O8N1eQ77WXVmlHxY1ovp5RnoevH6zaoML9NGG2KFrlw
uvjbCvdSGoz4poyauG+bs9/jfZ96UIUiFq8hNuStbYlLoXl6sTwk39t5Ihn9zmz894A1sIeMfu1m
PCVkBhwiTd8Ty3M27Kd+OBIAqhnhi1MliQ4WOpmCeheDW8zKmwBuqO12uK4reNiZdMsdvRkyajmc
eTjqkMoxtOBqx905K2xKQQSJxvS7n2P4MQjBQ2E9q4YZyNze9NH4XnVZhT//AMEu3qvRCVYpMarb
LolLFOpLUYIMDVJ+9g5o4lbl6r2ElGD3tIhlVoabsj/2i1tSGSxgFI8/Ydknj/WuVf4es3Z+NAxq
DqSnpHsc7ZDksTx3sTtl5bsTsBRO3fnewGjCBMDZWi2W1MhZAiq0u3cn7cB2mxBdinhTBXpkSRlL
hs2YjOIkZt1MJEVk4vkOFLZ/hlZYYVNKeC9HOGE7aUxQerrvuqjbDxPySkAUDxjanwo79uGeAadK
EeQX1YftAvilFwEkKbbmTnrzz2Fqoc4nHjf9+DPr/W8xa6LBSM8iwVJPjCCq2lIFWBN+elTw5ogq
qZg8kDOB8ZK1+oBv5ELEdrGWTf2NP5iyCRzQtvXTF7Mdt2S5qjXKgWlj+hR5XZlGu65DU1d2P+Js
LI5obUjiMASqMlXQ6lJDh7du6gGHCOaF7BCee3o5bAZVvyqyclNFSBWSxF3PJtDYksR0aIjA4Aaa
SwQ/gM3DEcAnFbajqgEctp+ws+xjfM3VoxmyUYG/sI2sBAJyhHk0C/R5+W+OjChmSTOlbGuLKt11
zg8miFyuU7zuZijTPQXJ3OtjZEYvJenbK2WUJ1h8PqGAq6zKiPWbypSKgduBsqAnqQFjUJV73P7L
iYTQ992/HSrNyfBcLIHsrh0RtPguSVdx2olHgO2uDCV+Sk0cW5Bi5xzLikxnqKLI1H8TvPytAp8Z
ZR8Gs4B6Qn+LEx6AmXTuHRORUzF0RAw5GtYdvh9q++ek9DDVB0/KxgA0KWI2KCLXdhPACymDByiA
8HKBtTm0RcQnZeTp+b/wiiBUuKpBYUFDLD2XlBtj4a7NBDlvkbYBuwUMwjKTCli9KYYSG9Q48XJ8
jwmb3pQCyZj0sFm2qaCX5z2BTnDCCs95C0akPCk0xaANAowRcmbuBrLXrCb4EbULBqS3oaUmtrce
nSgE6KG2Fe5TbJXVmxJ8YCOKr8FyR7LAJUulSk4R6qH9HESMTwQvpOS5CuVzNljpflL1bTUa7+PY
8o7tfsYYd2PytvEO3TUODKL5jmfI0BvfADhC+Izzxzm8VC6O77xjBTso/rHxIPrg3EwBAzvyBLHY
/0xT6tedTufxN6VFZNRXFO4geZwJ10GtiVBmzVenPhorw6YPOTXss2ebE0iV/zRZBX5ZTE0+L0re
epINLN9dExLl1/EQ1XgX4Z1iEq7Bh/olUJAx+E1dNZwLNV/rLggPWRqQAImIqzYaeBPtoVXlrZBU
8yBtJ9RC+gmb+TcWTJfOl+YmcqMPCFF7F0koEhDn6mT1s4zkQwJJz+mfS0deWnZ3PX6TiZrCm7KT
9NJvnc3dMlD1R7m4km4EIhe/Tx7gmAy9k8LD3mjC6GCwiyz4EdDdGH3MqGo6OfDR4gj+ZjPStZi4
++382Jf9QRndxVzuNbv8qJvie+nRS2jW187QvWsCVsmIwF1EV37f9W21HdjoN4V4CqxvhisB15TG
77ab73wAUlyLqIu4eqZNlmPPC5vpPcVJ42m4lIOF3awxXkn4xRXTGhN3hv1GwbYeY3QYfRu+1G58
hLzm0USjLO+G+B49jpu4v8WQnvF/MCuzwtfIVvcBHefitXEL+dsw8m/l8pmNsXtyCVfJex7kPnQN
/N1EVfFNrb1EQlPJEIEWPhh+kOXRuMOe88uS0xHtaXmuzLspjAX64uqYUqaui8YPdk2hrB1wEGQs
hrtDFDLupobBGfN9OpBsCUKekWe0SzRytoQkz1SSS2iyA4ZfxMQoR0ugcrgkK9MrLEHLjPqejYDo
ZYSK4NaxjTQ1mSfslHqytzWaAwAqsL7MS1hUa0Bk6CpkuXGWgGefpOeJxGdviX72UXitpiUOOliC
oTNt/QBPiZBsCY1OSY+GFxcdYkGg9GS2pwBi7IoSmxGmHt9z3KHkw6RbtBEFE0l6czf3G0YE6Dha
k57uPMr6Od1ZS6A1OGCxM2P57DtUNMZguuupys51Ck/VJhE7W6KxMYKzEF3isq0lONsfiDpborSV
Tr+3CbYlo73WQYZtD5Tptwn8yDS5QFcQAi3TpwMsz59llz/haCp3EcRXSa27Nh4yN7qzKtQbc9HE
mMGH6daPml9dFKq1jKW1L2eAkdAAvbuAIp9ai+T6XE3oSDJ5lpoLofZnkKVSnxThVYTXJncVqM+u
gRMkZt4hPEFz8smjJag8XSLLvSW8HGMQSRl2OK4DTbR5c8iWoPN4iTzXFijrnhB0v0NFO4LD61P0
5xl5lRjSVVfIdTYzqIRNmPK50ca2EE37RU4SLJHrSktUlyWYwD7YaJlBOQG6s8qH5H42iJUNwulx
jFDklUucO9PxbbAEvPOM81d1we+rRsLuCtz12h2qzbREw+dkxKslLD4mvQkcz021xMhTJfP4mpdo
ea95i/PpV8VYBtuJc+NV2X1W4KIY9FDtqsAkoh6M2TZIvDdEU/j1/OC58O0zqry3idnPqYbzhyDd
bnfTaKxUi9E6QJLC495OVn7TJnd4ptYuAco3TOJfoeSQ6ymmnjB2wsFaP/9IZgfrv81USvh0BDIg
A8CosgdC3eXdsquXjK93aWKhxeLq7aasuo4NNzfEsWM81OPZNKLnoDBilGjTa5fU9W2Dao2oDgys
cnJgjBJVYxumeYnG+ThPy7BS9mvTWtkdGFRTREhMQCyu7ARBzDzbl7gGsFCACeeu9aZD75GlgeQS
uhhkoCSR83UuL8ZA6HtiVv1DXJhbs4GW7HYoJs1jVEjnWDS/m9DAn6qCX2OdLJFImmUGrqbYMm49
c4hPnv9isxPZtyklvmfU+q5vnadR2OVFVefCFhuYF9Th+d40WSfkYYoWpWTVhB27ArzScIdeaj/r
boIs4PntuLeMZtud7fdYG8z6l9fP13BOrgAa7jrtvoAZQtHav6TG5OzrkW/UoweF/QiBKv6ou1w+
VKJ/ol0ObjBSD5oFJaqfFUh8ECq09BNeTiBBfYmVFMGXofurLMN7RkfjnkchFGHiG4vBCHaO9h8D
RU6uKMvxoR3jjzgtDh09EsZGXvFjWj6PccTAi1vSUu1rkcLyWbaFm3gkBjQ21Uvslo8WBi5Q1oAT
kA2vepvUljCg4zBT+aBH3Ed0dQNLMHxLQRx/r9gS7ML5e6jTUxcyRNWV96O3bIzDxK1CoKC2m8kb
7mGMU0H0PrVhWKB7jYv6IcFQSQ9EyqcFtUL4GAeHEVcJc8wMzPu68iFERwHZiGkabRuBoAa7591E
8KnjhP7WB8GzjolR2GZe4G+gAh/K1NlVXY2aNhvPo9Dck/XZuTHwBK6SoAaRgEd1JTzvtrpLWUtc
W0mqmMcI3F26ySidNhpQOcEYng/Hqf2QBscZIT0rh4QMIlPe4UiVm8HX7zlSt7T3o4MdlCf86y+Y
twnUC5ivwHcqjdThmdhGB9m79844lyyXYHwIK3FZ5FkGhDyq8gjCIEowjcQW6fAMxwSKdkkMqcfO
zurlzLwuPQc6f6e5ivZI9CHnqdepAnciqlIwSsRyH2KU9JqPbBxI2IhjLCRCQc43pHd2gLTktrzF
DH5NUxq8dLa5PZPh4qv+Z0h01NAC+JoN/3udD69lNEa3KdvujUrYdooy3dmcrSGvG/YeZMIYnTkw
Ly8vKW3ztm4DxJyuubHR+gx2Nx9BF5erAQAnX9706Dk/00if41xmO9Zv/Y3lYDbkVSLSot55aiZS
0XTcQ5izlrYBtiBdJ2tDV8Umq8pvvRE/V/14UHKWKwaL2WaoeAjkjGeSfpnbLzJGJDlylwas692p
SDc/SkbV36NB8rvbftugL97GfR6ec7MaT11HzFizRBqMLm/6kWDDtLzNF0YfBqUWrHxtbUQ8XpGl
usf0ES+x3ibgKNwRrTOegmnXmREhwpYhHma0ou6sntJMtgewVmJTm6ijjLncC2GyuTHjd8oGvel8
EpiEZz+kddBukCLaq9iiAqkAJK4SL78S90Bx74BwgEywYPVQkqMM/xViMgdLYlw78go4L15476XZ
SI6exbARqniTIVOX7kXHlSA307s6OW8DFeuzpCHkoU04uPSI5/MEqQQU6tOEYDYQIvyedpem/x1Q
mz9oUahzawCCXYT0GtHDnKJ37UXP5faASu+bPUCp7ALGcmNot5fetN7yec62cWpc2h5RJBX/rWHx
eh6yLrqrq/QAQHJjyrF+bsgUwpgu9mNhIcNO943wbrMhYrytPlKyYz24vSZ3UyVrextW4GNLeQgX
6m1vjXI/i4KkOx9+np/kHppiUoslkJKuTPyNlEADfNPa9d8TXf0ump4SucvWWWP/UE5Z/LLd/MbJ
t+Qwl3dJ5BGQZfd7T1v1vjF4vFQNUYW5tQGYF+2049EUBZTeI+ldEzgTweMiR0GzNrTpboYSS2QT
EwQ3jtcy4PHTERgYOsR1zS06CaiQb94Mp64bLNCGib5LjZYx/KzSXTwPtw5ktF0Cs6jvU8AyNA6s
NyaSBkLjmFX9cLJSve97h/D16aUp2vZoUhvBjIwRxEbmbZrjrc9z5npgE4mElX53IpoioiWFF+TN
xk9GxtiOcv3gjum8GUb9RrVBclrzmvUuOkpImURMkDplxrhRsyWCfZJ7bBe8/GYrf7CX+sYlqdts
m3hbjYl3dhmX40qhwSao4TIFGpjJ0O3JxBSpe2C39p4s4G9ktQn+ZoORGO2HteDBlS9uPHjhkA/Y
NrhJu6uK7Bq3+h739XCBxkmYmsfXmdT6jXXlHarc5EN75pEej5dZuJ1hQW0ocNrrPEe3MNc2leN4
b0mLCKD3iQI2y/DsyJ53H9ArWkZrm6T2zmRUdMdbgzQ53V0ISuTrs7ilSUtvYv6dgmdFa/obhgQO
TpWeoOyI0YkXG/Y2q/0FA1kd2LqzNBZMtQtQK8x54MNbxQ+VFBenzGHhCgiEXXKbTVb6zcPPF0/Z
7ecPw0jyW8cL6CwGsYkqroUWDQdFLApiJ0V0rJgQwH3pb5qSZj7ORczmyIfzSjCCyLxh51XuzxhU
FYJhbd8rs+apyV4R1QCbiLY2T93kvIRdcUIPC4M2Ci+Fk+Tf84zvGioPa1IcemHnoCNZNp0W+ypo
YeIpxUgxXxpWhGQRUHDNilDpkgE+f3JJOonrrlRcP9r9TExcpYwNkzo8JzdGy9DLd8S+dlyCA4ey
g5xrrFGfoD720uk+FQASJkJpnXK6uH5W7lMyhbWyx21NGUgR9zEVmr0lc8yx74etrdgeuBCKQfeS
/VpZJANHMwVKw4RIWuMJXYreK8JBwaYm59Dwr8AbmFrrwaBMVgzuOsnwC2n1oZoGrJzL5rAEWFWl
qANdcVRtUJ8/f5heso3BiAyOHR9lJWeG/pG5r+Ag0Ik2El1Y0nyPqKjceSj2JmyNdY1FoC/84Nyb
rQ1yqRfk4OJqsBm52nBy1wVe/pXvaayitrq1iWDVRdHcgxxaiuWb0qV2mjo2IHN48ItC7Cz0BHOo
T8ASn8PacW5FFKPJb3EroUR/xR0MyiKrgJeQVgEWGJ+JGJPvJYvNOUvNbT2I22niwVRW9dF4TiTa
jcrIhx1z5/EQA/RHSR9wk+GC3GfWxOaNXOVwovIOxwHmhhr01c46n4w2+zbsUw/crH73V6oX8rmy
KWsrcleLCue52+e3SeeD3eb7sVO1j908vyHi4j6kR2iEX2+VTcIcGUzGwZmq33Ya//Jq09/VQAW3
ldfIrRPPHhMUyS2gy2qvuZpK4bxluUJoAyJvVaA8Mw3vtm2QohShd/RTFxxSzHSJCDtMg+G3hMVj
AkaEspgnY/YEe3w8I/4SMJOEE5I/YtPRFT7Zz9QD2FWXNewSPEEUULUMC4kVJ/dmWrd5cqgEX3pL
twAVlYVa3PBb+tDficnddTq871mQMb6bW2Pf1sgDC3wHvMXOzYitIurbU6gFIDdeCb2J962JmKFU
HWJzxt0Zzum9MXsZOKGJI4XzKvIZFDvhZgXlgcFmd9eU1zAO9E7FsTyYsMM2xlz8cP1H22I1ZA7p
bQndZBUUTDeYqyuMPnaR/8wzQbfNDEh185WWPzh2CdsYSyFwaAJBUkXTXD3fpFdqj0xbgCgkI+dM
ODdjqRjFs46gR4ZdkJrzRUd4nJPsoWwLOqUpuomQ8+2VtJlwj+3AFpSm10Xv56PZJ3NgnSXmvLGy
7oeb+sbBJKYt6GPjUjtAawOH567OGZuZvrstZRU9Di5oI7/SD3JqY6KbA1SYJfyQ3iHUMtfqlPdx
cFhG3lOVYNDo5C8109tnqjgMY2ntC9lgK8/mm6SwnlMrwdC4GEvV8uPzf8nFw9e5ES4VbQ5AnMhr
Ybbebj6Vw58/PtUYSBMGcNbmxBI6QmPU2EnOFAqV0g0dBwufuKRgjeinUIcVJH0Bj4A9s/zS569/
/minOtx1hv/EobPy/XTxKuiu5JW2958m1s+/FTKOxnA2HpJF2oat/ClaYJwy0yypeGYsiL5uR9W5
1SXxwEbU3ujlB5pCBCCJY9KHEcvxSV75BLF8/niGejPf+Iv6rDCSR6/pIVQNrv7jbymFT/X/bwk0
Zj+YCP+tt/0XCTTwsriNXwtEuX8ooxdlsfXH7/ovDbT/H0AShOIK/yMfA3nu+NF2//k/DCX/w0SF
zH+QO1t/CKT/SwVt/wdCXWEq1yePQ+HF+G8VtOAPVCjNyOgQCpG0+n/kL3yRB6MTs6WwpeV4yKrJ
C1rwDO+v17gIl4CO/xnPzdiXXKKEe2MNi6NWEb86P9aaOQ3+acY9rrEtIh7SMwGrzpSPQJQQXiDQ
NyOmHFEqdrPHy0K5UCIRkuyL+m7qeofopfyJ+4taa7Q2JRoq1q7dgkHzfSI6apvKJzrmFisYScHH
tPrGFc2PTNb5jkyGYQ2mut70DTvS5rt/aaOaiPCmhXCVk2NfvmRurHdFYg/oBS0i79AlTQ6yBSPw
brUaezxttNoVwXdpDTTS7829X5QKvTYHUeevdSb7gyubx6ZuSUNmwL0uTYhBg2TeJC2Bac2BnMNk
0yqM/qODSnLskUplvFe3HkZG3meQZnO4loBDX6ucP6CpZvyoc75DD1ECc6+nk+U37LFvKuWPF1Ic
ce+WJlxuG/fvwP3sTshYfkRWU22UR1icTFyDNYSwd+nCcAHj5K5Hyw43IS2Nkm6zyy1GGAWD3xVV
iz70CLD90MP96cufc+rYf4TjvE//K/wo/42C3PrXC0RKlOOAQgD+COZOf71AktlvhnKoqiN42Eez
swbiJ/mR+QT8OS7srHDu0UUQ12X2HJQEC65j7/+czD/dXf/mWND+/1myz7UKwsQ2bSlhlniW+UXK
LgyLWT2kwuNoNDS5VfEDGo9sDmBg70ORPxmq+Ihl9k9n4AuhZPnXemjzPKAnDnYG+8sZ0DC7dBu5
2REEIaMOPNtc2EsLEi2Ag040+9lI4k2CVHNVLfZ0ox2LPdEgN3wM98hY9fnvz8OCgPl6IjypPBNm
Cs8P08Ra8eebNjFFO+ZFmx1lxIlA9ivXrQLhM4/dfipLe2X0KNxdJs9bN0lPY5FppKOo2xKNkNgG
eI5Y9mOYKrV2XW3tVZntP/8oN0DdbBOQ1QbJt78/aHs5qD8ZLj5Po4Nzw5eWL13C1/560CF3AI7X
hINWDbGQ7XzoEh+l+2CgzEoIXDM9J97YY/3DtRgD1SH3YRywJyMqqGRC96t25wJJTsfb3igfXPpb
9MFPWWBv4TtTdQMMYCa7zurkrStJmMtEm97AW2l5I85voKPPTD44ESL+NRkARAKHGAsnElcKzm6L
6OjxHz7xcmF8+cQEjPBJWSgoSeLSXz/xlAL/zVOTSJ+OECKDsq2pY1qO8Snytbi1lb9VBToXU8jk
BvmRuQZ7FMBVcYmpXJruyqbvHIacsRxTIrNx6ENscJcEvIhJPQ6s1OiKz4RgILGpeAioCjVqkQWv
qrKYI/V1egP1wtwVTv9al5M+NAZT/RIMRR146ziUaKCCf7pfeDl9+diOafqeJ01P8dP7cr9kVush
jbVRwTfqsVT9yCnXlybI3sh76ff17wLqZiEsYztRDhM+4KDV3HptSO3aogRGt9Cx11vnzPPO//CV
/LtjsyxHYPzxCbL66vppavLJugaFfj0fzCb1bnRWvpQsNzZ16z4SjENOheFsP18HZP44NJFIMUIa
FTvriUcYtgbF/Krqxc8Wj6nUc7oFa/zAZQlVdaj9ddlhKbV089uRpr8qxKNW841TnHzfua9DqzkY
YjS3JVqwDQPr+xYFyMYIY/SCVX6DEuVnLAP37u8/tvWvjzAHsYNlEb/nKo9J8l+vREazYxy6VXLU
LnwZBiH3hCEq+KEdWU4anGxtb2TR7ceOxiDg/+gZ/ZFVR9ckl/mhIG1i9Q+H9OW9IiFOmpIi0qSU
cbDgfjkkgClQQCIVH6NAca+a+mJGrtw3eXEssFwdo85PD+FgnoTynU3nNefYYyjQ5tY/HclyG/7p
Nv08EsdiBSB9z4Tv+eV6TdiWGo3BbdrFAWDWX22EBWyxo5BdO45rIhqYa0fhjWZmSN+3KcuoOoAF
IvprBDNtd95T5gsGDEhodo5wtiUw0L8/W/biRvuXYwS4pVzefDxNlrP5pzKtdzPU9eXEo6R1zqqz
FNzLlFFP+WwIv/2J1k6HZn7yiDg6VNGbN2iyxUZhnp04P1NQ/oKbF6/8CkKtSr5NFhoTMDlD4uf3
wsjCTRCzeC6VLLa+zkFSCOOp76N6Xc6iJcmKas+HIG941T+e/S+vheXsW8rnnW65xM6ZX+/IYbbS
uMZRdTQlHIMa9gEo6PkU+3646VpiUuwOhZ1gBdAB10YoRvBJYM/MXduSeaAHK7IguC0x/uGecb5U
G8uBCd6yrmv7tNdkAP/1lA/0uqUOCGQbE7X3OsaJLXGhvOvnR8dEEzPhb13Hqb76gW0tJzBinxQD
TEYHCH+JIjTkxcYqdtNOyGgdcnzKyvaOUszWQWftTjN+d70xu5hsQHbegDEOko618hHlw5jvH+1l
utLrxHgt84pufWjZO3e/plQSjqStfg2/G1qaQL7k5A89XN7dXDJnQv/F9ExAplbl2NxGfvcrwCN1
Svv+XIiUOfnA99ilcHer7pWQiLtJ3HCqEaxH2UFlrOxVqPZGqtFLlkgJPjlRAQfy8PeXtfdvHgII
pmiPPDokZX6Fv1GuBiM8aOMgKT8OI7kcWU1UndZ88Kx33Hs7Hx4CBdPYD4YCtbSf7XAFVjvXQltr
hWLPltomb2aCywJ4yolyduzkd81DWRGPWXyUtqx3SFm+B5lqD9zP/jpU8JMFZSbuyzE++p1k5pMG
iulSdSEpQf6ogke8eqjtxS3IzWzXaPWShJHLdkdAYy4g1c2DXd7oVlJ2EMWQQbWldlqeD9NpZIjF
Yun32HrdxhmdhRyCSck1kT2NSCYE9/Jr1DIsITsBqwL9gk1oTtiq8NCl9OmxwTwmDBq2f3V3sHx4
xRVkp82IbNUJ2Q0VxK9xxAT9NtDpjTK5kXpiZe6oPzr2/3v1/+V9yU3gg5awAf451Kr/QuczVQHY
LuMsgX4k5qxoLylBgMxEe8a7hEAlTof7nNFF7bOCBRX56GaMxj2/fIgci4G3J1hTlOSGpiSnsXTo
tn9/CX0+nf/6ZPRN3uPUG8Ln59emIDYEF5HRMnpdauF6HL7lQUjCjMm7HZ0QSeDEVoAs340BXm9i
hDLYr+XPOaZM9gAIrUqk41J7bO01Ddg/HB3zgi/Pbd/0PF/QOjiYlxdL9Z+f27PfOq2c0Jf6jZD7
mE34OuzRgCYeyeKiCteI8eaTIbv5VOSxzabrkOtEAHBZXnoRy+a/PyD7j47+ywmzEbhAV6eV4tC+
VKVZU+HPIrvhMNmZ2Dh2m17zaWGj+sdiKIwXfmmHlru4JdIy2ufVh8pE9WqXP5j7mcy27ea9Zxxo
GFF+GGH0n2T5QTnTnwJvLJCzu9kuiu17APLTdoxqf4cfjfuaeCJUYuj1BgbUPUkoQ9RtB0j5940X
01JxVx/5Ku+Sqf1VVmVyB1qhOrQdWWKCVXQb4n/1OJO7KAz9tVaDvQcP+tYkUXQ7OYg60rIhOC6h
CnaUC9HJu++pMG4ixXEOrMFa6b+bULbAicmmupH2pA51EZ76jD8KAW+7c5BSrhIzvCpX+0e21SM6
jUVa9r+5OrPlxnUli34RIwjOfNU8eh7rhWGXqziPIEGQX9+LOh19b5+HUpRtWbYlEUhk7r02ycen
JotIuq9nvU+U/MvLLdctQ6sdfpwfu4PmXBQdfxTx6P2iTqtwEh1M2wRPHrjnOk7Fxk+c7MUKPnmy
k6tdjU+R6UQ7f0QoGfc5XAMO0GxygUCrj1M3KuKR3IxiR3SBcwyrbpOSLWZtAqvpzmyov4Cmzo+2
RkHk05JwZ/A25Zi4RMzQuUAqku5FXXz6wtBnMpGT1bhg9jk2VfCJnc+SVjW1HlCM0N80COCuOEn0
uUScumrZfcna8dixCMxZhUmU7Osu8j5mi3Gete8SNR370vqLYdt6Gorsy5+nkT7QZOwDjMeMKJY9
xAv2TLadzQeL4F0pjPCKHvgoxz66K5bhOrQgWJd65JUMFESSzELuAEK7SyKA0X444qbX7dqhl/nQ
WCV+AoeYJwtRGKcba99bXNVzNcDTdAD/2USOktXgv8WCaerUVHdy1Ch0PBtVrckUFS3AZ9CD9cni
qj4t7PaNNwa/Ewc9GybG/EIPaPGFFihFaYG/cGwm6odJBt8J7EYQYL2LIH+sk6ruj143/ozgZfax
4Qk0HQ0WYmy7G4lwkebF1XEllE0fxaDGbh+SAu3M+DMoquKNNw8b1Yp+JTk1bxU+RxQJ3tkJyVxM
R4nPUPp7y+muZlYkaEmgiFhZvoOUbGyE6HM0MszSHBB9By91Hi1bLXmLmjp1YIQz11imMo20rIjK
mMSI9mEelh/h+Re/qM1HsxXnRHFs7Jlz3YruroowhQ1E7QjiZgMPj2JeiT1HHOtYky8C4kNsYwMN
UdO51Ij+YG0739Yw53P86U7xHomKoZ5E4pyrMH0oCoafs2T7soO3mqnVYyfI1RtyuPpRbaprKCbx
RkYYsw/r1TJi/WYtsypHIkWyKJjQHicAxVRs7WpP7vMoji4oNjiPBUg1bThyuX5W1eRdqYGarIzQ
urozOn/nnlS3+GqWv5WJV2d2Inej85D57/JLpzK8JxYhWEDHxUqilVl7nJJ3uT2TKJnE7SZM8Aw1
OFzsJL6zpt8e8/sJ4cY1V7OxcrK6XHcOUzgjq9yLid2ew6CI9+msXhwsbgkmk4vS+IzAipCcYSJz
k4w5sJZelNDXyBv7rQXg79HQw0YsfzjusnEvVNBtnWzQb0HT56j05tdcWBfqR8L6yqq7Dyx+uZwJ
z3vSz28oBkJkZqG4zkHL7MVUoAlTd1+Os/22ZEpAPk/UWdmcctkN04QIJC6rXSPd6uLZ5C/6ae68
V1bsbWw7q86Tha6wNiSJ9kQSrzIsQRId456jO89TQH9CMGhKc+ZvQljLRCT4XY+2YrTm4DrPyACn
6fPUgY949gxsHt2UWWfhZr9AZzCI5HKllLyb/HRLocHRv50/nI6lpwVxhT+O1kT0p1R0DTg1/lg1
keCtaw9HWxrqHh8rT2EZPqqc2IzARxHKMZsTTgXsLtRiU00OVtDq4PrJSznq7t4EO7ZxMJFxHsfq
lI9XP7rnpSyOYsQPG+LIJoeiOWLGQFNrKPuONsmHoJAp3R6UaZIm17Iqznj493PRProJ12Dd2cys
Q1ez1ku17jIpT8WIADIFyNeNX1XtvPXIr695BjqQwLl2h+rklOYZ0mZ3urs9qpaYCs00iLa5Hrst
ho1k54hfju5Yq0YXEFxhYvIkj0tVZnOdJarlG0kEVxb0RphUVnjCEMBbHFvJKiArF6vCec6y7hH7
Ub0KJKQOEQls3eq5K71sV8Q2cahhBwROZIjQag8VYSfuE9rh/hAMa6YUxWmcoeSmdkfMc1ibhxjN
PzaRcWuMBeW3hz2l8Ioz4CCs1DRdoxr+4FC103Wsu1dIHtTQtvoohq++pHnDiYXoxCC/0wmCqKzj
BU5BoYyl6+EjLLod6wUenCLD9lFl93XnXirPyy5jUnaUayOzUJsJPE4WdjU2wbas7eeESbAjzkaI
pdNsu2Nm1NuxKoOLVEBKbP/gtIsCby6OwO8/5tAXl8Q3azIwTqa/cPNKSkBMfaRPhXXPMXLoD2EF
tDJ4CRNOD+HUn0pDEsCTst2apufigQnIz+61v1UN/De7HLqz6S1SRQK0osQSUCgb+4DbCFRZ7gsE
0cEr1k30mkl1DZ0EFDNNriFrBhx++DPyaDrPI5HFBqEWJukcnMJdj3PMsK69WN8TOhxinsKMr5De
kxOUz8ZT4XQJabzMUAgaajcFyUGNr/JTJ13UrHrGgZfNRwcCzd5nhrNimpLsgrJGpGKOzREBwluQ
jr9G412XHuFEKQaYYVq3QeQ+58vAg3X8yFUQrNKQytDtotdmXHeMkCvfP0gUG2srdsTFKrdBkD6n
A21GLjnJpptiK0ZpzVhnhvLY7L28/4J6eNLsxHoq7w363ytOfrSdsKYCf99NARYXDZFhkt5bPM4A
OSUpJGg0Hv2W7PQS3b3XGwbODngak453Q9/c2T5ZsR21064Tzjpz3GdKatR03ngZMFrGOJ53k5ph
lA7F97SNquG7IXB9jTAFf5r9GfvYf3RUHAInf+lojaxImvoYRqw1im3gOCKMWCkyKSmJF6zJRIyV
EVG2WTC9TULIQTru8xQihDlnLctbFa50ToA1UwHiaywzRUC6NTVeE2WSuPc+ItVnP82xmxVszSCo
Xsb5w8Lzuc1j4n0cu1b4gIkH0n7Zb8d2+mlGGwhBAV7Rad6ysSOZXUv04ka2MwLKCawAO3A2BLeZ
nymUizbH/FV0Eummy/qOxAIgbL1OLA0ZURsELxofTr+QQKYvzvZINVoyNiXH7UIfA1jjqyRHMYR7
mPxZW74mHOAoK8jXpGxXyqg3cdJ8Cw8XngdKkXw4RQMmuaqKll3m7TMbN5Nsk3LbZSExSx68FAZ3
MwE6mTbuCQUM0eyu0R+ufL8EY4aIY8WsGuJriW0/wtWkeoRdfUEC1SxwD9P5X7F73dtkOsJJmAi+
1BychgRR39IMChvriwDeazsZxbpHXdkZxW8LJXwYXyZvYY5PGN2FWVEpDPkdsuGe7boz10n0DQb4
yfPL58brDujqX3v6DQAtaXK0IYd0By1GDn6iAp0dxix8IW2ZVVRwuaD5/g1wc1OS5zPPiKp7pED0
EsWGvDqOJkZ49Bbs7y9Zl9VjGYSHhKVg4+X4Y7OlG2gqS+27JnluOnIUpsjtrowAuSRabWymuftF
ccSWrdwc8Hb46qUmW6eo9vBa8C8tN0qm4Flx661TmD7oavnw9oXbXW4f/nNzI975NE9X6vbfMVJb
LPxft/t5N4Tc7Y4h48P/vc/t46k102UVOt8++ueOGLWIgtLm5Z8P/+tHLQ895kEMXzuJooMAdot/
Ods3bclL8f8f2eoba97+98NOciHrogm5ffL2e97+9893/vPD/utR4tB6xliDyvdGx7/9GiYefAr5
DOvR8rvcvv1fv99/PeS/7vOvJ+7fT80/j7M8bDxUr6GkGTXFV/wqzGd7szy6Uqp7psIHlaEOGH39
FRIASa067DXuWbTlyXwyOh+xrKKzj+QV5Ror2i3/CxuuGh/sgAI/K8ePMiGhKk+/VF4R6kgbVDYu
TMN+1zk5IZp98jb22uOtPgRbsycfOyXvZyu0eo+TKrz6AAlac4xwoCQVWxuhr2mJnq/KG7kStnow
5xzQcWSUxy5KTjJoqkvN7N3zm4sXlOWDHR61F+SIczmCcQBJtjDexcqzzL8yCeOnzPzuRpRsVg7k
u+oIq4lCR++C41xRnxt6/oKv95jrZIsMbC1MILAeeuSWbt/GDlhNCXC7orgfj4UA8tGNJtww+7Gb
ljkE/Ph1oC89FIUmLUzC0md/3U6kdSE+HfbAoPaJ46G/LLA7T3oNrROfrYMCLTAeEBC3tEiqTWWT
ijo2PgNy+xC7Bvnz244T2zqunWjdGrhcW+zjWxkZTDcHBOkO1hjzOaXVvelm/3egBuLV7BCROIRg
bzx6vHVWvvVTULNZNs9Gj6EM9mgL1qaIl6CdK8IJe+1bRrrX1dBdaUxQ9ygsmaVxV+o2vDeCY1uO
V/oaX6ZQ+9ocNnGO6qmUnIOSkSACv3/N7Ci4JGG5SzuePTucPhsRPiD56/ddJujklsZOjf1AlkG3
kNszeLp9/tjgClj5cegDV50enIIF1YGYC2Nnp7zubqzcAsDTyBzLfrcUFixPUYi0fl7z29JOB3d9
6ThR3we4DeP2zjcjSAiT7WLuwkem66DdR6WjTzFpZ3qeIGr7IeZ+uq9po6O1PZmvRLkRlDwb6WGG
3AalnkmORxZRXkwrQe8BzD2Zk12Dh2nqjkv6gJ0wyZzwH/tkQK/KgT1wMgYYYSZUgVu96BmeQuEu
gFajjYbQHqeHRqQ/sGCqXUl8bTRlyV5PCzGk94K7BOkTKZWczbMC94OfRvi7mwf+NHktmSZUzJXv
jAx/aOr/kQUCFyPCvmelA2lJrjschiTbonivGuSQkYH0mdiwo0g1lgveWEEbZ8++/nFMaR75pgSI
JYSbcrHM1N4vhWGJuI/vbH5G7FccsPTSwLfldQrWjUq77YyGFpHv/OU6VJJVOt4XVfSSx84PUySn
8+FN+AtlyjiRZ84vWRbRQfmBAZ8DZmUTowcPI9dGeh82Wza7Dz2AcwsWwzkya2ByfXtvZ9iY6BxB
bMjzSyTqbdIxETBdn40Yxu1qaruz5dRol+fvwKR1VomtXSJi6LBJ7Ah1foeEgp4PuyP7pvMiZf64
jAemYdTs2l66s1P5ksv44rrfmMEjuqbGQzeja0lK2Bn+AuooJoyBpqnBCsXqHgjWtC5AcPHSNuLQ
tu4vmF4sGg5kBeECF/NR56+tEeGw3fQfwFDOvS9QNtrzj5ktmr/pGRPcPv07RLGAVuyd1BBKcL3i
L2/AcT3qghoic96Ej1aOOh/huYMO3/CnXWhbmMJheke2xRsQKUpSkM9t0+DnmIyXcBK056yi3Bbf
1Bi6j9MzxqXT7BW4aHv0c8vwObbIkq6gu7JgQCSHy52nb6FprxqLsAU8lNk+zcQV+8JezaCNnJAu
qqOO7pS+GLCt1swU443folkPDKfcd0BjwNbXxKQhU5o3VWbVa6O0/e1QqpeMtoXdZn9LI3gM8ICA
sXc0aApnmz7Jsm13RSu5RqbisczL6+Ra5pZhge2Ln962ra3s+0sZt+/hhPUuW6xlw1i+NOSVklmL
jwFsGgKtqPdIJGkWikex8+uZeobE+c6hmSD6rSf4Mfkk6wcUa/HVMO9SE3t3I5lO2ONXhGwCjy0U
6WmYGF3P8VuWO3+sdop2cmk9zbOHppKSAg6R/2T3yc4noFJjgnFb375IroCkM74l2MHV6H8YXcWB
BbftVfWQ0V33zRfDyWwBAJntGrc9yYBIXGNpPJhtSk6rQASfLyZuErCIm2N2lkTdsDeq4C1ZIICt
WX56FHptD0zQIrwYDQvtslF7LyA+DiLC9C+5QvMZ7JAHzrpOawfgy8h5tmROWmf6YGbA2At0vukQ
fSUOdpvcJpZ0KOprOri/CPjNdmEPun3y9zRFP5To0zPI/j8eSEAMbQnJvBwS0yhcyyYjSGtJ+QtS
3pmkWgLYsqp2hSCvOZQWGeKcN4J0AvE2yGqn/BMeYGTeSIA3lPktkZ2rPM2ny7jAKsRYA3tq+yfL
o6fROsWLHHaGZ9grm9WToyoC9UJ1xyKzxLlLliOelNapr/uXJuRcH8DTWg+NizTeU+Y+daj42apO
poRHlaUT58GOrJqs8jeGqYqD28d/I+TnCFX8PaUIy/LIZHuWgCvifnFc0k1cLR2q0YlK8CJsnGYy
nXVWHupYHRuSHR0c0CycHuaQTZUjxAOi8Yq4Ol9XFmnSWDkeLGeClKBoCtuYr2uTbh7L94inG9Bk
Tr6jjSg3wf2l60Pnhf3WLRFY5+ij1XKRgn8vtvxEDCSAusI4pd9WrpwgPuRZUvLEZviMBB6FYMIE
AfOHsE+XDgjNio4xDAgXklrb+A/cfnKTOj/YZlaDWyLInzLk+ftBNNMGg9Jc29UPffGihTGHzIK0
FQa070DI3gcHKyPSaIoj0Z6Nxb9dAbmfCYRu0da7eEfuMS3hezH8MxfRj1vjLiS2wz5NBEng4rPu
jLFMMAUDUSaT+iMW6S44xTivDpx2aNTJ5lcptd5adbMEeWZ3re8dO0JHCKYIx5304eF5rb0LskPf
qOy04eCGd7k0gQZghp6SMjxM5vSkoz3qOWMriYj2sk5xnMFumf7CkYYPaZs2E0+PGJoV9sKnsg/V
prOHBpC889aGIzZZ+dYmjLOJHXjH7GztjPl+cCJ4JVZ/NRNKEqfsr0j4zmZsP+BN4hkYfThhyb3H
5U9OrneXuYo8QLeNYBXS75TyPRo8zcrmY+91sKNptsaW8xjvEUwGvZ63rkS05otKnUR8qXX/wpwg
WwdGWOKtzp5m8dB3JMU6AsVTC8d25UzRBkNlvRrwps5Gd0Ef6GyVVpRcIRZn12vvIrNJrgT6PA1C
0fus6UcyeRfGPeaA51J6/enmoKF1S1O6Sr14mzV0U/755KAYr3eIgyy/ZrAEcXNVGkbDFtvYr7HF
jGqIDWMlZWYxkcHt1c91tRmcGmYrRJfs4CX+tp5D83S78WPCLJyE0inr8YAsN14015vEBzLnDiYx
gssN/pOTP5v2Aa4UoNYBLFmN2xKUlnUaCRQi8IPcqX6U6Xn0XslnYU5gFPMn6lwybAb/IJasmkZ3
KNDs+hItsN/bjbFQgG//Y7siMoKG0Pr2ORA/rm6zU25l3anHsH5Kl/9hTWGIKsa439fQpRw5taeY
ttSJKEv+wv98bA+lj/0MNCwWTHs4u0OGY7zpbTo/cMCJGYBHdONz2yO+lVUfxO9WXkSo2LdT1uBE
WH5mZSeSr/3fj0/pvkmoGOAPvfFEyzorV2E1g8CajWdnCf2RnwyaEb4vX7/dSROwsdUWkLbZjlig
e2nA7MkXlk3lrr2G80fsm822EAS9QHkmtdGhG9GpCWJi4uLJSat11ZKZAMprWFemIjChoqzgHYCe
31xuclliyrwDKV2fSgc6wWqGFJM2UXoMyTTY0w46/PPF5fzOC8mgUH/PgQ0UMQPneyKaJr4xYLsd
w+5HvZw/bzcZW8VG07ZaWUuY0pTCcy9BWaH2vcu8Eg1qQ+4kVRxMoRiGq15u8AYimWFc3h+6DKty
P1kkvlBtj0ZgfUI27Y9Bmh/QcoMKyOOv1muNrV3x/u37cjdMeLluN/SzN2LwKZVH4pEmGHR0NEBx
3b54+1+xfNgFDZOUPsS5NDD0TAyonfbSW/OVfpNFwyinBSa1dHCshJiN4bX27IlWGoCifPpkBcRB
ukIAhYhGFdiVfQu5AHxFcBR/45pPz2p8LIJzHplv8HCYZkaKLq/5NnOuXSFZfbC0/S4s8eYqsml6
oBvA256iVO2mWUMusoYjNfGfOqZu/hW7wwdwMBdVHw9N4M29b4yPKDDfJHg15Dqv2qMCIc4Ghy8/
W7T9xmi/fcf5Qnz5qDuPw2Zj6jWapWMZVGeDJv86GGmZWxZeXmAEihMl168D5ESVlIysSjXQjumC
Z5lD3fKp/9xI+lEMHYbkWE396vb5wm/bvZFxZl++9q+7psXy5rs95O3L5tD720477/+6nwpJLvnn
8W73m6UbAPlyrnVeMhWqSgBgk12sGTX8xXJzdQrULm2YfoDjSTcd3aayWXieVAArvwz7k+rMTWCc
yywKzh3hRVuvAK0CvmLNXPDRkMF9BLIEkQVolpYwrjHmBSnhyKUqenLsZRLmGrs4B71v49t0bb4k
A0YbKoWTpvvGf+aSE+bfARfgfQPqqNLj1q27q2DxuHiYjUcCXoKcxOJQZU+wJsgJnShuqjrPTuCI
z1oSCO7CdF53S+8uLkiGM5r+u0Xmua+RfOKdIlK1trBNtS8c+31qunbvumCx3N7cWWiUNyWpwFtv
EM8iazUu+5iiO2IvDqgxJrbrve3d2R3oy6SVDxocaitNON+RdezcBChWAA8xC/Qh4chCqYjiOkFk
vqcTyVm/F399sOanHCSTzJkkZXb2QRYDLRpn3vrs+dP4bopAncDifIm06HcEZ/6WRXD1PfmIl+jB
6+Mfx63MM8TrTRxDXkrU65hbezOXLn41bJQmxe8k970bqCPH2deyIwp4rhnUiXL6qWXw1lp2vGuX
QYCs/Tuujtc0TNAbiLhflXawC/oEN+z4wWrPn1gfHdviLJEkL3CcH3wXkRPz/rkAxFTmXGf92OxU
TYx74s/DHsnXH+OHc9ZIOKH3IrwYvmAKZR7vxAuOk/7kOtO8Bk2dQMD0/zb1CD1jxm8nka119ok5
Zhka6II7CBT5/OxwWCldi8Co8t32nN9+BaB0YWuvmatN20UL3TON1T6/jx2li5YKOO3AEGnAcbtP
u/KBVi9VLodzO9mOhnUY5HCp9FzvXAOak+GotWOmD8RB/PLt5GGM1UOGGIAMvQH4JDFtUGsxXIct
ret84xrmFpM3J81tm3vnqcEobzO8ylGSWCRW0UDSL7FgCEx0849hz2TztMa5ajFnBcNVl/rTwXS6
SuzxAUT9Y+fRq+jdJ3NU70mhPqokwbOsDxk9ezdrsNVN5a/AR38G0GVlG1wWzlhf6qr64tUnccmJ
H+F+/abWmmGOJ0dryi8s9CZzpR9P1pfBG/9o4fwZGMmzQH/pAkGbdOH4pcPDXJUdFke5RJJaF7+c
vksZ/MWtSUHsYprpTK5O8WDLHzQw30p4v6wXkFEZ7R0Wyrmtf0+mx7Of/NFBTvMMHt8aAMRdUtqf
+by0AixmFlK9TaGlORNliAWCmEu0p0MBxQyB+yfvy3SbmYSWUnDfTbH51gdessnQCdOHN3ft8jjo
ReABC/yok87PdtA9iwDXg2SaSOukXLsRrD20OosM0KfWA6JnVhazW/wChTVfbN9mSM8vnkv4JDAE
XrK2b/bVXDHqb8/J0H/2hVkx+n9PgzzHOk2esiDBktAX4GJQuPKuWfWGe59ou92LyqINSjK9RkMu
qjHcjELf2QpTJwKDbBryverai6cZbHC4vk9ii10dwjO2Iad97WjyerF76Sd6V/6yZlkuqPooOZok
2nvMpGitOb9HExmOlbWbKRDJxooHal9zeAlk9jTKcQUfU+hmga+Sj1cZtH5x8rBa8QaE70X7r2wP
RkdIIyArdMLHbJSPg218RWHwxDNMZIJmb1cPU8zSUzZbYwIpC0XcGPp7aOSnOnYPRI9xYLC2dTm+
0WCyffMv4udqCJkQ+PlTXU/Pqp/fmxHcVyiKE+yVC2TGYWXw8igX/aOggSXS3whD8sJ+tHMsKn4f
fgvXlOtUwX9NRnsnUxNFjavWTZXKfWXXqFwlUpKvGC3dKlTRr3k01ZbIwbLgqkyMBxeWDWGpCGqY
Vw72N62J8+xiUXKi5jcUxHeHvk7WSI9Txp9mQIbWeRGzK9+Fiy/fktR7ZWpBE22ggwwt8Q/ZseyZ
IngEY7Af2s/IjLD4+uadWRrXTGBqJjlOk1QZMClEEAftzp0pGqo3o2O3rcPm9xKQpaj9Fopwu1NB
JHaSxv56CjmeOvKDYZKzHrOgOWBVwOalFLo2y6R60NPRstRP1HN+yYf5ofMAqkVJaW6QzdAsr/6a
tEXZXNUjSBwuStQEU9biYk1eZvnbSLEdDXnHu6Xvz4LswRWTe/pH5XPZCYxjLaK2OiFPANP2OgPK
MsV+ek3D7j2uoDhDLoA6TDd1xSz5WzAUOOB+grhbwmNOWEscg0EEwoRyY+B028wGz2cG8Aw1KC3Q
2bIv9Uyf1fThaavEvAsXGb3ZRKc4cO8C7TnP7QTwI0epVyOvEKjxSJLImFN4W/5KdD9Lewn41u+I
oubczpKneMQrMkTjfh7i9mBzECPILgW/Z5PuFzXI12uP8yWZMoLxs/ybi/FQhMieCDphfbWsZuOj
ZVzNHdKqaij7Uwqob6eDpoXLH75EQdE891lOC8WRak+5mW7DAXaX2+fpuXKnx5Z53iV0ev/ipa21
w1tCGjrpdBdRhs0mFtY1tIrvWPnzJcJHcdTMxMbQby/DchPUab/VgpcX7553shbfyaSLc61pkZvN
XAHx44CY50tnaaH3d8UQ7hYb5lSU4kD/7N7LUM/dboIBVpNVbsrWDfe560+nVNpogmjrx94I82pg
ExUO1KExl/TH2ErubjdiQrlnhCjNnfkhYHAPjWFcXImIPmHAhZcFPLUrPL2EokLnUqh+rbZ2LprN
EBv4ALCi1iDqBmk+U6uqZx9/szk/By4ZpIXpWmdvqMmR75l+KTIzX3qhyx2uCKrELLP2QcZbLu5d
49GuX+Ohxu6/fODFYtqJZYZPvOdKOS5gJovLa+NYKLpzKee7ZE7YVz2qmcaEkBD2PD2eVTmXRFV/
pNOne9vqvEsx46wSXXrwmNCtvVbOazNB/ONH9l3oa2RzA8kKXo4toqATvHb80dmC/+33FuD8VZ8B
9BwVlvspNBiulz2PphgMzzVT/smk59KHdzrYj3ZDfJllbqysBwrcMunOIPs4StTI8BThKKPHY+6B
WIlLPLHFQZ1HzGgZRAXk2sCZN3BkSKA7TIN5iJR9NEIsRgnlRJGJ7DxoxYYF8jxsn/rZTmgECqB5
9Mwx0THEmA3w/O6wCRJqd29AeYc8pt9wmTksqdHB0NnMm7SdEIxu+5adKZV8s23GO4+nbN94NOKN
hr6ilH2wGRXqC8QDmCidE9mwBu04Sa3on0hifQBOdRQ0/qigDFAD1ltgcva4GXqHxknXZiwBC3Hy
g32DP48NdOsE2VY48UTWSneNdetfk0wX+7nv7pvZucwSUrr2u89cGT+hMzpoSWFExou8pYbGKkue
CPQ6HF2j/FxUmI8pAstVoFlh5uHbmaa7WVVwIRUEqRBKDgmZRCxRw9k122aFqSX1ja3bxek2KKd4
QTL8zSMiX3u6eUic9J2fRefl3+yy+2Y+FMA2bN8TRGKMNZNuhPsTWS/NlE73wWhw+mT9t0FU6Sn5
BGnwVEtjpUUcIWTJUXiRPMvmCt+f2RkMJpZqp4ZNgQBqDYUBhGs/LGCv+LvIwKGE9kRrYKrna5b+
Lio3JPCoooHqSbDLHXGpToUMM42wFBuee82rdgF4YcmOQ5pgXX6i8Qr3z84ApYArZgU1mZF577hk
soc+Hj/aiPIjGYZDFXNgm8fsEmYQXFXpEKs5LJZpkIIhJZMnIJzEuR1TzfTJwdacrLOSjEygVjur
HaOT7RVclWbRP0GhPmTOT5SHCTU4imvNaPUcZcnD4CrjGDGT7mNBJEZa4VNKxFlmOtjUQYwAq1Dl
tqRHuLzHze1g0xqew7w9T73YtRUbxqSDYzI03dHEfJW5DsMeNT8WonhI2tI7EOADUsgnrrVyGwM2
vn/Pfvhq6uaTSwhMn4HWM5i78Ogv6dE1nTzLqt8splB7b+i/qywjKdxNn1AVL24TfZkykIRDGnAK
pr6Q1fjWkeMyeyOqE2Ye2qM565GUkgCwXXsZE5J5/tWqbqCt6F6kiX3AaThRkUiCLgm2DlbK7MT7
K6WX1zy4sFo1sSTkKjS4zyvnOMxIaeLHqlEO/nH3HMBDcREtM5Vw3wsUEbarAhwmCkN35XyLWRi7
Kg/ooTOR2Ka62URh/32zxt+esbLqSdFO7xOMSZHEFjq/Nu7BhOq3agL/LHlqN1VXy03tUCIWAnhm
TmWFwhz3Z+ozD+9oUgQO0TKh+6jIQVnfLBQ3s5859u7Z4w2+jly9pJS688FF0X/XOE+3e3V9h0Iz
xNMKpgCxd0UNohKJAippQ150AhLdHiGCFez90Qv32DCoCrKAdBRZb8IWhIlTZVffZG7SknTd5EQi
hYjjrnUobb4XvEDf7m7WTDM2vuOpfOGsz8xsTg7MXs65yCk2cdPU+XcyxuZBeDSD5Sy2uZt+Vw4i
ViQtAOcXr71Qzm4cGeBWJRKmiCsA8Cnnzrmv9sl2AbasywUlgAEckyYyPcNx8Sz8spsRmzey0W09
Ab6LGHAGFea52P8saMatOWG+AI/BDm83kAvb6FjYPOPook4lRquVxAE7eGhm0+LFaTU/OsdqTM/k
4DTqYbCpuMB7K0ZZqCWjjtDiMBpWt3v6ZLv+s6TmbluuYyf6zFT0EvcTKx0zJORrnHYHcm7G0Phr
KyDSZQvMRs1MaHIM1B3WEHRW4H4NeldAXlocOjLLH0RDL84aK3slAn5G3mabJEEKMVrA+jN1SV37
yxesR4Di7+qEitqEjRVbrPMJ82PkjFwL7r0xOrxIlvvU8iaZ+K0CabxA9AzXTTZ99gNnMfI+2K1S
XmwH8FoyZRRGBiozKTfLM8MwEmRgQHEnNQA2jcKDBufeR1xol0WwGUTyfdtP5nbJm6qOU/agLPc3
XDUUtSHfcmvfkYDJgTD51tSSulIfycxrJ2oDIlBdYYdGhAKLZYGt3zvCrvZeo8tzFkL/6TAQyKHX
uzLhkBtYlPNBMRqvXtLr0yicQ2uad7P05LVrh/5aM3OHfFwc/bzSx6UG9oqxfYAqzcFhcj6HeHQe
FGWkqa0Ow1+xNWxLPfwPY2e227a2bulXKdQ9d3GSk5wkUDgXEtVZjSV3SXxD2LHDvu/59PVRa52D
vTfqoOrGSLyyElkiJ/9mjG8k7bLhmT12bblHNni8zzv7F5G56fH+Reu79zDUAnKcS2tDDMBJCzqd
GPQJebWgCTnC3vsRDuSBIxsxztOoR3t/xgnOOfrEsr3fzYb+VFqtveUssY5m5x8Ro1APga0pafH3
lVO9u6kw1lUjbiH0Vq+dtM1g85BcLip9ITqEnfypEfDgxe3y/jFee7AmnGmSjDnJEJSf8jS6pFG0
LgnydLNjq1YInPRD6+xVlbo7hvwE/aHvgzGoe+mg1wdQf5DpF9mt6HpzLQzoCB2fHoUB0YmUCcPS
qRm1EWwaFjBtweqPGzEAqh79jHuUoInCzUD9eLMS8jvGAEvZ7NW4exqSyBcLENfSoF0KKhkkDhRN
qZ08y9bKkeF847BzPJtIZZ6GI34vtEO8tnJaFzV8ycF+a0unpg2iXApQ9+RN9VZTGa+rkTPofhAx
XoHa5Jou5GYex36qWdzsn3O+dKOdovePwH5X3P2KvQS7e4rbalWNkOBQRhwyxdafyVoPnfUx00GW
DP5U7XUoEUuSi9cbEkUH+D7+NU7jrul/CA3DtU9ZRk4m82/aQ5KR1m1aP+B6QW3b81C9v0+2/VMb
0KZJsSQq4hi6v2DA90QTUW3pQ/A6Uwh6lK4862GgCABFEUv0bcglgDBFfAO+Gz3uSU8rJG6sDrGE
M/gUrSODTFx1TBS4VyOwTJBVY2YGHFiG4KhJkPu0bd9R9bB0CMlrctSB8EAS9crwoVbh52L+b5v0
M8u5mhDSIvYWGkDmxXbu9M+BaN8mLis8SpBU/r4E9Zqld4znG6bviyB8khMrAcG9zmF1Vxfiq3k+
OodIhD9x0TdePmBEgwpBWcIfKlq1mzKL1tevgUcn+reOgZ1pmePpNUe+f8lmorQbezgzup7WChwM
QRjtygoQmaAPaBYKPe8AVheRPdHHX7QAg6CCA3Y/yftm2yOKQLPPSd5MNHwJf1zWlHwYRBhVGvGn
20zn+0gdGwkx8HTxyCQKRnDx5GnSPqllTsnRPm/9cqFcJNm1VN054pBZadkn2YoVNmJ+mlLPNjOk
6UrO+8xvQs9ifE6ED5/jX2diNzxoIhm27hB/EhMDp9HELEPSUGT05jGNEVBYg0v4KHe7Mz3Sk4SX
ii3UKmNu+6Pvwwq3SBFsUwVjN8NzqA/OMs7oviMGOvuKqPSrU+jf4/gcuIXxzqACxXM+z6dI2vHe
Mud6HWBW9zQGVIUOkrSoikNkGd3ZHPtD1tP8uYS9nkEIg96f0VkXpP24JFDg5oWQkiPfRNvP5VyC
PFhVityTYEg9guaAoWv5p5ULAB4p9+NyhdSi+92606th5GeYApehAAfi10sIFc9dvZYHZt80OZ1g
rceceViuHkuvOKSoEvXlJBjdhMcsh4pJEhy3FHecDJz3GeKXSvE52zL5sZyH3CeoDhR5MtFnqPyX
Iqlu+Sx/tlP4lab2PhxyTrUYmhpTDZINGOED/H2uKK/NgQmhGS2T/ZRyVy43UTXyDzUFg73ZWqyQ
WfkYlLDIUfwQV0HZge+WeNmJ4ZvOieymkNBTtb8/sH16W904YpojaYl8UC9m4dHFx/5o1M5nqTuH
RLq4A40DpGfsWW35228crlkuLr2zXkaHPTlxVPiZczebVuSSwyHEzDLnPHzJraOMZZHCwy/+tDFT
r4LZ3S/3rhE38zbj5Yya8zK2HHe1HicrTWuBFlIrdks5MZoEula4lZ3i0S+5GfQct3TDqNsK5KVA
h7e6v/K6x6Ud2xOEa+2566XGOh77G1VEObsXY/EGTzMPAnDAzap1OeRCvFajAkLP5X8HUd1vlwCq
JAaJs4Z2mtkin2+ACaHriCCySo4leLsbDBtv9vJt7odx1dcmvEqeKgX+Wi8D/FEIdz1N8gJdkHdB
qpoDDDByJOd8t3xfn5BaUbo6XtojFUIyVPsVn6RkYzoRTuZ35L/zby1/tuGAA4+0KgIIufd2p1S6
sTZM7qQuOuOIWqb0PHTCnCwIx2zRUDEOyTW2JTaHbdlxUTh4mlK75sPLeIZ1WfppZOZDnTjYxxZO
Vhzl+1QxUYQbj8DO5see3XjaTNnRcuBThUtvn2nwYAvrt1XSqfgZz+eQEbQKS3eXagQ2Uvm89bDn
tZrmjqufuDIsA3drrgNSnQtomRSSueeTrFc1tOJZSomgyNVQwI9Y7mDI0AbzuTKsaIW8zeYpXi/j
CrI14JRXy2OTi6PAkz7vsGhom7nCfQZwn2vuveCTg57qvjYYa0Sk3QC1BkjZXbamErYmuru1X0t9
J2DMe4RyPMuhe2uXLiut1bHtibWJAh7Tjs66PByuMd5uL52jz8Hgpq+lvesWSqudUNZWuDgwINX7
AIk/GssZScnsMjJersfhzkcqesmr/XM/u/HSMWgQKNjHYt+D1adu5CMbTfPZqcr4oib5nWafYMzG
n6xB9QmopJUjxE/R9OJkPoCnnB4qUSe4n6XrWSQyrZE1JI8xswcIhyVDGFstaWIuO/DCeWads86H
0PD4K7YYhZEH4b4T3EEHGaebwR1fk24KPbdOEOFMDSt+vY3WDA9BZwP91Afhn7WZE8tQ04tjooni
5setQVaUU7nzvm+aq+A1HmOFkG2y6oOMhmpbT48NE68Z3ZIT+29uLmqY2vUWHY696wNcg3MJTwNm
hAD0jdXUrbet2fGMDSiAMDcU4OrzeTtW7RXsEaaWKUmfhInypuD4xkhDpqQ0uvjc0MGTOJl5REHn
15Fu8WlGwNmhJ/kL6fO//oVR0NxjyH8X2NKiIGz/7bf/sfsullDy5n8v/9d//an/+Nff8j/9/Zcu
IL9/+c3mnmt+677r6em7oWH/59Tz/9//+DcD8GUqSUf/+GJDzFStrVlo/DMe0OBNAzDz30MFz9Fv
CHIf+f/lf/pPpqDxDymo/QRwEou1mQke7D+Zgvo/oAoJ1/oLaiNtoCZ/MwWl8w/huLDZbTKIdPOO
ufk7WV2Kf9iutcAApFC4spX1P//zDbj+RQ746w3/b4hxyz/yz9ADqInCNKWpbNhkUurmvwF1qoWu
VaUNRj1yZNq6Ks4UNNZDYVrbYiD0VLD71jt4XSptQSEZEXSoagqP7iwu99913CQPWeresALIWxZm
PzGRDcf776wxFSgEkPcx0fgtM/2bKMcb3R7T4BxN/iwguSe5Hz0Y8DC5i7JjkCA+bSrqcg0uFSN2
hupmlVdP49j/KlOWt8run5q6CR6NGgkM5lsTa4PePBjKGRliZo+6Ja9Nq41P+aKItqEoUf7rYFzr
LqPZQjsKSKx5lEZroy3bZUYQ3ISFtXUiI3EVWSAGmU6HHwCX9tkIUBgxPJQS4omeK7SKWIIczMkj
Y6IWP83KVSaRCHqHp8y3r71vaM9ZbH2YVqPfxl7Wx8jSeNHVb7sIhmeVSXYjcQqsH/1vURnTe6Dr
RBd3EecVkjuEeZADpTEeW4MHK+5VG4GV3j9nAA3xerknp0MjQ/BVdvB7bab0YMSLfkVdnKlvAW43
OAxEHJ4cSTqttNZ1Do5ftFpPcPCIyzXIvydkQqduaNxnZ2bnzvht1/coeJok1h8Lw7c9DG0Zmz6W
qgGb4JPd2s82M0Gc7osj0xb5Yw4pJCEU5zS2075oIuc0NONDHprEiDEdQyEa+pdYoXAM6mtk/AH6
zGPHxQ3oGZrZrPnpDroT2Fd75mMJreDmDHpyzlT/NBMU/ARVdjfZRgvAnuBAjfEB2mjLutEbs6OM
43PYau/pNMdw/dzqSDoiEQDVW5C1Bcs0iL6hXj4NqCHXlioYMBFTfBwTpBDGqIwD891mDwtk48RG
gjRIF1fktajV4SztVL6YGc1HNKXDwz8dEH/fgf+DvdS1iPJ2wXL+G2UEdBX3GRxR5FyGZRn/fsM5
TYdHt55rhH8UbL2P/JMK4GS2I/nA1CGNjrIIPPUzsTriwGL1FwK1hjyzGGVxkPn/DyaLIYzlFv8n
yMgC09KFUBLVDNZgToJ/5Z5oEQMxokUCzGAh1p8ki7cWg1sKeSSXSUat3idMNiviYp3Ofs+Ert38
0jrWvVhVrln/KOLKZiYvNmSUOlemCwTGAnZ5H+RwsnMaCpkNvxSf26ox4+DF/V26hNhKrMHHvouz
tbAcpk4isWkz8FozBFl1LbrNvuX/gOB1tlE/VIU7bWGVTl5gl70XuG5NqGEzHMyS2l4qjYkEYv1H
NcXnvsv25TSpQ9XTUOYlGAFpg1EwF2ExkvG4DsaLZBgCwuJT62fL031N7WwtPNdyjl+Crj1NIiS+
1gc/4CAhJKoRajdcLAg5IjhDPUzWRumn6LTD9pzV+bMBdH9wg+nJqU22GfobSkx5gqgOKlWTV6Rv
O8xauETjwdm6CHZbjOcvyO+KhKjAeMTKHQxP5HnE+xBtHnu9VMLJGQ9CU0BRhj+Zb7a7Ku5eBYq2
kxMJoCYmpKHGDS/Ik7mNsU8fg4D40JgCzsx+ZRmxixEOI9Im3dZrM/HhOg0UnXy2dwCmfih7yRyA
Z4LKgKCZzE0PWktkhyoJuwnb0NPI7N1Mc3aUCFnXbAfwp+Ecv+WEN0OhP/CSij0JUfXGgbWOtJpJ
cjWMp3GG34DwHzYiycX7WIllFPHFQL8gS7jQiLwF0i1gGhqZQloI+ztE5nXsazy/qmmOYeJ4DRbL
A1SCbN219S+Fq2BHYiTK7sC2mdsvjrJ2Zi6vJYNXdvyl8XKP1Ja2n3VK7cancw6ZZfRTvG3pY6JV
O7lEJ0m6rLExfJStwOzc0t20DeGDpL7JozFPL/xMj+wInqVNYkgso/7cCBsKSkWX0Y3iksqIl4R6
VsEQ2sPjBuzoyogY0zraCeOtryZr3XJ3rPXJV1uF0YGOISZCwm2PoY51zoETb/nqFkL83MYDa1Lw
gmpVofEgVjZ6rIWrobB9hYEpCWEEZ+aY/geW92gXuAhxSsEsZmApnPjPWqfh9kdxixyfbjNzk6cF
TAANnyaywJ4+EkuVm7VYd53T70bY8kXZvDQsfJ8cUjAUtSmyDW06T0G8yeWYH5h9dKuxtJ5NJEiP
c7eFyW+yZzR+M5su1+PMz5lE/ospFQF5ebbSmNTWmow2VVwUp6n2SvTgoqnGayodIjGS/FLGtQbz
U3dxe0dvhsiBCyHmpatBqxLH07hRIVnLzdRj26mJ2WmFuwmbDE1KH+U7aVALYIgE2OMn2ywH39Xw
lKpYrT4znK33ldZo+J1v1CTNJscc5RFfQG7ENLobp2GH3U+fsuzqvTSDa1yD92orTLQRVebIDmxX
yfTdXVRl95OnwuYb6k6xobc1SCWu37BRvzadxfa9nDOceZr0huV9AIZw1GNt9JKC0VY6G9gIXlT3
s6ZRR7BwbXXNpQQa1SrokOqNJsNC12b8aRvIdPXoVIQ4NkNGlbuhlL+xVsqL+TubjWLxcXtdNWyl
Jf7AA+JabGAeNuEXoGsbTxE3I3Sza4hFWiypeyYqgF0XhSRsccaVCRrJWlJkNFh6CEZoWeBFe/iA
2kLrrBBn1u8FgZH7+/C/iXZ0m+9lVlRsQrGOzgT0Md8DIjQRweROlnmIlzvXkNPDZNjzhkyQgODK
fGtlT5ZvKmKNG7WaR+vSDrna3u/IjLDccAqLi1KMRBsKqrpRNYin7lIQBXDra0bncq5P5UQUV9VO
BB/4gU1iZfudGU5zwXm4FUyVQQmVF8A2DhEYgXt1iORYl8HQrOTAULI3u9PUeRWvjXANGnK7IjUD
rhxRkmbyZE/aUZYEAqYBJWwRhYfWZa6sMvB1lYbGXNgIS1KT1WWJgyqd1akqGBNGhqdihux5QGQ3
dkbJ+g8JJ0Km8Jg4MWLiWT/myWBtp079GQbuP4T8M4ZYPOF9bn6zuo/3yUhGghSjXNtuoLbWwJ+g
KvGR4lg5ACimUmYXfCVukt8ItkQlUxS/dB/MLJaOW6GS9phzmFzqFNVGhHB+UciKE93DISVm7dBi
bhBN627yoC237FYvRX6BZBsfGh2SP0p3XF5Eb0mSp1opiRc00w8SxKattBE8dvOSJRS45ynSKchS
uzkxYhpYobU8jB7zkBiAsEFMOuHtgv1N/zqbbMnzbCo2hSgvA1vEswPBdd0Ew0fXskqvWm5CvGLG
htHSBB+yPdmcaSQRDoyBeMfWeg+DqvEBsWZOyANCjngqTcXPpnEzSq2CEYgyea3FDFVy1tUnLR5u
WhEp7/67Ac08mpAy2vGoyb2WR+xzaoR7CxwhqMQ+2uXo1/vsPlVCAKqzc9uIYDzEneHf2I5ZOpHh
juP/YMKKx6GHZN6O+iO6pGEF1M1la+Z8QEpJN/0UkB410Zb0EM7WMHRep/q9ZMHLEJ8DNlqO2i6I
y41NjNraLeHbiW76aWZzeDJgIW5lKbbElBs80/Ho2lXHI75GyReGT6A4vpOU53YCMful6cVDh8ji
lFLSUrfUX4LpA8xicSlN8cLLYR+VRN9joLfX3raYZoR8gqONTSSoXptS2NjFWialow8gFlGN1y8f
O4iW6DIP41sysK/jKNLZdASZ5V7aSjsUU/UozeRPpON2C8Npp3OtSiwntzEML32T8DCYxe8AoozF
oAvZiLHBDfnATejxQsfNtLy5U4wgCQLSE48uaU/iktf6VefYBdjXINIetZkMm1Sxa8t+qRSnaxXZ
tzkkjqyswRA6I8afIusq6k6GFZY7PkU6MYECXN0FoC8Z3Bp0Bieot4YbmK+NMjZuPXgRdJhrNtaM
Bu2FOFdU+fH+pcv1LwBP/HEtpAGrg+kYtvi6exaKHaalib+B4DBgTKhu1toofc5hfpI9KHhrB84U
VwCBNKe/Gsg6UvMTA1PSY1CVdjyXy2jOVhUaFy+iGvT03GcwWpsE6oawvsKZrXqMO5MIofYxrXH8
lwPAVFUmJTpd4tYyEmvwY6ffvm+78CRAzPfAoZmHh/LAzh+ZotESwtMxEF+uSqLOp2u/pLLpFjmF
VYnaIsjWzWiVW8MaP9EXoRJsoUwWNbbKgXgQgrQm8iRVhbMcNNoQkUBJdV0+EEMmMBLY8oNXxstr
S0Isqem9zk6yXdwTxzamEzlY5vCglqOfmXK+CboSgbSRHAp3sGlDS48gHJ/nllkci5xgd0XO+g5T
5HKlz0C+sk9fd5tLzDWqbE4w50AsarUx2T0dmt5+Yg4ZbxwtPULl+D12hv4g6+hbRsUnLa7EHVDh
hDLoG3oHu19ZARipEfwPyWBvXQzl7wOK8nQiuTYwdMVDjluZ79u7ugVbbfsdxB9Y3qvK6txNAJyp
78UJgMCnmKhyAqBI5mQYmw737SrKBwKeItdEf+gvekhJxp1ObWU5IWw9G7EJftF0U4XOzZcK69pA
QCR0Cf9kvTucbFj5xZPJIEITTINTPw9IsXcOKTl4b1YRjWtgnIhWamU+juM78p+NeSta29kD4J53
xWhc3JpSI9P2QpPknCHbATVA+cGzwnz4rcSIFI79nSfdCmmkzdlukL0d6RTXvh38YgpePyet8dw6
067rqhQ526BOJm/WhgYf/g5uYz4YMtRUEAOMk/IPn0r0QEab8LLCDL2A2eMsMHd2TGaNpikOQFpv
HdHRflTYa4OUrDUOJ+4CqIsMGTgAkG5++kljniyC1VaNVESXxdOl3fc5Ab/pQM5jQf4jaDOtOQH7
PhcQ0I+8sA9/nNXN8hH9dDNT7cyw9LNOzb1NKmrrQF5B47qrqIGmZFXc3mYWYW48c85PDC9Z2oNH
uFADEGVhDUQMNI+TgM+FBWy6EqmzEuy5H5COEMGax4INYkn/n2IkrMvjYLkopN3xaFXSOovEav6q
5nID1HoYB2eSiPWtZdM5aDXDg5baHU2UGe3U1LgnHWYvimBxvH9BcltLmTz6odA3dQw/pSM11FGA
ueycpjY2hq/E4E5CrxgxQMGnboXa05B3REHWKAKaZewWlcvga0aIcB/euOCQaCjEgbygHlQPPj/f
SZDUjHZ4jEBY4F/lV5WA99dH6QOCV9srC/RWoVNUJyo0Z28K8RixBH1iPklWWZfRoXEQrIMYuofB
9zw1dh+mj86EeyW5jnpYe2ZH81gayVYFRvlYJYN/8o1W4PoRI7Uo8tQjpX5yzB0edrVD4I/Q50UG
y6oGeSauodaJf892LMuVlmdPDEAhQEyd2BgtzNYCDnOVqa3MicXu2gygyHJn5bbryS4mZ8qijehV
hV2rNrSXIcl/UOl2O2R7qAqz6lBwSa4RPPubqkTwJ7K53gQpq7p+hmeTMHsIoDg+aYjcWf4n+Npd
FNakRx+dEIrGsAy9tNG89CNu6i63wQF2QfQSjOTw5i2vhaD38IVTej5NRfCFZzpSz2wm1XNY1RwJ
IrcPy5R+Xat2oWtO8Q3ByjoC7HjUl2yGRd3qTDESMcEuZVGERtaikQdRvdNIeLt2jv/c07FvTcuN
ySjpNOJHCu2QJM7istdeYpMotoDV61QbZ1wT4ny/VlohDnTDt4Fa+FqW6L7vQ8jSsJPjzCjDk77x
5duAkqiTQVz4/SNRapOeD1e6L5aFSfMAUw5k2+BM1MsqZpmL8yBr9HNYvc6oFk8104BzrWHGU1Rp
lYViodD0rahcearObfsdz2FxijDkrJXUW4Z7Bg/eOot3NaWXZ0WROhaWT0aoe+gsNzj3JsZ8lSUn
Fu7jOnESVJgd+rjAacmrCviRQHigsiz4pBqneckpKPb1mLT7pp4vtsLkEqY+bJa589fSqKKL1syw
tXNzOJs6KFG9ccgMm4dMgqJr1jPeNXKlnFMiAd+lHOg8bXVAsLP4zhGAs51NUy9EYo4HX2g7H2lO
HrvZMR1b9qNky64GIjaP9y+yQG88D8Oz1Rvq2A+6SUk5dvt7AeKQMD8HRAM0zSgeTPw4QCDEoTCs
YN3kOqwfu+C8MJjExMKb5+G7dPOnUVVkfLDR5kT9QLGAjIvZ+AYTEt6MFr5fEuwbhh4r2ZvOQbOY
/UDZAI02YzuQplXt/fjS4UR7c1MsKYSlE43pvubZ2UAuTBxpTMBpLsTZ0qIt+ky155GB8mXiBAVB
5lxndKfUu86tw2CN1mROTi4cNMuJzGNVl491aBXHsWp+mrhEa8cdznYEoMEfA3mw5PwgreLFz5Lt
vZEsmoy+sct+tg4DnbtAWcsKsG0tRJ+EH7+ZmKQWdvHBDvG7CJ2a2IgfkIgQb9oKWGJ09gN9wcxR
7mSLOy2O7Xk3FxqBfnBw93PxEAWNi+CItnWRKpSajm1B629tHkZnK8h/hqQTUHm6H9bS4mUkfi6l
NOIyi/c4Y6MQbzCRwGMr54f8iIeKmUK8yFAqg3kToazWwkCk5WWYx6oGroZPhjvH+IpSOjjKBddG
GFO1o48ztk6Z0gGmeByolF9jFquxwGBqF6b+EkCdInUQU1xdFsT0LZ8/pRsRfhpKGluWP8jLzHeO
MdMKpX28FXZN3Wy+TRlF2JSll54p6MmFbeAGgXGaU9YL0xTJTZk25nnKHZRZ5KCSnSNpKmjy6wTD
cyOa8oRUF5dUHT6G02ZICPfhfTQPVILjtcm50bW6RIBBNm5mT38Gw67ODSdT0znFVjDpZKOoBV6o
D9ZDxmJZOqTkMUtCbThwENYd+X1Qp1ZdzUpYs/A4105vr3FZLTQo88UeaGfGUoGQwnOIdh/uR0DO
wspAMeVMuJ7qjEldEtf7aOLFIanudERrYD94FwKmmFQ60cPGFHpwGHrzp4NL6MKm+CnPYGLNevBm
hRZqLsOF8Ig9ClVVCwq88QlLAOC3DIsQ4dSE71Y+8IJqJDuPMdeKYTvKz1jx3LUZL0GPyv4o6A8n
ghQWdcOwtYvJ/WuY0vnVT9YeT+UIlGXu0x68N3C8rDYIl8zjh+zNDpmGB7xLKxCi6iTt4suso4dp
MvotRJGWDaqmHqyqzTwRlnt31ukGFAz2MPBjSixxJWwq9OwMsgzVzC4dm3nFojja2ZL5DvP3bpNV
ISqJcsg3mv2eDABCm4JzZzBUfuvZCwel9UDlJbc4QPoNcQTD+j4KigWBEEOFNa34CNt+eHdb66Xg
5EDMq99i/2ySaHnT58DrHNyZZlK5tJmi/OUYmDgUyV+bPBWR1/cBxRSGQehWhwC/xhETCWy9AWYM
1+nPkXFWxBT0Prk3ua6VrKoLaomnBqq+586sRlraXGRIuMSQvL/1rgOtb6Z3WJSzfT1oR1SN8/o+
kSB7ho40ptpyYjwOWFDJFmD/FQQ/YoRWewVWeeXIkYn3XAKnVC6hrNL0H3BLnxyOL2ZcdvicB8LB
srmEb/kIwW2zC5+bCTHXMLjFxhJleVTLFytS51SHhnAvWoAv3hTugK2LsOpocOm0wpmhXPn46gPR
xLxupzrGcEaWmQA6PJLTDha/1VwjO7nLl9zW3uyiUKu2DoO1cAf9UlTutgs5qttW3NA+h8QT/HG0
1tznqn83g9phmiHpnio1b4aWPKS0CdSRMenVHyQkgaSsTo1hr/SpJMoktt91Lah2BUFJTA9G/0as
+w+e/58FDA2YoJTL9LBQOago98nMNp+pTfpiz8RytnG/nuN8GR+5xq5kb7oqTV5orXqcSHP7O2lo
vqmKxIMRk2oh62zcwcoEqQhfEsK4s8pa0fAct7ONrHGKxWORvcx6hjfbyQ4tkmEmRR37X0IQkEgV
1islEGysptwMPQL5OdX9c9zVzGeM6IG/2Vx3rjO/NA5FfwweNnZVvx8s5VzbOHuvy2EbOrrxUpHu
4kAHV4HScQNXJwIgMLwbEXinAiKpHJiCmXP7alsQsc26ZNghBvMojOJVd7icXZOE4qaDghCM88+0
QtptWj/NgrBiPR5K1rWZtRGLBiybKFBASO6Q1iVwdsp1zFzTxDVk4yh4mtnSEhEir4HNW52SI/lj
qIhnT2baQaZuJ6cftzpH6c+8NJ4CnEcstcsQuxIPFj4ibReVUXPtZU+Jgn+0SQRmEq3Do9wmeEap
aucIdC3RsusgD52nMXDttdtjAZoTpyQoGrZFHCOkbKdgp3qo5CJNk3XZmBqaO1UzjOOUdFsqTDuP
nO3oV+WvsgPB4AIk8u7/lWcme1EC3mMJVVorEq9g+bguZ7oIiTvTIQ64A6h7wphKuO909buwPwRa
iCgwxWhiT8OV+xCJG/sO1mK4Zhyre/XDj0qbiCQVvjz4DkMTeqLaY4VVnqU1Mad2qeVhoaHN9Jv4
h1V8kc8Ts2sD6hv7cuCMqMJjsATYxHE2HkdIH4VWOTfaN4awrABx2XQbO5vlObfbbTr48YSqDv+Z
VLryYKScJoJpWNlMHFwzOLsaF9XjgPr7pIs/hotAcFlrJ0DAH9yEiOg2qp8dXPu2ccVVwmqTY8Sb
Iuc3keVMv6PZwVVkts+jXblHhjlXbZq/hi5vnwJzwwAf2ZCsYLjM2HXJX/8zclB5dWV+5Ib+Yge2
i5SRoG9vlODT8KdV6ylAXNSO5qNsoi0ueqhOcfCIKPFZGv0hpvlA0Aswy+Uyt23tyw8a6YVIRlkJ
00qAewDH25xbelvey2YrNMwjABbGhtsn1AUMPEBpCCsoRGSyJVC8wcqBUqq/EbcDVjWPeSV99iV0
AR6HcodVCmZRSIm5Q0h3pr+3GqU5y3cHVhvZ3xmRhyuAreibSzBDNCRRWr5rZWRwy1C6yGQdk2EC
gbE66Vnin8PQdiG586sg0E7Abt1Da48dZMnU7PfoO34OgfM6BEwJCAFhJVbBbEePGFzuv7p/0eZG
f+gNbZ/DDr4EOc7GsQ2/KtNMdKw1VXgp/eHQFP2EQGX5Xrd8b2hIIW8RYyGIxStu27bYDIUq9ZVJ
BXa5f9EXfEKHHuev7/mIi7d1y4ZEkfhxAbUXYyLH5BcE2RWCIUKy//r+/VdCLwhs7eFlOGqrRxrj
lK6EtG7ZxUm6Dh1aUX3zIOeIreDaUUOS/a7BNIv7Ud/y96t10Hcp7GHH9yrf7JmxJPoDSTvvxgRe
T4ikWqPL3fdaElN+5YVnzFW9ES7Frx5N80Zz4ALqhj88J4wmTziW8Ru4T2QCIkWVUQweJln7LfM+
ZvHXjHd2rXEINk56iXImZKZvvw90XuRxRq+FXv7Jh+jNHMI9nT8p8IwmKxfGQ1Axymknc1ebEeP3
Wh4FUbTQ59qVU7RALjLW08NXTlqx3X8Iln9dUIv9UO0MgTofRGEqLNZqYbOtA/vkTgyL6e2o2mxM
qWEePDXsURNLocd1oWjNTM5W5Ak2yoVKa6PT0Fz0kFYITlz/yEcXq+V7Jz5h4BV0UvKhGOB75xXK
TdHj63bj5GIaubOWvU3AckfuuRFbpLQDV1uNPfYxYshlLXSG0r9mvO6TwqY1C8wuoaNuYNJZ8Zb1
xZr7LW0r+Am0s8zWIKWxjnaxyvmY9btlEh1a3c1nJI5zAGINvuyLtgfFGP4wrVKhW6E+iCkatVYy
x2vTkwJ6t2gYfi30OH3KG47dasNDY83oGAtLw9+pp0tX2OwTDVdiXnymPYyH2DILD1QmHBvfXsfg
zF3N8kyRAHmcrqP7CbM8WwUFIImpKLAGC1ItBjdhbEPsEtyAEgq7Z3To/9nn0eSYX/Pgv1LnIULs
rWe3RPo/R18jtFS13Bc13qs4CiOsP+r3vHiAijRJd6EzPBFDfiky/8buuFobrQETOhlJaar9o2Eq
7oKA5kw60xr5DXCNynpxWBO5qmXEE5JKrELr202+kk6xNW2CZaC3OHc6IN1WYe+zwJw801+MPjmc
pqEpNnqHK15lz0NfQfXuqqMRTwga86am75LPoREZK4H3fVMim+cZLRmn1T+wlu1GayB0TKu+LaXv
Kdu3RgKzY2iTw//h7syW21aybftFqACQSDSv7AlSJNVYtvSCsLdt9F2ix9ffAe469+6SK+w4rzd2
hEKyq0wKBDJXrjXnmKzwNOOjnVkUfAIFrrp8rp9MJetdPsudGzBIEprziM2SiQL4cfq/REH1ISzP
IvpujOLWAV+sraDYiCJqt7psEV7FPxyLDLAm7jYMK92dMyabDvfjpg30lk1S7U1ZXBsaPMIebab0
cM/bVH9nKPnGdY2rqxjRnEc2N1XZupTz0DGsDmvtuOwxJW2UitgqwmWo6jU+nwBJBO56vFNm2hwR
X8LQBVuIL5YhDLJmTi54gYvhgD072w1Tcmvs5UyaSmNd1Z63oYPGhmOWA5ysRj3bhCGtGoLjk8VS
EpfMDS2sGk1XbuYcYVLGdjiEigG9jYuLzJlN6NTnEL3stp4RxMN4XulA/2siQdHUbWPkTYi6qzXp
DI/wMy0sidm8njVv68SMdaaO+NOwL5iVFfS3PENcGIcWHGHnejXYVQyxRf/WIvaOjZrSPlUZA2G9
WGvV9ykpBYgjmvaz7RnrPPiEDeeQ5fRSlAG/k4H7c2fU8MB2eWn9lYcYkPPpK8qmrykrGr7IGrcp
gpolng9rj/5eT7R86GAg+hevBBBFK+cl74yWoBoCnyACOQ5GspxRbWDTiLOmHCArKOSl3rQG2R5j
ELjmTBGvuwPskOqdCBCMgG3kcnma5wmGzkoUKClLsl1kzIdq6zYK3vTIwe5zkqTfjGgoV5LFuFDT
1ouHaK+73ss0nmoRvJmsRBtSdcadO1pPOu16EI/bbmEmWnH6pZxrSM6V+VdVhq8dT13imYQgpCOF
ejm/517+w+mbal+Vp6B3j2Gl3nK7Czez6Bk1zGfAPbROI3PBF4wbUAty12v9zWhyOC64gHBu6N/y
IGk3GT5gDh9gaQr7O+qA97DsIS+37s9+9n4Ekg23zrTdoMjw+oNc7ldxmuMI/jM8YueE9zGJti6B
GyVYSgBlINme3M+VXbVrNKMZCJJQ7E0BAa5TKOIL+P7pwvdLtYeUgz5gCjrzFikoiCXtCFKJ9qc3
9yFxzXQtBzctul4bka9jeR+SHq1gjpyIWYIPU1IcVYO2w/Zi8n0ia0uLnn5+5gGP7+KlowW5y42c
3Ryvc5vBrGZQlw2EFmKhN85thxLVnJ7+cPU+hA/f3+AS1UjfymQp/Jgl2kel3RFVF/gWx7wQTgHV
RBHt0jnW9jVvfB01kIPHgInj3XSzRGSaovxDkusvGmMukwPQg8/REEsi+n8KDAFckLiB9NBHTcOQ
Yk7hudrQt+V7aVN0AlpmS4wQk5RZ9gd544e8UC6Aq3sun4wrgHA5HxOxa7jbFepgMsaWkXTDuDCJ
8ZHLwcvIwcZmBIdjQCGDLez3l95cPvv/VFUuOXymwZ2r2xbRfB9+aRcDNKFUkhFUXF+RffnYMjZe
0BgHKMb7aSCbyGjGl2J2f5bOrDaudZvu1V6ObSzQ4p/5mKULOY3+W4EhEqEDTjHVP0hZfiUqxqbd
rP9Jnio+RHwuF0zoSzifKdBUmR/lqRMhai2x65YvOkV/RZshRaIgAPhlblJh9TdivJkUqAMCPWsm
qyYgwuWMAFehAO2BgzScnc3yHKbM3LUWu31HenRqqkfsTu2pg9zYQc/aO0LbMzdGRD5/zwe32w9N
wsCB0cQKIwYxUWaEVs4hfASaMuoJmCSMph8ovI2X339Sv96drrQ5kIGYckyGjB8+qLKwap0rbfsd
fWMchx5bmsBx2ndfGkElGCsawIaTfFZ2qu9+/9q/rm68tmMQcmcz+0QS/J83SRZg7Q44PfoGtp8C
C/AOkWa3rXCAOUvb9Pev9uty5UrHM1wpbc9j2frwanYrzBq1pA0aVPsxlNUnNN4kANDdT43851gF
P37/euaiHP7wDEjPErpwkRZjWfhwadM6r+l8lNJPg8DZxoCcKYn3RkP2B0xUmh3LiCAm63odak9V
pZbEOMFuC0ngcB951cqxjiKsnu6i0bzCglSIhRQNe6iU1i5lwZrbUF7DpgajSSf3D7/BrwuoaxMl
6HDBLMF3Hy5ZAQpxCQ62iGPXCEcpad8njboZnUtYG9FUB8PQvggGYbbHNBdBVbfyckiG1SJHHFwU
IlWxbwK8wJk1eYwz7AdXq17NuApf5uJTIOt5//u3/F9uZ0JaGe1y2dnvP15zzxxifa6k6dNqoMEv
mXZAlykOKACPRlDCmViMDrTCw1w//f6ljf+y5nEnO7agAe1Y9sf90KF5y2vnUNMW90BdzJBNXJQ7
vUpPhmCajwV0ejBa3EhW0jLrWjS1aoTegcav/8Pdbix314e7D4OM5RqWLmFKieXd/iOHuddjcLSe
bfiZXbNeLeqhedH83Lj/ov1cfeJUzgNHfYiVvvzDk+38+mhDmHcwDFoOA5tflxVmXa5Odpxf6fob
PcEK5YiYvkh3D5XgaY4ZQQsJ5y4PlhGOjr+WOp8hSWS/O7F5wLxufFMGUOSulNde+HTu17GhSFyc
UTOEdtLvYgaX19EybnNEiQFQyA+9zjilfQ0OAMxZZ4IPx11vQ+Rl5Fahqb2ExE8K+iwrDCNyl0N9
RnNre9u4zLxNYuVPvWgPXe3BudrflwYoBhU+XM8Gg4Fq1pjIEYC7g/SroUz3lMFeZhTvCVGc5uw2
RBMyKMTzhqFvjdsNi7MTjucwMe39MNbVKqy0M2En0/s4iIOWoErS8vRJaRRuFLVnmK4zczGPYWfD
iSrpII9abu+eCyd7bsP01jURbvMISP7vb97/smF7OkYo02Pb4wBxX8z+cbsUMafHSQukDxnCPc2p
3KM0+JZEjfvYt/rJDZFhpBOagcTgINPgRS+S4qUbA3nUZ8VwmRZsSGZSC2Vm7xkDfQK0jAxLAOV0
tfwkZ7BZOBT+lDf+MfyaLdvTCUzWKY8J53bvd+I/3niY9chWqAH9u0xUojGZtelnhwP5W56rd1eb
fAykzkM6z8SFRRkz6aK7tZ6FS7liO0VCk1N/sWbFOmCxmNBlW6AeVOOaYac4pmFJXzF5DZlW4QWu
nL0VYD5uK2YNDWMtw/sikgF5PTQETNUZk3wbmboP5vB2r6xazv3n/IZjioXRG81tZkL2DJgtn6xc
PI4as5BM/aUIjz1txixmUsiSeajp4Klh8nbauysqTCmE7m7QYfH7Ud0LrvA1D8Z8pXCDHcoWnZc0
h7ff3xX/xa7j6ezRrCKG4CE2P2xhet3g+XTZwjJSVmn2XAiKrrfI2fAXeRilQ5IPaMQxEkxLq/Sz
2iEDI0IUkXpVuFfpH1Z345ct1RZcfcvAQsTaZn18P3XcMLhU0+zz8Q5Hp0FSQWbOWOrqElt0EtrH
tIWC4VToHke9wrGKUr1wGLzFkDTPHTyGP1S6v676vCVcTUK3bY/d8mMB5c5QhUKah75JljAyU3tF
j56BIfOGNDJoz5jI6xxbnx7o909kDLTrXO/NkzBInfjDx/VLvb+8F7TGhk6WBhv2hzU/x51TNSSV
+jI08AXiTjg2AINjxoCroeNDC0wT6Stzz01ra+T8drw3bcDkn2YFEKL8xlx/SWgCAVZz2uUwGScn
MB3vf3ijv+5ONgXFcijB3MQB4ePRLBNRPNqVAxhCmRjl8VMf81A/o47FUs/Y8UADltQDNP/XAIC6
5u3rkkfbi/PorMWgMjChDI78FIVKHVUfd5Cc3fycTcNDtBsR+j5V9ZivWe4urddWz6wQxH15wI3L
odqaHctwmTZLNGBK+k3pvQVF+4MEqnxfTpACNB3OG1LcwoPVhiBcJhbNxUVYHdWESPSuRFlI2KtA
qW81jjzKWowk7eXOtjXrBqxVWJ5I4uQNWO3OAjmy7xpI073hFAeaBQJ5kO3tgO3Hmy6ZCVjv0XHH
8+DTG4V/YEN9Ly1ZnEbBWPj+pWqndtdPpbW/H0BKBnqoX0V7nnFL4g4pgPpOSBD6bQ7s5ZMxUc4n
afgpN6u3rOGIG8ZQfqzWOOLg/ElOIOhDMROyUwC+i2S7trvOu94X0YSm4WlBn0x196aXmOR1EDwo
rc6xoT01JhRD/P2b3LHIGqs+M/CHZ01/zbfVdLifpONA/RwLFOyJ13M12AmIBgqNi5HF7HFE4DaW
HP9Qc/x680uDkz5+Y08K/ZfDblzgkEHN1cC4E5zW1PpeQ1fD1sUDvCPckbnI9L9/+qXBY285MGh4
YD/Wm20IZKgfI+UD4G13sGkesq73TolWZMekJ5Z6dsW+beMFsuCec8w8f+sVZGe7598/VOaHA45F
me5AfoIowtlb/+WZKrB+GLWSFqNp7aV23OLMQ8QWTPC9juwXZDV3gR3hx7e6abP4NWaHO1GWjkdC
jraLFEGahTs8xHHxjUKExrGprSuEjqOWUzt5jPLn6FEw/tuUKLOJkFHwrpttOY7mn1Z61/jl12GN
F7Yt+F1MwRl1sZL+Y2O3MiaVINQTPxrrGJR7ZBBQKnU/bxL62vefsSwa/v27dAnChIF4HJxg9pMW
J/Tq/i25oXybuXm2m4T2Oo7p7N+/xFTxSNxHCk9F7vLy51IraR7SuiB9sp19c0wZKLQEQyOEYwhS
w/hMMVBcu+mo6plhSmILP5aJBrq1Gv/vt2TzbLWQxjPOceEnkTttpd38zL1J82Ni2dnfm26t8iVK
NB9LGC9Bj2wpE/nBkukh0Srm2gkwqwy5duAS4ZKPUDra5dsJsxADCZ8058C/f+c1MQdKvdD5ijuZ
YlXoj4VsMcuo5Jl0JtzSQR0eOItmB6i2e9PVkdmM0XMNTMZkFUMxV7/khH3KmrgORlbz3ok+RXko
906NnY1ZAnpxzYYIoqKXuzPzb/sVekEsd2G3liN+oG5BBleZVd+0+KvRkr4h8voyWxEFuIrHncCm
tdKbMgQSRMbziJbEZLjxlBi98VJE3aZBy7IlSJVRQcaAFQqsOnl4gvYZqzS0Z9eF9i029J5Jh7aM
3b08m4bqZiXEUVRk1u0yCzRki1Hs/i6ZgT8UzN6PHYyLte4U8rlNzXjjpdwNHF+YzCMRAo2mtWcN
fvM5QfzE4YJMsd60IFy39JqIfr8FQa2/JKHuQdwljszygmc8/6CleIZ0rRbsS02lbSICPVH7WQ9h
EWbXGgDUqkxRYAE0so93uw7bFgGwCwNdAzSzytoCe/uEXR631oF7MARbFCFeFRq0v1FxXmg4Tnsy
LHdN8xfe2UMrBuNlsKADpXWo4QGlJT+VMj+jclnUTvIsU5RnIT6KfYvIdY9zy1jFLecnD1jKJg3s
FwRj5jZBXbMvc/yQKYit1oV04jnhKz2iK1Yr2lBA5dwsMo4m8T4hh3006rO5bQNFrsewZvQB7NP4
UuTyFQboF7cJEZaC4l5PuOKPZqd2Wu8QNxsaWPnC8mjrWPyrCFef6s3PCGepnYvM2g7Kig+EOQ68
aNKp8cbbXLU29vi/O5R6iuzQVU/kbG8GjGRPd2PqtMhyCS98MdF3MYShlykp/WDkd9fSWJJPSD3f
ugPyqp78I5Sw9b4nmARfL6K9AIXtzeqZMMEWjv9S0Vc9nO291xjZfojQ9016Zq6LJCqxtXJcx2XA
/TqbjzPKmBfCmrDjEGyBOIkfs7p7wMhjsNrqNroRugtONyBqicR4ixVVv+iTZpfHbnJoav3sgfA/
wJUumBdjXhwx/G0tDYaKHgTiCb0ALz+r58nMnI0u9W2ipZi9bLJpEnbetZsy8iyP1mRXz5AZwjXc
7o7hiZWtxcyEtQD3eOix3m5annwdyykCguxghSDErCFctt4pRGyrI4FU0ZlmSQTKhVWo0XkgCtFp
OyVSsHuoRjY9A6wH2wSb6zrUT4PLhu8wofaImdpqOAtOw35Kf1QpUlG0fdVZhyiLMgXDSYaw8uwV
j5xU2jOt3mxLA9Jb105C/lNpOetMK8Oj20M7T4EgvVDXrktwoo9UTFhWvOahaDvjAhMzwRPxhHEn
X2GGYo2Bs5xt+tajoWKNw4nfP/LtgjAzaGe3BJbMDQUV8S5YrvqBZHNpRe5NCxuDlA6IQRxn1yFi
TD/GB780cAe/rzWiH/AThwzJOv1LSZxHiH7gJTW9gJ1ymjZtFV4RELvPafoXGwMT1ka4fptz6uEk
WYcmtk3EvNa+xWTRBz1CqJs3Gs0LbXljp9eTINu7yPyR9Mt89Kc0drCWtF/JI4RXnMPAD6u025BK
HJzK0n1q9FFySb9GXXj08Mn4qYcIbkL8vosZawPchx4rVZ9/ytNPXUM0M26rU4ya/NCTwsKUMTlp
ki1OeTLAA1Kha3QsysqKJeVJS8NdRRCTY5TelaANZzcqXe2DNHm0Clp9bcWDX1aFRcYanrQOhfmR
NF/9GE75J7Z8Fio0qlxtnUaf13QYktC3ramJAT9HYw8UbEz2YWevxrAc7tPUpEJFZLnNCaYnp+XO
22t1xdOsy4uXiJ9paG8mETGPNZnSgHKV2yUevAiZdyOcLU9TTrlMGpddWO9BPZkraAjmjrxg6uYs
vaK652NIyORqID0wAR5wfmn7MMMogFtsvjCSpNGmzx5Qp9wjYDGBGYXjdR/MNV4Jz0gJz34wO11c
lkATRKCefR0UmYUBsla0SabYuvTs92OrNqVjumcEdN22lGW0Q7pFFkDDpW+zaVfW6XiUosZzvvzT
DIWBVC60FqQ7Lg/HCJMcw6rDEuqyBsGpgi4nwm5EPHGzpJDPNUtl7jTFbZ7KYj/07bCeFfkQqk+x
+ASdu64D3dhyJROQjRIv5dQslpH43MYDqjxgil9179VOL1bcOW82vI1G1hl+rdJaYin6Z1Rq67v2
tyS5bzNF8mvu2KgKkyw6elpLDK1mPeSFNW1Vr24cKb+bcX1we28+GiSCUkpxMBq/I+fAfZg3j44D
b1EnZOtgdc4lS8OLSY/7ajbT22RVwSYLs7PZ6N7BVLm+ngVS2xB74hoQKYmYcth28WwfIM+RLUHr
kl4cpw7CRdf2RJuhbWCg57p9zFPo5WVtPd/HMl0r0qOtKZv3XbwLHQVH29vntqhP1iK2HkN0O1l6
LhNLkQlLuF8bhBit+9ZCmDeMB8GrGHk1nOyi3MdhZJxlb59mN/tet4l3CZAFCRo8+3ZWt3oUKb8G
QUMlRFM/NoJNNJ+KCfYi+jIkxValHZk8A3nRlbdNuRwxkAZaQRAEpuSp9Fxy3LBPGJPhnmtF7t0s
JMS24evdWd7CxHNr4vXU3Jxrt3VX0oMg47UtWT4MQ9pKaKuuJ6i9NozNiLR1O8b0iEoa0Vvm+Wha
9eGYJlVEoJ7xWNEdSbq/dLmrESNYKvCOMZoSiI1VikAPw71F9u7KrrC+D4uFEYcoPmElGNRF35AW
j4eqFTcUrcVmSgjHDewu8DnkoZPHGr02aledIbATV2PKr3EgxIOcm8WolBxNPfsSjBCPmYcaqyjH
vODg9Yn1oiWF1n72smqdWglhsgSGotnjBJpWw3MhGv3UWeGGISpBH5NV0CxuDga2X5PS/Ine3ks+
mfoJmNpeEGxzzGICuDJsq9vJEdEFOclumLE3AyhxzkYHVnomOd2n/2hsMWVkPm3BnAOzvNla/Moy
rvyB5tF1ZjMWyFuPwo1YQNr00s3SA5ZKExgBZcxEEIElY7+66d/p/lWP9uMdcBKmzni716GIpneZ
J6Iz9T5p2CWSbq1u1Vbjyd9oijyK3AnRFHbcnLO1gdHXHRF5QCsmueJR8wZw4qH+AIy4QQkvoQxJ
O90XkXNNdEvttTzDNDMjvINZgFClib85fTofx6HDserlTwoAZYzN4FkPrYq4+4ZAMytBfCIHzOBx
cPTGunoqZkAJhmYvO2d4CCpea+zTz71onut8fLWNIXiiW4QeqkrNa4/JmvYQgJkpaRDzgfg+NCmn
FrxNWPP6+RQ3+nw1O8ADKh+0dwK6rjiROhIkfwbQvhXaqq+ch7WNMtsztMx1UhMJUrWpcVQpCZ66
xb2RLaYqHGBNhfOot5vhLPCHHuza/QYdwMQ5dqqJVyRwdMr9tKyrrSU9gXEDutPfIuAGOAHiUcap
mItWdj0RTpgnn2ppEmdaFY+oseF9RmRat1H36Irc+TrwgHkztqAua5b0dEt/qqDUKVaTYxy62I/H
LsGgHix7BketMY/8xPpi1xr1YNEgSa6aJcQQyZrfVEukdD7dwpqEJsuagy92hNpmJKShTPpb2BNK
JpNGXJyZXVkh/Z7iyLwFwrp6csQDMojsPOGl9uLMg5KHxxF530NXW6dqmNSjbKrmsSc2ZttXM3Es
nB/u9+2AJnw9KBguDYHb+86BsjwOyrgknfBe2X28rZzQw2P02U0VQIIefexGOZ3aeMN0nDXOeZyw
Xy1vsE5armOw1M1izyfzeVSFZEbHahsk+rryUIcWKg8fF6RMpRDHT+loAWgS43PeAi0YUvJXMozd
tA3d58x9I1gUAIrhPYPvRlnYQjTisVbrZo7Z1pdxQWdie+Juw7xYBowRC8AtjVVtkwK8PY0zNFfA
q3N4gitXWSBqegIr8Bpvy456IKsFgIssnfdeNkA3yMj/YKuZ4EOYCJCq4ietDG/LVAXepSI1RzNJ
rNENXBHBKMUuQaT3IEqxQ8yTnpbImWPrtGeTnDR/ZMjiSnXjn0P8m5AQOKVptW8JcV2Peqvt1TQR
KRnozwUzgNNEQ/re3pqb6K+iZ4br4XwlNzxIzlisWZpN+4UR/MtQTBel4eqyqOCmoklwPEqMok2k
DqXC62nstYyMoXZhGTWJfI1jPDh1kzXALjEOLQEZ16ruiRsKPXxWhntiISGyPR7dnUnzaxN3zVez
7QRIsn5mmoByB2josoYVpOPpyJdDycnABrScueaFYdn4lkksKNMuhxdLaTtu7WBA3h5WIMCtorkM
bZv6Rhv4eZuVJ7dOv4Vtre2zcMTRQaI7umPmYXdEUot+dotsi4SSFGAxLagLTJxdIRv1KBIKySBR
36bImyi10WW5cU8gQI7302TuYsdjtgGQ0p76sBV+HksaZqXsfMrh+CzzUxXM4cNYE3CPCcBbKUYl
SMDBnNgMWWXENSxQUa3pW2A3G4dj58DYjoPxEiK4PIym+dNRk3zIdfc8ufgiGgtPSj0lwyFClrnR
NfFuoTje2pwoODT187rn+h0c9Tq4C8BSsK13w/B0B0FRG+k8+B7ZWbCxF5EIUnPjEkxQputIPWiy
e6lRLa4BL+bbyrUDDuxxt+1DI3ughRwM5Xge5Oi7nCH8CgRYh7Jui+I3haplq5OTmFdjcJsnzufc
notBNo8vvZv7bupZV3y5p7IjawtQVnijf7/pyWDZOmGob1oHWeWkRfVZ1RVRQaq+GgtJuduhKV9V
eqiuDUJ0C9caGMzm4nTyFPYRnzx4iF0gy/dB8T+8Ww8lcQgb0tyvKVahDTEiBaAmetKp277WnXjp
sSFjM5qAnVhrYkrAhMEgWrPyf8u1CA9aZtYPA6959Ab5qpXeO7XKqrbcDICqR5lLU2OfqQIDTZY8
1A2RXMspU0EtvTeZssoWx8Ihlcpg9DpL9i596Vp6fXapzYiCt8ueA/GD1OwWezhBT+5MtkRdmp/d
4CsUxW/hiGfGcoZgG5nEq2cGx/4R7u0Wm6UBwLVdombyQ4g7Jp1Fs4RjHJvIix5wDn63Ogo5h8YA
+SNEmwQtjiAE07jVzJdU0BIzjM7+Pq/t4l2bRfhQRgWnHdd48TJCvEP7TfSyv5pxdlS6k52SOn8K
FQcvS1hwX4LxcZgsDQWWlm7b1HbBy1ZQw1vz1HThtG0GIb/2RizJOZPHhRh75Sx6XjC+djMe0QOY
Gy3GY3yv4EpWVyNmehGjOuZX8jaZDYTR6Qs0JW24n3XnZ2TQj8KVidG7QxYwTDyrDYrVyOH8Wg4s
O14jvjTc66sonNqjmPsRZ5VWbD192rJMxIRCDidzYgTaG/XlbxDkIiAD/jRukkAnEUPQlRgTK9s4
ks57QPBD33fojIsSOwsJTHqePHv2Yq9sEA6i9t27tUUGQkZdSMwI8TIxlG0nSB5wjRH6F8A7rjss
QvM8/nBs4Hxk0oI1zsdo8QouC3rzvUpidYAlgvW8n79pe7g8OH68y2CCH7cHcwCTG/WbO74LqgDs
pBHZfmi2xJmaS+LIIppkUJz6Ns3LVSoBusiQuGNH0YXlWOcWVbO3BspuL+M4xRZk9+h5C4zlq5aY
MDMsC79v069da8cPlPL1StmCvYu66RiV7ePQeuIoSFmBFK/fm6Z08pY/09VEPBdsfCGLfhcO/dtg
qXY3tFmxTlOb3qfjqC2BShz0xsWi0g4IbaJGP9x3/K6FJFGWPTjr6a0W+MK4J7GhArUbs3z4Yjfm
MbZwPTv6BROtLsfqWIyMzCaAQ0BX1sBNxxsST4foHialutqOnSmOAYts59rNadb1x9lNjcugAIR0
SsOxPQw8OxxE3eWwk7XBNzVATXDB1a+aGsiGK5typXtD4lugv9aza++zZZio483jGDUgpy/rPfMT
caywBxFbVKB/mjFWGUH9zt9hfjG7bRvHxrkZ6os5jPaRrN4Detvm5vnldQ2xxaZbVNGdwulyTFKd
gAWDDBvTbp6rzGyeMpVYxxwc9pxp+U1dSB2zSGcIz8ot/9LdzN1WvVXvXcQJNCrcbkfH13ip2aqO
BVOPUpW3TMJyG2LcfAEbAgbzI5Lm6Qkc8sGG9r3oN+KH5CmrXVJoOpj2LB83x57ABQzEjZgJS/Qc
TfaZSrSfrvSQN0LB8EignT6iWWVIV4O/lvbQ8DSm01XgcsM4XBHTVNXiUXNZbC2zcQ8BkBkw3Dga
OStLRhHLnVtDhcHq2+2BnwLokkXIILyx1iDcYTRUQ7TNR9PZpUbHvqaZtKu92H4bpu9uhDtLqwKO
mOaYXXSVk7FYvHeSpsmUvTS5aX4ye/jMy9YG1qM6mbL/zpk/IjsSD4lA/Xtlt9pYxJudG0AlO4Fr
myRq/OLIKJ+UlFtAysZzyWI0Ra4vKZp20Wh9q+opfkVv8MU1qi2YX/VD0u8M009u4Ypz1+nRg8WC
bKApO5sd4wOXdsuB/NQfQ1xGWBsyJleit16D4I0T0UtOx+ipJBpqE0fpte0ynUkGeSlzFGEwHciO
pqA/DwXtdC0JpmdV6Tw+7STxeNfdKggGua5nelKRHTaPeLxeTUqgB1GdNZOMR6MAjOtPUdoxDapf
U9kBbE9V/eYuVoRgqMZrXZf642AUX/DTVTfi538WHTQyc0iyfTpozud5MhdC3Uz6x4T3Ix1m4oA4
eh2aziNiRGjNJRxvHRSkcu9kwUY4CaJgWmxrCCSsVfYCKpBtnZ4V6mmSz0gAyCbTn7HI4OdBJntE
yUmjy8t0YgSL5yEZPwelNu5IX27OgTGcxNIasae+p9rmMJeXarqgo5suJkvZRhsJcvO6CZp3aN36
iX94ZfHW6nqg2s1ahtBd3T9HWDYPdq/zcCw/TmTtPeugwMkJumZltC+d0vgURsPWMfX8TTFd2Wdg
KnaqNNpPTp0fKfw3vY3bfbUN8CpzP0KoARWpfTWq6W2A//EaedjAXc8lA2wjszY95zMyMi+XR6eF
PsUp3rXbUxmRW+vx2jhAiBtnJJ3gdwBf19nb/RP//fhx61f9Cv87/7Ffb9Fa7uFWneTFvLkv2Wf7
O91gswL7vxoEBn9ILoyNNi0VRLwhLAOLztZjFYYOMB3AG6vz4F7j4RkdewWrWG1Qze6tzXZ72V7e
LjjLVl/dFekcq3E7bkle9OtjfItv/av7RfwEe0PVW9mABWnnrPGI8mPyVEPRl4w+tmm+c7+NjKsO
+jE7TbfhZr40bwrROj4TPFEO7Kc1jeug2eAE09pdN+zp5eNeRQmCg0S/RFM+rWUVvURdtWsAouGW
YlDZVW51AITY74Oks7DiEziSCLLA3aG4YLsrL24XvQ1lPvKg2lvm1uJbSiGwopzVQIOmziEsynOW
9sPXsgIG0I1a+TAhubt1A5nmYbFrhj77zDcJyiRSOoo8zj7TSV5LhQQhlVGNt9yyPpM0S8csodxM
ipPA8FHwJp4/q629wmMz7W7tsMGR6d9SwFXB8815xE1ZV4O9kc1U+/cvtVXVfg3u8+8fiRqgj1jh
+knMRPkO1DY/qBvl33+8f5c23Bpdnp8Nxmk+k6+zFp3JU+dhNsfS9yq7ZF7Odx9+VExHDrPsN4kr
Cr/MHUgeEbFZeFKZl+3GzH26/80c2JJoFkWH2MgLP0jE2WFAuLv/ZVD2hV8Tde8v72AYTO0ff14V
5LpaeHDA9ef+/UuYBDkPN1/+35/dvwNrsyz77NkZrmVjec2mYL8O5qCe1/e3LuOKcyUz3XVokCYN
6s4PmrDcT+TxNCe9Mrt9Cd6N1KV//+sN6Xd/v86HP0tqAE6GIuOEOemnuaijnXJMjExNFLcbNjSI
UFpd+Jx8Ch9GPZyZZN6jYySO0DSJf5EMqs1M/+eX+5+Fjspo6ZUnbbnq9y/MY+mdxl7K19Eewd1o
SCSEzqrfyxjKlmpLP11eaGC8/7fo8f9XID9CEwsB3m+A/F/jApH6j3tGwPE7+O2//x//pvHb9r8A
6ktk2Ka0XfBKqOv+TeN3jH8ttgcDFYaN/FMuoP7/ofE7/8K/wTzDAclPvr2ODuN/aPziX7p0HKk7
OjaPJeTpf0fj/0/FsoVUz0O9ouMYRuVnfCRxt06iay2gxENHPbRa8pXgJhPc1q3MvwxfvXcv2hH/
Fmqs4xD+Qf9qfJC68+KuYXMXGp7Hb4OS6D/VJmUhUVTpBFIIeEx6jK7+lA2XvNyRj8pgYSTnx/5h
/MmT8MeXXQwp/xC5dFYgwaLxsuoL7ZEov3bafttla+ZbQXOS1Y7t/R+3xO1vBfg/EewfZFK//KKL
cvsfr8iETgXLHAclAfOpR8PBk7oNl44kTO7X37+WhQLq44eKdHQxipkmKl3jF11xk2lVEtK5RBBN
RGdEuAhi3uu4TOFF4dbESaXRVpSE9vwfns6rt3Gk26K/iABzka9iULJky7bsbr8QdtvDnIqZv/4u
+gPuADPoMK2WqGKxzjl7rw0ftmcEmGcXt8SgmQgGvkR5X0RZrQzBIzpc+BS8aiHhfGqbmpFYafma
s7mrO3UIV6G+RwIqe51pariU4G/IAN06RTNf/M6YkN5V2ylRGmVPj5MrnLc0BbLpMYLsTOLORAyO
RkjTpuu15q4CN+KEI//4Hbmdfa0y39Gfh7g2KUAxjs1LzLSGGC/oIAyL0uQU1dKvTPme08bZQDF3
wyFvTVnEy8yx7uUypGj1yKk/TNOqAsdRIbaQ4agRR3mw5We3zKw8gxyUFTt/tdwtwObI2HrPLGgz
26PwNKO7CEpe6PqkDQzHSe//GTXJRBGAHxfqLpYHaHrtB3l+92lp/K7raEZN74s+CU/0XFkU9MID
V+PneNaHSSFOB5UJvZWRcJ+vASkLUzfkjCu1EV7l6T53cFgxqHwgdOWL0WuvSpVwocPklbVggrNZ
Y4360Ob/tEr/MRT+3GTwTeh56ts6L6XH+UZyBXZfrbdaq/fNVDBaHGjKcNkOSrv8qZSTXedlANWc
SHcGTCXkyyrV5s2yH2Bk/xDEs2Z4b8Ww/OTrfE9sw6dCJ8BmvmM2BWkWNXuwnjPItfXHMMp73HzD
gviE4FOQRw+X0mWO4W3EuTwrAzE1HxGdbEXYWKNhChn2eLea8ked6iDte8I5eJ3SmO/qYj0u9RMa
x5KYZ0zP8HvSxnJ8hxQhx06e8SFzAMRHisqd/6WuA0q2hzWNKoqhYvIHBf5PuQVWFwZRiWXHVXMa
hjm2+l+n8xmPs1PTDKvNHwWN315D6EFgSI4A9wmXlMZ5M/2vg8azQzWG0BnBUg4tyishwEANkn8y
w6QVWHffbo1QREnEHGAZPQGkMHc0pn7UIm1wWLDmdIDnLn5mTasbr3V4I61pRyiH1tJTR/AYaqZf
ClccWrtFLtPynplE31xNPpsrywRdBwNVOOyjAq3RUDcmjJIce6quStcIL21ZP21OxZCgKa5pNKeR
au+SvJUsGf7AyFRt+6LdbQzSRp8c9Z94LeCIPXt8xMWYdLlvNqRX0pLokUyITPXbQgjV7/KtdJec
+bb+p2U2/RynuMXQd+lyQ5PqTec5l1uXvuDTRcihd/XWnzEsvEgCxdm2buales3L6bpsrDqj6D+0
1gZapzBYqBvSQwQMX8WVcDZ1lb9AkIBkDT+FAlVzSdQDEK2Q2/csdIHoTaU8bww7GHP5lFYzYNGh
uzhNf1cqiR154PL9rjwVAy/7bgXgtiGgjtuwgAS5z7IoSGUUM6fhNmFqyILZEwYYwr9JdjOkUK81
CUUYyTUc9CbI4xhAU09+FNFIFuMq9afU+hcqzWuu4000uVO17T+GZUDHhQg7mBLsnD3dR8E1pm+F
wQaMmXCHG1jneAeDaO9Ucbs1jBdvfItGCRPWmgTko7KBiAEOmf3T0+JipeNTHrfl5MDT8RedzSzu
U6i+6b0w3mSrm6HqbPPl0qYjxWHX5oZMcqLe64UAy4bEYpVvntRATOZs+b/fJ0Xu0mmbwK+/DNaQ
M5FLBoxBfCi33ak2f0kWmz99x0Y1LnwjhcPmPwP20aNnhxDJXcaXaq76jyyw82ITOayG/ZwYyx5L
/b2f+UWyAG6pmd7kOO2huN0VPZehTGnWu6n8/fPz2ockpby7+nTHyXmX7hYIGz2SdN14agpJLM7m
O2rHMBbpC6O1gE2V3stk/ug17xPFF3uMhOCUWvcWoE3cUBJI46fOlrtusRrZy5jxGrfJLG6aWt5K
t/3PXUmIQfgW69t9bPKNrjOXq1PyEHnasFOdrahrS3JrxQIYnOpg7S6DyqVAdtF4A5HICZd13jb3
WWEPEk7NZWX6iMIJ+eBkt7uU548nl/kikVx5qxszXZP6D7nj7J1Z+lr0j+Owb9f+bckP88j+yTga
Vi50U4KzF/AR8mO7JEvLI0anvwVMExhpXixePsI15ANqCoP4dmBEui14q+k/8K2eKuzHe3cNOv5O
b9F4juKG3AO1/MsTOfZKHbFDxhfuRksUqF15E2Z34dH+kRjxH4l7YpcKc//b+4ActxsEPGw3jfbu
nBRAz41gkMXXqtkAq7ZdjWzxejdpOSkFEqBCQYg748U0iKbJq6cpvzkT+nS4eAzYmijDP9DdsgVm
U42PK3CkvdcS60E2FbdQIhfafuVNVtwU+jw9mXVyHaLu0laWspvofhfbky9B7UW2+c1U6iFACfTC
M/rMVxhBvqkJxtNjUkrvzSyYQFgwFXNc0ZCQ3P/6GHGD5AmQlCoomwrAj8NH6JO09hOrCZSV0bfC
HQusmqhku1/urmAsb6dqwC6LexijIY2KJAYLwHC3O8vpdYUIowpaYDpACGx/q+/Mzh/ZCtobmCbh
yuz0VmAQ0NCeCgLMvD7uCmgevBQP1e/OItegNJ/g5Go8AOeHnH8xfRaEPvWHRke3Cf2fyWi5L+gj
KXQUYAD3wzmzW1YpAAXC4B9WxS52YDygWKRmSxDwX1uwlNsaZRJxwx+TNgH1y6G00bmt5TocRxsV
6hS7j6ucbwkhA+yx5icQ93GXE6bsjROK3qKoIKcYfCgEmlzOwi5x2+WvI6qwHXjDiOj24guy18AT
GRWOoOzeQZdV2bQlUH6zyUja24zksXnqdN7ROPXHrKWp6hIbQFD2bbCjL3MBJJSTraT0DFwTZeFq
LOMhFV4dQ2SZcWvv2PieFZgSEmSpn+kbzKaxdhXdNpFxgOOjNIimpwUB+OocwFk/QDN6NCYbAOea
v8UKm88460pgEN/UEH1tjerBoX8Q2jhzGrSq3iyY6thdNO9gHDNlWi3Af870bxVNdcqYzjgjmpbR
crylH1+dfjDJxVR8ng41i0gF4aU6p8XgmS7NiYDD7pvdDp3TiBnRIHkcZh1gwWl4zbSBUBor+qw3
B8v/3gRIMm+kPWouj7qyPrhz+qGVbuq3BPV6plFM3B8JZ4O6JjkvxVRTp3GYKeq7Eke9l2KNs41Z
Pawbo9NVmy3rOoFL1Mt9TRG6yxPzdTHSZyMRpS9I3DlJ3ax8CeE3MFwYM1rN8acZDbmfZ+dqIgBD
Z3CSPHuzlhDDNCPF1xLHuRZfkUOgFs19Hbifr63z9yi4qWBRN5c0K45swBwKerQ5DpMEGjgNkTV6
Dco+55TUdv86bk3gHt9pyYJIxuSfqTOgWlZBd44OBkMoKLGceP0MWkoAuTe35u9VHbVgrgq6i8x1
YKDk3C1sua3i4nTeCHG/K4qNghE41gUrugAQz3x3DqHijMQxchRj5DPRD9QHZA+OqVcHroSxVRIo
prQF50wcpQ+zEjGB+I4LvuzOrlH7VdXF2sh75sBK6+YV85uVBsyz2wCzx1fej0UwlykVCMwzgI1K
4AJ32lHccrKBPwwZtDfoQpKyJuKOJ73G6FvR1Xu6yctiPQ8YGdEwxcpH6xpZYDn6HLaOqyPHpzJd
2AbgS1lxhG6SYVK2pQEbU//fLHkQT3P+RVU0epoOQr1pTc7CJeIlYyBqvYl5osPYYhnTZTWQF8S1
FVaq/mbpegt7kkG6jB20kgSmpDDGjYSc1fQ3YTjJnxu1r0hkiV7zekhwmNK5lwPHFp24vHDM2I9A
KrtJzq5YjplfW8YD2o+vpCK/t10RA+jEFhU6aZmmebVr63ugYPXA7LnAm/U+cCi3pCm+y5iwNnPN
T9LiaNvURMu0Ot+rbXbufrbbo20xoseynHlEhr4X9vgsGrJgtVpwXaLkGDuSVaBH/Q08tj8KbQoS
kRHQPPxnyTkKrIYhd71kd0MtkpB06OnIGfVqAZbXyR/xUseASquP7bnjaNFrmNFaonNmyGicKZFu
NZ3mZd1AscF0MWHo5FMphPaSdvtYbCzIefSKzvmDygp9oam8pI141ptxs/NBxiuMFV2SiCFUNZya
0W2iKuEQC2yJHvHBpe92MazoJboUlWU9dznz8iTC+1ONpwymkanWsIWJaiCGE0BsLSzfWvvqyM++
xEpsFvqycHJHM4hdgIIgwtltxr1hvjPB7D/nwn2xDUbLnKwI1J4RRnDVbB8OJlv4ZD1wEC7348x9
7U7uI3o+KnJaBsnA+NPuJCNRwwEkpeqvlm4+Ks78ZTJQ8wWZ8UMRX7MJLV1FwmlU2NO+bGZEZAhC
+oT7TOvUmkFeRe3ukFPN1WW591OAEhXSphkD7ZtQ5jim3CwIM1Vc1z/M/Xa7ZXI62ChI1xINr75l
g1NtsjzpXHozqRyTsJQ9hFpWGrwgH1MT5kA94O8Op4SKUaIsoShO4TdRY8DQM04DTAIU+yh6W2cJ
+aqSGgKprR0qR7U8W9B76Og3VHkAvJK9Brd4X6kkSzg5RJLm0hfMEV172etkdwOYyv2EMCFfTcJm
noF3Vsbfigmb1EayqcnqFUrywfg6x/CgQrLmVLNrrPazNgHTbxDvXMM6pkYPg06etzPvlbGlw5yX
N3Vtf/JlOZo8gj1XVs0uyVRm0TXrl37hwe6qv+rmjK8r3IV1c6tT5bOJyfTinN3tSrXlccKkfIRD
Z3PM2YEZee6TsfMftdpmaCPlt4oNe1c1TEt1AGV7kbbQPwVGs2F2vbp+Hiwq2aivE+bG+VdmxOhr
K/iZSL5WpF35S2XSOczX5RBFwYhH1rcHQ3sA1XmWlbof0Z7MotqvtpWEkVZedYcWWArQlZEWlC38
7wGkyprRKmzp4afsmuexTF7IQnz7Tf+2C6SqRMoyrCjYVIVyNlSLMVqCtDi16veG2ZRfVHYdRk6A
0pkDz0R8N/nkYKqd9dyshlfEvAOu7sMsjRu2rYthY5GUap3tM0JyhsKYj6bJuymILzAtEzS5tR4I
JL4oEZ2UjK+NU63x1CgF7zJmfG9uBvBFMfcmFYovmCIBLburFf2TGf1lNJNDnHejyZCkfLI7Ar40
uknB0lDe9YR6+Uzxlp09sQlGjRLY7fjUG0yaOgaF3qDabzaHJCiZhGah6PGEOdhnTJAMthTVGQ8L
UmAUPMN/dmKDxiU5EpMJVgPS3rqYM5KA5VOsDg6YIttTHBH03Wr42iJGCAOi8DKvDhs92KP7fMe9
54ZbfZcTeBEs7btOB8OzifpNKra3LHP26NAxsSR8gra5DoLbMVmK5KFgsrVDR3OqVf25mLo/ouo3
kTq8o7FcrrmQLhsKxBUjtfeLyFdiMkx/0LTKm7pu8ZeULSwhRCGv4L8ZSb6z83m8zP2MISZNWsw+
a0dQCaFNi1Yj00fQ6Br8rC4a433ICBNtpylcFUlUm7nCC8rRUmXkyBsqovDRyp5FrJQbHP9m4MYh
PQIB3LbV56o4qVEdKnPWcc9lnFhFpHndQueXcToUESXGQ6XOnb+sxlfSyVfmII+6SATcQEZ57rKc
Cw1kNOoN5r+We5mIhDgC/j6Ouv5YtLV1nlfdN+N22jclT9dy2XwECQ2nlqSgmMJ+e1YjoUNJSpmW
JVRNrssD2+pwY+Ajwusk1ISEkPa9JvytHEzOmgk7+wzwglJrGNHoOpzkRPTkgm4sJ9wopcqN1OjF
gySeFcTN8jhP03uU1QyuddUhtiZhpksiai0MeWyn330xu4/bm4ceEZ3sjq6rrOM9uoveG/WyCCSe
YZxBzLVXI9DnyJO2/G5K5W+Rs866fC5Oa85TobBcRqpcQCbbR63jWKHVTrjRc+J8IbjOTd19xQDX
Q6gXaklkhV3lviFYAVBhck2rvOsCyyFojzFtNpunYpFn2ypviULXsHN5YqK+5cRCdB+dNq5MFU42
caasGgghaMlrRFQ7UwXjnyCsXEYUA+a2vhBmwsSHF7nTypb0bFZOoRBJvnT/7MikXWfpb/gFLmlR
BV2cJriYY0qjv8SHTQ+xT8UNnRrDe11qG1CL5mO1ZtwrWvHfb3J8nmRDCCCr8wgX6YNOY82zuOcz
Hd9va2hpCoLSp2uETdlQHkfioex5fqgqrfRWoIoIXpWvCtIcunZfV5tPV6rjDgQiZNau1k7xh638
p6+Ni0iBDTjuln6XEHCztzLUJOgbDj2kyRkObLEsyUWTJTpU1hwfhVPWMN1So4LVTwHhrhqiC9CY
1cz+vsBC3Vd3vLFBKZrIGy2yglrR1l47c2LLEWvOBHJ7hkaafSdKOAEJ7TmL9eco9tUSxKRleqW8
iorE09RA0NGrCQjqiLm7kCVURJtOkFtvG1CMHwmtxO8rq70DiXvpgxmqNArbf9NElqG7lLd0+Vw7
N9vTRbnYoGw5lLvsJsVXqrjwVSsEdN2qofG1iNgQWxNwpTdeT+3jpKMQp9iD8zDV96lH3xdLxgGR
xlNCG7aztW6HUsNdpNCA7hn4u7VXjuWr8m1F0Xlde+GVxPB52HJuaGVCrB8bjdgMrTEJ26Y5Dmb7
2VrHReYElbaU5J0VfdlRGkaZc+VwFbomVAMX4b5INZLcbefdmI2zXXRkBy0EPW1jcJs2dosvseN+
n/gUTi0/c6kndATZTumNDjus3XL8Bi/HiFYrrja5k6inOLhnkJfr59l+MEgXpMU/IxWwACcy0kb7
i9q8IUgvbphVO4P2qjQqOzxg0HErMgA742tMbrC+j0hPSNGtk5qztLGJBnZm2346QIH5wpUbJ9RP
ImEBZy7vGRoe5gS3TmOzmxTAcsS4r7r8nPOl8aamPtiAgndyrgFRR+8Qhl6BfxChQ15TP10UZo67
3EAJHTeYQlnxn529vphK9deU/EKuYDbuADYvlsJZy4XRqTTwXxN85Twsc5SnASHYUFq1Pz3uIIIf
oLqwFlDv1P8MBSFXj6zFk6R6ectbqWkf7eJwWUzi4nqed3pu0vCs2cmHkpF9W3hWRcrR73OHKPmT
LLBEUl+RfchTpCX02CknOLdzchndKNAoawvmQ1BJRexZ5nMN9vDFiOC0phSBACu9Cpfybu6cfC8b
ztwWYxY7wxw19nie5XHhlvTcKBpJ5cCZPDml8Josm2712ML6JJQrgzyRGo8d/SWwwI7pNfb8RCEp
6J8TtlnSa9LtS97V64X4uPfVsv+oKBN8veTolEDWCMzqCh+ZBL4EIeGYUbmr8cChEzXbpl7dqhVc
IVuRhwSQRvXIkU7NQob+XxK60LWz2PZTZbO/EVyCCWz01gXjby9QTUZu/aKNhoOCj47eEoObreyl
Oep6A5I36t3bVO7V8mca3S+UZE+Kzm1uue3feWS36JF/jc6rIvFbJFtyyW+yrBWTgsvBaKUzTYDc
lLLqDfJYd7+FLfpwfIXlTuO2KqA77kR5cwpiG4eMDXJOarTYNtU+1ndPaOJ11OJn3Lg0UEmq8xcU
GNuBpW1pEWmIZM6WckNULH2lFU9zhqxmYuJws9XjaKhv5aSlYYd6/mTN6Ttq+fikaEUX5gv0CuLE
kXtPCnop+261k3koAPIXVrqXkR2dS84uSGOQazX6QUKUGpHIX21nONbIP/ZrB3Pe1PaZs0IHrY3X
ZJm/OwXSsULT/8xhT54tA2T2jGi4Iq8VYQmoJ5iLITJOHroxXwS56OxUWxqvIPexGOWrtO6lksZH
w7Tig/LeouLReloF0jmRdYHKezun/j4LY4UXyPRnFAA8DWb7Gls8sp0BerVCA7ikqRoU1qU14IP/
BqwojXi1TKPjfk6I53HdMI06ZqM4z1Ccktu7bfQoFpA+TdGttzDit0n69bt0Ae1R4quFRfYSsmEf
8DAJIsp/hUY4p0n4sEpOt6oBmC7z8ZqucdiWXc84MBrww40f5kyY/KjSUNjuc+qV/wzJ965nXxIu
765oG/BSSeBEvKzbJUA1m9rwoyXZ/66GEQuPu73HejtuteSd9g6ti7beTkT0EbeUYL+uIFcnC43Q
HrNCw7gX4Qb5LTUvieyTAqvp/MxYw0FzbMhnEO30zP108Ted0miLxHGWQ5ZzAsgEUn1VG7aNKKt8
MgUqvhyQ1eaLQWMRZvlKg64I2H76IC0GjAySUk0lZWflqbx2A6NvSaQgVygbp+WkLQCdq2r1bSG4
Bwny5HzCm9SpNzBLKwfI7ju3pXyi9uLkCBvGmdX/CHLSAjdxxWkU2EUQxSOiPxldDDVNNw3gCP18
/f3R0I2az0LVGOjPaehGaeEPiMO9gqMAMZyEP8fEQSKR13cTp2OvMRw8dEtzt7awbi0/iPmmK9yz
WV9auzjpcGTNS31aHHbrWHvX0+jMvLI4aaPCnZzQpgDShP1bNeJjPY2gEEBMEnRH1cPz8QB+7QmU
oKBhUaaPPVRyfB8ynG050FKAahvpxZ82M+DguHujMP/WeTLfVouIyCh9SujMhPGafVeqYEyqO0xt
NDAVQ/RhjTiHdd6+15QfywQpY5ygmmbiUoFSWQfCZOw+u7ouud7tOpYclNr3Ko/oRlFMKSc17QC1
a9mfhXfOPTlkZ0tS2zWx66c5RSsP7Ycarzx9fQMpYQvIW9T2v4kBvKUX3LPwJz3LQZSHFPWvqNun
aXugrdaj0UiVBx4hxokBr4QxWLXTUsBp/XjOesKR0EU8jdQROyvt/gIOB4xAMkOTosnHFVYYKq23
xEp3pbtlRcUr1WEcvce9onyIMRQGUMhsfa3bkfxU0f24zOV9Umsdk34vRj8SDQ1aLSZpm+HCaNU3
s9QOe2F96Km+ntS8XnlTlPsVrXMtbR+aityWpRy7I4mN17Jp9X2lt8jo8y6sDQZYWjR+KlNVvc4D
rVgXgjt9rXu1YP2bUrJOObFiAQDPprrMP3FNoI9rYZo041XgWj1YRrzsOd1sXXASd83GTLD7BFVj
Ao+nPEMqjhsySl413LQ+Dz6HY+BC7Af/Yt66Mh0/RbYa01vL3FNM/uOioSJqyJ0v+oEOXlFo+4nV
6Bcs3jDK4zWoxSj3pcLw06xykFLLfzoDEX9AgHvS6S3tzbz6Q5zN5Lv6THOIKT8S6nCMbDwYrXtE
4BftbavndKTr+zlTWHwrAXEZUS1MbAmzz5RBRW2SYiiNN+2Ehk8HCqS7VNNLo245oRaPUA42rieZ
9TlibZ+FGSRDa++H2n2adBqdNtAapi4kRCuE8/XZ+Jibk3YiC9zx6LjCbo1oplAPxa1FSlchHhsR
a5QdmBROv/8hZbc7GVpFHgJKg///oa6ywCCiomxtGtMOW/xm//ujzA/5rd//Fxvtavz5fYVUfc0i
fVcgVqCyQL/Ym7joJd8j/XheNiv7NDSy6K7GjXVcq8srgTDysZiIRtIqgNlUNqUXjbqLAmV1by53
gGc02rKbk8Y9ENKcK9VmXokf3UQqn882jCOAEzixF8FiqfSvqhc/+W2JFQ2fTlHi7Y4em24C9uau
T3yG9KQ2A+vaCoSDXrNRR/dR1ZvGcx0C2WM9vVUp02Pi3XIEMD/ACsh+U02BsC1nvs/f96LxQF8d
5SWaCKoq3Adlwmlp9XWYNc3fPMl7OgnT36wEAz9H4wW/3bifHLNEHQD0FBfyJZZgxxZCf/ZGut7n
ZhpC5voIK4cUryMZR27KFSkbaGt6aY2Xts4qFC14vmtqPZ0jU5lVIXGwZ5lGKL7T/LlEMR4qeX2f
MTQmm1B1RffF3jzzDZbDe19HD3bevCw5DmZN759smfe7yZ7QnHTyTE+qQm+GVfvXMqvoCluMlptH
A92fZ5HVx09rNgTw5qL+j9Yih3SreHfr0i9TEQL9afh6TzIe6JS2u1rDS1Jud7qJPM815vS5At09
TqhiEzqHGB0798QU/9iqTJcnvQ576VL6TLGflSUjd6RVjr3wFHaRgk3pRICBMDqc35yg4q6/Gqpe
7tfVhesxZ+6+Y6xG98Ea7qh0MgpvzAyp3hxpAKYArt3DVHg9FempVpYfwurydwQVO6fSTmMSz8eq
Q/uRApMDDLvM3mLRy6vGfgyw7w9hXrHYUWvt2qJsz0A+GX01eYwV09Z3A3RQP2+ab4gyImxISGqa
ic5EwxQXqzP4o02GNCZWdiYRPSxKSVYZvDs/7ab/dLjSQ10W1HiEXa71f5lhvVnT8o/IIWRFqfkA
QOLM7M2nMUQzUjParbP0jiwPvP5QvbKIrau5aBEn6EIe+mQ1X+wnR0mH25CqlN0xDUtVw3al4hTs
6sj2sZELlP42A+yyDAqmWyeJHpVbZRSXyDWnvSUKmmYU5AfZl84ZfAYG6k6BkU6o3rE1uuQ0WXwM
ln953ICc51qtO2oQV3+AQ7CS0aUbABUbJ8yN0brWERP2LLl0ZFRc0UPpgdQz9UloURVUrVHBkVUF
Cpff6LwuftboQ/qWZo3PdGAHf1Is5dmAITRCufJgA88vvcloXSp9+tqauLwUCQFqcMF5xKYo70h2
JCgb0r7KxGbIyaAcvDAFlckdhhkwwjNKGeOVWS7fXClZ4eiz3+KIs+msDtVb3zJEama7eNMcJ6dT
wFxYlQ32xKnL3rrtRfHYJbhNWkRzWh6/RXCVvJ5D6n2uEBEUmevc2ZhoyHeNuCOvQrM9mrA6cqwO
S63T4UYe5UgUib8/zZJVv1oRyYxz+mcobHvXTMzWI1dhtNgqT0lmWUQ6dNM1is3xCrNuItO5wZCT
MMfcfr1vpz7AiDEypxLWpdOgOWREVA+289bnzr2f0EVW61cxT1AN8228QIYTXo74b7aSnVwkkvFx
3EHcmk2Nq5TNYT2lEvM6Xjln5ItQZhDNaN3+Ma9cwlRKiza1bQZtzWxUqtpy0TmX0BjJjSDvy0+i
qR7wUNVPJHRMQI2v0wShpWhz8bTyjpXMfqji7AQboHguLbZjJsAlvVeX/Wys0EXx/qNcinM+Ac3S
OiaCcH7p3VXWJthReq9OcOJpSiDTxEYXIADQmyPTkylyToh2iE+Vw3MfZ2eix9d9201Ma6z8Sabp
YZBTdpo3zVe0ssmPI/Pk2SgeAHxPHny5qBU2vu6Ukx3HKR4C/UcFbfHAkK0LykV+O1FGwy2/6tuu
HRekG9sl1v2hKn2lkdgOoq2uZUpC9DAKLWM7rVVjB1yER4OdtEz97P0KvzZECNYgEAC16SSGG6Ci
tHdG3XFgL0aVVeWsD4Zl25eMwyZFE5kYxjKcNXMiWIIW8KOoswcmX+dOSoDEEbGZjZPqRzaE+cDy
s3hjj8o4t4hY1xDkBs1zgY2tWjqkIAIcl1Uk2K1sm5p+rnx14RySrCOVQ8Zg0czuna21T/Ey6zuD
phjb9ro36nY5UQrpcfq2ruMKUakhVqhF21IZhOp1yZR4IKy8ARvQCUmcV9WGyey/YCuJMS8MhAIu
Mz0BPuR6LJJ+fRKrptOpuziqll87xw6XaTAfCtK+AuwUzskE2QipETB8oS57UkG3ukx/ZCqIUNUw
3pWs+VkKeSfuS7Cylke7YVg+W5pxUVZ23KQbsbSzax2K2KJpWdOrBcP3oEYdTYFswcbjTsTecCRm
OyY6oTzx7Cem2E4qT13G93pmPrKo7uKlAy5KczahBGMq2evisTcJpukSBjZDo5cnBfoXu/7wMCMv
OzoLSVKZQ/g1J7NrvEZkcrLeGK3nm52ifqWsI6WmtM+S6OdTP5uS3j0kgcYcAsaxQ0hlUpwsochg
WlDi1fFfRXWRvdMy3i9D+7TMJY8GCRaOZ+gfXacMSmCV0fw5SCGvrq5ADeiKLKxazN1RToqAS1IU
Ie/xaXBKHp6NvHUGFfDIgcAvsdITkZ0Y/jpjKtQj9YGTDdwXMT4Ige9qLuR57uzH38KRK7mTpa3A
X10Poihj2gUoCEZrjybVvik2zqR2sIpg4POEhS4ulkCOW1SjHeQqdTSRWSjDlfi6AkR96FbKC8VY
yqAEVIvKw91S3Wm5kptHjzTL3ow4Kk6E8xxtVbfPrt0/LJnVH8wse7LITPWrgnRDozWHo0gnaqE+
LrRzXAMgX0fmg8328P/9td//jNvvRquLLA0bJM3qsrPIohXGQdodKUZCPSNjc0AFyiw0I4xyxryo
53T7jd8fwawu/Mq1to54H/nOhSxh8zb2exxxhJqiVCDXYN2hEoXX/WdC7v4a+xjQfO2p+uN8jP/c
B41xYfKuKSGuLBq7pW++US6Yt5aFAIbv5iyX6NPIdv1069q9i5ZQ2W1tlcXrzDABdPA3HkPQMgf1
UOyrwP7HLzzWLzZ/FBm9Rr1R78o3/ZZ21/WvyHbcGIjsrKcKVAPt67t4SMP1ArdPObxJHOyEwHLA
fywzD+QJsMwvcdSvmeEZL/mXLUKTEKZmp+5nzJZ+9d285jTa2otoHsfEt2/xmwmMpv0amwsbArme
pPl0jDKrs9YFCzimLZyLIOPdcEEZXcY72tYsM9fZ0ih3sggzYN97pDD6c/tVk6V3KIuLI14V5R8f
HXFeaNzz3kPaQ49p+m5hVADU85LPHqPSFWR3Iz38ZPs2fy1fOHWb1XEhoQ65InvHDQ8JFuK37E35
QEpAKwnbQ1Dv8foZb+ZXoZ914vlmb01++otxJ0GHpYobFe3xIWaYuBvPJCGWYdHuso/xsyTp6wbW
6YkPt3jmv3k/vTfzafyTvA5vJPkZHlLbi0JPet0tLzzVkBDtqTi1ALnIeDXFrvGIkmJWW93VLVVy
R8q6sgN9Oo/B2PtRf10fu8nP4PUxz2HgQ7tyV1iEWXrdaX2ZDthf6pBhj5IFTLfOItnx3Syn6qF8
0x6t12ryTPs2kEf1f6Sdx3LjWhRd/8VzVCGHKQiSYJQoUnGCUkTOGV/vhbar/Jqtksr24HX160QQ
uLjhnL3XRuF7UDF/2V27HehDnMWTcQEPIjNwhI3IuC6dp3aLN2CiNhwthH26Mw8UjjlIXqJNMswj
wOfEMbr+Iw07wrk+q0P5LJyGbYJCf51upqW6u0c4uQwOKV/mEdoEghqqye81W97XyqH2d5Q+SOpF
iUraoBPfVKxxL9ghHpmAU3KhsR1DrFHXKDEaFtWjtQkQX9cLYzOmxJ9sont86C0n2WFLTHzGq+q0
l3KVHTmHoyUYweRsg4dk1lU7PBFYS37l1HtsiFv/PNwL6+hICuDGuK+yWy3cECzr+c6jdAL5s2Fv
Gpd29kg4TPxZ7cBYk0FAsYTa6son7Qwl6HPt5E/VzqMM+NiuYPDdhWR2o2OzGzcIVqhJguPwmmyr
g3FbrF8HICN7ZV0sUeWWjukMj/ELhpCzcULjkj8RZ0ct2icLakX6QQD09iv6Shob8QTJxogQj6Jy
27jSjqJP/8JUprzR55sF9SjA11S/E2R5R4Ubg1LTzc7WmxYvypf8XljQMinW6qXZmT1yB1d6q1/E
mFBC/LbCodwAOUAFai2g9jyVeD2lYNG/63buVOv2Jj3Pjh6kuJMtuvE56V3hQq2IvC1KYK0jXnBI
v9dP0atHm2pprLXTZNjVY5E45plz4vQlAeFP3HQvnpWTdQqiDWUwbzNRQD5yhzisR9sYyMsbBPhm
zXYjW9Im0rcB6AD9CYbMi7evdv6abJCvGqjeInor504TCSY7KN5sPFF/QWURCWZy6dPtWuMuOUET
DMkJs5N76vZPIlDHm0h1CKyPcdq4KRMQ5hnUQF++iIl9EbUsibbxgY5zhARoHnukNcoColF1wbNQ
stbM3lXkYDYoGaSPGnvP1Iaiwp23i4fgFRgj7LD6nRPrsCTHDXUizdjEDpa1K90GqI/XUezouxa8
Fg+bwZTN+RgLZdY+2OZNcRLn7ErHY8kKd0K/NrCOws1nqVnWW+9eLRbA1sTqDkHkMN0KZ5m+4110
j55boBRsJ+m6VpfSYXQx3qku3dhmwaz77h/NA4HMnSMugeeewbbupxtC1AnyNA/W3tcO3mdvLqK9
sOKUiA9DubAiwrjInrSLcWs8+2eWhGdjo3wI+9rl/Ys41FMwSPGjLQK3eqi2iIFClKIL8cZaYmZY
BM/6F/TMk+HTfLXlZ4lCfw+bzO7okbqwQn07XNPItba1j05hgQBYVBzLWprnCuzsl+gvhW30IvJI
76SNdFO2r9E+ffQY2uzB0StD2YMIu0Amkzv8T97cJExlo+eWzIdij328hui3wWcefVnNA4BRsLM9
S6Z6gHxFo1ewHF+DUIxfi99qn1OgZi4tJTQVZHWLG+FACxaVNamPiGVogLjTKcjWomxnS99piANe
GkizT8pow7Z8sA6SuIa80DiaYZfrYQ+jltdEuhGe4MW4bN3l2/DTP0S5Y36I3UZnTr0dJdicq9Yx
0jU6YTZB6nvmNjt6nClfsbzvSBntF3K2GHbIfINlfsyerSf26NK+FGzDWNAGFF6p8yPH9T60I/Zz
+TZW7cqb0LPYzZs1UwkQGB8qj2nBEU762e9O+rCddolTr2tIpotyXR58u3vLHuXL+ASW2nyj9BNs
zV12TNVl/Rw8FPBt3nnl4Jg2O+VNuOPuYv/2AocbZvQ33AjM8iFMq0scuJZ1inq7BUdMG62hrMlT
4p22lUcx3Ormctho8R5usyutJ0QaT43boNw1IQ7b+ocHTGNw4AKKO090jEP31YiuR+1Lpha0zh5q
BIOL7l54nrjT3RL3e3pj7kKFftMyG++SXZLtPNfi7G+X+8BV31Tr1N4gTMwHoj9X9bu3UcCbhav2
LtJc0KP1vYADI4XZjYHGTrl5OwyK4xIKhF+4/Y3W7snkw40h742vnLEd2ppmGwd68tqJLCBFgP/r
ICTWHqpTj0z+LUNzuQQcNNwKKx9JDcpaA2WyreaEs7NfKdammzZuNd0wwurbtNhImROICxpWyB/I
TmscEytStpXv+POGYGe4DeAm3g0d5KrVrK2MbeYq+kh6sFKylaltObOH+omdQpTf6+oBGmZtXjhI
Cu2BDVvxWd0RwN5Ersc29CVKN9KJCQr5kxzeUxTM7uqb8CbDUwmmZOmf28e4XMc0XjTmKIxDjrEx
2bgU78CVAxb9B+1mIMxyXHEqRhmgu35+LOMtxTm2c6iQwqP/ar7IByaJ5DM6dS8GtTu3Wyov+b7c
BNt21zyrd0WyHukIoyk9K0CNQVvjgQomN0gdMogM13pp0rWJoijdEag5ZjdQCLEABgvTu/Gnc/5R
vBQBzg2bo19osjX/9LUldo/sC29Xqn7iLRuf8C5iw4LwhEoO4eAs+C5sgg9vKtkWt5RJL9k6bHf1
mW6n90jy4nSYvvK9fs6fInPhuebFZ/u1zR7woC7gVg148w6F5hQ8LKwjxKbzsvKUGGwnMLIVCpRF
cs8+rsle/cDOKY0eBup6j1wn5lDMAyxf2xhdN8lWd3TcvOJRgyp5m55xygyqzXac7nWEVPQNsef0
ycJWYozY+WwlbNPbiY/oVs41p46tAMCJXvvRdGsE09QVp4V20g7o6KOHceWxR31j4M/J61v2rRh+
HArm2UtIVupnuwcRxivD8oSqDkH+Q8ZUvfVc9i1OeorBPjjkgW6TFZCrg7kv8IKZ7IIXxiG4Yefg
v/DOJLsu3xZYYGApi3Zx1qct8Tez3zZGwb6srAsEStR0krbVjkZqDzvq6tQpVNfDwVesYt4IeVGc
af/6LxITFjuqyMFYku1iUGMPHlTQ/ONZeCmGFzE/dYlTPlF19gk7XrGDghYR2Qip2Z4N1WWY8UB3
bQGthG19A2uYvY9oWx88DFbVmG08B5qNbAuH9DLcm9DfXizDqbZg96myf4yarV0wtNCdlFRnuq1o
+a3KR9HlMXp3HpKinvVuF7Dxk1cUgk3ZDe55QXOU4yt1m578NSJbk/lzm2ySff7amba/Sy7+seAI
ZbFXahHsfFIIuFPf6M9wEGXDOgewOtYexTJcK8Ti2/A2u+OypVvxRTwpF4oZfCzuKM4Iz3h9OhTJ
yNl3ucPDFXYJ6VTAfJ3ks/Z2CEjmLvvF/2A2ToUtiqrmaD5i2H2Lvio3oqW3gcj57u1NzJrE1+Fz
gEp7sO7wMlLXK/Y9kQ0LzSFC+iON6GFxHnIbG5XME6COJWsU46V9olTAet0+UfpoykWFscWRHf9G
vROe05X4Lo4rIF01r+otOHRMUoAeD80r2Aj1vfpi1YJ21UwLGHX9BsyXsvTevV396Fe7CDHvRt4L
jrFNsbkFTtnZrbkRV+WzpTMT8YZys7+Q0AuaDViKxQethOMNK21tnapTc4+Y89EcnRz/I8JP3lUU
oatxH7yyq46+mP2kxCHqI3kbKfD59mdXoLJcsW1Cn80q3zy2p0DZJx/aE6PzLnz11qkLV3wIHWtn
HCX8hR/0FhBdWNNDQAFzaYCQZDZ+EfaiW2KUXwKLCR1mf32nbSEvHxhWQ72EU7cNsMDfSud5splF
YpzhjI10W8yHWCCm2Zp6nn/EoPf0VEq05R3KPjRt8ZyzMJYvCVr2xbBSjwwcHlJwknfBJ/ZX8y7J
7fArunTvLALCWVplz9llnNNxFvrJWw8b48wcxUthfNB12yv7cRthFH6OQTeQLXrmHxueG99ppw3s
U4q3I+mHG3bE3ifKcY7raG+jT9j4KTsjFeWkHQD/W4h3zPK+PWC3OEBAii75MX9Fjm7t5/qmQNdn
6d3554D3yfYek0/GcPfEFnrcoscUT+EN05HMlIPlzKbdVT/Wj9pzDQlwEdyJO4wEt+Wqf+Tsqh6y
vbQydpv4JC6Np4q3rURQmq+YPJkstWf21vfdS+/SjXks7hGoCQ5JV/m2Yyu9Gp84sHuhXe/JEpdL
p16JtPxo9j1YW0bTW3UCa0viQowoDIrmxXwi09hyuqP33g+PhAEI6VoT1znZVKz6i8Y1jiRicPSb
HT4c4iASSbb4PL9Aw7Hsd8WXt9JkF2hUyg6gBSfv+mv+YL7WduOxuGEWRHNobUcutlpXd9p2WHMH
xL2yrGkI3uMxDmzI0ZQkBg0v0CZkoaS5dZy3z3gJ3zK2ZQHYIvGjNNckujCBPwpM5LNwwS5c41C8
1k/YKWQOntJJuA81EPpNx6vUqmsDEXRvJd5WmBHRf34WD2RDa3FhOTWoPseoeKUR72NoevFjj4en
gMCi0BBK4Q6vbCDGu/DPr4N6WaRxUzJUrHhXS525BP6OAijmYBdGGKaUKXkSEqVeQYPie+u1IG9F
LeOnvgkCWaV2Vka4S0L2XqiUUYj27W0sRuU6ybieoOiwOo+8DP38Q4TsBjht2ePxnhRkcPWejAm2
S0P+v38YzOrQqoW+jvUAfH9PykqjsqFMqqTcWp/WZ15b3d4SZj4hci6KsOgTlmkhcFL584M+3SeG
4K9pLlDERGBMqnoF+TQJzEdElpUbFGzM0T1iQaTwrOI9RclBiXacPkQtugjxrU/Foi98E9GAhPW5
Ovaq/EG8OyDdiMOcbp48vu82LGn/lWkLIZ0zlwe6f2Hh7i798VMpvIPXeISOguPDPPYU6XLNqyLi
P+ZBtKrsoleGCNdPLI/DyajbeD1htaAyQ+PMKx7U+nGEhrmYfx6aQ4lapP4QogjSZXGuhvquEaaY
ORL23JC89npBCXV8HAuB/CNVdKmsr6TRuI1H3y0E+ahw8LQ67y6T1LPhcTgyZI0giJETS6W4cuKd
PJo7y74xH4qWkPrYRw3kDdN9P8k3PA42MLkKAGssPkyhI7scemMlDu+mrAlbywtw9AWup1T7OhsI
gMFlxTyTgOE02LoCN+/FMYDFi+kEM8a49sp23Yl+uAjVuYtZGwczsYZdl7HJtICiKiXh9ZIwqWtC
xN5HisZLUzY8O0Sc4fgAmRb+49RqXyqJAYhEeOviNllpCduFVmy3GNiPURlwGiaR4X/8H8TPNzwX
6SroUzVNxEvEXZEsbUl86BXQRR8SOesEE5inCh8it8AUdKwXshdu6rSx07RcV2q0LYi/BVEx3v/8
8f/yXeZPJ6peNHU6ROoVN8cYtIGUHKNyxbj/8gbVEWuf0kFEFUOYBUpepVPtEvFK//y50hz/9J98
0z9fW5IVwzI1mluqPF/Yfzg2Yq0XgzxIFZ0WckQrnGKVvg6N/nbU8cJPImr6tDpgwzvoFnpO2smc
bHPwtFa//eVS5u/476XMmdEqKe2GdfUEpFgTR+Sh4EdFsAhRKYCFED6D3EQVeRPc+AX9yRkIw/Ad
6J5199pM7bLYCXf++MtwuE7NmkeDLKFFVUxVk63ra9FCT5KFPKRXXmYYqiIW+BkrkIzFa4AXzRNM
9ZcnoXw3AGUsHgYWE1EniebvJxHTsZuKQqhcPaPcZ/TpvaFo6CTZabVTg3iT229IzUtReABjCATG
iVoObO2RA+AySbZK4kVIjIEBYqW1Y5m9vqrxl7x4he12xsNVDyYakGJEmdqkPN6ipQVeQo7gQIQ4
bBmazennh/rdM5UVxcAia87Uq6txPULRZ1Xya9dMWQh18DC2Xva/vDx/Bun1yCGpkYxNEf6WYch/
37oBp/PYWHNgT6VdYNOcutTY9QbF74Y3pqAEa/TZaSo6cAxk6Uy9uRki7YD/Y8C+npz0gBGV1MVt
v/dUEkkkfNCm+kniIetZ8ZKU1QH0JAgdvVyLtXcrtsFXXqXV6uebJf9Dz2LUKbKuyVDMJUtSr3JC
LU0dJF+GmAdNBEWmkUMr0NE40WoZU57pVIWpmxrKZoD2JM5lZXNFPOCDL/UIHGMII/rw6VvypxlX
9/XMXFDIJLSn3r/1UrP65R35du5QVBp3M3NM1v/8/n/mDqW29NwIuVxG1qKVoNpguFpMM3ZKSrv7
mJb67Ol/IYInUqhd+gjgqMkQIyc2v13Ld2+PwsQtqijqEYZeDQEfYYkkmCMRzRrdE6OMR2emjYwB
NaFShlCs8T41HS12nzZGH6QfPz+7b19fxdJkVYTzpjMQ/x6DFn6T/zUGBwRFTiUR6hZ3ISLR8d5s
owjueW7X85uHLysGCDI/nE4mQYa60oyTGbDJYWMfPolx4Ukj9l80kfTZGDEFV/9QkJYxGgmnbKvB
3j9eusB7gxOxw0ZJwTTqtjNlqZkxVD9/sW8XRvJQdYPVWFbNf+YlNKgMILEiVmantZTYdQVXIKq1
1QBqponQEk+SRYgIpybILz9/+nfrIiNsJp6JAPeUqzVBHTy1VVPWhHHm9AiUJvqJbmrXR2vJN+6J
qaJA0je/fOfvZi1VhJikwveBZHeFk4sBtXcjOeTuNPAsEdy86Gb+S3jrb59x9c1CrZHxiTJgEfkd
Jr1aq2b6y+T77Zj8Ezps8V7Q5L4ek1YEq0VueClKaaX0tABGZhFrYIBpeXYa/mCC1BDOb3vAL3PC
1EQzHv1wkuxJO9yFVXfoRPyhpiw5/ZjQpTKoGARj8BIW/qqpUQB3CiO5Fcb7oGBtHmdglG/cFaH3
NgPHTA+Vxs9D4joqmC2LIooaIdXMPRaS/as1RdWKVoGAz+ENcbrdsIzbapIuZURQiwguJqCt5B53
Ny0HcDc++Vi2UrD1LazM+flSrH92LFyJYVpsVjVZMq4nnVI3RHMslNItsy/Bp9kekPRpGY1EH3c8
DVXj7RSAFYGy+/lz/92doJo0EdYZOkml5p879J+J1/IlopTipHSnKXAMmXeSZBZMoEWHH41JtyJe
6edPnEf83yvsHKRsagbGeU1Rr3fHpGOG0ziauMNUMjQjlNlsZZ+KKnr4f/gcVRYlHjCzuTp/8/98
M50znGJVRu6a1G4mT14LPWaG0vtlr2kq332f/3zO1WZLUBLdQziSuyApGsFSHTTfnPJ1G4Lzupdy
lb7iXRLmm7yOBubt4lmNNkYZXfj61Bq6tlsJ1qy5UtKlgh5LUgJxFbETglKecsWk6PJ7kA96FGyl
CuAGIDTHVmvAfl+I2Rp+qLAcNBFFL3SfllQrx/L8s5/iA5O9OeJDIQ259ldTt8rTAOytSodO6oyc
QAcVAXzeLIN8esdnLmx6DpR4JnvkkfTyi/a9M4kgMOLA50CMXwygyGtvOBxPabWROYxezXyWDJQS
YB8LzE194+QbZEjSBR/j1vRBGae6iHAVuo42qCe/CL5EmHjkXtLBNjSTGuYkGatK057ElRxNtxya
y7VHhTUnvcnudOw2UYx4wByCB9JXLn548/NIkb5ZmNhQkn0gMhvAOb/eLRFJJygc03I3SgECyAFM
6SQ7Kb18NivrjWpEZ4tjfMLO82il0W1tBSqQph6r/z4Pte2YqWfM60+aVC6loLifhORF0pWElboh
xCGR19MYUNgpdScU/Yeq0zMertcuMCWuB0/8qGr81UZ8wtZGl0oNHgADUzQDCKpYb0nfn7XGOk5N
e5bJ+as7b0W8Gg2R1DpWZbBUsRE2Kn8hIrRFGVon6PFyRqdUVvd4SU5y052xzPnVRzRmG0WRPkaf
jDfBOMKDiW2lkl/bTFoXA63HkNvueXSxQoKM6AaU1YS4As/CYr5OWe1jpzbac6BLH3/+HgjzOq9P
qG+duoNQISPnaxJrOyieq9EWbMmbqqPO9QbmNEl9go29wWexTcKMjE751tdUss5hQwTVPTk8B9wu
MHcC0m77+LkKimnfQB6WPV+4a7L6QJbdh6XpVPPN6pEUuek27iy8W9kt1rj8jjMoY8rDcPXLCJn3
fFeTFvlGkkTxSUOVaVxNJl4KtVSuRtTRYMhyvxq3DeTShW5Rh0wrbUWA4UeIgB1JRoWcReSxx/VA
E9RTeveXa5mX86trUWRDBTdhwfKwro8oVFm6ridx0gUHgjx9GwtCOBvV0qWJXq7VpW6L8F5cCEX/
OhjNu5SL57pCWRMEprrMu4Juoin4m74ZflnEpH9PHQonNFHXZcmEink9t1f+2AlBq2euj2WAeldh
IpWl8YK43N95Q/XspRN0QtjVbm3A2QoEQoFa0ftlUZvhyNe3CL4t65lpavx3fVZsxtiE0t+ClzXv
IQKka/x/qbD8ww3B1GEP0TDusgRxopJvqpmm0cyec7WzkBUnEY5G/Z18owQ7AWX54Rbe33TIPQH5
E8YSmdRasiiXkVc1zqQLtwqxRIuAkBiIc7C1yBxceXPSZkrF/JeH/+/hROF8pIBk0KhtyPLVPqwm
YyKJ8VRBaG2PjWzReq9eYVDZXVJdyjn8tiWasFTAf3f5688f/u8OWp1XU8kACW1Ymna1z4y7AneT
FGFHMWk34VdyhnG8UK1bhXq57+X0bhIQD/38od+MKXbt4K4Ng42RIupX37io87z1O6DmeYzkEy1h
Edevk94C/YgIGUUnneGRG17TyDihov74+eP/bAH/fttUUeFry5Iq6bp2vTHzw4TQ1aRM4LST5wEs
ldGhy0jvxAWl1RsSg08d5gDa24Q3ZgJoi57qRNmp9iCaj1WrXAjMQHsSxjdjjZe/GEwqJvnrON4p
7QGM3zbKsegb1W9P699pggvn0AHuWdO4/HlK+8/+p9SoW+ttyoVjug8U3MCT+RFhwgdB+cvp4LuB
oVD0I8VRZiekXX1UgFTYMxsrduMYroGBw8M31hD9DwY6byxjnCgb6/HnB/PvhpmvBzFdAXI+TzbX
2y61AKwpmDFKIP55q3jNR+kCksERC+n+zy2PPbLjZeOX8fjv9lUVOZIrfzbrfPDVS6DVFDEaz4hd
oW23Y9K5qhrfhLq4//nrSd/dU02k3KWYkAXl6zIu264hDPm3CXvQTnrHGT7nRaPgxlKZP5eCso9V
eRURJ2rCFlBrZtlKwWnVjpsQUSCQKg0O3GQ8Ct5vI+ub7RL3QBLZv5uyqHMi/HtoDQT3ZVGE7bfC
BzSFwVnRBuYAj+yvZtd2z5IXIfKJYERJvw01bV5pr9/HeeozNCBhrDRXn80C0lhQjmLX0oBLkDVE
/21mLYhGzrye95sGphtJj5SxZhJJRo4z3wBVcerfELXKDrbzpgXwwcMf4K0pYQQ0eakVCe/xkMYQ
a1gJ/JCoQ5WCmSRXDs44RCFFm628OrtLVEzkw0yQ+QMdawoVAz1uEnxiyexou/xhGQiludR64EV/
/jhAPAt2EtAnTOSUWsHB9f1LU2tb0nnY6OfibIr3VwE4zQXsY5Ac4Rt1PZRvA3A/Ie9cQFzWQpbK
VwDPq2I+Bvwy4OaX9J8ba1pzaUYiz/V6wE0RDNdAZaIbyQ31CAuDTrrUx21aoUYrAaJ4c/JfBokE
09QH7pylUtS3P1/Ety8XkQO0LywZ/v/VRJKqJZsHP09cPJ1IqvjaYixdTKP55dD2Tb2REWzpnHuZ
1HVqfX+PYNxuSlaUWeL2pNRWaBPNFmQH83Rddlu2UBeYB+jB56RjRTsFrbyvvI64mem3C/l3pzJX
6CXaRCbFT+7+3xcyRSI2YtCsrlTDvWj5wRmqde2/xun4pM1WzrpO3qpSO85G+NR8+7+/4dwFlQVd
NUXxuiLHa6CTYM1sNsbex3y/K/RlaeX9MlnL/x6SKYIxM9JnoHwvX7+1Qx1n0pQzYxBoaMA8QXCd
FAnqLDJlRgnKA3NWpDRu2OmW3TeMcoDkdofGRK6giMcYHjg5uJPFlndu34Wq9ZjCzJE9wgYG5IG1
hMDp92n4u9mGGApVou3wTVnG1CsThF8Xo+xst0LfkJFSvHIrF5ks70fx11n/2/skK7DuwF6Y/3Ru
Em6SoVP9csfhRpBakMhx8dpSNgUJaaKsScK3NnlTAb/0Ariqnh2pXm7DDAHMzwPDmN+A6+mAB0WT
V5UUwkmu1jmrlQE8+WXsYjLGpQPo3wT8AIGyhFoZov3CJJU39W3AboItwcky67VoPhumeknR1uSf
g491JUxJ1GK7FLFAgpomwnLih86SULYP2oFA7cPYyBdzoJhRMBhEpXhVm/jBUppzWuSv1iDuC0D1
do1yUq2eK1Nblr6Aupb9EqVqSpDWZZLKOwVaU2GFM3j4M8xptgdmqixzWd/jMb7rFBAwhVHtglYB
byGu6PA7nmEAPNUfs5BjLsNeRHE6iGAt5X3AcCAoKYS18/Ln54aeLv/c5aKkohLkb5H426qqfvvs
DUmZ5z+8fddb+8qr55JCyspWVtsM2JIZd9ueJqczvxAVIdAQVUZXk9qKA8ybzp2OLOkSVdlr5Ffv
bVBvJlG9CCG7zKZnwi6r8gyL43ZSq55tqbWIq+A9eiPGbbLbAFGCPt7i8HJzWGTxzJkyEh1ltKB/
dAwus9DqRaege5znYsXgt0QI+OClCtw6HU6C3L9ravpZhvDLMvDdBkMSVY6RGLyt+Rj396yYGO0Q
hQBEXKGRbGnI7vzB24rRUvLLe2LSXsUCrY6XnKx8/OWMI3+zBJFFzoyszc1a5Xq/L0u81Sr2bXfy
pA9wbU/A/h8MKViWVnaOipdWUlzFHT/12VimIdwJnsTc2Oee8mp2zTkrAeqZBV2/Yq5UresBAYXs
ZWTfoc0SreYcVMnm53f1u9mVmpaks99nP/bPsbuDtjpUfp67fYSizcg2ZUt9J+3PRHpvpiLeir2x
UgIcWqg0x4yLQ0di92J7ThrUEUaAdSa4SYzpPRrUp9QUPyZYcJF5L6Xja1yLv5ypvn28kkRbkl4M
Z7rr1VcVLKJBzTp3sdMdS72vEA09+E2xE8Xw5LPZypJhOUb+ejS1X3OFvtlY89lz5VmWNIu5+u+x
xZTXN7VaMrYIT1nIjGZpUPe8NWstdzQhOuOs3waT+FEk4gd16hXEtnXWe0dNbs9Y8+24MZExA58m
IPvw85P87rDLxXGcUdiDcXK7mnVTr1IBzvMkpyZ/Aje2GiftKdKYLv3AsDmf7sWM2pKvaUfdt7Zk
xj/8cgXfnKt4MqKlmDoHLPN6G1gYatikGdWlcuzO8/Ppdcv1ayDmzZNqdWdRjB/yVN8PsXkk0tFC
55FHylNUTx+N4Z+ETH3KgOwLKq5ZQ/rl7fxmOZYUVDWWorIm/dOd7+BbZhN1aJTQLefq/FPTyktS
M4BCvzyZbfZbM/i7waIQsyVrkizTRbgaLIwML5frKXOpDqwqHzU8PBMb8qpT6ME5CkZ+cfjldZ6f
8dXKS79e1BSFDrQqW/MM9Z+DezH1QyV6FK9wLD9O6BgHvOFGcyDN9rfCt/Hd0/7vZ12NN0uI4khV
50KZBR+rDj0MphKkLk44UvhaDjkANhNZo6qsA7E8TkVuYMIxd+Zo8dLqDpb1y0z0TVVj5dPPqwoS
3XP1EVB9SiefdBJwS8m0LqQ2BMMjbmqhuGCJDUDoKw3FWigSO2NXtNXlD/kYiWZK+xE2X/GpZpI7
KuwLtQ7sSjRt6kDalJmxzPLuZgw/fNlYWnWGks7YmniwKbnIQ+42+bgWS2tXVN2RjMqlIYzrikxt
oS8vMQCfVsBqigE06Q5pN26UFpda2X5FUXPpaq7Sz45DBsEk9aazltApkS0ijXJM2ovQAGGTDJNd
vBEgHHM8y1UL5osnPhFl8xzXuluBLBNGZVwA0rYGpxMJyVEg0qxK/Gh/CJcWX2WlopLEjadudTRB
RuSXq3RAKS2mrwXSLCqLNTlYzW7yxwQWasY6opck+eSMQPACa1WZZKBIfrjlDcYJSqtlHfk9ws2m
h00HKKofIwIi2viuTdkkKpYKGCQRE/6JmbqPLBFWgnYMBiNYQxZCMk4F2yaE4ckr0VlHlrLOiAUy
heIERg+PDqN+MrMTqHNHKdiPGeKwqTOWQg1qXIxfuCM7yIo/LexBRlhfiHPfaWb12YX5ya+yk1A3
aCk8NE8qlvb8vTalRznBt5jF+UM0bGAZ2oYO7pbGwaMBHMkrMHkDKbYCN9D4t4ieFAm1agEHKIG2
aoTNPCQGvTxZo7Ez9RETKRc5zwNA0tfoW9dKDPfQC/Z92D7lhj84WTuuf54uv31/JMOQmBwUZCtX
B1a9rMtm1JmQ5NpzKp0ZOehvx4LEC1RC6qgv28na8RV/mQe/26RQ/+D0ipgCrdLVx2rBCEPFH3GR
0f6RROuYxSn1/OyXmejb5Uhjhzl3bGkjWlefoyIOAl5vZQQhW27bt3iiIMGnuHWppuTI6YBuBier
kg8hsTil9PtO4bsZn0XV0LnHVGGvD45WkZZp0Wt0FPBwJCWK0xb9ey/oe375iFCAQ59pe/50x+S/
DEIUryAR92IFINmk+NgSyNM01W1MgjCF252XynSwNGDJHkE0PeRMO5UyXsHac/0k+8j95q4N/C1c
8Z01dsAUSJvqtAqHQkY13ycoxMdAnPatM+b6RWnBwMVMl+049wiJcpcraKXBODudxPFVySY3mwjc
CYyFZBnHNBAR8n/IdYwwp8OAT66XbSjhXVmcKjNHw65iGhCb6XV+mjlkMPxfQ+yYkf7AUSpOdaAN
I/is6FTBW4Lcy07kxRN6hAtzxy5g3lDg6DmSH1Ko6aKDySaVrIIInAJVqDo1GkeOOp8qAxhHCYRw
4oVrIj9IIUCg3iTFJ0YqwKQibG4SiBFbw0HyiY5PG/VSDH25GtH8G0Xjg3ewcGhLcCjoPRqdvq1F
TJQJGbntgMe2ix6muIC+kc4icTyfoccHzFjBn9/B79ZLXeGIbqF3Y6jO7+h/1stQrLU0i7sM+iE9
Jvk+1cnr7cV1LBFX8//1UddHtK6AN5yDfHQDA5JiNkd9U2MHk7joG+GXr/XtLlnnXIUuBTkax7m/
v5dYykVeqhXfK3YJeiU/PlsGQ76a9+2RND5LPvFiONnBDf/yNb/b9VCloSTFVotz2NWuR6+QFWQJ
08tA2xcCeppieWmaoxFYO6ng+fL/P9/Y7z9Ro5I/B5v+U20ATo26BY6hW0UVBrDqAlXmVfLGxzyp
PhvWEKhOy58/8s/Ucb3PmvWx1DpRKxvX4p+pLqD6k6DgRkMSLFRCDjs0jpgtLYJGxcqeGv1cw2Yi
C65PzqZ5KWMojtXIHqHq51Zfjse8OZGau6sxu+IzTRt2pOG0tkakDZqQQ50gecRItV2M6I1Cl4cp
btrohaEvpmoiL7poCJ/mfetxpZE1QG1718HRdXhXdv+TsfPqbtxI1/Vf2cv3mI0c9tqeCxKMoihK
oqQWb7AktYSMQk6//jxFe449PX3sc+G2JIKIhaovvCGO0ZeiedtgL/xYZxDjWjThcs/Yilx/Gr3q
VCjFtAioxAJo9qM2Qk3YU1Jfxz+B2uwA61iyz6sG0SQAgJiEiSXZZ7FEx/81cVGdsBDH++u7+tNR
y5g1aAXRmgaD+u+jdhgDvNIiL98OVfmZTc8eaiNpMO+Qrzvq5qrt/AS+4/x3hcyfDSD0gChkUtA1
/yMzaHplikrdzrcoVH8mM4/Pm5u3KWvfconBwGr6Ht2f819f7M9WfzpPIN5V+c81uv7TzKN6dQog
GeXDlCVEIFez9MBpyaW/FtY+cTUs2KuzjE/++rg/m/H+dNwf8+dkNrNeWGoOsXncuBljLHGb46Br
L7Xoj399LO8nFWpciG1AYqSlzAo/lMrbwcXQA1OmrVEkD+PYD34MbD2kGqtjQ4+NS/llYeZG92ne
TGoEl91FM4O6ocaDDoLGWVjN1gi/ZwL1I9se75LQuEercswDBE6NDJCfon0PbbhYjYlYXmC9JmAk
V7oOLG/Edq9BY1DaimvW/NR2SJrM6SNzI9q9KE+to2JHTAstGrZJA1sb57aXK7nEdhMV2ydod94x
FbCRKoV8Q0P+ekHmRcFYEOsrxRmbjQZKCHXnQNuEvYXHXdvgpocxJFCqVWENr/1sDpjAkfZorbUB
7nUM7BAl5wHxSzxNWIJbNCbSZaijIZwa472ZRXsZN1e18eISEY8NYwNLhVUYjS9mOGOD1Z4T0R2x
eyhXTqrcjCmu88jPxkr0pcx4sVtRu8djtj1adYRbFORXHHr/Zon52UvjSQNqGg+8rT+COrOsbMBd
ltTVS7IrYbz0yFG0qvlildYNDd+XFouyv5np9Z8NXg9MBmwIh1bxj+OJ/DLEt5AJws6co47gPbDb
QPe1ZlmhhBtLdyhNtuCa2NvaQYKlYR4cxzhJtmGSP9Ydbc1Sp+2b49qhJ19FUH4Db4+5VT9LaYn0
Bi1e9BI6BNWRzVplPRRgzUIN4q/fi58wBUw4FuA8dKYbapU/vBehMmVgKjM0j4J8DX4KhrtKxXus
taOZc1X4b5WLGFKfMqG/nioRZnueBzB7ElTIQ4iIitdu+o5ZuC0ecdUDvwXVaYNrAUxc9Nux9Mie
e2Md2Abi8SWKl62CAUWmSmtoFd/XuI+2f31R1/rSD2si0b6lyWDKpfwjR8yfZjTPnty81Y1sO+rJ
qqKojpSae26F3S9rfVxrXlD6Ikc6PNe1c4S+Ajl8Ab03xBukLdJNnJIGoFrpRu7fzEM/A2IA2qZ1
JKME5z8Ks+FozWXQM9mWbnTo4uxNyar7SECMtkyIyC0eJzU63o01nhF/vIvG9tai9bXoAzLPtnGe
h3UeFZ/42y8sVOqBueWfE24FzsAuusK9wbQGtI+pfP3NPVV/MoOCjQAqAMCNxs6PXU01CUKbslEO
PrvGSCmF79dNTBuBusf5GYwId3ecRbwbor03ID0gknS+9VS0G4bouzpV+h0NNLrbGYpBRiD9ObsK
1Js2vYUzr8uUveMPWayGor1DHRXdE5wVvZIaR2Hztlhxr/gJuqr4dvKyTaiOW278wGSFQGUhnG2W
eiZuuwW5lGvshY5DjhFRF5adL3RToj0Caoj0ZRQo+l7qmgaf8BQfXprKiMAaespKrUqQp4rx4Frx
SwEMaWF0prYYSmIlV3EPqffhDEzBdtJ9Dy3VDyyimaLfAmTzK/uCYulnGIT7MUT7KUwsPzTEvVxP
eucJG8yLDArbzHhp6vqsdd13nV4fffOXPtY1uv/s2FDbc0TMPwz9zitbGuTRjVW4vR/Gw9dtoBpH
j9UgNJN0Q7UQSnpdYZniOffYIZM+ogjIFNuj+VW22zmTuqOTeinE9PE3Y+FnQwFAmqECWiGp/bGr
NtFMyJrWyLdjIjJkIY0F8r4PediMG/I57k/s3femgomnnL/g2aS59jfIkp8ELRAEXXDmllzRfyzw
YnddVbkM0DzB4xuy8tl2kBjuvYp7A5x0603VaoZHuojRWv67t/gnsz+lEno6lHGJEH+svhf02Lsh
j4tt2mEiWRbJ1hRomDkI3ftGBb1KQEY6uNajxTuwzoMI8dBmG5QC3+eodTd6kRyDrtJ3xiQtAHsP
EUJ8uVRr13djcItapo9h0jl2MQ4lttgQ1RAT1vVvq9h/f4z/E36K029TYvPP/+X3D1FivBpG7Q+/
/nPzKY5v+Wfzv/Jb/3erf/77r3zp9536b+3bv/2yKoDDTPfdZz09fDZd1l4Px+Hllv+/H/7X53Uv
56n8/PWXt+/cOUSEYSt/tL/8/tHu+6+/wJZzqaz895+P8PvH8hJ+/eX2rZ6yt4JGzm/7+9OXPt+a
9tdfFMf6B5rXEtupUjCmJs6THT5/+8j7B3E39BZwZhK0QbWqEHUb/fqL4f2D6hGrCZmkYUND431o
RHf9yPkHkTOFJRsmgKM6qvHLv87u327/H4/jv4ouP4m4aJtff9F+rBN5ErwgKXu0LqgD/DiqC7VL
6jxK5205d7i79zNzutnQgkAaaVJyKNDUfVKCy2VVeRaNXhytstRxF26F3NFkf/cAxpvSidPAY+FP
t/L3k/23k/vxrefkHMPBI1DnMv+zqw8eOoKLjYKe0nR7Ce3FmQm5Basd7uh+09bP6+fJpKyb9xst
dwAJ2kbzd3HXjzVDTsIlI4MSa7EQ/Ufc1YJc6ysrGrdTW+F5xQRHKWmA2VJyU5yA+nu2yEPjCD/4
8x1XZBxde+IZ5UVNOcUM6XNq3Y/CQecraU3sKuJ8WarZBbt2U8Eiyms4ZyVy/w7yKucloo4/RyUy
qWOygKXj6oy0H8uQXTe5cT85LY4ADrpp3UvvZOWKOWabBViyJSNWqm4e3zhRovrwyywf0bzenl9j
latslezEGt8vr/d6ThFpVZMaoABmuBwPmh9sBAOSbK+p51GP6n3s2biiBq/cJANKQHvjFBwGK+j7
1sMHo8SQczEyXYZqh0pHp2NIXbnxNqa2tZi3mlNLM/BOXxEPTjitJwSnGbOZWz7ooK+WgalhnzdL
ZdxkWE0OosZemEm57gq/+KVbpLcjIsyBmg8wORR0PLFkaFw9QYspYEmzip3ZlY9hqJyUMURlULBN
lts8mQKliBQPYifWt2nNxWeB6xI4lBcHeZp2tCrf6TG5z/G3aGcr9S3I1zbK475hyTspt65Jk+zk
hK405bq5i9GJDEk/SvSNGxM6ENrXN6VjrDTUaNHXRerLyL6FhRMjhVihgx2YaIDo4ZcXimQ3YKO1
6FwrwhOzu4SD+U249C4qOcADaWMFEUBFpc3olx7d9SEW3Lv0BhDMR6aaqW8kbupPSuiBRrvj61DG
TAvJdr0a0FObiJviYmkbZINx8mxiP+vjoo6SGApVpjAOTqKni2YuTxVlHTTqMsSVEntTePi7BB5h
UnPRpMGge2eayqKqmmnTDiVyQijlWSWChmkb5oum1D9tB23WVkFnApocmgtgjq5vqdKrX3TRFo3L
QXgdQteSAuX0uJzhpbGTi1VEx7JwfUg+l5qYDL9BZxnk3pnMkc5TZC3puWKrg4zPFKrbiZ0spjq8
GdBniCVlaDSSl9FKL9dPco3H1ONtOFrmI4SShlgQVaiZNLpJZ5QsEb3oo54Wsa2g4zM0T6aKkOiU
mM9KmK4qO8gwBaeSbBaAaHDGayvunVPyWldz9OWU4YFa8RPszYWtWMirdgIlWxeXLlHH69T1kHLS
Ke4ixDco9PscJo+apBUP6eoYaAzEYiBy0XCfbE26VVmh0qhBXWwQGtNy6frXKwhjJANFMT2aA2DI
0GOkJjX6UGoP5kY+97k3vwYbdG09HIxkOA9zni0VraIWzaMTKQW0hkSxZFqqlSZ9GEDlBKMPGRah
+4HqfIDoY2EgFuka5amh87aifOR7OD/3MXuYXAyuzbRadbjl4Q7lhLjvoEvrhHhiprXIfGuYX5Ne
CvOpUpov6u/mGPm6ZmT7kAB+rpCAxtQwqGhLecp018/ZM616OmuD8Q4eG7bwNKXrMBdPNZpNzByf
iIuUOAUpCJoOw3MxgbApFUtDDg19YBVNkSSQuEeD0Rt74OuBJj1BryctzvhiXkw447QQdxuPR+pW
GfeLOydUovyGxsZaRQdl2Q7iAAivWcQ9Q4nH7EQh5CO50FS0NHCJ1+9C5RnA3kdn0UAAoXqoq57S
oLZ0WjQyvO6505jZ3AQK0/XZlB3jQ3jZZZpVcmt3g7MR0uqSHdHxkmBm4mGgzQEim1RMK7VbVTPf
65wlAotETHd5d7oJgd5k5HVO7nowGMsElfOFmfJqX58IzB+VlB2PwFH5tMbooR6ZIyZk9lyTsx6z
JF/GW/C61NtDrq4AxlvoaCeOGXuHLrTJkWqLCp6RoC4gyuswpTkEXBsqk0Dzz6n9UTzNJFXmJInR
6UUzKvx45YGIUnijx73VGTrq9nW8ydT4uXGrOwNJGnTXeOysDfoqHMKHWcf6qph5NfoGJzHvLSF1
E1X47TpE5oHZLFPDr0agnZNFKqi3cO1qPQJy8QMJk7vANP7iZTUyf1r6passQGXD4tElMLc1HUeU
XsvuLIteSY+cXROiWzTKB2jYNN9qPxXeHYbPZGd0vNGp96G3DL6ST36r6R8hPLcFsGzJyStPRoCi
ExQGwTVwneDK+bDtUDQyX5pM6jeMwe46MIOJxRs/li88dVRfQZ91MijAibl5b+OAOhpYaPSFHq+j
yPCYVihlvRkRcr61u3ICVglV53FWcoA3sOcpqueHScc0vKukhyvsUrebGbA1Y7vGoXKp2OKiZzid
jmG6rnv7VZZ0PJ1JJZdTtKhnP8+p6qnoJBYVAu7Xz8q83Kdh9VHQhgGnhKY00jcIHVUrN2cqnunH
XSmGSit31MPaLeJnWx4ZL2QE+tK73CguJcsq1QF85fEw79FRQB8SNJAoDUzwPKZkiKUukzwPHtgp
TOZ5XoQh605SJT7KM3eaWZRLClPfaTIziMvqqeHeBi5mtE6HdUxl8Wurh4DDuouNfUptSrOjsVGX
MZJ01xVbA+Lvd170mUTNmkbW4Gdw8JZWbqA6bj31XL3fu/nlGgcomGRDK2GZ5Jks0E1nvi+OEyLn
y8AhaTXGl7ZiUUlSmohTk36lZfdams4pt5SlJaDP4LdJ6wgdzyT9KsYzJYBqOVbBRRkZXJNTytD5
0AuMtllqWQbtTQ70btGVTGT6nO8KtMIiohZf3jNDDd/6GL0XGXooWOVUyrTMFFahWSWQBrH6gTZS
7HXL318L7mmMK5LDbLMoG27ubyGIhrtgX+VSTZ3aXsOwaPF5nUrbIy+8Kw0MlXRjHUW85uFQPfbt
/OzZ1I/NBRpERyMtVjGgt4UJw3PpjOiSkctuTTvymwaYPAYJNEkDZUUrCQx7elsbx6lSvpOUUMbK
eFW6oE03mavflKYnlZfGlzDDl6SU0yocmobYh7tTi/ICXZpJFBLQUj/aDRg6A2eb671oOjX1yxxf
VAH7AZ+VYRHmxFeGxSkk4x6kRS892vnmECyocUi3Wt5lJWRnpjN9D12QPrbJREqdF0ckmG241yif
ngkQOu1GnLQryhKBDHWX6hxCLtVAyYWm8iyG7MtxWVotj/GD1TcSsN4X+cbaKr3Ir1mCp0L/Bnkf
Vj7SusC0mgi3EyLlaTPLOH40sR1ts/PVx9rAvZZlI9xKLkmjMysrlDJQVsSwZzK3OEEQFkVMoP0U
U7NMQQLYCBLq2NUsiib/aLruQa8oHVUUc33obDdlYr1IzG5vzPABXxs538IfuYldnKbNEVRGNzxT
EKC53X8FGa8OIC8E5JH94hWkq623dy2BHrYc0Zcrj5/3KW0lEHHqMKwyOz91dXZJkuJUKridxOD6
AolLu66j4tSGkbp1YJubdnrJpIFcIViHlLrd50mkoEKk6qu8M28mvBBUc1TXocZYbQw8EmC3XrRU
XK7Dz+sRwW8wGRfYBM3VWz4jYDy6t6BhGEYynhNjfrqGQbH+mg2oL14n40Rzz9cY5DqJJw2Lq5ao
94GBFGaXasQ9aU0VDEQ1j7LrmievxvWgoFu6MAr3XObxaSyaS1KS1ehUxcbjGD0ZpeaHM2GGF7I6
56rUdmrSj2vs69iQEQOFNdxQbvKeGLyUkEfmA1QI4+wLAC1vNwF31qSvHunNQusJIW012MddjHVg
eomCmvnSzvESMNGdR+LR3GtTfXLnYC26ifXPJdNOkobCZAo1Toaos5z+5xTSUmUXSILKaMOl++Zo
r0HPBFvX/TZqrEuas5ACj3nMvPS+wF2FECC7OI2JoGK9hPpO7q4t1cE9d7F3HguDObK1b9rJulxX
x1khcdXt7pgP8b4iBCehiFs/sU64tV/ihqhGOPN3AhTfkVF8lgdnSpYEg1z7OEQHL+xPvYwbvBxt
6RABJFckX7/hs1j3LDONFhMXBAOKbVJxoPJBEFAd6saG1EvwH8bWm158djGTxCxs2KRoMm9KJf28
jn3HHuJNHMQe5iVskcXoPDr4KHdEMUXXPOYIATmFXF+wo4yK+JuMF2D8njOXpLuPiYcNO0Vzlnvj
DvNtDOdqYY39u2gvacWCeX3Mc3SfdlR2vSScYdBHp1Bzt4BCDkPE3FN1xUVvOFeslzYxMLkNPRXI
Q80HLQTpPsJknXzJFIm+iZzQHoeZ2e46juU6XJnmVp04rbwjbE/zUz+4h0G7n6CmERwSIk1690mo
eaE90q0behW5lX21Bliwvp9WUy3z3CGirhwiCEfKt4+V8WFAXgiw0qFU8/i2LNMbpeRBmDiCV/as
bBWlejVi66lV3bfI845OJk6ZzfslNFramZ19Lyyn31BHTdd3qcoUU/XneLZLJqWhRxFckckfkE4W
G4EzWjAs58HXLSylZ0qGuoMHrRdACvNS/xpUyhqA1pCuCwu8g4ki+jXpFOHapk5KmEdAqJUxzk/B
N0dMh84osXFSCC3AFD3ZLJALz1FG8i8WyZmmpsgFquemsRSVPm3KWDt0pYeAfgBHr9IUbxuFxl2R
eV994CDtM2R+klrp2nvXRdVugp63pguD9dirwDC74sBifQhdIrFmzna6hPl59czLbtlIguKzyZ0B
El/zkOQ4d5x+V/UJYpM2Cva0cx55GcXe8uJy3zol7u9jJgJfUHZdqEWO1Os4O8JPXLRRPQibqBYn
9X44FVkk1FWfu9rag0hnx6XY//FPSeC5Vws4Y4tBx3a7DEXsMzXwR3x0zNyxtpTysEao+idDHvp6
EoFOsLKlkyT21z92AawD4WjxSqdDv8/6+I4asL1Wp67f9wRie8fCZCE0nM5P5wlF+E6piv31H1XT
cU91o+0ff/ptE2DTXgrq1P19Q6WJ+KKqx2TAAUKx1fjn3Vy//cfGf+wMx8cCxwz+uf7t+uv1pz/+
5l33/Mcf/9jm//m3H/Ya5+i89lRqfr+8/HqRvZWg2/bHca6n1zgodbctjtzXD67/YJG8x9BeUDVU
6gboCGdLn9jM/3xTvO/Ci8fd1b1JU4HzGFhYoeyamxAqahBqy7oPeSD9EDQIMhsFpER+Dx37vivd
ah1oeYGAY6NvhmzcVG3R7dXo0rVYAnEvh33QIS8/NsGIn1hm7ztUNemdu62957yt/fWP13+w2I58
I0S+3AoNdIspJJHFpaDjmtHZh1ni7q8/MZ06+1halI+tBt+lObVlYK4FXo17pS71Pf6y+j6Y+nts
yVFPsckw6Vx8pKy/ZUDCsQulK/3YkX05+crWcmQ5MrxNBzXZ8N5ygSqpSK4MGDsgViA89Cki2k12
kaboTZbgAT3zKVNs73s3rZLJ2CP7gM8AKItliCyypqOMYdm5vcIj9bYXpPI7z8IVwlWDdFPpAHoC
aEI6Aghr6V3WRkerQWovwq2TNRrzvc41eOljAoiGrLNHai7t78sedLXWFEfFzZplUXvHQEV6OH4K
1XA/ZCDMaP6BjB3c3G+0Odgi47DG1ug2tYdD3MRAHx37ownSU2mY9gJUR4ei/ExKk1HuxEh12Vmz
u5iD8G6EaGF04WlWQFAqAteDTn/s3DS9GbI4ZKFzizWChp/6ZH64BSZsSoXvRT/k37FkB9JXtR8V
SNCxH1djleFabZUbEbcnK+mOTakRBefjAUA46YrNxFtZA1oyprujTXBbtIPfNyivFsYw+kP3PdOm
/qFpGmNlmGgslLmzAgoAvpwB4WbOVgRathutAewzpit1Zoi7McdjjQHkUDNztjk20Iu2hF6Yyy65
jSg1ra+U2g5iz3odPYy5bRO0pOaNatUu0lLAz0Ozw32uAVI1uI+WbAt7UC71iJ53Ae2JPgHmFWjO
LWcQ20sgkNR88+nY54q2dZKJHiJKWBV6bEuzBeOCp15VoR9hNv2N57ViiUHetAPK5jcliE6qt5iI
9BcNq1oqML0/eI96TBkagteNPvQaddvhULaGS6vfRRi8qLalAfQ+t0kyy6D9zhmQr2iBt0mNEjw0
xh09hNUqxgWCkoYL7HxjqhFceMjEISZ5nEayymM01cIYtImni2M6OwfshcBMEOGDSqYepy4TNNx7
tbV2HvZsRo9Kb9eUH6SG27DULyZL4yYlEqOtq666IC1JY6ghJjWHwuWVcmq0Bs5wE6mue+ypXTOA
QJbWKkzmKl7raItb9uw7gzDXVtPC37S0i2tlIbbz5p06BOuiUZA9bzTcGYzh2W6jE2WEJztwN53B
ZIFv3knY3m2uOecgoCRSu1CptPiuUYbprDTqO4krJRU7uekU8aJFHTg4pzuVDYLhSOQtM7PEPyTu
3V3hVcjpJFvIcBgmTXBHKaEenRaDnHSA0tbWA83ncUem8k5p6D2ak9teM26UDE52XBztoxklHZwP
+iTaELMY02FsgoOSob5iw4osRgzl8/RN66CVN03IsA0o2mjHYgRW29qUq0J7QAZcBZ1HXL6tK+dl
Gp3sTsenV1bnCnvGUFlUn7mXo8NMZDTr0yEtqCLkmF8EkuOYzGPtz4F9qo2y3lZwGic9Ordlfusl
eEhNnaw9etrd0Pe3UzJ0e0gL+M6m9ZLCNy9qFiysxN25TbiagxI/02GOV12Ja1GPYSS1hV1kNRjG
wW8tMkw89WHaJaMS79o8PQ1tWjJ3at1KINpzc2/0pvWoxGRnid2vgwhNS2xEiWCQV2kn+9kyLQwy
cXMgexFNv1I65Aj14XmavBORnO/1OF8CKZsWhbuZ4+YtmG+tPDmjc7NhqjvHw7AE9rGMBcQAmntL
dEJe2p56b2VtW9vYe7gT5PqIBqLiLSwCklSEUO2N6rFEnLukFRRMWzCka5qndDjIEaUIViQdqMse
FS7bn3XnpAakOCmLmGuN91kTfRjYmcSBOE6AXd1uWqhE8dWYg3LP/FTDRx5PvQGFO9XsPpJopDZR
CX3Z5h52Yda7KWsZChVGSut0ShS/xYayDI5zo9+Wojy3tnZBc/GO3paN29Qu6PN30DdbjGDPihYm
60PvKtGhFcZKgVowhGih9/mhLQWrJQIL2WqEdhmX9R3Kg7dRlZ4nhWnDE+I26X2z198jnTBYr+pt
oWrPQ6jfO3a1DlsePcwBylpWtTA1wnKgxcexqW7SJKQP0KELjW419zyv4efN+jdtLE9aFh70eLjT
beoHlkOhfRb6XpitH2e4/6jZoQ6J1TC9xaAsTGB3z1qBBVNEmcpMZr/JnAeDnGvR815mMy5C0YiM
eP2sqMZNTj2iMM1n+WjkrpAM3lZSMoXKmF7fJu43E11ZMnbgVHX/Grj2x1g5Z4QUPOAl4+g8ZTyO
bixfJ96hAbS9qyHoG71b8HHwePaDzKLjFQEDy5xdONv7Usn3ntb5Wprp1FyGW2rwCxOGl0sJvBvb
nTJexglheYPSaeZWK+TPfLh2b9RTHqaHKcTIPVSxmaLiaQZo5mfg56PZe1ByOhRMS+0myypS1ZtZ
KWZ/4MajAflsx8594+ZvxRzuW3FyKepkTQ1yuLooCZxcI1LeGmayNqGyhIYj9hQaoBA697eGAqXl
th31w6BgOFUnYCm1Kn0YremTmtgLoYpfleVHHd+4CcOwYLlaUj/YAdZHMTy/GXMwJ+DUVa+5mecq
WNta2pPZuvcTBQ5nsCIy7AGHVHS0izSplpnmnMypwHWNVJKiaH4IEK2jOmLd2JTXNK/eK7zMg3nT
Ji6crOxIXB36k93MPprHF0TcPssRKfS2wchcC21f1VZVrlg3+Chuk7JgNiha2WUq/dYd35u0ercb
Vv3CZBCqKS1Wi6JyeUBZd6VR5XYB/UQwbUc8lKMeXB2Qu2Vj4RIbFCVplBW+DgpjTeqlBxHhAcae
q0GB6pC71uyrXYuyrBM1OGBXO8VJnoyJ/KjK9U0+mqQXUVHidktKlSODaw6Gc4MDaomv0QMV7ntb
MYxlkrHQ23g/ZzpO2uY07LVEe5gIkmTlJfXBP1BQJh2E7SGmbtgmCh4HY2pumP0+NC14tkIl3rRl
/9ohTLKmvjQu6rG7CBqoEcAvLT4JMb+qYwFkrWBNR5EZ+1C8CRRWbNPEoEi89DpjZEjyl86jcJqC
71wX8QAYhnIbi+utPuEkHgzd64Q1Xafi2eWIKlrOAB+kg+5TmJnck6x6Uvrp1o6jp1xtkX50cESb
Acq0Q3eT6NZmsHVMM/S7NKBu4mDfTgsvXtEGiRfgwr48j7qKb9HrWgg3OleWdxpyV1ri2Eb6bs7E
18R6tkNVasrJhdM8vk8Q9hsCc2vq5Wvf3Wnt0nK192qm88p/E7gI4vVlN+h04Ia1bcE2pfsOnXpY
A7xd0OOlKoYj/QLID2VYc6Fi7iu/5rJ2679/Fo/60iS8r9HxYpWj+YybEwNE5RA2u5d7i6HnVKW2
6aO3GnDcv76qRyWzEWARuYlH72oENczhhOVt5S66gj5nECwnp1tN7I5IXv6qG4VvxE8z0oXsN6yQ
epf0HzYOOEYXodcfaCkzIWc1GgWsmG4Zp2fcampBYY7amVeka40FqYxsv+RnA0jU9Wf5Gf+VsC09
Rg4iNOiRsQ1BqlZ1q1ra2anvw7YWysIwMGnj/yXtXbIK4DibWmEwYnzl8f3rRwgtyp/l6+ixn6Tw
brGc3RoCmDW6ZnfMQ0uNil3fql/yxAqk1GhRUuaNh/sy0anN9euWb0A+8vi1zz1KOAUvzqY0Lcij
OpBraWVS7iNR+PJcrabKMEIMLgaAXnnwsu5W1wugcW2kGJe0d2NV+HJ38rzkYRV5OTAjr9fOPipr
E5JtyW9HrnpX08nWciombFoPwVLeHnl58hb+61I9zkofieaom1UzyQRErZjGmhjNFfP3ukoYbfyt
oQOGkbcvf5bbCPr9qv2ukraYgmoGmzbpb5sj8LdRYwx12F3qBdg3t0uNOhYViipy1vJPIR+Lxt3K
TaAj+nNHhgIZwdSyD7krFRMrNIh5V/PlVNfvgyhOcpdyG08cs/lObiHPqRCf0fFfJyVtj+UJh8La
yUNxiNuhx/qT5DlptOvh5O7soQPWdzRwoSJFefDmLfLURC/Jyi7EIa+RKqCJ5Uq5RJ3CYo0QY2vQ
1UPNaVF0deX3Op2O0Ii/QK+fDd6qZMCcdlbschOFqsJyP52uDfyyTb5Ybs/KyHDNrQp9g/wcJgjS
qbm67eiY64NOOzjBCKmlFq0WDEUQzVjEB+MGOMJX6TXbcaSbjfpRvC7SYGEPVrW1apDUVXKowjec
qAcWG/2ebOE978echrtzd4VBmBUDtc+PLJIUy2RTxKzOpsDTGcJeAxNgEiTyTbGDfxfpebQzwuJR
9KD9Zxe0DqoSFTEO5YZs34j+Xv6Xe5W+KiVMTELBGkBDOqT2db/WnIYOFosIWt9olwa9WMfOB+Bt
TJGs6aUNaiwYLUrUakzleyZig8qjr4zaeTLm5NUoHHdpVzWSTxLhywpRXiarfUxD4qHZoshu63Sb
jIk1w+xJ49SdMxbWbpILVp1I6n9F0RhzBeauUD1fy90QYdhSxI6v+HWeH9CdpVclOzAU7LJlbdKP
iZGpUMx469UiWlJjZXhTFJ7y6dR2KBonmbgNUQtc2LJlprYgKJoi/TDrGC/ikOxRHzj/4lO4gmat
kb2Cn1ipSkvERHN/N9TaVs1pIOmxmi7VYFW15UtRagXysmniB9LT1zDXs0ajpXU7sTQ79RHGFV0y
PbsEopNmggXYW5oUIgyQtjXIda7NSWLnbeFQOygiCt06uL5FGxibOWjpxGYsw+gDQJmaNoYtirWO
X55aZuaurNWb2qMYMQ0YBQ6ymWnp4nAt4We7XHCaV+SVACq2UMsB/F+/jkcIKmpALVuTbehBA/eW
iccwIEi9DnTXwU+kK+xVrXnWChXxbp2TyUxOH2+KhqZfkZcNERZ9504O+VLBoGQerGRtVQd7sozd
pPBUu95Fy4e4UXHdbWFNwy04cJ+2inWnOntPKM9zMH7E7qytYi9ZXw9d4U2/sFMlXo16gTOkGRY7
XMHAf0nKtwmIZDTE8TupoMwrHXCMvKzA3CQcrChukzke/CaEnB8zLgbVfs5gcy7LgcJpl1nr3iNu
meO7QMCYjye+6STWEilB3sQuOhsSmTEwRyeg/EcFmjtIhk2B4EJeUGqOBkeByxDsDVPPfGDXWcez
jV+sQLj4JXmPNgSIdaFhpjmMH0ScAkWPCZGNQty0SDrB1PymajQnoiE7kAday2mccckcipMRiQ/6
3dEC5I23isxy3wXVqWuig2YnX25263mERlVWm/AkqDrLdyHoGNtKPj6BdemWpc0coCGboPckEZra
HjzsRUPqhGMEeitHeBmdMVAW13bq/+HuPJYjR7I1/URogxbb0IqajGRyA2MmSWjh0MDTz+eePWNV
WWVVNnd5N92VioEA4O7nnF9JQFGxpIqK66HIw2o/eXNH68ag3vdyKCLdSHnUpVSDLa8SY5s4iHWE
v5RGtjsCdQ0Uenly6n2Y98BFCjRocnA5yo+3TBLp0emBIPEr3a7uncV5LGAQAvYA3LCACZC/7Xrr
6qQ0cKW214Ecs6G6DK7Ychzs9NQF8xn7bBd6IAJVT/pwtcvC+0nvGeDCdF8WeHGlRVUmP2QEiS5D
41teV29t7jxlMTwgyfLi6KB6BCxbupLpEAu4kE7FuZ8TJah/SvxMEXOWgX2YDz07FrwJZsU30RyC
09Kj2TGCZJKjHBpMhdlPEfM3a/DPIs3eTKO4t2rehTKIv2sjiaAtoLbZp94uHz3W84SzQa9vnJAD
v1sCIgo7OlB9+hZHpJDKMZAzwORJYqdZIW6jGpqyZ2NhRlTyDZupnuhJrGydxgSTuRHESowQPiCI
WYCqCPEiRmRahKaCCtzfuM14GPucGCeRB5dC83e1Y17sbHhEhJgwOuQFcQeadXKGpF1ASRlRNNtK
VO3Wr6ynug3ECZBtk1R4SLkGTI8qdfIjVm53VkXKpmv+rPv2h46T29ZaqAFKIimSgUcQ2PQX0Rr7
gF8wI7T7UxyaDaQ62O5wesg4zFDT4vXIjZQwU9/QPdjkXKNWPRSAc03UXvG+3qc41q0bD0zb677I
kHn+RZ4a2/ey/tLGB+zFS7s/Z0i6tgryyxP3ZjENgrh4zVvJ9MTmjfxSg7lJPUCoaRtII1H5JhE7
Aldg4ADebOc5+ZKgoOvX19YcnzIjYFhDvzHMvL0MglHa1e4D781j2WgrXUORorAzyPerugpem3F5
HSc2oCoF+xRBzCZs1BFyjfRfrBeUVuJ3VrCBQRnUavxy4J3/WavUmCw0OLAd6gA4FHOvQFGQX99P
SZYvnacFcuihaBkj2lrI0CxYK+5C2nOTSg3UXdKj9I6Nb+Jgl1wlkfA2VE11r0kmoxdRFoWBd1S/
csJJvu75G/dEnOLIxSe8c29miw5Hr09p3tO/DcCRgQTwRC9ONKCPS8R9+2c6ufNXOvmvr215mJV7
f0k3gsZVFXUqugNt2iFn45gW4ybwII9qHM1Eu9xk9Vc1T/4GByRnJXyDBFFDci6qlAVBJwcrgHKl
gn83S5pPDBNgC7L0RRHyLlpZgC3BD18MEE78Xe9w99QpyoBtTbjQecg51sy4eBqakIUABTnUki9Z
NsXyPcWlgLm/xfP4xbWXBIeyZBQUivmeKuv72LBjyx2ucMk2gVp59HWRHLL4XH+KZLlrNPyU//mm
Wb/LXiSHnC9qWq6PBeFfYphQwmTeoFntQUssCHB1+LyAUWLExl4msdypeepMGWQpWT+KHgHqcqxs
xnHyaKFhuXhVQDylo70MpXYbCXOnyDELLp+rZWHz8Ny5oo3Lz1nXcudcXqFYjx8Yk37/xWazrZfB
BMddaJEkuSEak8OSNQ8ojzhU46NMO4wZSssV+M9f3/vrO2Nh5GGjwvBhMv5F0h/1IjODhPQkXW/N
XZJvtNCP1l7MMVFoEfgWATOKTK+beLe2fnJWJD3N4lEmhSSBSzZ5OId3Dp7slvC2bH6HxWWrK4Zj
W0OxVAXDJEirgGlQyUMlsou32efOlLj0lXnBB5KHVMCBYP/R8OIYwYiC5Rd1yEljKHO0FXmt4zAw
ttvRq5CE+TCp0gmGRz4dPB21/jIrHlI62uLktPXR9fFhQFNPgx1j4uok9rGSRCw/IvbTyIGBLMZH
xHBl+6CB/Zm96SHco2h+yaAmLF6La7s8XYGragpy8tJVoWymwQYeNwMw+yhgYm3++YmQL/C7FgrT
TctEtELaFCpcfFz+vIE5CObqfCYbJq0wdBwoVvedT46liQCsKMdbd3HxHyW2Z1OK/uS6wtw0Q/zF
mVxjmr4yu+hlli9fLXlWpIudUXXd4JjmYs3HP9KS8ltD9mZQgl/92pRa42jj49cOIt1qhvmuj8uH
l0RvcM92Y5s8m0H+5WdsHIX2xOCDA7UxwVBglWWNq6/byrtJ7f5tKUgDnkXI83C/C8njxCYr2ZL6
l2zjOd8WnvYSdjHWKnU/3gXetO2W7qyJTt9lg4l3Y+mcS2N0zg501yxDDtcAk8T86MtQTKcwGBp+
pzSO4WhukkLctczqDpihZhReLS4KVavDJoc7u6lHxo25XmzZ2hBvVG+Sg+8Jl2EnG55khik6m9XB
QHesD7njNzk1kizS3Cb/ygPCZ3z2JsemClRMKvXnJoWc1WgP+hB9lUVOLBJyNbP9UAVlVNT3rgaC
2ZQ99i9yZUjiVuM5z0vYXGRfHNXJq5c2x6AKX9gp32RrShdNwLWcDcV59zoGzmuo15vMIcy4GUKk
I0GzZwx5EQsVV6BRIyzVIF0bvktiEBX/2kZFvIPD+GUP04MoirOpxy5NIhz6xKIKX8g3LqNr1OQH
xVTt4vcq6n9opvxZMT0EQk+vRBLhFAWeVra2HTLelCUGsdP7aqtldKKJKC+N6z1nGgxeyeqSFWeb
t6Ykg+RrSOUXP4+PfuSgYP3Fb+tl31EOLDq96OkjG3FI4JD6DBG8mFGHJNDZMbBThrGWXXK5Zltg
kl+bcO/t+rk34POLdlj7shWmkt22ECN3bW894Dr6GspdyFv4cL0T10SYr2qBx00db5ySIOl0gAFQ
RwhghHlfp5hFok8zwFUkXdtB1tp886Px3rE0Nhv6npVD6pNDT+5ruDHiEkbzHNAWYX3/OInqsU6q
+1nqJsglWnW0x0HL4a+HOeYHdvisMTzfhAY54BaxQKrt7jQGJ4PBKGChvDck/bHS+IdYW8XJeOmj
dyb9mqZe2zg+G0bD6QFmlFv+uXZh+KedlZwbbrK91JAkyvJ1LJat8BGyZSPANcj4S59VxrmHnoa3
yHocs+Q+NccjYTrjoTIDBj0e/kDjQj4IgjRGFth/VeXAeaIHzt5e4nuH3vKoZW6+qUMdANAfL+O8
/HCy2XzKsNnFMeuC2fVzvSBi6bwXH6cwMJhCRxjAxCmB76mT295g/8N4q2Qg2yX2roxbcz2a1rCl
QyfYBWFF3+d7tyO+ecKCflMFk5ySdnSqNsBdJ4k9kDTLg9c6W0UM6pD1zNhY8CSIsonDE6yyk5XV
Ypdp5WlZEnfTTLqF2He5MZma7+NBg8hSlseim83TEiw3cWlnWyQw91pv1Py4eiFYhshUe9EhdL3W
syD20hHRbnTar8nkdx2NGUOFQeUJSpp18rz2v/8FbGjgHn/STP1hMbCvhb52qHXL3MSu9ewG1XIK
uuuIaSzzJagoBNc6RDvK/+wAg/ou2VdxNsFXFNrZxHYWysN0EOGinRMv9U7N8qV+0crfUf+Fog4Q
tLGh2ZYzdu6+5UAA9G8WyOsH2/aCc9gv6d4vrW+JCLLLFE1Y8izFJjAKB2hq1s94NN709D+Halxu
I89LD3maGyhHeujmuSDNQiPnohoSDDcqxznHg3kPic7Zq6tUV2F5GF+UVvtVhXBYwqpsID8kQCr+
bKxD2tB1NVoOZtnD3ozm+OjmOfiOyEj4SoO1k/BxekV+sK7jPZczODcAD7eWjO9tYQie/eIqeuh1
phMdM69xz7UsQkIDca8/IYFGbPZgR113GB1/7xmMVDLqToCW6Yp8e7ck82YyzQ9rTLNt2pvN2RZd
c55i46eAnL4rZERwXE/E/vpFtMPedptNg3H07BIwhynheTRtMkcjYEP24qcw8q9ZMhD6HerQWUJE
R4W7xsoB+bqVnsf5wenm27JlucSBcW+Swk3o5AJ/UGvTw/QUlYtx8pPTwgX0S1QyGMJCBJLTsG+N
/BT1c7fXC5cuWYilPTma1zLJsFbDAoiyTmfjvoThdIJgnx7TKoR7jHKBGaGRdSfawgyRyclnp+bg
Sb2N+hkRVF7M2KxpbXq43eVJfJvAEMfSixEozViC3Q9gXGucFAM4a1GiVFUHM0sr102Lvt7y4oOS
cFVdxwQ4G74i/NElr+6idq1SajOgV3/ksftiF8uLqi5wSqw24GT70QTOi7r2laDUbOcD98Hkzt98
fEKyZeo2utQzOJh3QyvBtTrcKmp0Pk3JPkZQNTv4VzXZjzmKzoqeXZq5u/YopIHriEoyEa2NrnYL
P2qnrlIRpuWIaAmL+yneQGo8GbFxa9jEsAOqrJc+AP5qn1Wd1MwcH2NU7OMUulUeBs1aw7ZYkp2x
oiXzvlwe5PGpOOSIX2D1N+z9fAvML9NHUsKg3LbZ2yipwTq0c8r05nkRxZvkw0r2uWvBQEfYBJQ4
bVokAQkiyLAisVlOzcdo3nDqU0q7/KR6hJqDzL8NqS47RIhWBg5Xi3VGak/KXHHV93xOB/U5E5DO
tF7QWvE7SiSzRLW+elPc/iGmc/eSHa718NSzcW/04/PSJcOxLDCSS6z4psnHaqe3O6XZUgRhDN6K
daPTiw7w7LeeQFkGkfLLIrZ6hXgOPZlFfyumxUfpX5yMDuVrWkkNamAeJk3cNnrwHDkLWKV5T3eL
NsQdnx2Yu0WefC0iZ60CQfXacyYd2F03Z5Q1v+G3IladLrbmLO6FZx/K2UVo4hxUA+1JtnHfenew
Je7GorV2QwuLq/OaY66maVIPGGhHAqXudWnEUEQzkgji6Pvq1Ab1Zsmtp1wONGuprtFS5jE6bp9j
3FO0WBfHhDdFpz+0KF/4/2RkVjl7ZYg537ROdZERK88UzZxOVmhlADJIMqLwc4hxN1RvxBJbzCIp
I1epWd9SRI8rNWyZQvoTb8i/edi24F/8ijTtGIGvoCvOxo2ejiiJuOj2WPTQVeyJ6qmMqIuw+txY
/bIg0S3eWk3btbn2TX1A5IQQetgfrHLqVqnTPkvRjs3+wG4rvsnaU80PQuyHOuFEG1mft6J5yoCu
EclQ+xYMbdKUtj7WqkvSaIRZjN5jPlu3QutuEg8WdNjAdG4JpiBNG1KttE3AVn0V6DXCmRRbYxfD
Ji5N753n0cEKLZq+6Thfb02PBdKNPB4sD014CPxFg+kz2Y+kcMmpazNKEVhRySfkfvpDUG0HNwku
nZSiJlKKhPUGl2aD06kWUeNHBF584w/RhxbdVGjOmVa/6Fb4VWsLoY/wJ8k+E5vJq6jJx+V+LLnW
EDNo0COvW9tDdUd2w4bdB6nLlG8TLfphlNxDWaVyYBNZ4b0to3g7VHPwXS+KL8NELCDXbWfEDy52
EENXf2ZhdjTkAKRg8ouuVz9mc/MxMDm15DVO1L+112MmESwdlxjAHCrpPoqlCk9LUx8Ly4QuhoUy
jcZh1Fg6QWg7G03DKGqwEDf2wt47MWxda0q/1EQEM9VNRBL52mMQuLEB3dVvE9+6Cgfjyc/8d38K
bplBbWW9FA/9Vh/8UHKtuANSOlRFbyXpcNulx9m0Xc6ZVL//2ssiHvRYpW8B+XyE7n3iSyiYRtco
qfsSq3scyCdjN8d08pDE2Q5bdBNEmU3WSFFt7euqp8GRmrsW64/1ILydFK3Ifly2JM5Me01Nxodk
8VrAn5krcgmVvj613rH9QTAoFR6qP6pjTu0orhHPdDlGkMGzEk4pBYYhXyoxay8lIcslcmo1gFNz
a1NWzR4pv3k3or7BUAFeaYTkl8KvkHwqeyyztcVCzRhEHvrJQGZPcqICAJQ+hwREXgTYX4Y3QKWV
XQc55eukxTTx2LgOdS+V/WAQE+TD6Qhu+6XbF5WJERnck2PSGpCxXB8UJ8lPyRyXHC0vve3yMJxz
akdHwzadtdV6WAhjQ7cmpkZDpKvdDov72NVluMbzCoynG5h6Wz9nuctm9KBj14QrrYF4Tr+Gnsyt
WUTlwZ52dQylVU9cb2tbG7PjKSpFrJ7MnERlsEVOO+V4YxkljX4x0u2pS7BTdtwxFN/tWEefzuLW
JvuunUpOV3aktKBZFDaqfY8Brd5SHGSjvRXhfG/MBgQMVBc40xIGWOveiuQk1lNjnJRAdIwOttPT
GnUbpJ5aeacATtXkmgO6Pcu7kFcCzs70vSmq71an7aJquW1HFqpS3YYeeKUjpn5n/eiD6TnQ2mnT
2QjUkqm0j6mOeyJBXRUyiF1XeJeatBcANQb59ayTnod1SxUze9BNlL7hQdl0zL0235j2FU9sfV2M
A8ISOfFxIhvNX+uXF2bTJy9Ae4BV0lczj19VpsH/9LBdxodgnef3aQJLiMQTpgcsG6VZVsqTeBFH
drTnwBbfFeQ2z5x1fjd/XwLjkuoLGeBLuoIKz2AsyCRLodyIIP2uFG8oRTlX4/6HFy53E7ztsfKe
OzFdcZbE2c19HsPhpqmcvS/7155RBawxNFvS14FUw2pbSJWXhJtdgViWi1f9pKbj1zBqUbqKq4yR
T1JBOBcrFAfBr5MvrZv7lnRFaKTJTqox1erKrHlni/bslybUpezFjvgqVSqOQQ+HLuxWuSzvRMf2
rJZcIREZBWpIoKgffmDtWDEB18Ue78bcpnfveLms9D5x9I+yZ11qWrwbXHbOoMDtQE6OfQ+uq44H
rDqS/Sz6oaXEIkqngl+QtNGMKyhRrtRE9Yt2CTVHOpiyK8tnCNUCrD5l6NwA5jd1c+w9sInWewZo
4mSRNVKlszP1PnI5+NfHaSpSrLFwytO1z8EeXrtwJOUSvFJkESG5h8RledQMMNTboDVJvVXrQs0Q
NAAWIB9+IPNJLAu9R1kzQ9rMNgq5UABW57wTafaktEQB0uaVBqnRWVJ83fxoZpC4XONJg9IQxruS
epjZI9eKvRNC+NxZAzXy4zNGUCLH0UKPQ9QDrA8GidgYyHHGtFwi+ULWPb2zrKV7Cz8FetCj1pT3
Ae6ssA7Li5Gz+bbUTEmkwXiA7U0hNB0seeL5UD6Rcuf3sh6zMA8usK6RekG8IeTsS1ZaBqWnustp
bH8bqTv9iYGPkngZL97iplylDi7ZapxiZNpT7Rhhf57t6EtifUkMP2URt/WQ7tXPciSqu9QgqWkj
nmn8v0oNSTQmXCefJ79WwmJpECd3fcZ2uDclezUDmmCdqHnzFBkQTsEkJOoC/8xd61R7ILj1LkV7
KMZu2UkIE6oZmJfPYymae+TNry3N7SKCF6QPABfMMmDUmzdZHr+qNSQMY9x5U4Ngxau2UTVv/Q6F
ifSokZI4d8JEMfejeyWk9aUAX6p5Pe0jZ0iBiinYoy2hzJAr0x/yNwZH+kIfrHaKHkDbmKdtRqE0
paa8GVcFcSwFpgS1+zTHL/2ngyf0arI5e0LvFl3OW0lLvQoYXeDPALxU5l/E470lxXifBDNyy8hQ
+Dfu+cKCe6z0k2TPM9ytOTmLtrzM0kyg8LJyV097Gz1AZdM3yJd1TqjtOzmdkmULGFmywdttp1SF
sp5LpBWCVSB/lQpERRtxrGKX2ykjYwGoDX0KtaZ2sEgCdlEFbcskZGyc8tbKhQXsc3JI7MWdrYb4
MY87G7HzWNu4eVZfijAAxR7MtOw2oxV1m7em0QwY5cV9svQUKJH7hhYG0+rijZ3uVQ/mnWxnEqmt
tdviPvaojiX4LXe9tO63sP1LmqPIWo1T/iFnkGNPDakU3Jwf1wgvHZwceK/9DGmwjtZH1uk1o98e
negSOsfRJZ1NfYV4wPMxKElOqkiQdUhrkHPaUr6bkx8+K1+LDJk1ZyTs3y46VHgCZLXerzPHfMO0
FVCcdZVUzNN9/MUnDeBM4F7En+PXQBtSm+hVo1ZzIQOjabFRm9NCiFVkiMc5dwUdL81fz2MJavSx
vbMaNITEvBaqWEEJdV+WREn58Ze8o/LTYquhI5OKjtbUf82kC9vcgJ7VK8fJLiUT5MUp850a8+s0
psambIqPPk9uZOW0ZJRo1La7PE1QFZe8O8AqV91gDINJOrwSnFrN5ZvoEeB6DDpcWUg4pm3g37Gc
1Z7RSl16mkJoytBPrtCxnMNm2jEW33K5NHqA6b9k8VQ2U+/ROvvMcg0clhqXMWk1LfOaaiNDUkG3
GxUb6XzBmAh4Ryociqb71AE8NGxM1ubARlJ8QR1luBt6x94ImKfQgdlScOt0wwYuGcZ4WHvBxhh+
umm6l6+72hOzNOHj+nSn8BBXR/Wfe0BKlGCqzNRjHyq/89OvkED0xSW1sUj2/TI8gWmuR6G5GzkD
V5YFfuLs6KNulVWBIUXx8cyUt3IQSxXUkGr9xJaHgIMx76rIiZdqlugiay/bAw+to+V2GrNw3SYN
LD7vZRZtDY37RQ0T1BxDa2e80QfzSZljNPkM2zZrYXuiBxoytlE/iOmhLe8UY/dsxbw5JEDs8eaN
du3zYnN0k7DJnIm0ur7+mm0MkEj/ndbCcZ5iEPBVqS2HqeMdKEsOdj0YjF2VHXpp81J41Y3W23iQ
uPO7P34qlXooMuglAfe8Z1bj06Q6dUJodMtuPnAULOi6gtEUa0kM6OiIGMPXa1I9aUZCxpAx+5AV
Co7rBB/T4hQbPThauZHou+4xfRzkUTfW144tWU5Wiop5jFEfBJ2RF0D6gzz8pRrobmmfLKu/DuNk
r02eT4av/l55LIXAJRqo7dhbm2mcYtpzyLcjDQaxG59ZXR3nXKcEdAmE9CTVVw7qYZd9n5Pi3YzZ
IkDnhvW46Ox1ULZMD3KGhkgnEVu7hsg15u45CfUZSp39UEjGRz4Ot6IxF/Ca5Nb24WA1Czy4QpKn
6oji3WFVMpzdDhwt0ezaK2yJk5VgSrrR8Z9VlIsOf9iV60QXlyJlLQL243D59Chs4eageik9gnt/
oa5L8VoI1BhOgwtQ4/HzJnwwWaEQuzJ3q8hDsQuXbo5oT1scRXHmzF8nx1IshtYY3tMOH+OES/aa
N8sEkHWg5K7lSS4xMeW8k7gAIMLhh2r4nGq2vlUDFB61oCr5psxVkkzcEDj5JM9NAQedwX1/xqEK
Gbls4VPQIc9gmbdR/rPqv6ktVO1nZfqWuDQFVg2X0v6WB8k+TJgPuMNEAkHT3Hhgrzva/DeNZEmj
qB9i8Tn4/XstwNX9lGeWm5RsCay69eQhwLSyS4uLo4LxlFUIxXhN7Pma+eub7O7KKDj4ybgaIOpY
pcuQJ9qL5WIOsbQHaJnXwF/e2XVw1rRwXxjZD2XKUWjscIUcTaMhWDWS9BGF/nPQUYGFFhWYz3Yu
p18epgCK0zEu8Wn0k1cYhwz3ppUac9ZAPWv0hPtg8JKDMoZSTK9RrKyIc0ARByT4l7mQaP0o+4Ty
RGUU9uHKFtmnMhbCoxZ4qbKIdbW+9an9mbb5izQwksemXqWINKrmw6/aG0iUHwqug+23n9v620LI
Ct1uV+PtIn0bmHJKztDQwbZsQXZjufiarnpGonlUALDhgdgxoFnZQXCPF+BdCN1viyiDrTaC896F
T7J9mibKe2wc4adKudngSQcrqsNCUvx6u7hxs8BcL6X2qYbDpivlxBNhGVi9gJBAZHV47kYLE75s
CAmhOYBBRKaqDj6HqKjfDZDf1uolBRgd1s7grgscuSUQT/wG7Fl593m54fUAQBZdfWFMeJFcJdQL
B1X7qd6t0m6TItwuPphm7ia46EO2zyry7lqI2RYGTVB0k/1kZ/sudb8ZJlsybNMfsaTUxkazDVoT
iJQ6xGr8RxJ1olMy1N86wxcb4J114Ha3cM0gwksrMdmlTdISCb2fTeDGdznzJRIC6wCN4accr5OH
RBRv8YvI2kmnMQWj9r354dhluemdj9yZUBRKOwnZ2cjpaMIJWLb4MViThyyRli3njz0pn5VUEBtq
SDr4d3Ov38TVAlXAoj+zHXHCrZNttPTe5YJIC6hpJroaWUUrAhyxmRI3Tb6Lu7ShoSjkF41lBdD1
d9rBbYpyG04+LiFG+6D8u7KF4zrxd/DmfTpAE+8+4NatCzUcf/CYtRxqu3JGOG0CWa1r3KsN032W
03GSKz9KrXmXjlayZwT4eEHTchC5uJeeIlXiXBaGHgyRqRknG/Q0eMK29BUVITpMdnK2O/aV+2LR
n5X3YS4vP9Auk67pW5GhIW6lGx1OIsU+tKDptmeGmO9qymJM7Bxxu9CINi8Vc36Epwk0wMTayFs4
L1nNJQ+PviTzVKT1AaBAgqHVsvLymusKVVcUStl4qpW7SHc92YOp2RMzipNF9ZLbxU9Lzk/lXfbr
5aao/ZNXA9ct7s9iFMhkoOjqxdcs3eI8+8NMpgf5eIh8zHYx8CZtMWCAy3vI0yC2oASzER71Ic/U
Fo9I+DjQgfHkH2PrzEFAhIKQlZW8zaoiluN01V9PmLoDIoN6yL894w4HW5ySWXWAHfYKKI+z8yw3
CnmCoznKSGlbEa8ISaImcHbWpG6TybalbZ2Cfpiu4Q1d8nenZePVGpeCG58a7sQiS21fju/xurxz
ScFSLM+lh3HdCP9RnSQDLB/sjnRKefD9tKYS4RX97mJYWCzFyQ4jPNvYovqbrOy/y71Gnf3EuN9a
EI+28ETteSet2HoZJ2ZGyVeIDwbW6gnJI3gbJmX92lVPs+U8KwcpWfS61vKWl8EZBZ60H7SIqoqi
b92t3sbfa836qB/sXWZXzqapeaCyqlCHjeajBp3nHZRIP5SlqgQUzNsWs4SVPQzHtByPyKTuoOhf
2xHndtT1z+X4GBcgyUginoVpWgCJKVtX9qbqW9LvNOLAVknrkFMpxl/TOMNgGOA4KBvNyPrFgvzf
a0Ts2NYfiFIbrI5/MyJu2/efcd9+Aj/+2Y1Y/cv/uhG7wX9w+fUZjdkYCLvScvj/mhFb/3HY9uBG
epZMl5QW9v91I7bN/+C9TSPs+i6ZOrbFH/3Xjdg2/mNaMuwGJqn0Kcbd+P/Djfh3M2IfYosewB00
HMxA/+JXG1gzDhu1Vh/0ZrytbPzOcYT14ppoNr/i7fBRf//hJv2NxfDffaJJMKkFy8yCsfAbFzYv
bYJlJurqcdtiM7Ba/PrFdJFiUMSPYdz/C5vyd+aa/IJ8EEm1pGjati8Ne/8QExDhgwoIktUHI9/h
LAj/3Zuv9ZK9u2K5/vM3+5uPgtxrEtfNB+p82p8/CqdfgwJoqQ9ySJDl2ZekmibWVo4Z//mTfncZ
5kvxSY5vy7Cz4C9PrXNRK8cOJxZxWsE28Fnlbcz4LJuSf7t/Bu/8nxyN5We5BvbnXuBgma1yGP54
A2vcV6qYb2VlDSo6S7/6gkxJ3z3D54fNKHQyP/yj0XRob2exA864tSJ82c1/ixz9nRerrsQ0cWQP
LMO1/d/urwenS+uCsUaap+10UvbcXiqcp6uhzVe49o+t7X2GeIL8881W3/CP7G31uZbrMik2oeM6
8rn/4Q5ohlNZnlHxCmkZkEB3NL0BgvL4KLrpEVAZJkN0ScvlSlARXaKWvDd2A0CAe15iNwwPffc5
dbPn/8ll2RZm5irUI/htIblN1Zs5UuBDZ7dMcnLngDu+TIEfwW787oMSDJ0cv5HSC8nJdVflD3NW
CJxQhyffwe+Z8nZ0o/d/vrC/fUwweNmeONLZXv58u5Y+xXIN2vcBkkCDA7WJeLQfNvNMNTfarAiw
Uc/svpPs+29R4Mbv3GH1qP7w2fLP//CofDItBg3S/IGC/A4PHcoGRturaEIA1EzXSefY1dPpMLru
jyR5KZvw32JY/24TwCf+/337357KmBUx4j2uYIkp9JEqX90pfVe+1ylbwj/falNXkXF/fjkJX/d9
3kuMfkxTMXf/8I2JBnH8As37odLrHcyJswsIM+oSoNYZqdh436BYHXLAQSxGV3OMhXfuj49OYx26
gFRysv/OPv9mzudzEPLuWFpwmsZgV7f6tY4SRELDLfbhj7bVP1Ypbs7VN1kNBUn67hoQb9thui75
LkC2WUf73i0KjDn4OfLv9640X6SCHat9NVtP84wEtqLxb/0LnKSzcHlBM9zIVg5Cm5XV35ZLI1aM
OXlXHAY3A7Q3FtQ0jI+27R4HE4DTiA/YKBSQ6piP6kF5o4b2mg0cJOb3sZ3uE4ENUGSdwmo6Vri9
I3SBtZmV951HgoqOudG6KHpLzuqOhYgOc2jt2nS5dkI/2O1H1qfvuaefMwtb6CHY0XVDIhyHrRmk
X7Kzk02vfJ/MgFcY/xuLYu/BctqfvtyK5Z3RM6Thsdnu6pHRz2T+1Dys5nTJiY4TKQ69wUUoXI18
L2NyD1BJnvOuhy6JGoz7qTaPzp3OmOPQnTe1tp7m4t3gM+2GG2Sy440BSO04z49GQsms9++jxpfz
lx6KVcfsrosZ7fMejF1AqpoBolt4PJZqwiy3qKB3sYHJ2x86lOpZtjUr7dnBQxxKdvGFqSOByRAR
vOjGhIgFs63AfTLWz+FQ/yQkYGVPfFVtZOvBTuo6JMNtGnxOfo2Awx+vJJxcfXPBGyBgX6yDk4iN
O5D7cRUS1Ynz7PIwWYiHOIQDf3gM0P8WBUy/bODfB22wfcikaSkeze+Bwy0oQwF6/SGG6Wzr+bv8
iHKhwIVaSnfb7+TnJbN4a2FfBFr+jhLs7Mg7RfFzO9U452T6FSvGjZwmZRW2N2nxPniQOqzpKgSc
MCZafhU9WJWJIW1jPKYYu8J84J2KnA78s3/IioofbrXQaPDqARcICzq7y1DiVEb+1tl2c7I6KS8W
rmhdxt1O1Im2bkUq9cEQGmdx50bDpy+jqkyLh9W4wbwX2W31WRhb497xcDTqSvfEurqoq/cg1K4m
Y3iU524qWsQB71LjhEPC+wj3c5ztS0Do/XoCfcNi2VqhfLzKV5noRZay7t7CMSUgMCwOqcGzSTjt
9ziW4vg1XK0mrXdtU7XHLJ1fjKRsLvAzcWbI457/QTQInhs29U7o4cT7YZnQstI79TrC8flK5cJd
ZI+BDObVMqMHrysJDfBk7o/cSqSH5ehCicxZK9WB7RYQYryqyB7cBVHdhDjFasgkoipkdB7E791A
HWFnFYuTBOR5fmoXakK1bQ3yqI8lCDnxCtWRvZ6m3IXyNF/RTVYbSCf6TwCJAfMSfaEJBZx9XPcZ
XvFVLaAWs/V1TYRTR/biNdm7JuyDSLo3B67RzBoYeF2MCFKKBmdYh7nr9hxZwUgJPPlo/ZjCW3v1
F4J+j7syi8wbrjRkGawcLgv/MG45mcNoESJ0Rn2+aTTrFmNube3PmIkw54Fl5y140dvojZvprDeJ
tkGNf6OjpyMHUOv3o35wgmE7NR5jW4JNdyNRIMQORMnOaSZEE321mSfzCoeN1eVWNT9IrNyun5mi
stJ/kekM3HPqzgi2DMo2lQjzTXizOJFzgWoADMXIfMvMzK/s8YT7OBSPeDxZljh6HbtoW8tjskIn
R/B8snN17Zm1hbDGlSZuNKNm195AjMHvMy6LdVTbTwzwYKr+H+7OZLlxY0vDr9LRe7iBBJAAFr0h
CU6SqKmkGjYIqUqFeUZievr+krbjXtu3faO3vTBDg0skQWTmOf/5h7kJwqLJXnCQQhpZOWUYFFy4
wjLDzGBdFXifo51fXq98uesNeS1epMp+6uPALIufiELIu+fSsMUNA56Dy2D+aCPzOUsqGP3W4xQF
NwuTFHDvGu98n0iK60e0DNiMlIe5xIFO3/zESWPke7Y1dGWk3FBVVr1ZBLbhsAc20wO3LuQ/bV1u
62Qe6xAflA8FZENepkRTEiynCbqrFdjVPgXp2RT4PIN9RIxB4u6lVVyRuE/3PmSIITAI/W2td6l6
dxetObSlIB+A9hhIyAw5DOxMAlti44DDJcOSmamjKwwICWhB02bFUGOWCTr0+OxNvHgI3+ww0bAb
4d1jtr7Wu6ZudmJZURXhuYA2atm1lj9A8g1OaVWRgQWVg7l6smUhC+Zb9V3VSIZII2W7v3y0/oCj
MfvWwpkJMvUhTTC1suUijTleHYWdbJU/N3vb5clGNvM2s8Hb0jFEaMQ8Wn92dcEaGleEnc4rssz7
eeZ2GcoON7ZAvGG1DKfeTA14wy1kfAZlScHH7nnWG//wIhwm7BWeSY4D/nitiXCF/x5kLk1SgIhp
MTCIzeGkNQU0ltpNYqah9BfJZMPdw1VQ6Vo2Ukm2VR+ziTCE8IsafQ55dPVTNcjXamYJJJF6Xit4
Fnovd+VlNd106+Kbuo0n+4tX4YJx3YJchbw+s8owaeAqeIIZUPO96d1XQOWPYmbZ2r75QhyYuVur
jNyDFadHwjOB1kje4MWsxQ5DoNuW9gDonvDHhs/cdmJcYcCoB6UwQxXubogrXLSaFON5QkVlhmjX
4VzcrYusj3ow5wmLFU5hoFjL6KNm91ZVabKpnsXgj89VywhFgKuL1f++lNOj5fnTexb72ySX55iZ
zjdiHkxv3w/GRFijczuOdnOk+U532ZR+8fvRvCmDbLo1fAJe0yI62HV2I9rx0OJ+cBe3M778OKZu
BxE7O3LUlq1WtjP4Bz5CKX2oCE5LrdcAko8ELdyKuXhJOUoxkoDHACtpaTsOQbM4mO3ahtzQKWb9
Ogy+9GvYMoa5k2m77BaxhCRinLrEvkPd91xNEseeb9ee3OG2hzUXDsrTTnUWcRQzVhT2bUW6F+C4
eIDRUe2sur7PJboF1/CPDVb1DGpJGy6SMkwX/9VKl/qE79uuzYd1G5fqwbQYm7ke8Teij28IPLxp
HdXulYRSIYdlDCEf4BrTDj+MSV7IziZJWAz7FBOYw9yUNy5sKxZF/hRg1u+Wrz6sbVgJrE8E3lSv
Zo8RJEwM6E8yLCOUqHiV/XS978PM8WGqydrDTCUKor7vbAtvKqfapkZHol22M33qrXF2vjgG464l
Zicn+4RCK6Yxae2BpS9Z/0vgHMcyh+xZJwfP5gkDXIyQhrranocjYBQK1RipPtvM475cQjcgOm5d
AsQJS9pA21O7uMtNnLNqoD6JBgRjLveYwEGZvKW9TWBZ4lqqOJHmvVr68eAH3T1j8ZyJTbPsqsHZ
WUPuhb23uNSx49c+ZaWt6zRiKdZRRvnFrvJThIvErXp+Y+48L+mO2vpFD8nafmqIDsK8YlL47Rp4
EeFsCtcuiZadbEyECgyeUH0GoWVE74xQuJ00vcXRzy6H4TC4WDi6EgJCh+VqMBaH60lX2TVNJmJv
vDRRfsyxcyKvmMAjcAK2s+AQVdWTaB1xWNG0p35sH1UA0ZdT4QBPAgtFkdwFsGogHbwUUVvul7F/
L1oj2i8x5FeySvC8GgKdHIRTOEJyMe6xb6UoGtL44KCP9Qf5yffydE/3JvdROt7JpX8JcDfbLkQ6
bAjExtEAJzpTUBusyj/6c0yBWFGmW8rG/IybAAIfxbslRnI2Azwz8efwA+sVBRzuPQtlukGZ7KY6
LaEp3vSB+Su6hHIhrrd5Sv2TgeNuWOuQuJzPaDQhvkISkrooyL11ZERu3NRGy/kuqLOkSWeG0TzG
VGyCaRKgP6JszRObjOZFu1x+LgakFBHdTDYOzb6DCjQHkvmZh2uBNfNKbT6gyUD1Jeft9Zqstv+p
ruoH9qTPtR9frqXukNFm4kA0b3qSjwT20KQhDE8WRkjiY1h435D43oLmoCtl9DyvVYFXhWB2LStz
PKRmV21S46vL3sEmGG1mzADC1UbTy38kfWCU3DHU6ZhVjnBU8UyK7o0C342g4kfNBAWmbNVeUNp1
FYWGDjuwmAwcIbv7XXeb+KFDY7pvUlJfHGb2o6P4+1QXzDHZNghkiBCMRx4KO3J9IGHwMWa62VIa
a1H6KiQ+gw2Vei9Rn71jE4Q7RmegOMzfhMP1n9aejpM+Dfe77NzyiQ06C6SgIyEnkItbFw/eOF8Q
ej+XvrzgoPWz0Vmh2RCOfnupI73E3PXV5ZzeNmkLU7LpcRJon7HrLcMJ3wmS0Nuj0RbF3vJxtiP0
4cYeIZp7TrmPSf4JoxSagQOLnv7SIwsG3dgVDY19WlNbX1nMlvGou5ZUQ/UINxaHLpovqEvYMPYE
p60cqLotlUPwTQz4t6d8pjByrndorPp80wXrTVYWO7+JMIyD9Hx92crH9Ly2YsJi6BbQZR6Fbd7j
W1LvSCOF96dlEkJ6z2kRaOt/mKvl+GSXwbQpE+sY29OTPS03aUdxrDwuPJU9DRo+mcwPiapFYzU+
5S11T1nE57is72RNcoGLwy3anNfrZ6D0+BUPacIi9GvQ+2pV695C98dmsnx2YJuoUtXYfqUw8qLA
2ng2xJdrl2wX0FU842K6lFrSBKxeWYdEEXBz6Rch+noX6Na2kuWdLqa4TtCbdbPaZOuNcl+8DNmQ
US/nSohb2bImend5hLZ863nLTZEP9wIYYrHWM5M2HN0q/g/9pzX+4cYjBlwvDpEDjVpwYeceqezk
IQDSs4U81sr/1uist8aaby2MnZhSpm+2btGnmJIs+nyF364v3tJnTuNwv4oSoCLjkMKN7Ocgq91U
8y+NvATnDdQJ5Fn3u6h9e274PJWXCBXMxppRx1mPs5VKIJj5DmmO2hruvTHCFyZBSm8YitlXQZ6h
yW7jzVDVU7vjJuXyGC2Njl/0txQaFMH0esqnsmqfr2hyG7PTde43w5eAZ4L2MneWG30uw5klg6X6
6EbWtG7qx5qSXVlMKzA7uHXgjwz48W6HCOu6NvZDSowgHOiEuYM128JOGSofLBNLFr1qV42OMSf8
gSeau73e877dIvO7LrS9P5/JPviWzzQgeqPFMCodf3TtiBeO2utPNVnVUdbu21wkb5n1Hc0F4Qwy
h75dsc0Y9wuET6J9lt2a8rY1BDH2rJ54np9c71Ouku+YMq8VqEonRcypfiLb1UAkxjUZo8d5nb/o
tykNjSmzKTaDvLg+YKaHxf0VuFS9oJvEQbPKXgSro5UAFROqthALzWR3nQ3YA/PaaIDWEkU2zBlr
fW0NRKVN8dQSsLBOBIIlLH/c8WnuSShHU2xsryxHCwYYKt9zZgJ6jdWXRWYrTB76Dg34uDFkKAdU
Q0686qQ3Tox6DhZFoqdv7esDlj2AU5tUM6laM4U/vSRkacvLrCfLfcuAiYFFKKf5wZPFEl6BheRT
4eJuQOIeMdsTN16c0oAPQUkAGTe4BTNTkAygKwGlLIvKDJw9B/UoMeC5Ih52gHFppy5jIfYj2Il0
dW/NXSnwZYMDeYDqQ7d+hc9ImwjsHKu+6G6CnbL07OoBFycTvE3e4txN74CHYdsR3qIiSAYWhV9p
lV+G0bq7roeB0JFOdnT2WOSHEJ132K3/cFfSdPJ24ZnzYR/PZCH6nwmNPvrDyi1+XX6M7+0Il4Fr
qx1BX8FF62yBMY41Pdsyo1nFdyjS7T3n/djGP2XMxu0Wa6gm2iJIVqduUk/FhE9dI/DfBfzfLJYT
owKZyVHRjSQo7LXTijVUVszsDFWDVmoo/Z2vz0cGLpsrRloanLopoFvlYt1Kt5ol7AYypnqrEOOP
Dca+Q8IH4hbcku0q2EhB7kqG30naHGlPDQSyUw0ymBxauIOwJrBBa5f0uZctxkCnyUam0uWFgZ0t
lE+7fkywHcO5EYV01F9Ext9u2V7H7GWIEVWNPVtM4RKj0Y3W5dp7VqtECeYnu6LnEg1e+dINy+2U
QWRaImVsi6EkGs713jyrpGK4xLZzceby5xWlMQzedEfASdtg2itxAceCw9y6CUcbgoFfDztKRcIH
W25bl9Y4cPH1yjLKU4RkXgJJINCQXBk53DSZ/+HntLwdLC2MJHEO1YBY08DI7GyuXR5ArSKLa0Ku
9FBnpbfXW8nV9KwJmCElVvXZmeVPNeOd6RPoVIMiIJGEYfxQLhwh2QqitNZf+nW4bwxa76jOaaIK
lw2V4w13ZCygEONfe2Y86oGc9dmWS8rowZMfLQa/EG0ojjQ0JVwWJgE1iOTqe1CGDcNq8jN7tevi
YI9dWMb/AtnIUeWbNlnxlz2m3uruupZ7Q9CjNuv9tZq7vlFKr2XXuA57M00eyGwZ6A/dHvijjnEY
Y5E+xhCMe795DxgwHor2zlrMr6SBgDcwBIhiDDBSxDZ2YkdADhgCwU7aSofqempPdRXj4cBdP+dP
bY6XsEHwx4475NBXy1fkaRR3XnpZg8fJg53eJNFwYxf0oYMURGHc9ZylbKUdPK6qPGe8tbMzn0y/
oSnolh+R7X02yEXb054f3BhvMidYFNzH8kvTonVuIKBjL6pJR4vmMZcVjKT2O5mIck/CJ+aKJ6Qv
X9fY97BZpdeNhh4SYNycqtzDI1Zm4w7fMZTcqbibzVE9L2b5UuYjtECXkCzNejSC/erOT2RfGaEH
fLdNTXLdyB+EclUb3SuujuvsnusIl556tRE+20WGDZ5zgxPcTs1C7c2xvYx5MW2MYmz2ucAGSaJJ
hvqpdIJw0e8Li7IhU/N9j5/QrYDImYyQdzH6B1SKovEYZ9OnTtnyVKaIgii3aY/eYKcQ++q/uMiy
3BJyVt8Y34Y60BhpnB3XhoDNxsw/Q49Daw1X6dbCAwWuV/VArmZs4U5uPslWDfurdLzs5XDO9QOG
ci0kMeQcQmdp6IfI4kF9xQHCOnMvyN8e3No7D9lC+W8GBkAHEoX9uDSPRUt4x/WBiG5JXgz6oziu
T33c8OeL6h5LsThcRoOMUQSYiYWNfZeAF0vtxWC18QBCyG4XwQ3cyRotcl8U33vTEGdVml+rhoEC
rHQrLDEi2dSTVZ6vD2kefQ26JQiF3brn2U/++eH6swzFcpi0+XtKsMhS1MuJq+mcCcZ0ztev/vSt
nSj7ELvk+NaY4jiOmkMZ4EdpVJl5/sdDM8UFgGKThWMbAeG0c9pD+kGFHpF9bIzqiEsWXtpJO7Xl
xmMXsNPbPLafkeHhMx6o/WzPc2gm6e3VhOL6oLSTRNfrdQXgH/7jF1nEExU5iIZl2Nb5+gDcL379
SmkXHEhF/MabNDZpCofVmrYPgWEy3GvMpz63zKcat519XgENJpE8JbC8b3ORvtiya2+dAcPQyUjL
o0GY1JlP6ake4m1JYOCzKbtbfj1fpEU6gp0X2SkocAbx0yrdEu+KP3/V2Y+uZYjHNDGbUGZ4+QQB
jMXBcvu9Q0WgVQ0BQnlkWNxQ+luA9hZtY7y9fjdPrhWC8BtkW2DlrxQvJ56W5mm1y+YJm2YPaByc
4vozgmYpP5R8cIz7mWi5R0RGgGJwv6ArOmZd3Ke7mdZQ20glI+j+6uQOBxFmH70yJPC3/tKtkh/W
HENQ1N4dlbbyuH416k/hn35myn4/xs4XFNMJSshI7SbhfTVMImzmIG9vMIiIb0rcSuB+nUf9cP1q
HpNngLN10zec4F5vzudYFj8zBu1hztjwfP3R9cHMg9++bTp8IsmnLlA7lOQ1MWcQYJJnN8FEwHrM
R+5yUQ/oOQrnsjwGQzQybeLBX5bvHEfORnpr9IxVZj11zy6MvqirlyM2/6HQq9jTq3NYAvMAmf+2
LfuY2w/uvlENexB3pLoWPxGxoP53zXCYL57qcm3jiHtzhyNCylazS1pdn3bhMli4f+kljmwBi9ih
IewtNfGJSnH5y9R5zCUZIeQrDOdCbzR1VB/SXAUHGw9eCwPDKMHRFYWNSU95KGZxSfwsZJQojtGw
b7zc30OpxhnSwqhIjgG2FvwpabrILUr/XmVDgm2htW7TdSbtdDVgGcrqe4vB73k5OMrkJTidOpOK
qdjX8K6hJORL03fIofHjLASKmLdVlKL/XE3nfP3q+kAQ9W/fpm4j9mXgc3KqE2khyNKqdjwn0uFJ
puS3r64/c+MXwhbWE+gxmZ7RDDyepCtyXpTDG4EmMISj7mDR3H9DH3Ljph5H9DI+NEn6pUjaHg5v
t0uabjla8fAico9Pft4ky2KiebULgIcpvo1S/yywJduSTdvcNoELSCfjk0PLQ+AGYr/GfI9855B5
N31mHpN6/ha0zevqDp/zmYrRIpd8oi6l8xXZeRGU8PFiv7gZSneVdhk7SXJvVmAY+A2AezjfTNGB
E4z9j5aifOgKdYDv24Q/bXyBUwt3s2ny3VOyCBlaHjQypC++9JpdnSPNC7z+S+aW773032lMMBNE
1eaq+J3o0LfF6WDr909V7LKtry7zkHkfG8lJvwFTTAfCd32WxJxg4avlSdlCcYs0ncJIIJXFIRKQ
ZduM8T5lQ8bMir0Nq3rL9i5Fwm7XyW9pYX/tVv5IR0a1P3PMTQonygSo0XLLzzHpY8w0/E8iiN+R
6LzD6wf3ekxzCWszpoJzXdrvFQNsRI63q31eW8EwTjDvlWW3d1ftD7EM4pbkti/sQne5mWDXZDGe
giZ7EEo9iLZBaz+r5bgWw6bsDCck5w49fMoBt6IKYBY3brpHjCenkGq2u10lCDijqJ+Q/udfUR7H
UERPYlPM20h0I1Bkn0avw5yUmbIzw25nXhcFgyCS8lhG3aNljqhhaZ+uiF4WxD81FIRXDg2VCcLi
lyR4i4goBu244k6vXUAUp2tqEjgwxBDRQNpbl0ZHGPQtToZVXu91D4iNQlvmb2lgPtsUi2CH9MyE
xW1TklT9EVwAJj1VI1QCBSxUpMWbaH1jc3Ta4Pz3fBtHU8z+wLYJTLoCaE0BU0Hbcv7EL+rXNXZU
D3ylLQWrhV6lscwktPBQn5mReE35TqVHcElbcJyV4BMaagoYqCkI6kGSYRdG1Q1AgQ1tqTuD66WM
gRkdLdSbTrEOXaXk0bBwf5kzyZTZpblUEf023O1pXH5Km5tAZdSEpndMaxciN2hPnUlr37dfMQV4
m4ll2xqThg6KPT7iCyV/tiuVcQulPfz7i2JpQtdfLgocUstzXM1//DMvL8ZhyQcSOXal9aqgE3U5
Lat+SSmBo5Z3s07HOCDQekbN/PfPLf7Fc1umFDypBQGKvKg/Er56Z3RLoP7i2OiJdxnRf/FEVvLq
AjMYwr3UYnmSsEWW2Xr1PXEK8FLXXRhj0acoIF6mg8FNHcFIecCaJjjNDpDP379K+RdSGJaepucG
vm8Gts3Q8I+vsuqwnifQldvG51UmAw2i3/fThm2YZhKBDAQXi/QCiS4Onfqbpoy1U/5TkznSlE+x
xAQWRoa/r+mI4Rq82bqX8wvYn15dvaFLfMOP6Sf3xN4RFGVxluDjl1LcPlwpiLGp+3YNBw6tc2m/
ZAtOv3NMU3jladAmIGau5c4rsLIeaeRFXjSHjAM3XucbzO15MjshxGRkFDd3xd2cOZg7oRAv3fGJ
3KEPzGfuvwayeNINGzjPm+ymp6LrtYDis9AgYyrbk1tR3+L0tzJ67OzluZiT499fa8v+CzmWi+1a
ApGCh6njXwirzZzWhg/0gbQ+R69kOiEcVbpfzTfp9E7m9JoVVTYnMJpxg4sZOgDkpBdrdPakd9Yc
ByDKvkdOlFE0PZZo6XTsR+NQ6JN7mcBz1rLwkBDG4CddMD45EQPgxqpv1z4o96O5/ixXY2Rzw/ha
tgsmBPozSUAs7DjZlslb3BsQ4SzwagQ1b3qgWKWAZNnE3k/MB8HHhH/bJVWXABC1M3FsPNA3YIYa
edNWcoSG2fAwJQymcuK90FoXX7yVjpiZ9lspcGRAu7RtFnaeLvKwKfGoCvXvk4KH67xVGR9FNjV7
MAfDGtDRVsN3dDl6ylCWgkoB3QouCIlZvSnBOLK0zQOxCIy88LCs4pE4NtvTo5EUo7rKfKHQA68C
8XGA5nLR3RqAXHAYeNduMDxdsfbGqC+Ol5+SxviohbYdwndoV0fuV2uk3IuclcFIToNlwivr437b
Me4lqnk6GKUgczlrmz3jkgw3pebUvAk7W84TtKltXrivLr9kQnCO6+ndmRKiK6p95Kg74mRPjSYJ
kGrELRDII3aZ32KdZ6lfanuK6+TDmOYnTAvH+0UWeAdpJ7pRza925ELWQCqTT0N3Rsfz8m9u139x
olj4FlkmSgA3IKP3j1tDrOCYOEafH239lvVp4PEzarjghzHcVF5G04pIC0ZOis2dHt7pgVmtmXRO
AkjXDsW/4e/+lfEd2PjjCJd1hAexEH96SSShTbJJrfRYEFTUlNkD5fNJQ9/FhOy0W06RZpzV0/iq
qVfIod8is/1s++6/uTb/YnO3A/jWAomEAyXyz9RzlSpc76s6PQ46cWhWrCokuRlBhzBbhi1M8e8d
rdq4ut9lx/wlhnLea3xDav4YfIptT8woxlP+J1Oln4STLCFIWIQx+PxvmLjBX2jygWOy58CQDyzL
dv7Mw6XAdhiDT8lxzrNoh4EOlqHpzhz7DMmO0MNs2vq1wD3H5WPDePAmEdF09kynCwX/EID6dsnT
KVSpX4bwJ7yt0GhUiqOrbzvpDpzVxosYYl6tgld0tRAezKmkeazIk2nGoD9N+fxSLlmNGQSsWFHi
zBflzi4w3OA1oBcS5pPono286MIrJh4bKadPtx5Fbu9A+oJwnADWis+NO+THoq1Iv1FpsmdZbAeY
lS+yFCQNBxeZLOtdMK6bdGFuYdhYxDuNPGcdy8bGHw4xmIXjZmB87pq+wEtnBFwNzC9LAVnXsI8a
c7xSRSswNT8wPiUMcMlH3yQieRglG/JaVc+4dLNr2uVC4o1xCkz3AQ/bn25tqoO0j1FWdEciAgC0
6zkjkLlLtnJtb9ugaZ6KBetDmbNblcswH7s0/RimtP61+vh/q2iiXoWO/l+/y4X+qmiCJ/aB0RUb
xgeH2rCcfvz3f4pf/9VvaiY/+AVHTyRLrnMVYaA++l3OFHhXYZKJZMkERXElz/W7nCn4xabrx87b
RbwhWCX/kDPZv6DgtUm3tE3fDfjL/xc5E0/zx2LUDOA+mcKjlOP1meJarP4TH54AtKAcHJZXZRp1
gty/8UbWG3k1oBJLT/11I5vB/ohmEjORsXikmG86KGXepzYTZUyckD25PzC/qo0XJ5Kt/zqBk/Q/
4wX50Nvq2aPxY8x8es1s7bvzaq9EhMxI83Ps61HStDCsPSPb1cwY+ufO9RYGPG7fv6aCiW7I7pWo
49wObU64NsfbPvCLMfruJmqOtRljLG6aZCzuc8O3G8LRDEKUxtoAVHdMNSe3Kgja+qatUjoIk6S5
5h7HdDJnOLZcQf83Rsw/M+SIO1MV1TfaGcPAtDDO8aVlcFBvA84hMsl07p55gJZnfYhlRhbd98Yy
ky+AZfQGM91BkjlCs8NsXvXydilwckvuVQVjzwinoQj6nmfL8B4+JTjtYfeSFW5qvZXjMCSnxIKT
wXZVmN6GSjZn+JOUU3eIEufJmSRKTnttGXjUHtES9iIaY99h0/BOIgS8fMMJiuRugEUKzb/wCKI4
ImMvykO5JvhwU/oF0deq7GFfmlGP0L537RLD6tRazsE029kO4a2rA088ojvVmngEBE1+az/PKxZS
32ELOt/jYCLpiuSF/tDnbZ/vsq5r0v3g0uWg5baHb8gDFJSBYIoupc7JFQzoP1WWmwBMuVUcthkQ
IC6sZu3DQZ2JWHOE81hR7C0bi9F3S4lXMxfu28h7UV4TTftqbIb5MUC5Y20T7OuynRCLaZ07jDpL
1K52nhP22AunwV0ZzuDDOvduGqYER5OliE2H3DFYZvYDz6RmPqNQgi2wY0aMmCAt+fDOJruHTIiB
AUfmkAcVtWFQkqyXdh515pjGKZ7tsbTZVgW2PlunadDg7So5UkepoJ84UYXHuCbzp5agtKIw3DAy
+zK+xJAPxDFLe30OCNmbl6bBDzBzGpEdJmTP7V0x9HF8Z8zx7L0SQIA/59LSF50jdhTb2apYqjUP
U7PhU4HHkfeYx0/A3lhwEv0lxvSMsNv40mAY8jx6tv1k4QUbGlHqbvvcmR5Mb4lvWQGIffETureQ
pyW8zyL9UTC4+0S2+HSYKpEcXDGl7+0oY2hewr0pmftwXDgRcrmyOohmHkIPQ28E+XCoN8i9O0iE
g33jdFZ7l8atiWtAZd8b+WrsgtSYPxXM6Q9w7GqC91rCHRMTsls0QXqwQM6i1ilPHdYEz7KNo103
uMu2zKzsGCtbnMwodl9NfOgxVA9S99Kv9odTTvBNyJG8OMboPFLRRY/TCPRZWVb1SDRezPXoE6K8
xv4RaYJ6HwurOSkztZ8TWIfpJick8s4vZv7HopUHoBbrS4k6/2jD2TzJhaVSgPLvCbCvj7mfMcUp
sZQ59mmcHw0mGWFnyPgW7j3MpLa2Ms7N3r/v1qz6Vs1krrcqiB+k7LyD6jIMcqm098Dwfrguc3dk
AtsfHdVUj4zQ5Q5dV3dncyseRoO5FQ5M7sOIF/ibSHGjalXdoBJphgcfgdgehsSyL7xsvF+zuDgR
vlawN1DUuYQiPJjuIDAYSZzykoMW75IsM3+WZlY9d6rsLxajl2AjtTaW8UMpTnR0xmezWfu7ARUm
M6xlkSM6n7x5SOzCewzGCF7fMmNLapcegbsQ7MsRsjoBpM66MUa7D22TZCqRscyVha5vZXS1l5Ft
QXCIICcNS7Mcoxh7HUHXfciJjAz93tURPK2dMY71vO0EOvddWSLjDjHZbk2VPDPKl5dudvsLyZZ1
GPH5HEXauKeoJFBQNFgSEkJm4K5o2+c2tfRgEDsvHxj7zshEwWm1VAd/wL82KgOPQGyYpd2EFxDm
YOmtSQe0L9EHhZ6wm8Pk08RDXEUn7snu4neD2DHXSKClFctdonwodMKkWlrnGZsJshuDmhISCRms
aR1l4hGftcOkDQOv1PHuihJKrd+r7DD7mXtDHd7eDfloHgTMkUdSmLoL14DAKZtcPrK36/oAggbr
uLEQNS149wWRLw5Lh/k8sq9mb5ZZig2Uk+yN2KpOrYAgY8louHgLgZFusahzkiNLTwoXAjX7ZjjH
ng1DYrSOK5YOd8qKx/1iQ3vhQIDCyYreO/EaHciUrUlNM/O7YenED7DU7uJmPSMpz2UA79flwWcA
tm1y0nAN0uyxV5pmLOYxMc0QLUKbtdvQ9hSf+LKMp8SYgPhKpdPloe0ygTGxy82Czx7W9S+kD4h7
A6XLjgPTO0xBxoB4GBywJdJVWd5sosMShcXAadG4ybJvEXn/TBwzvrGIodsbq9E9+bhSb0xXWWE2
9RBsYcdBoVrtXb7iNl4uUm5KeNtnLHm7XTaSUOGDSISGKseLxc5B0Bz+4oj9o+06E+ybYUGDNZoH
r99E2+kaCXKoGhHJMY0Ry6VVnJ3HvunvdDu5Ky1b7ZKUhJU5iOydXa/cDmqERbMW03oT17LQBy6G
Fl4w70oJ38q15HpS2RSFEhXC1huKbOcFWRfOFiujdKqFUQnM45mwLYK3um4/ZMTWy2oC3coo3BMQ
Dg6Qqb7B8AhIPMbRb24s7tIyi3fFjNtFTvxRupncIQuz0eQM7Uz8CBalngwDVNMtV7z1rFqehiUd
9obLLCZq12gbd2wzvR0YRy/ArN8N0CyllVRA+XqY4yx5/1Z3TbvLzNE5VPjJ4oQ0q8nbGm2TPILR
NKfC9xMYkH7ffW5Uve7taW0uDjBJgS0DPeoug0ZDmk6OeO9uTp0BCyVGAejPLOm7x9map/XW5yKh
yGppNT/NZCQke+rLbtg5XTPdcagX9da2Eoo46SC63JStUPhiOoHVYrbUjYsbNeRd4iJq3irPd97j
dXQEfey1tP9/27zYloWVwP/evFw+pv84f3T9x/KH7uXXf/Zb9+LZvwSmkChlHZuWQzcbv3cvnvuL
S93rgF/jxKB/8XvvYv1iSzwENCACCGFrePs3Kwbb19YOTAP4jelYJgDF773Vw68Aef+n7/+jUuVD
nVZD/9//aVFE/bF5cehhgYmBEHyfX1p/xolF21WlDdyPQ9MMVrkY3C5MluMAUjLV6YRRYYrBDxSb
EGNmih0J1JCW5bkvscDNoxavwOFJUbzsMnC0W4CzBl9x9C55V2C14mNjR5hmtu9Zc3i3y29OOUc3
UWpeunp299bCwAl6zsky+/yE11VzsL8ASnY3QQ+tklwXBgpELCEFGMu9g9yKhIQlA7sAy23fIit7
7/w6e+w1h8rpvQsehtNt3eWo/1pyQIygvSn6Ec8x/NG3RYbDeDIZzkEVzYOPLOeCmeUn7VSzuGN/
6Oa4P8XwEg3TfAUmMkKau3SbzMtPpIooo7aKjAb8J2mcpAHLQuvgW/RZh3gu78c0iD7Rrnw3puxb
a4N/1KY/PlAZ7aD3oBEpRujYUI7Ukp8xrQRcEWm2vetK2hKAxTsI3OmuN9nN/L4mcWSuqSHqGMN3
p/qECAsjTCcvSVDFENRp1x3imPLQxdPLorryWE0kaU8UmpMeEkkAnrhMq93VCbOuzfNoxF/iZv3V
EZnKEg2a9wnOBPvBBEvjf7g7rx3HkS2LfhEv6M2rRMorfaV7ISrLBL0NMkh+/Syq76B6GjMDzOsA
jew0SpWSIoNxztl7bSRpJ7r1WoUpyG0QOg/EQbA9CFBYLJKFMX65jTaZ8ZAQh9InAxhFc06XxBoZ
yHcDvs1BxE2MN6IQ1Ri2vflppxAKdavaDnN2kAonygA3m/QZOWwR5RKFx/zOm8qd1zA3LeL8XFju
B+qHas9wrlayfiICl+NWYuruuxF1umBWV6IPd9ffUC4d4SzGxuXj7tsEGd8j66IPpdM/SDkfdJPD
0QUonfpJS1Hai3DpXnVt4k1JjrPkdVoWgv0Jx8syIN5NECs6SxH5mWdtltkj+4wRskrjq7F47sXP
5UUpqmh7NlXI0gnUzRjJfsvVycynSJu8aj+PHN6x/IYb/ynoOneXzasVNj/NfoCsfjRktCgujYaT
LjUsAF5pCoTycMOvDsivkuXVnDjVOrvYcw5PO7MwCVcGCL74iHsQ6Qs8UFaiCNHBciMCiEKkE8wV
FiPbM9IQ34IfekPHZtJCGpzm79VyX8PcOBdteruP3tF3nzCpeQBFoSLlQUvgARPbKBnVl+u+N5kx
Pg/am2PQtuBNXU72oPGmuhp5Z5l/mSQHKV+S96HPtBP3LSRPAPiONk6vqCSvK8nM+rX18p0nenc/
pao6TDVvgdsSDlAb3TNtBHnxyXna6tLfGXHWPZow2MrOGPduKR/rbjD30P1GsLFoa7xSLteiwJSU
uHrIVKJBVaehF58wIOaw8ePa2gc411TDyVNGcIqmLSLChTFhc9Hon6BC8/F3TQE2mS7F90Widh0c
LJRttKc/yVF/7CwWkrQrnmeFT46X4m3FA0502jp+1T/7pGB7c8cEnrSDKB4ItQMBUYS0SX+5dRyE
mU+Kk3J4mDSVQ0KPi/bPa9gtqZdCMOyiNUl8TJH02yANWBbRt9fGWO0xXzxOHmJW8u2JaCiLr3QE
/0t39Wct8mxri/YFswSIL6fABqXz9mYdfFLehSH0gGYSuDVpOzoJo2YMB/u38Ot0F6viDrbPcmAa
eVq8ztiABi4us+wxdXhUar43PhcF8biF1SzR2EFaL2r/VXMVp6hvLI95FSml/cr1/JtYkJ4a2ni0
aLkQNtbrUeXhS65/+XV1aGKSy0wdh2mSfmlTSVM8KQ4Y48wjRin0IXX+1fValCqmNyPsMd1jYqVL
2FwOzeRtZ+b3tWzTrZ3EXKdTWYcOaZ95Op2Lzisjd30QkXclR6g6iIVWrU9s6T53DHTFLjpNlbGx
PgBwqD5Ny+yBbdLZmeaWXZcoX/wB8Jmy5ktgcSpUBHodK+QErHE2YQ1eC3bLCAjNbsVGMSIJ8YHF
u6HyUjQ1YMuYxPShSsWvDHbRMEA7q9OfIhmvomlBlWn6yFCrjnp/lgRo0kJWtLE2/WTv5bjWTmKV
GGhQ8Kta3OW6tTAsQufjpj58Eg1/Ro0Ta6ncj77R3QucMnNHKCAdFSvW7wiE2lt22UddiXacgRGu
vhS51mCNVAGmbB/MmdlDVWgH0TWPkO2be2/U0ktViH3SM0jbmL0Mg8V7nAZkE4ofXnzRnshbzx+7
vvFoj61eEQ3OGjkMj5QSd4GVtWfHS3NA//7PSbNOQjPj60xNhtra/L2YmXOBBuKgt1yVvGnbX9u+
okOZszRJLs/KJGvbSSEStT4xR/X0oYMW3uWLs54GhzKR+nbKGDaP9KwIMEDbB8E1yPo7e6ZbQvSk
RpQea513gqzOdV+7d4k7rLkRoN3i5OtGLM7Wp5vK8Xnqvo86gpGRhg46DYhly5ppMnQTCu06fSKu
Iid56Dpge9yzNeMPTpNvfdslVFIlcFZdU3AruBiXISGKnFK2o/DAAjmFji+iBoLlwR4xV2TTsnUn
46MwRUAfNLjDbDeDr3g1e42qPNB7rJXltu5YanSelrOYGiedMHvqy4Hy84dvowKoZoDMtAnJxVWk
Sxm2d6CL6IDNQNhkjemTXLX91vDsTd4e2AP6c9KJUQ073xfTf+E2NOKTXBX4vkrDYUBx6ZMgBzh3
HLECIKhpK/IE/N74zY3ZNoz5DlQOjU93uKNVBDYKBWEqiS0n1vfDsiQnBqttju6qx7a+s/01s202
vso4f6vtwLyQHHS7laGrlyfofQi02SDRhvPCle9PfkURerq5ryw3PhmJjU5WErEB5Bk5pbZLM1yc
xN9UGYEbkiDtwO7vrJmJjwpm/jAO7jaPZwxAtTaHRWO/NdoqaNJqVGC+4xyntVlE16c2HAI7zJMO
tLhnkWNvoq1LJ77cwBwiCisqPNfutDCZ9TP3QjRIWBmQyrv1RZtd3tBBTVsdHElk+4E6clPsNkWd
YpntzRgN/Rw8zb784S/2s9vE44PhZLuuz/ynsnquJTJ410z7c26k6qyaZBMMzqXm3kz+dfZEXjEz
9FwGBypJ5Lb0sHTg9yU5RQ+NTV4lwcysqGLrU6GFphujhvat4JK31s8srpZnAhjnqdefh+mU9WJ8
uX1QcA7mac7ulNePL/ZUIRqcxUiPqC0iVzeXHV0Jfd902EBTbMqOyzNJm27ZikF2aljZtesYrIEp
BwLbwzGmo8kwS+em7cQv3BKZlcexviPSrY0SZ/JedGF6x9xm+upnqKiqRXpHKzadq2yXD3dyMM9W
sxb1eI6f2CuTe1A6L7ozOy9xTrgGiqLHv76FEomTXK/OBEjQZ5P2Sy64OLDkjIc6qfSwVy1tG02b
8b0O5m5I5PTN0Lh8DQLU0IPzJyST/cOZCdhOiL50TckQsv3B3NoJTULgr5WOqV40bnoXlOapgzqJ
NvaS96eU1jSXa54iNYfRKsDojmi9Kv3oe/USabxvm0vrJ/4TQ0Sm3O74rSgKsj+sDlt6Y+wmmuxk
cNx7dEy39FFOjeqyNcBIHHrHnbeLki9WgPSjZeriTkxSO7qhFT0/NcS4pocmDuMqJaBj7g62ibal
1FoGtyjqdkoV2JBr4w0ZPAN2RbiESQUQD/W7m8dFpNE2pyFrHqS575aZBKJuQsDW7uvgXJXtfuKu
BTKi+oYef9rnruAQJHgW3X3pcoQMtgtgUMzhjoLjsRIDmHO67m0wYs3mZrcBpa/bwDmyZvB2Serb
NAYAdtDWfCknTAiKLv52kXW7R/e063Don1rT+GJGMoYl7YhNaQGJKVz7jGZjIyt/IiiBvhvcO5sh
RWuAWV6W7D0FXoD/Ftc4C2sb4bHSSBLyMR0NEmbADEJsGn9mn727lI/sRWhncTL7aAUd64UBUn/2
PCcL5bpDGbXm0qGPrMqgvW8XzBSJ88XmXDLCCID4TsMpD9RXnzfWI8vNuWvBUuSmspBzy2oTGKK7
UE1NBiwAYsOsw6iZyE3gxQZe/rtMVA9ahUvAbfNnnUAD05mPPnsTDNIOxbHl/0IK9KLrVJNlP5lh
3zYHn/R0DVLClOrlYTK5dCdMxAmDGftdOPbVEmm/H10XekXfHQ0xL2HHLi50quzZSYx3v+EdIbHM
jcbSw9wubJAZ4lrRZuOT4jmux4vWxZ8MD9asmP55rOIObYb8KbjvLsrzt7Ksmu3ome9+S4GaN1gS
lqmZIfUlaJNG73NuRqpYPBxHOYolcmx67RqAiKAo1daXubsFfNBu9cLHtcFGgr9OkI5gZsMlXcZQ
KM079v6uEMJ6atmbcBs0N7PCNwcs5jdC053ZLyAeUvpJZHuETfLT8xQpikVdwwAzp0Pm2uPB4xXT
g4WTHiP02pSy0jdbMmmpdpAY4MHwIhWochsM8bd8NbuMeXecFsejglLBuVuzCwYA5yY3iZdx8fcE
aeH/DTzjEGMJVU3QnAPRXFyjlPeqtj98E1tZmph3NuO/A8no9zMzpmPfy2usw0VxycUK6baBowi8
8l4t7j1EDIJojPo724MfuQdZDahRgpLHm+rlAOj9rHv9i0A/wbgScBP98WZT5AOx9Y7BJW9rrw7T
KOA67C6nluUiBba+qUr63nbnEj3Q0oPNjTWBqDBDTfSY3hpoBkZeYlA08ONmnvTIqTev/ZLm0Jm+
XG+QZztBX9T6J3TebBtMN7mrzAHBKpiJY0AsE/X14h8HJlwhrSUFUZsttd9qpKCyy8vlFX/nNeF+
dOSMhBeYYCrUaHgjhiFgABYuuqVxM+M4j8QQfDNsqw3ZYP2qsuZr0ab8yALsbtHXzYR5sQtTMjXp
ZI9A9AP9xWl/+J1NMvwyVAc4TaG74PjSGl6cXlX7une7/TgMW5dCxl7g64pF/zArgg0m2L4bR1nm
DnIViYEDu0Y7thGu2P2DgCOzbbvio4Z6D8NkC80CoRvTFf9pZlh8sHUY+qB+sXklKMoZxKBaidc4
yV5upM0+exHdaRqjprXBEPa4n1nK2YUZ+svckPBrdmE6Khm2NgVe0cMmCBLBPqWind0bV1IJjce7
fp72FK6v3Ll+jzN/QpAHj62F7J5O8ybrubjBdtGiUvSpJr869HVgRVKREavp9nPZgfj1bLbki54Y
IE3ekFtiVZDT3jDooHWyYsOw/LJNcHGpm37GbMArrQr2bEe+j7ImpNHixv5IIOYncky58SsGrFZB
MeH0PqvGYv8YqcOZd3VImPHr68mXbZTGBgaCFg4aWzS/JhjOYo69SLaGlH4RAdtICId7xxueZUeT
uJiyg8FWKMzsXpLB5DATxpOR5avNs81e055aZmBrsBmqnByUvITTQ7Ccp3cf+X0FrhTbYIdj0sWL
tWg/EklbqhefqJgEKct8UWl1aKhGRIG1PHgVBJNxJROPVK9MeSkORLaAOaooS2hnRasDqgLbvKOi
JO5rYdNkMWdRk6bBXsi+GOxCiGHkyWYmO1euDLblap2lv0YbjTj72VlshvXl262Ky1pkwXCyYm5m
e0IkhtCRYWFznG+lBCgYnpUdY9J+k50+7abaCyIlplOyPCqTto1WY/zsUe3NqxCyX9OSQP8zAau7
vS1d7PxsbTDhcxa18ZnyzNnFkst3VVau9gB9QUdX0qopPWiatY7STnDrj/pWGRu8vOOxl/ZXpo2U
90o/Ed1OgrRZE2JcHr3iGT7oezcnNVwMSuKqpaXvmqFYW5XziChp0oU4LKX7HMgc2JcaMVoXLVAD
u32Zfdw8hMw/xDNqCEwZWEb6ssFVEd8XFE7XsWb6J2LxQzHJPTHFe7bx/5/NLHuUrroMY2JeGJAT
8EfhHdElWTbVRNMlgMX0VFrp29CO/JWUGkXfnHsE2efaxVc11yCfB2M4xXEDvaI0IPw103O6+JHi
HOmzoCIrAsmBbzjn/9+DB4Nggf9t8HBN0ZnwH77e/zJ5+Ov3/lM35f/LYEQAtpd+HwMIF2rqvzHQ
gfEvFzyBZZh/hg6W8y9d1y3IxQ7/emAGjD7+c+ig/8vwuHkGAdQKpg+O/38ZOpgMN/45dGDugWbR
t1zLQsTo8Mf+nZlKFUREU0O/vxiRWgZKfhIjyKady5bqNT751G6BNi57YB4+s7vqKKYZLJBM9ENn
ci+3Gzir3vyQM5c4Q3K8D2L6667WfC+mGiqCAaurZONdkw9/YnWCpCfU75EAgEuPfAkVQL1Fn0Qq
Aa5HxM7bmSQZOr1DlGjjHYHYOn293MStihgGz0PnFXuVkBMjrd+dSZrB5MB1UmVxdh4GdnKR3vSf
NI7A9g2EQ84ZWSwUEsnwQyRAzqRPDbkGu9/SNBBkE5AOv1TpMQxK8iqmoUHYoXdYhCiSD6TMBfdZ
TinMDbLaZWwFAi0u7nLNyR+Y6w9be1n7xlOKiqTQ55NRih9axz0UYpn1IqWFfrWNPxIroxSqx4Tu
BOIsaTAm96Z4viAiUlE3srogATraJWJPYpEbgiWYj0QMSpCyekI/5NPq1E49XlzbJ8wdkoNPPiwa
zEJezby8zgGxKk4+XmdGw4c6b/ZlnKqHIlmeMUhBwM3y/NnXv2DdHcekGn91xGeiCf9QeNe2ZUD/
WSNRbT+zGQqJ+GnTlBZdTUuaZaMMcxcyD06p0DTmF6OpiJZj6zwmeFda3PErrDUOM2c8+0pND4u3
hiRaybyvp7w+Li14wkUrLkw50bDzxJavWVFad98hjW1vj6aVdefUS3Ce0qcyLs4+Y5XTLTtD5wmz
snW2+CvI9SKrJZyDrAbrrwWHuctPMV70vY8cneGGcSLRKjl7vqCzKdMfY+JkKBf4AOTw3x/6JM3/
9uXtp7fH3R7y3315+0FsZ/qeO9/l9pWGontbjsyfu2wAG/OPf+P2fM3tJ7dPl9IOdq1wn/7xMuzM
l7RYhrcWtOjpz6v481Lwr5H2IluatOtf8D++vNvv3n5q55YR0ftOEMHwG39+cPtSZGKs//rJ317f
X4/UYAy5BTtBkWMa+vPAv33650UAhlnbgg3AtLKGgVTrwJT40Bsmt/AFNKOrmGIrgendHssgHOcc
h3bgoEkSEwXjxc3H/G8ftNnOL55Z8D1AVVsSVDr4bnxvUjaoj3jvterj9ju37w7+MlOcmbTKhX1y
VP9Gh6eOWpNyKaRf2h/m8ZKww06neu1FQYI09JJUR6m0y+0zKylRM8UU+9Kc5LnwphPFznLs2OlE
sqVEyLnR68bBRZZxYW5rwdDjQ0DM8MWm6YDqhqyP4o00VcYd649MCZCHnhDAKG1mw+hwqJF17sZG
2RchXOh862eywMTVz/NTQG4O8YNgZjixbl1cUWkUYzrH8M/3vITQuUFn17z2eecu/tEFCZax3Dqk
Srnnpqzcc4ITisCznHHYetwXjIxsGxsfxhWwoyDbMdQBmtA7C/ntVJW3R90+6GsT+/aZ5SfZvlH5
O7L8msWz+E54a8kEJwDbG8wVc4vhYFJ6n3tkdf2st3SOaVwYRKTGdvUjj2OsK4TW7CrSs66ll79W
jXT3XatK7GnoEee6NCN9gOpiLfV08VxvusxZQjhRWb+U1Txd6vXDlDHRbIwugPrGI8zuAXWcdS5Z
6U/KSe6Sh1TZbqjFdD30saYbmdbYQqvkkq0fyNSzTj0RwPrEzqiwNMa4Fj4rjyccU0QuLuS8K0F6
roW+BAGRrig2ut6BiEc2GW1JY7nocbdc+qzMj0sTs+HkW7fvL0q0a6Mm292+zNaT/vbZV2ufrMCn
YVgcleYnGEXZ2FEhdpcqUGTQMIBZ9+TjsZElcZIwrAwmS/hdu+ISA1C8iEVjaoISxJHP2InJqi9t
2o+LcYT8eLBr6dJLBPgRVQ12DEsTzr6xnNfbidVZBMmyK4fu58fFtbXr8rr0jGB6e+4YV/MlXpN+
N+PKgcI1l1cZdHWoPLxHKCe3LmldmzQTJOyUD91QyIjcafixNLCxXfYodbOmOA75TEdG6wOKOmHc
e065ry2reEu1CodbnN1TBhsHs/Cr0+pDBJTi5PVpwopxQrJVneY4U/TN1Ah+qEFdJImg2mTrY1Qv
a0AdfPbXN/98ffvFTK+Tfz/yHw+/fWny9uwCa7i//dM43+mrpiQj3X745xf+9tR/fVqVxbc+NpNd
/eeV3P692z+/lOXq9VVxsxUwLLd/exF/e3xXQR80RSUYWxg08bQWbfjtg69x0f75Mjez7vSP791+
Oox2srftpEDVZmoGPrBYdwlsJU1haCNtLqYIRjIXnPuFdvtL0mcO9bL9chfv05i68TpkGTndY1pQ
N707BKZNHNcjiaFcQAgV1jmFGU6ZvUcAMx66OPdCmLP8hkkBL+0impYUHHRRzMeyMd7Qhx5dVJgp
LDl7McjLTuC3OV7zNLrVIanmJ2moaUMcDX8zHm6tiYwBt0nuQB1tagOiIhBgwp1U5AqgPDYDUFaJ
JTuWhXNx0lgewDj1XkztaZyYMpGDh0T7WKC60O3RDXvJ09Mi31CpQbkQ5ruq8LagafN2pReVXalf
PRP7dSv7FzhgeRW/kUTOEMR1JWiutVNrt+SgLv4daMRdTneLSkf7LJtyxHvuBMTH+4c2yWkZOkYZ
1nR2Qn9Mh8tQcqtlIQSzS1fDYAjF237U1oZGNfYBZJqRJtsq/ibO7JhLhmG6QqYdt9MxSS3o2mlS
hGaLLo/oTChdvnVMnJHmo65PkQGWB/s5tZ7fA0Vsg6kNQVK9gRaYtjGZW9vc8h413ocu7bMDafGU
tbkgx8kBsEeYMAdBgZUb4XbPzp74IfQC1s/UqZmc6c+uMWWrH+c6E0S4N8v+3RV9HLqxPUJIhag2
E6IYF2V3bGAxhammUUKP8AORR2ynBSS4XADKLqM4J6hfdorTk72Y+zDjLbwQLf9ZvXpD4YYLFlFm
QZAN9eG9dwlkDSbvC1puF5lTE+YS2meDrd0KcEj4ikhIUxFbJyZoZ3q+oiqbT8SoSRhc4dk+NAjk
meEHxdGYccCr/DCiYUcl5Nh0Q9+WJf6VDMHBq/sWmqa1hWnqHoPFwqY2WdeuElCRz8YyFlfJ6Sjx
i0MKCCgaEEhTe1BeO83JrgndSvpdEqC2l/VvD7k3LqkB/2/Cw6vvNTwGVD/1oXPA/cylvASZe0Gu
njDRKEhT5gha7rRi2jHPpqRhWl1wttLxaJt4Y1vD+iRUdH50UeF3Sd5dU9jFuu/GqBIZuzuSExQ6
6n2njc/lcPJGbBxEjrB9Xpxu48QEMjIoY00OvgEFGqLWnhD3MJX1Y6vYp0x2UbZ1iEZBLiVZSaY7
i07I9OaSKxQyGQKHxOH/ARIOU3wzWu/VzjouqVgcxk63DgO4i2Rw05MH6M2pvCtlfhsG+qkzZRHV
BmiomdfojIe+csTGYDS6K0U2HAZLHYw8GqyYXXaBXd3SDyOxVEiz5DfXIqTBBRkzFblAK2pa+2K4
ay0bu7JkWXFSyHXEx4rQdeF/zbPjRboWfENw8ZrlDMPHpggi+Lf5Hq+lm3FslwpqEVAGgIvWNi6p
AXEW2Ocsv3eNHC9ognok1atl29CfI8kYp2uarb3v95js8qPqp3fV1m3kK4LxUs+/DFPzwcDh3tF9
YCOFTGh6SfPgTgRsTklXMFiHYLJkZljOvG4Am/AI2hJuYKDQ8if6zhE5xnIkTmYCRsFswN+ZaAp3
wzxHs5Vp+6DosKTodAUhzRJcHjMLYIuDGHnrOkUB/BoiQy1795QyA6mFQCeqM3sYGqR+TpjGLPu5
Nu4MWWuhVOIpdgM6NgOd0sLjfNQY0SAQhaZMcDSxM/6Dxk6+mjxiKL/7YrU+an5wcFhDEI+nbKSC
hC0vW3lS1k/ADYOjr/82Yy8+pF7ZEdEpKmj7LX/7kN0boywowjm0prGv+gK9m9dUxCwzYnfIqwe/
8BOEfCa//DWvEHRZTijD9EnFir9kNBjCLaxVflIb69YuBhJFE8yOa85gi2h5zKwmJgQyGGBNar1u
XY2BOXtAhw0cNs3rnESHxfuoxo6hIKknm3Jd8fpR1CfZZu9G1cmoiEkGZ/+0CHIZMTElkWZLEhJL
wOABonyn8zFMafZPMZz8JY6few76RjyUboXScRa0CYX9GxEhlnCZQk6CXqkS98RKpRgcf1hdd+yK
hDIdFompdUBLjIgCOWFpbj+6ipsS+KLfTUrTDXUAd0AbhF+ylqOJqa6JlowsOelL50kqi7J8sEaF
P0Avf8R0cdFHgYbvKoCITpkdFP7H2vcjL3MeRaAdLYyYdqE6JGtDWAfAEwdYENuyp4lvVNhtCA22
/PIeDd4Tmuqr0J+EGq464/4Wtzq8dNHhGi5YTnT7Q5jFq3J4G1yDWdqELL8Qr84yuvsKDMR+rJ4a
Ks/WiUkwchoGROC/BBSczDBA63hxFs3VKhFljFKPAQESuE+D5IeZ1fAsbAV4v03PsUevVe+DNBzr
bZtbWzW4Dz2+/0GDYIc0zUN6bTS7h8avsUy07jPJzOiYuPy0BKJKXvU/i0ocVFogzpmw8iI5f7K1
X345HoZeBE9Ty/BnoRpiwr236Jw2zvjeZWws/PlBmYKdfym+VwOnl5bT7iwTwRZ52a7kIrOxdxx2
Rihmh6u0SX+p1v5wJX0TFpFpmzVxHqGoczhTzvC64HcKkzdRQ/vhazjlx7wiSpJlt3Hq70ATpy39
0xShZPLhpc53iyBy9C80tkyreklojmOTbUoSTZcmj4CXDrvB9d8XtzEYrGuH2ET3V/O+JhDS0IRh
M3emT1nRsy99NJnrfCSZntJWbg1R/UAzEHbZ3m8bnlU7zHr1KVstp0OusSaONXOn7m70s/TYJ+PC
wBI7NCOV5Q7sHRmma+4sPZpKz59mVX1qTpMdUtmE8zh3e2wS4ESE+IYxaN7etlxmjp7LRne7NzKq
02KtfRcnaLHy+ievFXs0y7tKOVcMNHgHWw33ojPivXXb3RpQQUoy64fekRKbp1HXL2/1Ggc+upRA
k94DxWqC+9lnBlo41nn0mIPiHEJrFACU7IJlP42I9vouxsw23c/qt2PJbjeVZK0rmds7H+5WBNv0
bRjAx8JMeq4G/XVOOgsyASV8NlzJdrDOwjo5lq6On3m+AOB0Ow5zByHW9s/mpKrztIIPZ7t9h2qC
x8Hxfmmy/iVMls3YhYcJIQl7Xo9yMkE6uSviu5pByf1c0urQgnjr1jbVZ+KnR9s/2o3vH4jMZRvh
M1Rnwysv3WPWL3qYppkRFn694EG072SrwOi1/ow3dHHPmA6+4fqvPxsX+WiBj1pl0DoEZLIymNBd
riW756AsmG3ybItmy30yZn8dH0zPFvfKwifSEF5fdu5zOti/zRIm6JQKKF5yngiGSMdtkOn9hX1d
nRtfCZumIZ7yqPE6kFat52/IolQ7Usqm5ToIYAJc/afURu+AMyiZs2mvBo/c5IDdtVkScL707Ket
i1HkYYkA6FQTYhJVKJaPvgHRXxPfqpqxirP4HSrfIgk9t/zQnPlZoqnlTtvq+DJI7CTfDRniNpOY
n8wfA52Z0DGX9Cgt81XNSAQQ/IRGZ/lbR78vcChDNa246w7nIBu4KWoCd2gDUXectx5Igo2NoCay
mvZiYsMgJYKR5RJAbkCAocj12Dh5xnnYPoxm8qQHdhn6mcntapJoaphMV+MJD9mw7acFsSzOlnKN
d/aCQcePE1C8TD7HJICxbw9vfdxHhlTrW0GFg1z+zuvpBCIIundL/K4LU7FcOA9YqM9OKa9Gwsth
U3XlOIErju/NxMY/Kf03VEVOiDz6tQnUU97Yr601sOOVAUIyLX8qjAErbjM7URGhbMIV9QlhAB+P
VyAoyxCd4IOltbGfJ/WUZjF5CFpy1X1SwDA0uSEE2DI79f5+zs2dbvXVcfBMtbMM6hi3c46tMWZ3
w1AxG1rpgKwWTTNTzVmxdUB5P6EDG833QLTZFp9jEjWWeTdVOpqRFVpn17AOA8382biad6YIgvVB
87/p2CUvTr0FsNJNPB1pkmdMUT6UqMbdCFgEDBaTNzeRzWmy/IUk8A1j1eqnVTwPLXxTS5DoK/38
KTXJzJg7z49Kbg5hI36VzaAu7QrIqAbG3M2EbLV0Ir/xKb4gu0bKqCrexarc1VWKpIebopul7IrW
FpY8EL5cRlQ97jZnT2yXNigmN5DRMNWHuKe54LJ0xACMtwzWQNfE98Kzr3nmjzvOZEx76IbNbHzo
/N7fxrOGEBV6gReIPnR1rHd5f6yZAQdwKuwJ/V5WkgO35qsRmIUXsuTWal5WCsRG623Q4z0SYKiZ
Dtt8WqTCX7w9ZeXRluJ3rI8F4FKPRM40xV834BTz2G6gqTm15ISswih9P3IvxLSVk8MbEAUw1BJ1
GtDmPqHoKTPTOJcj+hZqJVDkuNIF+IWNHHbtnL0YcKS4hcunyUtFJEb4C/3g0osj8HzDax09vwr7
mNv74J3Goa92Hpj2nVMBCwOtrBtkjHgmFBUROHPkpcT9zIi9o67J0L47MS4E3KwDd0ug9DrhBs4v
xIjpGZrlR5oBQkahJhM7w8XsfCJKYf0oRkoMIpxSz/s+CyaTPnJqqYiMGToksPSbgWxnDI/x/+p2
EWw5YpQ2lkuWoTqMk/vSxRV44QGJXCN1c0ci7haL8IcQE1uVyn8VcTdwjCu6NYHWbq2B4lmvsG4P
TUucT/LYGMuR/RvDIx3z2dJ+ohw8Gf1rV+DHwA9fX5dUm3mL3vOVDic67aujSQFY3KLv3aKmJNa+
ETu/bL0nrXCgeSfOSVYQTCxw0LQh7F/BIl7nXpZAPaaccZKZbkxLfa+bvtwlevYKYVJkUly7hCyF
tMjb3cLePKq61wqJKPcTGjmeVuwkySROAZ5aTJWxycvMD9tFj/ejKl8sEQ/RJNmWmnr11lv0gBfS
ypd8+UkpuDgmcnGGRs1cPCa8Y/S4M+7zD5ZiCy2hpOfTlGyGwH20WxLeJ/t+LMeXTlNe5LmMPCAG
LSFXJeIfMUbW9z4Grq1hR6CvSkG6WDBn7Tl9KajMjoYdPA2Leaq8aZ/65rXT42zP/K9hJ0+tmr7S
NCp3DCdf6YoCkLblk1wvUvqRIfJqbVsV9gl6Z3pWiGa+lrFbTzXCBww1M6azYjL6gGVnZHFuh8TG
8b0cfGzyGwnpaBfINYiKkepe9wg/yexX5aI6nJ2eqixZfi845iOJgeg/uDuT5caRLdt+Ea6hdQem
JMEGFNVLIWkCU4Qi0feAo/n6WmDcysiblVZlb/omMFIdIRKNn3P2XpswMn3b/AgjdcDL8eRCLRmi
CZT3MB0wYwWt27yRMDL4ZYWBBb48/avQ+6MAe7evG+djsXLjyG0TBGPezYS4qDsOCzQbK40EEm0N
Ch3+U7feHd1Zw+bsodFsvueAMVu3frYUcTpJ2E2bAXsWaNYHXbefx3zi8OqInVty+a0xM4aQGC1R
LPhSj6iBl++GXRk+sibiAj0cTQ6lYtTa5ibUSz+3RXozx8NGGhOVzljd1RwinNeeJMYoiuke52+t
ZdWkIBnWlpttR1A6XVt6LBrp3p53LIYaXHcRBpGcT8SvsLTGYBbZX1h/nwE03uU47DdVNn2Wbl1u
jNlFrGdtZUpMGO3JVU6VH7XiiWCVtInHc2NZH8jM/Hpi9mokqLstvdNPYvpijZk+ScG00RnUeXGr
E35UuoA1oN5i9In38DPHoWhLUCBFdMEQTK4mp0T+XMDRSGEDdZSsyJF+0nkp702PwXNsI1+O25Fd
44pdu8pFTV8ZRyfl38916ws7QLk32vyrzxiBx3jIdtIRDBmJA0MFykpMcvHcTNpA2g0XtJ3Wa/Ql
oxLRIK4wBO4XXcztCXspI9TRPdRudOAE2hjpOAR4bZOTBvrcTewEe3fCodHML7g+QpAS5BLPrXvq
kyYNbJXuvMJmBlW5zSEe2OMKXPJGlUZyY2uXLlVMVdrizk67m7mkedjKrDpIWseBpei+dNa3Khwd
H7Qj8wcc4AnLVydnPD5o9pZ0qHstMeSRM4auQZ8Boki5Z45t6w8jysOu0PbgTxHdWl6Ptsq773P9
XTi62hpxtVeKpAVLvOQodTY5CDMwXAhMS33YcX06FJDCqKwui34yF829GxvvdpoR23oT5OiaXpii
U3CYXVAdVt5dNBFHYPjTxp8dofZVrOOHKW9V+ZXMwJKc8QT+oOd/8rZSEQmiPPtHIhB0xdWTld+P
w6zTJNdYz4ZR79caQkVSzcNt48zIXdekR+3RhT7a2dShRoePLCt2NIHom+v3Lt1ShE9eyQE1sqjP
rUtii2cp8SK4/XBo55yUY7WsrrtcPw4xvYHpRoS0O9XgVDuEyA+lO5+dFL1PPUl1SvLpYqKS2tX4
PHdOgiBIr+lGK5boE34yIkKXzPxkNmVu5Anj+7QvWiT5RpbQhR6Jokz0723sRY9cm/+QcUgTxWPQ
nwLl3OcUSn5rnBKANfcEKtxUhol8MCpvYCIFXagVJ2PJ2qNpqXsm/x1THJAsaUr0hh4KGjk5jWpk
1pyLpXdB2/stBoPtY8HgDc4G11f9JOikx6+sRKydyUFt6jqaqzw5LR0t1Vn7IABnH3a2epOzOOCw
Ge+TziahCWHzftareYsFPdmGrRwOlRsvwaiB3GY8MBy4i9P+7KZP8AIfDCSOvR4rjo8OvQMCPFRm
yIoRW0Vz9TKsc6JeayC4d0kZOMXI4PH38+ujdv32769df8WNNBcd3Po71+fXR3/7GYRs0XZZmf/X
b5TgRpZtseDd11w0wusr//ozv171H/+km1vwyOfO3P36oevrcDdkCP37xX/9pkzLM3lbKas0+Fdx
GB5V5kYseNcX+r1/v/5O2Rs3OqRUxPXrf3z9dtsOZ2qm5PD3v3x9/usHr/9J5zqf8Rgq//qnY1pP
/IU/X+X3S13fuOvTuCjjrSzDeXt9+vsd1R2jPCSWQdiO9hIqspIcj15lktYfSOFxcOjoKhHXtDTv
yExVuUblorhjTpgsScrlpmsaMCQURTFr5odbYeEPdCfTO6VWehC6beyink4Y6dMvOVe4FGOPbUQ/
KPkjPEWEQHCLHf1UzFzmoZ+NHuN7s99o4ZDuphnuiSjLF29ojrOFnsWBWqJAo5QEOSzIeZ0hu9X1
dWSCRwDlrAQSG93gizirJv2xjjDamZCBdKgvtbV8Zti0NkND5IVpHzy0JIBLyR/ea6V2axWovfMF
bZyF73/XqT7d0qCAHRne6xYX1FSiELCwVFEf4XFaarnlhC0Xj5xXLpGlGohCBteeekHbrAF1lg22
VhwGZvGbEsTRhJAbvTNglhrk4tgX3xeCGwl3knurln6ko1r3rO6FWNV2E2WMayQHLRrT6cSN7ajV
7oFGmoEFc/606OXNo/aGTofkKXO6QZqztejZEvOlEzaQtIca3I4fx9be6eZ3ZDlUDv0e2kGEwCvd
2xNSy2REsqjbNXEq4qsarWmnmvlrlEVPgWhz4bYqws/RA7PI7gtfLW9xZD5XOcvbmivZTqk621Xf
sLWh1lpiKC0rcSTZYqZ2jsTghX5pYL5xWwboabLU6I7cQ6PDygNRHYaJsWtnOgO2Vebbob9GV1Nu
DNIwTviVkXJrw1szmqQG2tnzGLKuEDVqbk9/X3CK00iTjKPa7/MuGvLvMzc1X0Pise9JbiOwaLyR
rblLbOepocXZTG20N5Fxg+Itb7mM+d6EeMHpNRL4ChjRxJYE+hI+kH3lMCNbKn/qxCupVVvkxGJb
anmz7+c932XM5EHp9Ybqrl88chvqwMn6z2JK7peVyIdO/F2fBgFBI8dK0Eu5v2qexOqa/ov68N9c
gb9yBMxVsPdXHi/jItOxLBviGksldH3/KeiLQ7ASyUBzap4ZuhSKPG+ZMVlIjPw+11F3JDbu8Rqv
lVaUuOvJ4Nu7EV1hsq+MrWadAPscmKEY0Jqi4WwUmvdgTzNYbNT4GQdCJbsnLgXR/7Hjxt9hvuuO
44wyGa06MBe8v+34gqtfzPRoTwyCs5MmHOQatPM2k2RyNqQ9rcHUZaafx3dOGifBjKv//9qHf3jz
6H8Iy1ilkC6rvP9885ImScUUF8kJscZ8V+fmKTPS+MTKzwCMLRHu5yOceKoDrWHJMOiBuFvisn7/
3z/E/0Gx5b1AKmp7IPt01xDibxDOrJpnu81kdMKtBOcLGf9pICeu07kIjl36ppYIokEunonzai5u
BjgoodmiavtUh512UV7f3LCgx4fsjpcIwQz3KyK5YgNlsx1xmUYRitkA/XFoO4Hbj1BhtI4cWsk8
vNWYSZd5SCguSDfhKoVZvDlkXkWKw7pJ1k2fL2//+7/9D8fuCu6z4W0Yru5KuX48f8H3DVjP417F
0UkYZrEdSTPwU2+N7I3kvnZIuLCX9kY1I7WlWo6OWZ+wRTHfJ50tbqabssCBV+ijfQS2rk6hHScb
FQGLajENotuPzeNgjk8D3vT9dc//v8WprIjkv3w2/8CC7BAct3+XNK+/9N+SZu9fYNA9W5piveD8
1jM7/5ISybLg7PlNUdH/BYoZB5cpKbwRYfJ3/lvQLNA626Yu+QEdX6Vr/78Jms2/XUZIRZMm7C8H
mK4lLaa5/3kMtYbAUtBEcWCuVAs7oqVT9ocsMqsgj80+mIEFH5wsPFyfXTcIlvxW19OjPmf1SRlf
TlJXwXXjVnO3cPfkuU6RDhxhuc2SYsexRZ+qz8UR9ddHr+PF9SIS1A3muLFV/CR/cRtxRbvoDatx
RZ99Xtv6LVJDfj29oZGwho/ulBiMu7DAFkSzurnRSZwpW7AtJbWZPxvcj9xheVIAZg/1QpDgQNEr
MuGdQk2ne+kWIwIV4B5o8DphODva7si/zCm7yzJfjDJYByvfyAMpiayF75ffVBm/XIbfgQmKHfC3
m8WjyCLzRnR05LCcIYVhXL813bncof4WG2uYwGk4JDpiFyCbXIN41keedYxPqjXCDfEvAlfTuDe1
BII0iWFJR6RG7sEgVBF+GjO8m6L4EzAEF/IWItRU6z8t89nryHNDrmf6wCczvxNMcbi3EQ7tMqGr
7Cby87WHWqsXunhrup/T+q4574fqXFvotNMo/UOkkuxH0yT2N8I2RP5db0lkz9G9W8+n3iCmQRc1
Ll8UpTZaFsMciLddgAMs8V1E0zjx8SutU/8rV7PeiXkkDi5kGRKbUegzKbmXmjSomKFwelmHeIPJ
d2LQNVMZeywX3o8szJ5JiR7IqBhVQKURFNVjagzLJ+yAqRl/ktMSnopQp+IT/W6c23wHHpPefpU/
OaMHixTmYFXCAWvwYm+8CIMa19rJX4iNZsGUhvjiW7VJQFVDJ8uDZXqY3TI+EuCCrlDaz17RtkHY
aydbuZcVCgdXT54lZL9z5Fg/1VLQ0EIuuSMzwyKyUbtPFLvJgp/xymHS+e/anBasbDux9wYSyhDu
IkCyZbmLauZ3S1QSil7NiZ+1xsMCA4dBqBk/u5r0SUPotmZjIWjKdVZUfa/dEXi7E1kWneggvE+D
Q28ffCzeQ5oGhgBlMSMJ6tSOlQyKYy2vDqqZ4qDsaAHkD3Oce+yBPt8tjF0QPzgvNCDYe9MJiK3E
0G/pEQbK/gRWZNtbVvsootTiQ2u2sAzosaHaOzGjnx9ryIKDa3/loVF8xN2pa5zzYJMHNjMKMZAg
28ZCVe4+R0v5bpSDQextYh/jJMSVUD1G9ZzsK7s7kgWvo3Yf5pMpbHq284F1SLF3mIccAAt67sin
F2t4/nWFrikm4VCbzb3B4EolgFmTvL6tCk4eKAcgBTsciSTJtOR+R/fWJPamI/bCJoqsoKXDanad
T2BUPMCYOdbSpMu/Qj/r1bMvMoairF/rnATpAXC6aXknJ4+zi2kkdwiwKt/eAnsYb4v5pe+05eDU
LYGv7tEstOjJ4scvqZtSK7nvUrknwKsNOBF5A+Xpfio4kEHPqXNtOt91xnPJUtUH0fEZ3yS1YsXN
4w0RX94pSl6SceVSZ5AboqJ7CA169oLw7YilBjoQ0lVLVW5zDG8HqIccG849d+/lTnXdm6bib6lN
yHFnV9C5caCf2pCcA/4GE/fvjPlprQtCLHLXN0Ge+BFIN/im+mdEn4oOflgkgF6pv3wa6n/EuQoG
r/4Kszm8NdF/EJhBv8XJWM23kxQrEj/ewUVxNyEiH1yMpBjhmFZD2QA8YELSI5fe5nJERZYcnYVK
zM6N84IJ1cJIy8itrv1s6L7bBdPvyvN+Jo39NjRpezLXyHZmVndk3qyYqqXZxaYOQmskk862013J
pQ0CFGlYdKrhUc4k0sz0SesFp6zsjnpRKXLWY9zJ1pnGicWdCDF0Qu8LckS/d7MiMFuEWXli3rcY
RGAUpVKvDjXDULTkFDN1NN9SWPXLq5yoNcNOxwewuF/jjNDE5BaBweMmHpv7BtvvMa3yr0YlhJe6
6TlUNIkrrVT7eP4m+4wI1dlFGeFOPCC2wnaWzzZpOV9augudgdKspgtEkt9Ku0ny8Zjp4x/zVFU+
MPQLQKV5n/T6Lk+nZqvKRcM02JLql9DWtp+aqnK+5PgqkvyNcILsaUzIFvIc7po2ooRtro8/e69Q
D2WqHpmxklbpUYOUlnfuFgpcrKIfSXtDoXBBqhAQobmbKIDbqUBNFZJaJqJtX+e4gMPIw06L7Mar
eZd6pX4UzreoiKInPS5BwnZcVYrb2UOypkPXoCOpv1rdw2C1cBwSfIuJN9RgKGfKu++GuyBYwu0S
uShoZlCselVkt2Ycc2EG6dzTCtzD3WD8F3WcftiKCXf50GZsSVZuYsyDJrzXKZK3rK4tPxbTCzOI
twQKL9ZlquARdR/Hx0flEuhZ6f17T423XUQkUM/Kcdvn4NsAXklrKjn5BfFGxhLRnwVZMidotFEN
vVkSCKkjtC96mchQHB1WDcTlHcQp+D5e09wmDC9Rf4TJZfRy3xnVCQaodV8ZY3GKiN1GqMDsrlyb
4KnMdgI/ksg6FTg2lEipmHFktUPJyGIjb9bZZcfciXvtndPEgVu3/SZHrR3oZk7tBCB+ijzio2Tb
kKvZHZs2KrcZItK9rHQyY9SblTCPmrvSxzyub6aMmK4qs37Es9oxqr7VupoRipkdytogZQKFL7I/
eZKD9kh1cg/dhw5HR3p9x2mcdNoPL93it9aePT29g30ZoYPvb3VcKf3SB15CwHOcQHohIOAtqzl5
bROFE8GGNHPL7o27DhwdXBa7yeVmJh3MCniBAWkTHTJYmM+5bEZ3VUT+dT1s6IyWgdYyp9ErIyj7
fNzrWkmQm1hn4N1HuKYutbNM4GAYP8lqPzchFMtUa9KDI6N9wzSCYbCrnxzwn75TVOgb3RJbHJbC
e0PH0qo5+cvEYHZtG8DPwV57y0Bj8XsPUqiUS3YDRRZVBmuFbfymGdYbezlvO2/hWm1o0WvnwPuV
3sGOpHUYMIiLtiLLShJflBVOGnB6rR3osdjgwTrpuFOwN0Ox7Qom56Nr3di4yTZulnAXrCOyxlbI
Vz2a2UNVE29HjKCnC2+fFca+WIyIdahAZ8ZovTOcY6csg5LMuE29xDzrU5jvRsf+agk9PQrUn4vD
imVwnjk+Tb8a9RSqEnAQDAuBpgrIouNgnLh5c2RYuMJNWteu55YszQDz6PEZ4zIA8oHww1Yzf0YZ
A73CQLrGgHQ3XXmkGVCZNYW3VJBIRnve17hkuOfEuwkLhW+hS4QWuvhz1TH0Wy+dufQgD3Z3Vm1/
TCbHSmK358UryFHKnI/SxR0xr+gXetn6zgRvjGeRpw3DGhJsORuxD3EH8bz7dGBxOsPL6Tk5dtjB
y5XC+KQDEkTJniw3o75ev3PP3cIdUwcpSECzx+qxsRy6qRnwUaWa1yLqgknUoE2bHhgjELYzjc5L
2rNgdxwQZnOza5oHTR/rXV7KeO9kC5g7ypRONOlZlPLeoMbYhhq0NYuPvEi5chd1EnIQVq+qKcRl
CZM7q1gA/dgdN2HNPhuEO5i7BgbikaS8kemvozHayw5diHjTw5OAaSn7PqUgWPMYqaiYYGLnnnm2
jV7csBC5I2EaxYxXiJ3wQLgMOZOwobmIBDFc19xEk2j8rLMOdEOoPyTyV1N039Bts6rG1TmDrz61
evUEsjX0jdhCI4eIq4cBezNmC9DXDKO35I8zbDdd8xGkxnuXeCczlu9zVdHPzAjnHSp00ZUZbVP0
BNsJlGLkpdZe1THT6iRmTy+tttA8NvhH3KXYOhGkRXKa/CX6QIUzB22/TUMqGAqHt9a100Nncls1
e/h4WfeDJB/7ITeKcwuyl/id6mT1E0nAdSkC26mPURDjdjjEkfrhSJdgLG7s2xAQT4od50lL1RdM
/QYza9Ijyn9UKDlfY0cUhyT+6rRJ3w9NO90Abzkzbj2bc7DYE1m/w7tHq4Me1B2pH8kFgxxiTWJ/
Wbti326Vu22WN8Wn9jmnKLymrPwj8vVUXfjM563QDeQQDbKdXq75gYTdmtAS9zlmEFqaexrxHErO
Seqw8PLWjE6tSI61O0RAk0OGS5H7wxRMAkfNpK8puDI2qnuJaowLTg0anZM0LltvZ84cR4v3KOPh
piR4ZJM2C/cB6Z4q25gPtts9ajpGYA/y42dBTlqVViQ9a+WXmQIpVAandt2QIJXj7F8KzmRqYD8a
M0aME7a65K7tzfy5x9VFYBr/f21obWBNKgc6GOIqsRy/LXXWyrwvW5Oze7fQdUasZVSHTKIzm7u7
WtAbSlBYUe5HB13Hw5dNaKEKbqtz1d9B93236uJ+0s3hRqH73ScmcFXkuQDpynVh1ZUwqEtOR2Oh
e48sOu7mB1NZ4xb3wGshW6gJFPcTZoF966xwOiaHk6rFnqb0dBgIM/OFML/hGs78OBzHk5abhMMY
PzrXzTlPyehDDhK3aXIxlLozKbZZZWYa/VGzO6lQPXuZIc6t3S+7OFuH1hbAc9YFN6U5shgrmpwe
fsjSsooudd39RL0lfPRJPsJ2ZIS82amlgZJ0DX0H87zceWXdXJoUkMHYvpIhQNgq14H9ZAtrb+jK
uKBmaHuGhYpEeXwRiPFzafv0VzdJl3xrRZtgnUbArOnmU9xjm+iUDBjMYPiRkrUOqVYw9zoAqVhi
akP97BLjpZsi+yShebbRWQ9hmPY1JYzuR5tOg2WhuJjU3oD7xcwe7dk+m/bcQEfqCp8eBL7TEGGI
MZXVWQc5hfgOAUMGFQS0U4NKmAFxDWdNOOWLWSU/F5M/V1gku+Nu2OYTkwOXuHjTSek49DcRsyEQ
hZxtKDMNBLK1fethjeBydIRVIzYli7dGXhVa/AtlxHS9bvRvEIxUXEcs7ucaJ0F7p7nPCTEJEFJd
xF/GcF8Cfg2aNXiY65QkBWx9vgwVCbHro+umRmM4lIjZRbeSYB6alig/T4sxTa2bxmmMoFo316dc
vA3iIkeitYrcDOp1E+ejze2ojW+FEOnBtGPkr7l3j2UnPF1f7Zp9fN3USCcCBWPqz53Qe52Ixdzs
/EmGC99jc330T0+7kVDiUutOct03nRCOoJOfFeix0/XJ9cuTidwwU+1PvTUYlyMKQx65sHBad/b6
CNreXc4yfz9ABCfReP2uxqyWwz46EZJiBkU0/Pv9sdLS3hom+Xn2kLoBCgS1Ds0k2PQY5iwWStmb
9m7W9B4VWek3XHiCat1cH3n05349Ar0NS5Kf6FkAmKQy4QQSIzIaVrN9QM+kDyxQGxgnq3HHQAAF
97LqO6z196apowDlY0IECRdBRbtqzW1d0Gv+2kzI3aB7/PlFxR2Fo4TJBrXuvdYCrA0hiLCM5JG3
bn5/rWS1fizRWomJzKheGP/e5JrC1+YmzxMIfeIUjMeoERVOnqnCSM5AvR4U8NmprYPfGyPX64BF
dh0gGRx3rh7B7a1EAras2Xi9ltXHmdtzkA95E0jW6BzQyJ3sVmv4hJBXsvBCTbg+1TLd2DGJXYVx
dAjTQoxBxpl4MsQ7s6Mx0BGxHxpipyerGgO1bq5fdytSPOmDKoxw7uIg1S/XFfA8qMBD3BpAEkU3
o2WEFy/Fu5FexjVYN5ucvDvWsJYCTbopYqZxAYm9JgL/ucmxcQcZ2Rf7aiofrl/n9dPA87DwLaMO
jsLqAqaIXVCXekwXbyRBCoPCISJt3IKEgScgxtrRkSD8e1OuL9rZPfK76xfvrfUvGGgoAojBHEDr
DkBm0VlDr89bjfAufBgteojquXI4qiC844fEhRFJLpMSVo2lUyaVJSkWbjRV+7h/9RARM8wkQiA2
7A81NT2cn5G+yCJ+mA3dWZlaxHxplxDzn9vKmKn4KvXO4Kg5RJVsx6pBoOKE79BvHkgcPChdOfsh
NZ4ay/s2F+VIjMReS9L4AGz6PpnhWthG019gAMKAEOIr1Z7gjjQgPGNvKxz3dXaiGyu18/3Aah3/
x+jti/mrSKb84HIeF4ouHUEVt7kG2Im8AX11tWAMomg4pnYIG9ANNLNI/crKXyOXibbd00XFXdQP
3qo5itBYtflTVbsWauv+D5Z0w2lwWJVq2WuS2c1GpFwvEbvms7OzHQ5BsbbLGSRCpgwVCUpyuEsr
/izYN2ASEb7uCc9AQfLQPm1LscnHlW0rAIJYXyuhE4k19YRAZ5Ga2rutc1xUs5CcWuXWCqdwp0Zk
7MITn1r+2hVy2TmtAG6cU3CZbr0ZRKbtqxH+mpcyPEuR8ZKqJi6ybE9Zql69Ul1UWwHnqyjPcAiQ
n9s1w30HeqfTrJcGx0U1sFguRu1bhXNEI22AlI+1yizVwQCqADABMxqBmdU7YUb9BljMPg+Ksv2W
OPmAXUnQ29DME5Px94GAXMRvpvSrcjJP0fia9mP7TCdrI8yRsR3Sdi8ndKEJ84cpcuQO1MregeCH
bNiYfGkMb8pxWe41NKB68cnAJv8u1PCOYhO/koy/94tMNvWieWgM+DC0aEDaNJbfecO/wZv13Vwi
tDTrjbSqQ6TML+SiT8CF0T+hxY/C+yWU824a6Ht6Bgw6jwYIbYnNBKDx0CLZywrb5QqOtHtIKwBP
obgrx2OoY1F2VvagVUnIJzbs3zZqke1N0U+8Iw5gT0ijUbx21xTR7Cg/DTNDtztQ2ekw1owKwLKd
NjCqvBcqhGlDTAQkc9YISQcQvfsYJxJBIgdRK2YiiiWLW0mcVPcI7MjYqTv9aLlMQ+b4RbXMywkl
plFFfxXCb3wujPv2ESwcrkXmrCzB3xfL7fektsBiHBSNUKhrUzVeLCtLfcdEEtJeOLU4uhz7Np2L
AUm8827DfjmWw2NVrAGr1vSqG4UN+bP/CLUh32mOnlPbc5h1aUznImXhUwHPj8v3iA+GOtzZVVEM
LRLR83agYuxcMhvLBmn9TBgFumSGUEX4vMzsaYh5dG9IqD2GE184uTbrKCNHCOHb7pxvVQFW1Mpr
VGcoUySpJ4/2fY0Gf2fB6VlbWzG9GCvQG/dz9TDdQEMsKc+du3pNHnXSEPcXrb4Znwbil4/ZdrUg
rMkpNsjbjRLURDEANyPU33B6ftDYLjdhhNdoJNTTNaIz11Y0tv2BRZwft70A405pF2OiIq8cdSz3
3oODYnJ1dT3HDFYoTb7wMRORuSIe1YQ6k7sXPl5L7N1c++HYBepQpf/RApMcl8l4hSK97GNzxcnY
xbMY8f7BFSG5JMwGX9qe2BfhpEPwov+MRp5r1uokotENR7uo7yYN78wc1LF4GbPevNePXeN3FUde
iBL4VFUdyEdNfJZd9VJO+S6TPeb8BpVz5DbHxoG8X2aO2iVzeSQQy9uYOfnwGDp9K+J2itnj3R1i
tXf7+YbYyVsuWCZ6GYob0xp4bVqTFJe3cf7qKKKxRNu8mktKuraFHcuLEPUZyfI6KhfAZYgRdV6c
U2uK22q2aNGakHmIfc9XVWnivWZ10q5YJPNgoLekH1Ic5jm5qCxChczy0yZzRsbz94hcp0OKg2iT
K/HMwvObHlsabazpQELMCCe/RUfYo5kqokuStJ2ve9+GcE6BRYFV5Ude47CmmywDfbQoRmrPOMhZ
PgF3IVJKP9gmGZcp8xgKPqemVK4+q1x9a5gcrFgTpFnqM6lGk7rWeMSrU9Id0QhQCdttUUXjjdKH
u67If9IMtJXAvo3OTtkrgiKkj9uRc3VK169dv3HdJKuSsFipFMRQvdLXxI2wsEq5bgAm1iyAgsIt
YtpiMy7FRNi344xlwGsfi6IbDwjJIZsEucJWICrWDNcNQJnh16M57IHox0aCMy40IC5ggfQ2SW0y
Whk0dZ5DOzoglNtCdz8NiR75CT1JxnR2uGP8SdAbI7/IrpZA2t10JJLhUuTceAh4uIsnbuNearjG
thzbKahz+5Tp+swKP5lAOI5I6WjcgpBn/cpNsmOFwiJW4Ic10646Xb/eoJs6EM1HUe8+NLTv/QUE
7Jhkj2PYC2xDhRdYuJADKJkT2QtBbQ50Cgn2oPlTpCfpshASHZx2so5GYOtVuUE6Wvuznhdna3Hz
84LN92xHIx0RyqtoTqDUjGAB8ZthDSaPkHPP7FJkKSw7xbq5PrpuxjSnpLo+ROlaBaiQCV47lygD
z9NKOcpT42c92HUAdRuHoc0CbkZT7tMt+4p0YBu9JprAqeBxXJ9S6tUbOKvHdh7pf6wfmQyTf39a
Ui3jAb/8TTPJZudiEdkuLYkhKFVmGvYJZg2Kv22yvhTIZ3rnUblZeDvQBz7oRaLBhRfFMQ0dRP8s
A39vrJKlYgcBkcCJ9eH1OzO+ydCkXoBNUZzjHm2oKpNbQi/esyspRSdFaJsl7UUrR7n/y9d60V0U
MA1OVCo/sfQRWGQAx+vRbay/en3EPLo/DeXrmAor4MppBYWKOBOyjbbqGWwvgYiwbgCI1MGy2Fm+
iUPI9FZBb2atIjwI3cH10XXjpBN08rGCeTR2ydlUpE+U9KmxoQJTpJ8XaN0B13sUJF5LL8+aiLGt
G5du87qst6GWbEzZcoytS/3rRiaDtzfBnAANMIM+cX9WM11SbusnyWh+sGKW4SzhyoRjp1qX4QRY
SMqWibbBqulgYJfAHehAxww1KWyGIFSLFGBqnj83HgrIoxFRwpYAVjYzv+xj4/nDVhw4WhpTyqwb
789HVgNA2pIco3Du3P2UQGy2wv6XgEQAZMkzUR93M3Z1yJfIXo69sLdqrRGLtVr0sDjCsaOPe/0g
opVpAzYUNUfXSoH7kD57zCKNIT5L8rrCa+O2JDY0CG97RkA0KItJOyyOUwRRutBP9erjL11vVFfq
MMw25mi0zkUdkmPvlfvr64xXWM14pe4QUWXvQ2t86N2FcY4kZLFA0GU5ds/OKhszHH6QayGkQWNQ
WfV2ddqjGEXqkjisW/GibVOMK8F6gw+a1Yd/fWpjxD9gETj1a5Gn+IldaOkY+BeQwRtrrQW9mOhi
ykIqkA64Uh8zeHIVTWFr+C7M+TFdyKo31yoUwmEdQI2AKHB9PhH7eUjahPdCVcNZkpBygvBNcgH7
NZVTjJB/fVitx2eLsQkzk0Kcy87FzRt2ofZ03VOEehREltlfZMdHqCDvMEa5Hs8kni2Nt494kUqf
YbOI4/VPzgNpaL/++vW5nuHcWF+bUVWDRYyN2U3s6O/nSlndtrSXB23IPuKIHNYRklWnQBrTSeXo
4ggxlm284P2e1ovL+rXWFs1GMoXYXf9jWw6IkK/vQ6p1bwsu6106gTNZ3574pkSME8h8EEHfEdEz
gvz6dTKu74KaG8ycMwhntCCsLQv3O8T+l3xtj3TNHB3E2kpZn4Vz8kWOh/LlElZByPhwzfYA4CoV
p8q6W9fz5fr0ulnWb4xDPJCmSs/9uufTrDV7yzJviFi7jewcdQmfbiqd9VMBd1xbhCtQBKpxOKmi
yAJhccoTGbWlg/7GHUwDUVLkKJFbCDf7vKmfrAGThpcNt0ZJZJCM4ChT0+wmei0b8FQXlej3rCBo
RnLlMvM+J/4GqW/SAMVDRTocGiPmHNQCs+JdNWv1o6avuSH09NGtzbe0F+9k4942teHtqChRedfY
saTj3OTpshyAV3I71/sAAsK5k/X7f3F3HsuRY1uW/ZW2muMZtGir6oFrQXc6ZTA4gTEYSWit7sXX
9wKYL53FytdtNa0B3eDaCXnvOXuvbRHYuaos9R4eG+lFSLyXEkLzosleA09Hvd/rGZEG0TInKo5K
ibroDTcBs20+dfJoVP6pQGdZ6NawivTuTHbca9GknGfNUzdgSMWx8045vrnvqVX2KR4eAas19dVd
y3gMNScScZnvnUppV2QdkyWa2ifK9Bc39jEi3WmkW6xLE6aHsKNbMTkMoxI3lStxQOtMjBmkMlBp
B/g+xTtH5AhajkGZHoGT1lXcZU2s10u3Qf5At4AMgMqyF4OR7wHBdL8K9WI5vvke+tiqmZ9wlSdO
putJ63MH9TkwlVuPwsU61hKo+kP7oXmM66uwvxMVwJSmUMjRmQ5Gis7dbkq4FXmtbgcbMPh0FvFq
PR4hErOYiEDfV3KPDAFFgWy1Wy0dlY0X5gCoM/IW/4dLNB0XSuy/Trw7FXn7ln8L657f86dCU1PN
fxBKbzumqml0Akwosn9CZ5Fi/gMnhwaVkGBBXVP5pryo2/A//s1E16niNFF1IgstE3XBX1JN0yQL
z7Q8BwmnZdm2qf23pJrQlJFifpGqq5at2hoHKcwiV3dNpJ//Se5bjkWi+8zybm056YYYROBCz3c5
+aSLTFH3Y144mzg1jlnnxuu0j14xXlOGFbaGPCCkqB4eOyomGyQQ8arLP9xpIkuOxk/dbe/NEtC7
05t0RnsLFRa2D67o7MxAkRqruMsGi96kHiy4OLvqYyLbXyMpWoUTj/jtQ0lqnvEzTMR7rudbG5zr
bZpI9W6iFSDTWyRKAkHB79yFZVN1SE3B7Mc0mMVqDF8u1Tg+K1b2w5BKtC0+GP4yPKu3tTt1Jjpa
v2GdjNuKCMpl4KfbgLcxyaGiQY37BRleh89f/hYmHULW3hIFeLAbyaxTTaxskuCHoH8To5rcZW2x
7ryazghjVeiZzhFRFcOD0ddxK0rMuAM2s8iLfkPaPuZ9OlE7VIJ5VmTGqVvVRUguqI+ic1lnJuR7
XiG2OvEdgIFtQl3aaBt6nEFMzUQOxH9uiq67wVZfBpNeTUFCGZSZu+qGZK3jq1vFuryEMIVwrt5W
ebbSy8RateZkVjW8ByWKGDTX6qXtYcd2Sk6AVhIWC7t8YIpUrwFqjwvdTF+0GtxEpadvWofmix5t
AIjEorVZoi7zXXdjxM1Pkldp5IxGQQyeetC9Yrgpq3ADt4pTFA2kLK2LTWQzPQtYA7C9aWkK51VL
+3t7hN0EkUjlAs7FhOEJbb6RIKfClbfVENbHyE3ptylkY2SAbylshy3BdMB5BozU9TN0JGQHDmDT
MNXfmMyInYEfn2lZv0+TMF9BI/V3qVVNG1acFYNsqnhEDBNNjMx80pgIV9uCYtpwpJyyEYERqC3a
yc4r4S75siBafdHLFr3JGcMeJW+jfMtatGQKZ3zUCfG5IjMKec5obzCgG7p9UALcZl4dDwuXodMy
1T88gFT7MOte1IgCZi2Yq2HAWIuCLF6jxlrV2sGxteHjvycEzR/inIAFOyzyrWlY8kZVnalio99B
dSGLuYYbFIbPfuilR+S0KC8jLnW4SABFwbZH74EElFAUEd0LkPc2nt2KpJhqm4dYTNX61qFuuAm0
0kXQBLeJ49vRVrTE6fYD2gtrk1QDqopMQsJFif8si2AJ1F6OedF03sD2/6bbqC7VUVMQ1dCDZU5F
FkC0MCWEgVycDDXns+Mp2KXqOpAoA7s6IJ9l32g0/phDbDQLIINXljswsyvJiC7I4bVpzJK0+KVC
87Z3cIddEGJTM85bhhxIkU1YsUSugGwIi3o9Eg686tIdWy2bHKA0jKu6WbguwjRa+AXGM+kaG87A
S9+xfrPGc6bIEBmSgbYUigbNZdu2yB2UgCFGbhKnZK7rAISmDf5TLfQjeRZvdLs2RdOJndVF8WK0
8YHbqoGMOsooofbFsEeB+1J64VktSL4IJ4UXNFRqSEmpApMCfu1CEfIKM4SlV6yxHQcb1czFtvSQ
g3aE0nuKx3gpfQkKEF5DLowtDuhbrG0k1K+7upF7gRc1NWmzEZK90U3lzTWy+yQN36w8uiWz1LpV
nMk656PlYVx2F3fyFD6RokiigVxpMdVWQe+dwtQWCE6xUUnp2OoY11os1rvalNBTBD01yv5pfRvG
ekIpnslX3vUdDVXaFClGvKE+RLRSDqkXNiBgJ9BIoB6vD82vaHC963Sq5vd8Pje98ct9xHqQz0YK
ibGr9OTNU++Zl2gFXUbF/m3gDYhDQ9vOo/N5bozZgPHxNB6fb5LaJhoFjlhLwWCk99uIrWy8W2wJ
WNKTgtEi1Fny04bgthkbQJpI5HqfXIQqBPLLiXplh2RYEwOrnEOKbuqIxzpiQI98L8OFSpcBBN60
ON80oBqXI/8S7lVmhPNNPmgEv05zwOtjWiu0VQ4GeKkI0uUASlIzA04STmfCeKzvjaigJ0zPJNDH
x8LNp/K5ex4t7DNNlO6k2d2qCgjt+aYEukkpJtx3TYaWq9YSus1H9qvkgDDlYgfBj9bP7mjVtyg9
GNojKXBb19sbyEVgppZBtqsTfd1q05aztGpTt8GDsAu8mvNjyLDZmhRi9kP7lFHSP0AccZNG7ghL
3dl6TlVDuG8tk7KWdO4jyegfGKOsteLSx46d5hZuF5PCae4/+ztUImfzEoCKoeTFbp7POPq710/4
RQCCgR2MqOtDaxFoHvWg6cab+KwdpTzyQ6ZFreX0WAcFEbuGdHYKKtCqtfEbEomyHhLSgEqz4Ix7
tRvPDlwjSZKDeQeh5cFUsx7x/yG0HbGA84fqWVNv0KugsXT6V1VTi03W2vtoqLKNCjIiy3sdiVuD
a9YMUvaTBNHuvAcYagdq0uyj5VzUmb/pevPtMT3oiCAawF5kQ5upxHZQHcmaGHJ9CS9lXkt1hHw5
i6o/rrWReWme6317jCtjvUH6eN9Pzdf5ZkSzjoKZkmQ8EveDnYJS89T9Ks3BFgDnvWHRT1sjmgoe
843hRxYNJv0lT0Q67w6jwuEbmBAnKlX/0CWgHRl0sCr87eCSPvcrTMN3RYSuXFbT7i2mXd5FiXu4
3s2SPifYaXpGOKIe1/NTGSQykv16qAhoBqCXfb5ifq5WzI3ZN2G8bKidXD+pzwkpglcpFvOnGdMx
Ny99fsznV8zfM918+Zr5mS7rntyhYj/96yXz0vwxnz/n+lXX18yPFVQJTamAishi5/Xbk//y7vzE
t8/8/KmfXzc///nAvM6+/BtfFudXoUIZGYGIBEJlrRRfVtaXD5kX//Y/+fJxX57/sji/9Xrz7Uc7
mQmUxO3Q1zMwr4wmPAozDo+F1ASSWFUjT3asd/MTPg16xPrTa7JgMhEV0+J838qeOEg45EPrwWkw
5AbE4xxc8q24qP/tYlMyxEN6qy9zDWeNRmd0ZYipte9M1WBFT6npzW+d7883GnkJMJMpS2i9Rq08
ddtV2QgwT2QC0RDdmCagu7LR1ZXKZXRt9j1qihTygj1VaeRctjK5EKHFIgw0qw5hzA5dTOdwd9rl
5rsiUtlzr/fnB5Vpz5+Xvr2lGNJ217cMi6bJ9HyD7qT4XNITbE9mzDjAywQq2ulDigyW3HJe7P0Q
6//89dn86Lz45VEUvy+5xYDEbmR1ABkMu7GoftrayMk4pDTTxUpKcBm5OpQIPSI/E/0JkvlboNvM
g6bjdr5pp6WYwfDEto3Xukx/5VKn0korTB3FMTFLWqpet5sh4ZqgBEyKTumWLZiPYI1fJz8Y7W/6
5Nl+/kAmpqQkTJ/qEyvtms7ejobf4+BdqowCx/x/+In94E/N/3w+IcyPzauBc6+z533X36dPV8we
9RVxq/9ciyUqajjJU+GT1o+18q1sttRRDle8l15TjXU5ok75fIk5beAaiE4pNGut1il2QeBO1FAx
0UI7cfbSN+4FGEeGBGLVYpXL4lTsxFSr17sKXlSkTXhiXI2r+Vd6SXuuQYEi7eEnzL/LtyOxb/Xb
0chbRm8GOY5s1eumnZfyrnuPye9c4MGgnlLE1D/nb+mmLlc/fZ/ShPxr8/1kLkdr2a4sEkncWzOo
ay1DACGtNh9OneqYu1kD5E5jn2GSBLEvfJRhhu1/Wv/zlmjmj/7r7vxE5Bp/pD1QPunVK7xRHkeJ
Y6C/mfDtbu/ji+FaOnGH5i0z79aBSqK4xfTCL8zPXXZ+br5BOv3noXLdkp879HT4XFfC9dl5aX7J
/Ox8d7759lHkjQvGHqf5kJv3tfnHzHezuSp1vT8vfT5IApxE+uqkn9srUDp7p8LpmV8yfy1zTY7k
eVHMh9rn4nx8zz+Ekd8/D8Bk/qLrTw7K3F0KxomK1z3OIPoZXh8qvjKu58OEskmBv0qar0Wdl1v0
1QlGljBU1/PLPxf9aa1BpiA9hOHTdGKY99R56XpzfUwSNLCRmr4uNSLq/jonzf/TfNP2Gpf8eRGl
B+PTefHz15ejwJN/EgUE4Z7lppDjBrJyxuA4pdVom7/c+YeY9QGJtrqfVzZxOBzG01dd1/31MVIJ
mJkHlrK4vnj+yuvd63vnpetmvD5x/bxv743ypy5BqTivi/nE2Tlhne/m+/ORxxpP2uN8//PHjyVy
PfyX6mr+rHmbXvctb3wLFIUy6rziMTxLDiW2Qdh1DGXmHfHvF+eP+DxVCdzGO7dMV2BoabZMN/O5
ZL47L82PXe/Oj9nTKPi/9br5xYP/PsAi3s/fP/8+au3sttdjxnen3fhzZ54f9fS8G5HP/PO4m5c+
XzUvfr//5VO/vOr7F3x/l6KhGW5hG4wqnL9pHc6XkXlpfu/fPXZ9yfysPo8C58Xrzbw9rnfnpfl9
//JTS81lDVzfMr/w21f93WPfPvXbN5FVi2pJXddTd2U+ZlsqCUZfoa+YRs7Xm9ElfRUQAteT64Pz
0vUxKNMc4vP9qv0rTOPzdDt/+PWln59xzdFAfdAvNNoGn3u0PeZo4q4Hypf7n4vzcfXl0fn+/Pr5
OPvznaDlBBqMLhk1SnoMjqt3HGi2rpqXdEywgZDBbOWlt8W6oi694SkROUD/plOfOJ2ISV3l3FEX
Bps6dtUT2Jq9WeHgG+nt/szNfGdXhvKka753Ib2iWul+/wDgFY8uUX+YG5JwD5NHqLZ1n4uYjrWB
O58mTHkzyihfOUFLCoWZ3SCdotxInQSpCIIdtyfBd3Co1kGS3CjzOe77P/x5Ohnh73XTpGpyImDB
Z6XNl9f5wnq9Ad/1z6vtl0vuvPh3L//22Hzpnh/7/Ia/e9/nNwyJd2M3GBZCpn4cmvONOx+71/vY
z5ksUTqfVIfT8TvdH6aD6/PBv33+29ttq5UwfZ0Sasx0UpvfnrlOHt/Or+yTiq6uqO7mJ+R8CP79
YhTA/bLS4l2LanuJF4a2FHyCFGIPl02SKeMhfHfym04p2dAFEgbi2KP8BUOQuYmaekfBzjkMuAUJ
HrPoQbfmc1NGF622b1zhnY0cqZALtGqKGdObzKKvZ90j6XovdWA+EafndcTQfzdoSEabESmtGeUD
1OSxWXV0FCGlKQ1cha4BKJehvounrI4pc7RVumP9agehhW6BkWGluC1fcQlSFa0/oOp1KosaBxCS
ryEsRtiUeOaw4i41KzlqXGd3XOInThMEzcKxVoriP9td9zMIBeSmNAMtRgtSUGejytdTBaMQvqjc
qQLvy5o0OHjajhDkqfryDCyFKoVtTAnaWbHxk2AJ5z9dy5IleploZ4ZxGzRNvDAbEqxzs/itaN6t
CYWfqXK7tUvlgzxvuc7gkK7LkF+eWs9ESEsYS0zBy8K5AF58w4oZELWLEpJcd7RUPzq7unOxw4Ef
r5apzVrtU1IRfhle3p472Y7AZcHFxtbGqX17nWb5b+mWe0vpy0URCgGImHBdmeSXqlC9W+Z97w6Z
FweV0CFiPhDyTt1MbUDVlOKjWDpTXkxebiqcJc1oxxvdzzOMuGlD5SZdM22jct6Ei6rI7V1am2g6
emR8QiXRiRzCWKWJ4LnojrWSgAYwXySdKnBBKFto5IwZ+PUWSm48oKF2j5asTGBbEB6r5skbfSJ5
ncBDH+k9xKKVy0RtorvY6l5CgEoJWo3HAlst3ArtEQUUxEKCIYj79uIjMb7kRtf5pgtsCtpYgaZ2
8jGvrXGd9wRyd4O5db3qDbw4DH4YgajEiCmWYMFuHA2Nma3kPzv3jD1WLmmAN2jCCQijpveUSe2N
2SezSkzqm7wB0+PXPv+uoOicU2bqFEDMWv/LHlLiv030Aqli31QGFGgHD/J09gdWwlmPehON2mVK
MkEr0/ym7oJtaGpkUw9g9I093UVlrZTRT9SfYpNQYK26egeJsiVnMbXpVXhajfa1+Z1h4l6nmv1o
YkAbQTk4pRb+kob6Ky5F/lD3SXzIrQKcf6Gt2OW0cyupldNvwVQwHL0xch9IYb9xBs6dvlmisw5u
BAFLu8HiulLQYev0ItjK7o/AifJLMiS/XW3YRY1bruOa4Iy8tc8SjJmOnUvv1F+jnesnzhQJFQT0
xVyGfiYCKDh46XpdV9XLlDGzRrHkkGQMwqyJ99ak30i68G1skYt5RnrwClTOtW++EKtdIP9K7ObV
HmglxPIlGBy5GFv9xh70V8XtvHWhINUkcV5t7mX5nldWeBerWb0oy1xsgqam2ER4SE/YxI3j4ivU
7OGn7tjsJNSIZRQF7NLOu+aHNlkWGZEnEx7SNuq1U2jl0lCdR1IsspXW6CCafIHJjcwcr+GMAe2X
yABQmv3US0zLrFqWpfc7o9SWiWELTWq8ScP8zqmSI+VYxN/OPsHKlWjpDy/iatiTY1yz+ym18uAG
fIdHmKRO3TO3rK1pJHe6iyekjs5c/mwrQWJeOfuA7biW1QPxOvo7mriyL34MCCRwnJObMqQ+Ab2s
SEVLj0OM56Dm61aBfNat/gfh4somJUIFyh8bJe8umZUdBwwza0MZQSeUWbhzTeT7WsVR25mGwY+2
nnurUA+VTzIQ7aPUWSNaewYnicjBcwa08/rRrbFEm7F/p/vRuqj9eON2bbMayAuv06lIriqshEI7
uV20w9YlzqZQfPhwDVcIyXUpC9Df0QCQN4xncDbWH2Zh2rsK8GEbYmvzAfD1BuFaETi51hzzfVsT
vIBdOd9XJjNCWzch0Gkc5QE4VbDZckALZW9kNQwnv5xC7Gkyb0qaNpFX1ruoQwkWYwOczvwcgR3Z
ISmF3Q2mL84ujklTVpgtMISfZUvPVK9pBQVq8KEE7TuZTSMclLt+MBBwFz2ZXzXsGTNBz45aLrfC
4GSM+pOllpDVZJIcyeg4GPKtakrlnOoju0uYngZFwd+Txf2eptyisFDSopCf4h62FAoQsGQ9bO8+
I86rbo5u4CC2pt7/g/Pj0SZXiQg0dtRcmrjpOFnpGtFghpPcU5lfgXeOtiprbJUYXrw1kvA11ooz
CCUcFM0A6bMuCIkmg0NX+svYxkev5vTW+fYvZszbpqJY60UnmuL60opttN4JVyPFD066rZfLrnLP
vgoF2qhhD8Jso1tlizsrsuAcp0BkENLujDz3jgetpBcsOByPqvKUAr9eBJO/3PPR8RnRD7UZ3HX6
5vt09ZURy7JAIIzgsAOz9tzDE1r2WPHSJIKLZN8JaWxpzCUIwDYUjwzk8fLGGzjEK9dbN2All5ha
Xuluc4D6fFABPmTng9izMu0JkHh7B5gc9lGhk2Qx7LuUNQRMaFN7Ij5qKpJhxV/X5c0gGu8+iIJh
X5uLIgIWoNuwLh1AlUNGLIvvDbuYENqEjnKKWSEmh0DapFO1g0E+V4WALfPa5ZAyHoftuc51OLVl
m4k16EVOfWP00OkSYX1mM5quiISXuSfhJjcBxkrCvJqqevK1izOSgDvAgXFeDW9MltLoKW1hGzKg
jK9VW0yFH8uiF0XughXJabclR76LuqPV6zDZk6OpvMghcbaBMXDUp0qNNbf5iUWLKBBjfERpBl8W
a3ueJwOicABNXLu2uY4gfXCtn9ga8CiVx0EhND0V+EcNkUHM74dntwl3mpNX+zauxdImiZaL3J6g
GoXOftjtPVsCNQ0YMEehg979EnYoyRk3lV6wMrRyvMcXTmU4DRVzMQYqUUC+OPsDIScErq11iHSL
GuCmJPult8LfZT5icHP8Nf1a1kSkbcJ94WAlIXjmdszUVWk8oJJwF01kKWBKuKCm9sTzhExQleOB
qxKd4K7iEIzIAc2alx71BZaU8qdr9XtITNpCJfnY88KPTCY/UZpgZ6UucVPn7T2aeW8TWr21E4H7
K8ySRyubQm2CmLxyBy9Kk2JDDzTrIXR+ZMx/aEdjC6hTcke0MrrJrJOjvDpBWG2jjrmDVI7KMA43
iO1fVanYAJAYtwQtQzHOpkWehPdR3xydYoS/4Qd07TEPR5KTcqVX6UpqDl3fAWJ0hycqu+iGEe+H
oXt2pftRV7a2LDPg4F5fcYWSpx4ZQAIcdWljddiS+zSEk7IcHP8+Ui6ebhMlYHMtdnUAO86UhwE7
hww5Gzi0B7XVspgzkOdn+QfBptqRtmJulJd80BmoF15x1COa6ZmLxtMyHyLODo6754z+lI3uCkab
PKr1JRFwd9NseB+JUQGNBssFCRCi5niZmacWrMEKBBlGh97bVNA87cmQUFgeMCzfP6tNT6R7heWV
YXdEv3OMumGbx1W9UknsWgSRGq0zYzoDcfIzmuHSCXHwGAcxqkq3YyMR+vkB+703MAhP1K0iAI0b
rboTcWbeQbRB9EIjNNxh8f0JluTcWEF9bnM89SKsFfSd2gbOANGfZXlumUADV8yh1ImN2U5Tk4HY
Sum+ZplOg5A8g2VpwxcnROopxJ4kGQEIv7yPHcKaNROJKhrLziDCD3lovEqhpqaQMQLakquYEGgU
57+dMUgBNMVMFhw/3ZSWkS3TLN4ybXipCnxTHZoDkgkazNaDs3RJd1poY7Xz8pqAbZQEnoMWW0KV
gwKMYtY55PGlU41phA5t2M2zN1CuN05EAQheDbp7icqi06yeBB/oKD024I69cNDB8UG8exCd+265
1vBSuN6Pqk5rfFzp7yhW7JXfaahtHDy6BvtXap7rxNKf09r50aDsoUGqrdvAhqeWk+OVk4mhtA0A
F4Euya+CnZbHxBKY2QOBlNYK4M1SjIid4kh5ymO4YA2AGL+Q2VoFDc1cbfwBxa5aqyIF28m2tK2Y
PadoVkENBMgXXbixGQ/UEhW9izBtWVC708JVrxjnwSCEo8J6tS1l3xPsRroNsVqDnmrbwPHkzh5j
nE14KGsb+kZkMtDBTD0sAzCIK4fE8HUf3Olcbzb46+nDpFxycUswzViolDcRq5APMJJGXFg+bvgA
rhOyTRd8T8+QI3SS9UChOJ1yY+pB7oakbDn04STIluJz6t4kagXkqmutHxnTpRhUEMmFQCasuiaA
DQnb2GM1c9U22xmRpS5q2mKixuxqx4DeMGWYmOjr2zbGFZcy+eBMluLQtxxpbchwI84mk0hexyFd
jOFoL2yTWXLvNtsMkHGaZXInm/gus52CPGex56CGEOojz41b5zb3M1C2gtwC21aXTln3dzF5EtaU
Wh46Jp2TGnUaVMsYnlnLAcceSP4uZ/8gt7QDrrxw48v0WY2hRehctAiGI9TPIT25cUP/UBf3Ymie
3eg+NFs8lgB0uiAplmSm9Xls79kaddDYC58kMi9g45nuSCaMQGDVVRzQBDQaBSxmN/SewxJUNH3v
O2Ia7S2KsnzrYHW1NOwmXQ39TRs1BLF6hpzOZzCj1bq+gnImnfAjZV0uCV2HwBUlf0SD/Yv+/Xb6
ifvY7l4tqlywONKnWgxUw2S7s9qAdOU4I0Uyr1dD96L70IkcD47rBjRghzWttY4fFdliB98HNcUl
4l5nCrIgv7TcmEHG6IiAKGtkk5ZEfjGvwNXZhOeucMaFJQguoDCMBq/uuAx0T6PevWRaoBOc5RDG
OdZnFdY1HYECg4aVNyDU0nzj1cZD7E49WNsJVlo71SDkbVeR1tpA7FpFFVjp3NCCtdPF6dHV2sX/
bEmwg+b2/yUJvg+L33/8r32TvuW/AbViUG3l/vd//BtTx+mNf+qCHe0fmq7qGuR1z9ZduEx/6YJ5
yiWxUvU05xvAVUdKTO6fa7uabaoz8PVPgKvJx5mWqk2eFjiw/+ff38X/Dv4o/kRVN9/uf0VX2843
diuZjkBb6V/yG/hdhgMm9iv/Fy5YBz4HKpQCUmuhB+GrREejPkrqE1vVLy41p1uyNmtEbnnLSNCj
UlvkeF09Tdt0qXOOOSSzi1v1j+TkHCPdenGnuouBtL6JkyWqrCZJ3hghnUCPbQZGeG58CrNi3xRn
UO53Ve6ch9gD2DGILb3+hef1LTUl191CvriPBHZ2rbwDRg7nivwS1GNkCRKpE2R44NHH0ZQuWmya
XCiqhLFM2kE4G08OxKBVJGhpVYp5SIyUTnzcVAsMdgtOzx9UnwiLf0XVLBh4qs9KbJ8ppBEpOwIJ
aIFKxZQUij7BeKDHH7EUCDwbh0jIHlOo0C5Jmu5a0/ndSwf4FkMiMoX1pd2YUCuzE8isJWiGlaEM
26ruHluT746bledkfwyk0CsVisYw+AOHvWNAE/BRDlgUS5xIeXBsLhO+3p8SvzhyfguZb1Blyfu7
QU1PMHBRqqM3JvptAfPHrIhKHuQlqp2zQqErUsdj4akXz1efYXgy/ZIXH9PKoG/qTHuulQZQVb1u
GrmN7PRUt9GHhovYU6IffiPvI7d71EPrpUuCNXo3stccFGuOIbaZSE52Er8hFz5KkM9egiFP6+9D
1d8DKqKLvjGh2pp6ciIL4WLG8hjbAxG+yWHwQLHFyqIf41NE6I+lRaeSmLc02RA1Qq4SCKbC2ekp
8bNtctAy7wxzflk49kslm42jyIs62qRi/FBpaCw8M/wwMvaDwC6OVHb2gJCOfmVCQuCEHTObV0xG
CYar7Tq+uWiIuErRHUxZjFprvCR9+hZYZL8Pa8/VLmVo7Zjdo8OdongCuMNAPdnCmj88dw25H2Py
C6vehxWEH1Ur7qfVCB3nuQKG6Jjjo1Zt60R9lyoYWWh5qYo4EQdd7RJGmCf7KkFxbgz3jMUYRxTD
kXRKfxGQ9U3UykFow0WM9q6T0SEzkORa52IkVSdkDZbiqKEsDwJ5xMH94QbAj6DaLyNhIEpIToY1
MvlyzmNl7SaJrold1LfEOz6cEymnCI0ebbwuQ2m+hEZyGAdtCcT3VFfx2/wdEugvU+lLg7U7YGLH
fJ4gtMYF4IBeNRDpm6OKo202a5OtEoKlTXq02+x/rbz0cB0Yab9YXfxRJw0niZa5eHxQZXpSzORg
cJwz/dn5qPeKWj5jAQOz6hKJPl6iMTklEDarmH1VqR+IRuhjsa2r/h4F7WOtZKd+Oh24v0Q4PoNT
uIcaUgTiXmeT1Hb61vQ/Pdke2gHwZjU+T1uwU+VRSRNqFdnbtGKm/VELhnsnQi1djM+NxFiFIb7H
zzz9Sz6XYQH80UB3YelsGqUaL0ODTF4ftgVsTwGZ0aj5vHrl8f8kDKEBuC6GwXppoM8QurcjNPcX
cYUjggBKp91DBytp2reTRGArHJ9TiAKLoW8fIzIO41HfxjEAOabZjP3Go20R5INfeYGqbZM16Ycw
KYtGL8OEb4vEo045ZdqZPJo8VaQ/+22w0rPnljVl9M4LyTrsL+r4rJr7RvEegIDBuIopw9ebwug4
TY8XpxaX0BKPmYohgASoTFyUTj478bDFvsZZpojeCE/50XvB3Q0a2rNZq+9hXS4jH9SvTr4MTMKz
4Yh3z/KfcuZFDOY+mAkddRKhKnZmBUBVKw9FYJ9hb5bKxR+KG4phoHy0jdTbXTUmh9S1z6bVP46V
egEsWYlp0dpZxng0fsEkuFOL+NDWk9EuPSEiBybD4SFDdgnWtI2/q37FeXjbdePRK9vHphkh1DoL
zPFHXLSn6Q+bAxUUHPnsXsJ2CI/WjpXVvZOUdoFiuKnN7rHSOcRis9z6IcJ8x9pNJ6uo4bDCMz3V
JNIDVrzH6YRtUlIJivjW48rWxuOzFmdvLcUY3X/uMvFo+MSURKZ410P4WVB5hX2eDsnpnAAx/YzZ
dDMdRI3OMaZptEf7wH3pOiqBWs6VxmPe1lm0Xegh9mp7PydpcaJaJP0lbGOib8VjCk5LeN0pBKSL
YczmUMveYm/g+AhvoEtN35Xpznk+4jRx1nT8rz4xyq2i4O7zmSKRzN5HdcxsgAF+KA0GioT7BqUe
H4TSGguKGTt0wP5StdofbkxTBOMJQV3ae4x4d48rF5qTX94YzE+X+mAfYk6xN0komXlLqa6nuPnE
sQ9c7oipGuUuhumQhUBx0i55yYS4YGKQR1lk8AObVwOP38Lw6d8lCbUuPx8kgTRRS+KcJZAt6Zjy
U/WRZOj+MGd54f/vPpfmxySa7O2QYbJ27LuIouRmnKzWkDLNw7w03ygk1X7epXTNz16oedZgyMc4
L5BIgTwKfvSmJGrFaG+cjomG6hGyjizSX+KsjKiW1CN8r+mGdFQNcCNzGX+0fmjw+nBR+wffzTcY
U3+EEZwuZnUDPM8y2GegFLq0r8hnip41Rwv3khg1wpk4hXTqDmEzRhkFKwM59iPVQHo8QweUBbRy
oby4zYdd2xt0uwRBk+FNnYIWKMZ46fAI7Q6lhPCMO5vuTac0xxJG3udNB4XpyI8bd6PTnJHViA2D
IrjXpAqHzJlTJbzkBVM3xl/PLlwd6220vB3NUqIwQ/etzjV3XXU9abR59xoJl6wVwCcaeXldDIim
s2FzFKn5bAsHIWY5APtR7ITTDbSaFm9HALRuQZT7e8qMps+ts2sykw17dZnU7q7Ai9qVxFOPHOZx
zcmDQyCX3X3mjfdM05ccbGvpM9AxLfdnquL8UmOwdyjyiwaAQ4PZvsL8mTgvjmKfrYxU0Fo+JmZx
pg+6qHwX53b0Fpk7ZaiPpp0cvgzq/ybi5b8kpbiupztUQkxXtx3L0b6nlMTshvhbil3nJB9Vsh+0
9DF3hkffFWcaX6MijxXjKCAG6//PN2sMwL849higE+3A7MGwTBUfsj0N4L8EdADgAQpMv27nB9pF
GsT9ydTepys74/zCQOf/cnce240j27b9ItwBE3BdetFJopRKKTsYlDIF7z2+/s2ATj1lqepUjdu9
2WBSNKADAhF7rzVXGNXw/8Ceu9ZZTpX+5eWlIfDLy0uvIHpx/ImurX55+d62ByPyCrT9DZN4xhpM
RRulRAOnXmKtv1hGeEVu1gz3IT2kSjCqMbENonH7L29Ehkj85Y3QcrCYtLny/z9/D76RuYFTe9lO
/visfy8mM5NEOTi2ejsWTAyS5mLT1nRKGryY2rKkvWQj3HZMFEnChNUVyBnEurC///M7swnZ+Os7
A5qhkqFiapQY/vzOaPv3E9W+bOe2LKHU7GAExr1Sh9St+p5JqGmtSel6nXdv4EaHMBnfmIk9+vVd
bkZX1R3ejIABYJ4eOuZ05291S/leJNNTw6nLiKBmjExDmNtZ6bi1y2ErpyCWC2gqMncBB4CcpasN
R0oyXNIAtnCq3k2Guav4LXrfAUgCoT/oLlFbrTXxnDjqpuTkhx59m7VUgYGBElaxAyiyjOl4aXRq
gs7bZFa1gVaHMaOi9O8/Kf74Fk/qd2uAxyhB6kZ152jkQxfpe+m2bD66VnkJqhpKq7CBILDXLBLV
Y04sOSr5gBS27x4DSMgfhYU/rWx/X8n+3e4hNFU3NUtTTV3/sp/qRCSmuY5SKdDrjcBTTfAGnJnX
eWY9PGlN9WFu/q8vqP0lMYgj0xCYaR0bWTbHyJff3UXIwtqUI9O3xkOdRA8R4vPIeIry/kK+893G
EfF1HBjUJnitats9stzdlyLdG8zrk84kQfAhICQ6I+I27S6u28JYy24NW+4MKhNSNL13BjHUlaPf
1vohBCyxsOgjgv5fZ312nBgPW6Zicru9U2zI8TA7ayeYgMpVAWV0sBDpXtOHgwtxbbSnJ9kLSsn0
gLyxHNMfFnZCheI563swLMmJCHPEPq+0xJimxO3KRXq0GrR4pVPODUfdWg/0gm4ijb6KKOgLLFJf
L/CsJSQ4Ot7Jc6hystZ/0+gsq8yk9BL7S+vfYkZ56m3vMYTBS5cQGpcwnvWE2TFwEsLpXyqWo3kS
XuWktSl6ZHkJQQr196od3zqd6VgWsmQPLmWF1IyVsn/T8R37aGBjNT0FjnjWcwLPMAIJmsdK9K7o
xU73zZVDM3cs8LQm3t7WV41xNxQEqYzmbmTU7hrn2eq0O7ncY8ZyGNfQWQW6h3mdlFs7vZ0YdoN9
md0P8Jzk51B65m+WT/GYWF67Xdlad+gd9Y2q55nQ1/5fdm2c4X8ZXwQ2c1sjoEk3nS+7NhlYeSkU
I9vJ5Ztc0g387NqT7RXf5UfO4KJk/zLa/t2ob6pMOR1AO66py/t/O+lU+kjkuQCVZcYsyGoWpvm/
n1L/5pAlgkgXQl66uNH//CJhUMaknarZTjgARHuzpoiTTI/VANvBR9BDKeie6vdlmpgbOKBkNPVQ
B/G7nGUTsXMANEHAn7t2TU1WWujV6DBj2k2ni2ebgdDOkn0U8Jy8WtZR9OpYvEzZxSeHGZ2gxSUH
YpRET62vP3URQ3VVxeBypnUxpqfacheD3V4Mfv/Wi6+6Ox6apjnACKDD3hAHMD0FrjjHhaDPwZS8
zk6mfZl6jKMsdOSbNJmH4Ic4j4b1iD+AXWbdOcW3ggqDQ7BeONzFRnRy+/ZRs81nPx0OuOxOWWWc
8MivlXo8yGUTugcwd/YqNpGu6OZh8m8dj9JHTb1Ar1glUd1bDMg/COGGXhVkayJXKRPo4bvJ6YKY
n1MZxqduiPe6jiKCX5K+yU7WFeTLqRUDTReZz5nVPqZ1tY5L+1mlyyAXJSDqoTnjCvH6RzmCC9Zr
/3z21NS/meCwi7nCYVWkCmF+qUDSX24QYacZhn5On1lKbgbhHiQ9sW6qbDRzNOgOeaKg2Qn4jQB6
bokpu0G696C7y2Qlpu5csczrWBq2wjq3wtnXzRNQfUDc5k4u3brurk6HS6D4x9rRj6UTvbj0hIsM
OUikniPkB6MTXyOd7ds6X2mftTcCglhO4S8ziVrRGfNKSgAdRz6zUTmpaKvh0nrmWY6q5dS95V4t
8fWH0OvfyEq8pgxmtpGfRMErjc4eWieTD7KZKC5QvfOU4eI63UVrMTWbRNPmP+Qi1UasVcF3M6dm
g9XnUBvtNjWZ7VB/sYrhqQzUOxZ4Q49ogmKZnI15cUewlcIc3DxjVvE1mLhVfUm7/m1sh62cBJm1
LFkYz240LGBELSzPhmdIGIjJJ6ajcnIMQhcp0TXOa2wqgByQUv7zD/03oxgTN/lPM1wq219+5t4v
7aTpu2zXy5B7F2llgQTU7vut3Mkht98JC2ah/y/7F4kufx0+HabPnKFhcmCd+TJ8lsIYDURB+AwC
8ymtkpM8zzn1okvada/yYyTpCRHpStbPQIkCVhK7iglPgfJUVjh1DhSjRnIz6bRcKFkxyY4pa1Yq
sRDMxTTr1aKQIlCgyvmSQ6HUHu5kdSOLnefOrTc9SdNyyOjDU6sosIqsLQ1bu2c9lLjMwtLxzfes
c6AbK0FxL0JyWhbJyUzVJznuIqo8R6CGfNSyVWqugWHVUXoaYblCLb74THqYTwBYfqNfj4SSXzMS
KOMm6BjxKTNYj0fTZUjGQ2ozbshj2Dfiq/zMxqQ+TZr6FE3qqWz5XeJXxU5Oo2DZx3PjsFkHdoXk
hdG3SvZyogOf9EAq2Llm5TqJVVsm56ZaOab3TD2QI7ZznmWFwu8QQwQBp1txLiZygiiHON1wmzEz
/5mX7rZLh5PW5OSvvFckrDR9erIEsw54EG94aQ2PkSimr0h3OBzOaP1YGzKtm8zsOiG2q/vx1g8k
EF/02SIo6YMmcHBY7kZxsh9VsaAXfCoSKrGRfW6H+NqO9llWrTXqdbLaNGIiVUD4yCIca683+aFd
gxlLrN2VSrhXSV+uovYiz/Ahx0bfAWDyxjv5d6EjY5Dt3GRfteEJxMcVBfspqLHko8cBBQA3ygtG
wmOwvjL6yspaznpRNN2tRqaDXMSO7aMz9m9aHj3I7qvWqg/KXo66LUVy1YtQZPVbkHNXEUYnMrJY
bAZXQUxEpZiM0FRf0w7Hi4feN/YPpmk+y0pbSgxKxdEL7OKZU/ghSjh9MLssgoeotI5ywqQl45NI
xDNp7GgZddKDpjeyiC4GswlcvnuFkLLApY7oVqi58D3Z+9DxN7LW1jQJ5cWSjB0EgvG+KMbDvMPT
9JDTyJDT8NDzfTJ6CaoCAq2YXI0nhY1oAM4dYAk97W/kyScTDStI89zRps78N5UoCADVDbxfJn+c
VAv0iKifqNbAjrNzygu13T0lEx2eYOJMWjL4T922K6k6MxzLOuFUeL/+edTSjC/EHLn+ZrVpmq4q
A0KNr+GGyWhEpS7MdFfb4xuC30sx9TeG9406FwWPlr6xXIw6xBxTxqRH06NiheFP7VnuWHXgAptu
WAM06E8wSyaXJDbnYXvegK2/lhET3Cp8xyr6FhFyyvbOnLwf3NglRo8sXrBqFeHzsB7r+1jRASsT
bjOEMOxFxzknw2i9Vkmkc4eWBOeySJdGi6TTZpHuQ2xWiSEjxnw6ZXn4rMkqEnYSVAgWZnNNL69F
5QYrms447ilqVKArF01ObVM1wJqcM9boS4ugqkHPt31ExhpV7qgZn3DbBl33rlZGgSAhfZfjSzAZ
N3kE0qJQSfSwzpZoDmudwUmOOQ++op4hdizyKriqDrMQlGOGOlzQOhLjhAtG23dgPuQ5PIHn4RkE
ohDcV/ZM9eR5t01OLnukPP5q233QjIeOvkYSqXdya3Ka5KNB6vtwH98qFWhmegJyryCp7yw34lLv
rygvy8qAQjsh1oe9XGmIunvUYmtn5uPbmPIGqNunIyI/V9vsqoJZUN5e1GNY2upKQ07a4fK0smLt
l/V70rSPhjUQV8hEzf5j6v9/NuTUoEz12wH2l5DT86/u+vPPAK2Pp/wB0NLE/6gGAC1LE0ztVJc1
wR8ALbmk/4OYRW9cJWeZpjXncwRkzCn/0xs3TO4yLW51hM7pnkrdl374P/XHNVN8Of7BZdk2JG/d
NQx69/bXfOKgEUOXVQVzcqT7UVfBVqhIn/TxJS38oE2W2BOJF0qRaQRX2hMkWMSBeYRRay8mvfrm
yXpIZ6LhJ7VlmzV6tSaao1CAJDWYu5dNBf4i1zGcKNpw1UAQk0JSr1uwPsteTItJpbzWQdlOWi2j
LWJ/q1JvZP0O5dbVsjuvzs2t5uxZukAolSTOHNz4VBXjMpvCCPXPtK+NwNlVUfMAKbI8VqZ4dAxf
k9AZOmSV6i/VvqO3pXc3aqOodNtNcNXtUD81fvWIWuWpIlvsu0GkqpENZ9fxajSSWOuNrh+WqhJB
8xLlbWDrlGihxABqwVmCIId1A6lWYW/TnNXFPlHb9E5xiJdgJr9ydeBYWFrShRol9zQMF02cVlDF
1e8t6PVI44g1k13u+cULeOe7UB1PU8GUou842+sZFfdAJ/cHAdB6UKf7uH8x4coi6GG2Uk6Ao/tJ
u7h+1y/mZ+CBA8NkuQQ3Olm4ss3WhQmDaMBGprBoBitZVlHXLb34zpzCAjEjCVUkrvThViMng9aS
4Msu3ttWQ5ekko/Z1AVaw2yDR9zbuOKnhV1jWTsylsmwDnjEvDNiXzrT01ibtz0SrXUW34qS0ghC
KGgBbv9u1/3LYKblDkn12o9CMi0zOIbtYK+iKAxwFiS0mbKkvpmgi5qshxcmbeSlLUW2Zo4rpdcJ
wxGtuyS7zl7Qp8hqqGCN0+27FoFgSO6glDaiapoYADuFdnfV0zoeKyDylXuykhEbjh0b68SHwdp1
e+/Oj5TwlJAYspLfTT5FymPjrYqEeOspJxMNuSnHgTPC+EKfWqxsPUnuSGA5ePhMjvYDwXHoM+oc
dFL7bladdyJ34zULBSlWkh6HopcWM1UmZvzqd1/U5I46veDr8Q6T6uYwQPEiKr5YdPA+zwYYzj71
q4NhlKt86o3vceFsQnxYYYXDa9AgP9iucYiMKF1mnphWmsAwKEL/m2uhjHVJST27jVqsvFSlsz7U
26AGKulpQ3eq+BUx27tbWjlIopV4WOF2THb4V8At0t/w6sq5412zXObk6/eJuR47n7pmnH2Hj1sf
HYCNy9p4NJKgfWEa/ZD42TdVVbpV3iXmzg2HegV5Yeh6/1Ahzr8Zg8pmNeA5kJM52RBDCG3Vr5Sr
YoQnra97lJxujS+cMcTxup2mKDcxc5NzJYWu3qTYGydMv+t2mtP/Q1sMoVYSZyNzmwBkPzupcwyE
nu7kcEXOZspyxvcn5QX4zalRnfZXiZnyaKtEETt5t4mjBC895pdDrfIdjHqQr1SlyU+hgqASQsCL
bhbewS/DYY0gHptbjSGJLh5lvNESq0kZklvPjeudZZO5GxYoBHD/9IhSUSr6FTM8s1E6lqE1ik8g
s+vSCvSVV2X2WumQ0qsU1rdV53qrKO2J1/O8pwbo2mOb5lQDHGvZ6aFYxilSoFxlBeXX0x2fsxkN
vgl9JOe1w0yRR+kxSEzr4yKJqKWY3k1t02/O+MkVS0Pe0TcNPM2Bnm1mPsR+KFgdNfStx+7QZgNB
Ug05Lar1Y1QKXGI+PY2CMh+5GtUSF5+y0mQrcb4w5LU2qOXcXV6d/56vZYYFP4vq+h/3j7LrOP89
3//558cj5xvtymVL812/XZ3vGkxr3NRUKOdNzA+Zb/+yxRa21N6I9W/OVXeATLeaBEpPM0BEYng/
rio5VwP593xtftB88fmcmCoE6F75QKeWhN7Puz6f83nb/Oz5DhyDhJIRJUKtOSFVd77x79+BMr+v
+QEfLzdv5berH0+bX+XjKv6VA4d7sv18879t+vONzXd/3DPf+NvfXz7nfPdQeflysKsKYu6fvpT5
peuqeyCQBenk5/c4P+3jA35+9C+b/vrwr5/uv7+zj2f+tvn5fQAVw9/5+Q6LosO1WicksOoK3/S8
/fkC1HGtruft//Ym5rvmG+drhStuisSsIGUNLz4OkY8nfDxqoOgWo8knnxTuFlE3Ey/imacoz7Rl
7vsCPS06L7Si96mi5Xt7hIYQFZLDMmSSDT7f+nlXw6x7a3nK/svt85+mfPK8hc97P7ZSg4uGM/65
RS+gXFdAeR/KuDxAT4kkbj6kpgoPXl5VStA5H3+PIY6BIAud1W83ZpTKbuL8+8dD5jvm57FS1zaD
2t96cegyDkiAvZ+6YIXIcWDoR3WYOO6hjMHRjTVQ6vlaJcC0oIuATE9GLMKcPZCQc+h61Bzk8T4f
osU8FBT6WW90nSMyP1C65nQV85sxB85unNpd1nX3y65/MZITe5aNPxKlwIqp2cBoJnkxSmzHfGFJ
JP/f/fn5uPlp/BoEpBACXdh2S1ZWcRjq2r4RtI9DdXjNAhZSVUV0w8KdiGoURv/ipdZDjhhpFVrY
JQtU//sZpTTjOOY/y6FZCpynOxZB9Dgt6sgwsgmrtlBU0Ib2hrZFDAqhfL6o5bWP4KkUDP5OSA+p
xNC7Ek2vymvzn0UzaSi98huFXtlhvsA+TFokQr5lDgOFAMjKyWixYcNm6uZ8ABxm0AL26IXee/Zu
tu3PBv75ooU1X2gsmYu8ADXkeka4tQbrrpIU/RFP3nIEFrQcCjwpiafsEjqTiomdUMwM9kwxMb1a
CNe6iclmY0TVqtShVdp2bQD8VCoshxFUEkAO6Bn0lBk07QqrK1/gZp0qZiSczvipIvqxmgBjis9P
Xxsx+eJW2XiYbizvBqyRKYPW5hw5TRxs0cPjhn+x+qBGzEQSSafoLXNVGUb+wWwid4DCIVC79RxX
NwezlTLSbr7mWgGTrNzE6GN05HTxG7Bnl82OmIdkyQQAMor8/m150TeOdlMmF3K7wSdJ/Dj2BzIJ
PBoExLRRiPn/QJQYYcx/mBczyySZMqYGTPNaCSTSZQSCiQ4jpb5WAVgKDeKgJaVoZnV8XvijxMwZ
qTj3SqZtbFPg7ZqJS+boEDinkvC5i0jCmjk5nzvgfO3LbSMMj1Uw4Pty5Gjo2jmZh/6mZhZI6MMM
WJcf6be/LTtArBYHpPQAvCck4c8cl08GjFvgAyVygzzimRolP968w6UzxGmGAs33OB4gNMjZn7yR
T3TJ520NdZu1JHx9wXd8IC8+2T+kQoCtbOpyNR918y40X/u8+OQHca5kukrxxJSJEoa88GUa3Xzx
+ScZaS8EfJNPOCJtDHtzWs6AqY+rhkB21TmmwAQNcEqvSJmL5r1aXnz5M6/RYBs+6QKSI9lKyuTn
xSgpg/Ofvo7Zid1i7/TGgKu713816kjhVwY6zBdBUJPw7fF7YW/0dkJkABPad8wVYj0Druav7r9C
r5okI9qj0m48cNrbFiYyrlR2owmKw9jb1cFqIboORVSsoh6PHJ0Rrd6iALmZP5DgkDZzDV+y2lE/
q1kELrBOJCsdUzdHFskuOvDCCEZBp+p022yx0jtEbuFIOCGJTtg3ApU4FCM6+mH0iMoDIHNdJGut
Evig5AHRxg7hIpKtlSEp2s2f5+MoUNQVCES8NRPsVkiG/qEFW1n5JA7Oe0djpPGG0IXHGYk0//Dz
tc+dwS6NaC8esoFgtgof2wptBqqn5DpouYFqjVgLW14oLAaVskGDL8NY5lgW36U8lhRQnlyXvJzS
2YVqsKH4+9QWrkJAQ+KvysRAUtUFFfR/zTyG2J+2U9BHh0Zk7daui/syxjwqaExznCdoDvAErcaS
RlalYrZRHEaQzs6BVkx6vAsIZdaK+saIAGW2GXb7OValEQxsAu8wVV95dGleTspXzKnWpZ2yJ6Wv
IyjPKUk/ZBo9C/hm7Z6Nv3GdtMqTAUyZCLJzkopubdcuuH6IuE5VPfbW1mDZu/zYOo0ZuVbznNX8
Ov2UG8tSPaYZMa12VS7SIVhqDVQ/y8pXaU32JlpuRo2ehJZAI/QrbLRjoakq0YfytvneKQrw1NfN
Y9Ay1kyT/83zEo80MJ9MA/E6CWUkuQIBahqh6GdzA6bafVh230ylxryYUoFtEwR6ajxRoZRfQOZE
9baN9SMmytuKusCari+z8Hfgf/khKLtnrfbHtdM3a4+A1E2Hb28xUIYFcCjh/1xkiuKD7FB/iZpj
0cGzMdXqg+OV4a7aRzKUaE4gmq+1I9EpnqsRTyRanFTdre0M0ToKAnIUGUtwFlFT/ngARy/IgqtN
5tKmiXq8s6QkdETH7FSv5vwiP1tQEGKqog5ZlJYcdOVFlxIK01FkWSUtw8w4fc/H6slXmonFNrGp
k63x9VjxEw59BI4xQcGGHY4kbGfOyiiwMRJb97F7pKPMchE0GFDT5C70Vog6LDbxz8prv7F35htn
to7soAO1D0hb4iG6xJ7N1z4v5odZn9ye+e95A3GY4R/V+AHlc3973HwVlH+8htf//vHc+bY06m/C
TI1Rsr4hSWnXeUIiWp+j2RajUFa1GT1kaTyd3EmLL0TdT7uov0QVKEdDxzle2bKEpowbwoLJ5lUH
8j3cV79Pn6ZixOOa9ADfh85aFBMpntNUQgmwiu9+m21TR0OjlQCzDmTTPPN1PI0dhuZqOPTw2N+8
oZ4WfeH+yGdk40hNyetKeylqHCcUUoEyqfFAi2tSLpMevGmwEx1DILl2aOP5vXdrB3518jSF5Ks4
HK92FR4nfKHfdGpfO0pMEL47s/sRK4f5/p7m9NoCJbPv4KM8lFr7zRqm4SqCGrR56tlnAjzrc1YT
zS5LLtdAzy+Z7oHtTXIfrmdo3jRTb67nO2tEpkMbX2tSLDct7ombyLezb1Uwneet8q2xq4emOJFc
3t+a1IVJReflGkd5CSKspH1R6XtTYNNOxwJlkvSn5CpBHoM7vZTaYG8y+vxQat3pqS+Cm/lDjE2P
gb0OjWNRl9odqx8OCObrd44FOqCWLQJyx7x7ewq1AxyJkeoaH2WipjC5FupnpZroBTfaVkva4Bke
Jx5M3lWLrh38l6Ufejtx7k0CZT/eLujnBuFDaNx1/qgdM4MsgXmTIxaFbjCxAhMwtcvH3N3EuGNf
0oBoLbnJICeuoakNY1+bdvzQdsOP+XY1CUmc973hVh9T4zRZTY/WlidoQX52ErX8RmUQK9ZQQelR
LP9qEpwtf2BRsjuRKGfddL3aPobxdJk32Bcmkd6m05yDsSDeDn//xw9oOkQ7qwFGhSFO1nXb4uIh
verjB0QWQe5D/2PCdL6JdWKcddU20aInx3mrU2DTTJe7GOAJ73be7eYPjrfpjWq0fhHqGB4Ch57Y
/PYzjemlbudPYQ7MKlUHAB+FuAns3L2PfAqsyBOzt6wVewi3+vfBmWBh64pPtlM13KOWgHkmH9H6
2Y1pKdEzCKxoI8aq3BcMSPe1Ymocg2n+Fg5i6wFUeG7DzF0HRjnBhqU6qqENcw12tHk76djC/UiC
F2Zb+jryDTxrEKjuxgalz7wdM8Q32yvdSwKPaa3YqGUHIwvuqgqPxfwIP81XUDm9l9q1i3VcpHgr
AiyplIkhuct3SzeLvJex+eGPOj+3hxrIdtLyVvWC6mMbFubQtDGdH1Npu6uh0KJjllOHToKp+3hE
i++4m6b66tSmsYoS0Rwx6ahnU/Ky5lcZGAPcyLkmuTOsskExjjjQirNdY+ae36jb7SzM3sf5AWrR
1iu7qcJT09guIawtiXPyi8ObW0Sj/dq1FggRy65PsdNM7IJaRAm/Tt6S/7whmo2rQfTGyRB9fkp4
rVVc9dordc2P91OqzhLhRHD2lMo7hiiDVqVBXmqqHOZX0qbCIPs3b85FV6nH1gMm5pGyd+3E9/kB
QMTGZaWW4txoY3EUNenjjd+o55yIXUrMlKmVovpJS4dSZN+oF+AMBee2qca/nXWXySHfvtOs8mdN
9m5iteJaGqmypE2pknNk5oeM94iDKVSelMa/fGzNDR4KJzefPCVR1nSz4oOtKeLMzoS4LXC8q8OP
NT80NppxQWZTeTFz0e3y2INNmOfmhZRowqbkeyMNfZlRnL3iQI9WRVxWZ10T/SE2a3BrXUE0ZFLe
zQ/l6Hls1QoJFKfMTcMhsS8nJ7jtc1cw88nqV4OIEyG3arCoXViNpdxr46jvmDwRgWYZ0QOp88hZ
mOX/hFaMgbtTfkSKyFb+KoFMcg7sQRwasoXXYcrhJSZxnr8ezK+wWqrwSdRNuQFcpe31MKtuh1pR
UQQXcmb0fX7kRODiou007X7wOnfXj8CHmq46DG3ZPvR2mX9836NPPIxwxx9KVEARxgZ/6lU/OGLr
pEfm2cHz1CJLm3+9wn1Wu9b4ZgdKt5kyYmvIZlRvNeIvgAuxw2ndaf6CSlZyoKqn6r6DgHMTBt24
bWLffAg7ki3mh3iWv3FoV/3wVMZqcgn7k60r+dETWrY2MQw9a6l2mB9Kpe4aBhnnyZTAX+AMKXHC
AwTWzHXurSkdF0FhiLeWzrLuVspLTOT9qm/y+ogFPjibURyumEQ2r6lzP7ap+TYoCSdF11ZuDSBS
+6IUmOTzrv0OIOA0byto1Hcl8qNH+gsweoZ2IHyGU7fttznnNrbRhS68Y097ds2pW09WMByiKfNv
0zqHvSjfz3wx/9n6rnJ20NEcUPUSpiKfJp8/P8LwP6wU/2db2jotwX9uab9W1zr+c1P740n/aWq7
5v8YmqBVLVxCZViRsr0/mtoyMMqkqWzQw7YNIpk+e9wGjWxDd1SLvrNAYM5df/i/1f9VTxvjyp8l
cbTGTbKoMH3bqgGwQXxR3iZGq6ijF3THrBPNQIocga6nOd7CkzPq+drnxf/+Nl+i1t15Wv3PmwG7
QKy3n8NfWGlGGm3m18pniPj8zE7Qa+/sUIxFelMRpu3JVO1E5mvb6IRKArdjmbwd9E+5k+s32dTb
646xFqi79gJg8YZtFQvE5C1Lyup7uheyt1yUaJPo1iukfRP/bIYWyXZtt+VgX0xGN217t5Byq+ei
pf9ZER7eECLeECae1qSKmzJfvJJJ473MHPcIH0+i7gmM200iU8ldmdDQyKTyguRY3ahIjvYUZKA5
xO8Kp5k6smr30yeYANdeJp8LmYHeInYrRlLRTRW1fkxQeioT01OZnd4i9xoJU9cai9IjpBJeZ9Ea
eryBoJYtYeCfXJnFHstUds+x21tVJrU34aRS5YL0N0aoFLTaXOGmlunukcx5b4rsSY/8XY1W6UYo
3XsvAqK5++whVqOO3Gc0hp5MjkfLFcgk+UJGyvND0fzd4xTRV7nRO7tB5s9rO4WAKlMhY6nPzkji
kNMRV5/J3Pps/OnJHPvOIdFeyGz7iZB7fBVPLnX2ZQ4dZ91Vj5ll/Wx8Fx8z+YAnZiXDss+Tuyoo
gy3KyyklurMy3O9dpD1MVm5uBE7O2k7vp8J56XJMh0JBnJP5SC4q5sALt0JjqnT1zRArqCKhKpbA
0Q3XYIAsR3qZ7AeQ5H4AmIpXXl9Ey8R6Iio5xzurWgvBWXTR2sBUmFgucbesFBvWXqadPeYZYJ6g
0oiJeNcCVcFYIh/1JeGMmA332lnkvGdFoAM4oUlTUFjX1DdmGBnV3atiM1PG51ZQbWdhXMXl0emS
dCU4IDFeIMmGSMavlxe3RepaK4oDCrt0UK5DS9xOQ2btU7M92AY4VNo0BBlTOu56J1/jiH8ixK3Y
tXpRbtqu6zdFotxYqbEG7rUWZRkt9cm8DKPGSTDIAVwGWDJNlCPGUHG2qZgN2agnxjb3l23u0T62
MOOpenBO/Qk0WaLsNCvCxiGIoNJK+zWp0tegbFe5KKleCvsSNckv+t+wy03ScMFeWeZI7Ku4ZmDM
FjaLu3U389rMG7KXf8In9NZGcy86Q4fRkK9YQTj3Gv1j3U9+UBJaq9rwOiXdSzCU1c4kQGhBAOPV
KUi6rhuxUAzjm1PAQ21Rfy0UvTTXUXNQ3NdBKx7k+Logq9HlRxOk02Unt0Sk37REQMNYWCi9ULcZ
PCZkreG7FadI/nFoun60zem2rEMqVoplwXBjjbro16I1HvWseKxiVr6KimPKoUXzcWErGGLE95Dl
ALwi/S6qrPu4UVyIMkFJ15wAba111L2FEdxTwjs77ra9IGlcs9TDFGIAqnyxH3KOCTsa4lWVscDI
2lNkxI9NStgAR5dQpg0DAHLni5KT0tamy5Sp4KGkjjCF35FedqAxWe9HZZ8QjJAcEkoAq3Dvw4jZ
mAblGzXqx2Mkw1EZUSa/EycjHc6EpLFr6OWuLcXSR5BdJj4yZb+2d3ZqhEs7/kZTHMmLXRgrcuFO
vu28ktbZoyjaDU4cyWoQlmzLueTkuG38RIcXUtprs51w7Bi3Kr5SJFQWaKvYwWhjIt8VUz3ew5DL
bj2MeyreUrXMlpYevQi3I2wXzJWv0OBXUyiszWguA4EsMXVI93YkpGf6VaTmzgLnwzzIztbYTX4U
3rCs21M1rkGCGauCiOpVMWJCC1LzTmBm1QCPhpWGFrWH+1XHZno2qvCiWe2yHB1jCeCVhsukvOIl
CBdA6HUmrzWh914YUgluw1XhuHeZt/I6lpRJPlW0iAhPs8UAuW+01tAfSZZuKd8B49SnAKU1FM3l
GHkbeWgNUwvii6b+Oo5+6ilwflPsKwovYEmzjoNO+VX23TMDErdG3cZttWMOiaaguMHJ4FjB4F1E
MAdWgUjuXcSfCHKPbjRCmevfQ50kliytfgVWkC6wJnOqbN5Hb2z3dRw8RsiWdsDvVrnmT2jQmnf4
ugNVW2fVOLY4hmZBEImGbBKieKOELYVR8FkoAgAzes771GChz4h06mOgYDVu8SilxqCUIckueMvb
xLxVpR7SAHW9HIcgP8G1fe0H/VKN45FqUnvDjDs7YjAkzhiWsJ7gzxPaPouNbttkLkNtON5BTvrG
aoUwgsjl2IEXaU5Es41eyqoJGtLYe6eGdULtFBzIJMrE5rDOm8Fee+kvN8xqGEsARwj5WKqTOLgE
Hq8zZ3hpeoBvXmVcvdJbopsq0TfTenABruoiPOaNNREYFt6P6ZOj+9qeExCMj3Jpq4m/jkfr3Uwo
FzkGGUydjl0ggMPV4PxhkyjqYga9Xo1Qq2XsnTpW+b5Ujl0bHNTCxX6UBu5OkMOK5I9iL9goqyzR
UDcwOphlUKdfdQU09zRxadZxPGH0/n/cndl2o9jWpV+lXoBTwKa9FeolW27DDt8w7IhIetibHp7+
/yBPZmRljVEPUDcMJLeSYDdrzflN0tqTqgfw7DdbKpK/VI/nyTJlMDjyvVA2ZIG0/MPvDerTujrA
UiGAyoYa5rfRsQfzsm3wglyA3AY6RcaNVfc1q4vagy8IFrQBDIvDukeqJV6IAbsk0VL0zuolmHln
8g8HAiYB68gGaXKcIFAjqVMwHO+aZDi23vhJ13jceFXj7vEA/IrOiALcY1NSrKkQHZkI2Q5j43YX
1grOBkm8ZLL3fV6MQN47WlWQZ+rLAHF1qr0WZ4yTXTW9uFSNd0OvPASzIPGxi/Sd62gGmyWLKpA/
H6aoaI9AKA9Tq7dBw4cFnZTetWfJrT6ltFgE9TTev5TEHPULcSZYIlHBbUtc4o01yaYbENy9sjFO
9ooMRWLM0kO7yKpaKmuGUUK/dfB56CRMkjpc/HInkYGm7RiLjvqQ/Cz5JNVsYmDH539y6aHB3vXb
jTeGE0BHSLOeHQHk1OgZOfQAJzXZB1oQsC8jFJdpRr+Jv+tjpaA/16g9fjhz2wxlvm2tYlPZo46V
WEgCXXD61I5BvHcaP5XE011tTS5JhSwYLKe74xpgDZKfFAmlOwVaFXtT/9Ntsp9zqn8Rgv4cxri5
JE57FOrdh4pnbzd1ng2XB0vbxPy+s+3pFQ1jenRK3Bl1KF78eZDbClJ4AGnODvuftAt3WhsXWwb1
xUPDoZ7iA3MY9d6EQojofphtRM4rYfKFL1bc+UtRePLRToGK2Cfcd+SUo2HcR753p6qk2qYGE/kc
yX4rPJxns4i6a+OimE11RSSZW28J1tQu+YQCBvjkzS7x7diukzIIxEVQz6zpkbf1Lxr5p1Vd35OU
CEdQWNVRz7F1lMxrsKz2oMNhfIRtcp9WUGdnMqPh/aE7dzRsZ7qkNx5XqgMry8pGOAgjUkITGJQT
edXTqKfNqH7pPuKTJhXqsp515nATtm6cTDb9ezwemPHcAVJ/bAsYxMObNhXaYcimq2V3NpUTbmw7
aY9TOnWngWmTUMS8PKR6rxFOlt6PRSZOrrcs211fw63FUs6sCNzWovBuQpW7TXtp7wc7hWMyhUcm
imvduO0lJ2/8COjocUr78DhmobsZdPc8uqj0spGyZdu7T3kvMSegwzyFqcJe5ImHFJLyiC9gl0H/
grXq7ib0lP2ki0snx/SOpv5dwUCCduXaVLP+MAIPFcYUXzvhfCeLNMKDE4bHbKxeVDN7l0KqZ9uX
21kvIToVT43uzQ+zPieocgu1BzUZ7iCOlbhFHCdI9RAtpDen587RnvViIEGHncW+7BPsoLrx1po7
eggWzqJiAApVVrdyuEZopIOZzlZQlYp1wnKYF2jIevjXc/QjfyQRKw5YpP1Zej3TIvl3MPY0DFTn
9VldultQycNxAYafnRGghw67iaDRvx8DYE4Illz2Dyapk32x0AXK6I9Uh6ELAoI25Xqoimha9Acm
gknxmbSiwy5gEaupKdqwvl8spzoCoT8ft+ozIvp05yy5X0am0a7GoTYeQShv69hdQ6D+e0iQv2p9
1B07a4z7CwM5CB0Ya+5YEIq5qhcKK0S6t56SIO7tOqN5ixcNyape+H0YloCT9eGkwVW27HrfNUjK
KYhHwSqLWH/HetAZ2NmAuIffT/35B2qVEt0Rg9hdRBLrbwsXxPdmPf39pG8lEM316fC7o89aizim
tS1e+9F8iozrP/Kf/N9xR2tPXC1o1SnWbms7nI0HbMy2GZ3DSP0gawiR87uw4O3SZraovUHyA0GJ
SxOZ/QadpvZMZgXhd0v6S4xAhcbu8v4v4hbnmgGLN3fZzIoxBEubmSjJMHnW5/VsLMRs7BINzA1x
mfUii1q1FeuZ1G0I4NaIDZ8RfCeWvFJnSe+qJHDG4+Rhngp9/bhqK1axUFbmfMC/tRasTwBkayIY
o4oe/aKrWM+sOuuONlaXVVHR/C21yOvWwiI1fu+Xbw31bdsW8TkxUMWtF996lqCk4QKF9xoYRMEF
69UWsdYxdusL50NaLkQJ+dwV2S5ZXnG7XGqdb4/ySMvwEKeGc4iyGCHccrAXNY20pDoPTXimBFse
1qfm2aVKzzZ0k5W0thftELRveV4FRcZytj4sLQlBQnQ/sXO0e8Bdj+rfuTl/Sp6WK3WK6exn/hJt
vCgp/DX4809RxaqsWA7rQ7AK6Kbr0ie1pGAbniwbMX3urmziwv164WhsGXZxWJAa4RA6XC+vYH1B
62vBwFthHUNOQRN/KmM84eaiGFqVUCmxGweEJGel5gZdlNucySLOa4xvKUOJ+WRbg5Fv1j767956
xo2yhR1voCtB/bQeuKf/ezY5LQP+78frl/X1SexhwOgm9sh//5yjA/farY/bzizq93/9trkRxYlu
/yghEW3UIkf889RSPu10o2NtsjyZ9nG4KWoU1P/4Tjow6jwuh/Vs/cZ+ZB6mejPRmeGSMNNuJ22H
9JTlEQn2JLguZ76o31XXurv1UZ1RatvpkY6Hf5b2Vmq4K9IKRLNYZCfr96wClH89dIzy4DuMKoPH
JnXz+9cL0WhbYgrBXCwahVWy4Hu8/evD9TAsX/j98F/fslCNMDIyoq8pwpSZuAwrI0QVG9XO0aXg
yTbbKm5VzOCJVm+gfhahboPJixZ1jU1bT9Vk3iVu6uz98aGaIIMjlic6bR2c/hEbTBlXbWe1JBFX
j9r6aXbLh/iP0zUx2KvZSdNtOJB7yyDJFM6x8jGDZ1YaAGhVZ9Si3k5q+htTnzz//vfXhyhxkGT9
nYkcSwW9vaP9s0i/tEW83DNkcQ3//TgcJv3gdYvnmFemlsN6VjJ+jmjq0SUZ9da08bKuz68Hu6nH
jaQGBf12Yoc3UftbxhduoLg+rqc0BSukGl4b5MvgW0CfOqfL2fpwjBD8bgpiv89t/hmDiDytYbbr
QTDrMzZZJNwOhoYZY/Pvi3C5Jh3UiqBS+OBs6m+YcKyHf1zf62mbUArNBscL1ofQpbJDjmDjH9+3
Xtl6a9zT2BD7f1z86/f8/hvKwLBYFhIo+vJ3yb3nfipHVrDw/f77D64/0jgSPyxwOQlxeZi36Zo3
lS6zX7Lc5PFy9q+H6xdQ5rvB2mb4/7WRIhxz8c7+77/ceP+XN/DtV9P+r2/YtZIy+T+6Kf/9yb9Y
uu5/oFwIA1otnRnD+gdL1zP/49ggeXzLt/7C7P7lGNT/44glbNSjpC48Z+Hc/uUYdP8DUMrBRuj4
umX6tGf++h8f/gRQ/b8cg6Zt/MsxaNHKRaQLI8YF3+uLf7PCSIkc8hJv9WnQbAJQzOpX0VOaNofk
xjq9vgxC5LucXgB7++6TWK/iNGnUCYzuvmeRYzknqlLppoyIB8BOSBxDiEG90PC8R3vpuJ9JGt66
Uad3wTp1g8QXSZ2S4SFP2ZgPbBMS5yKn2dlO+tkUk89o52tBZ9bZLhzmt+ET8IvczZ1yt9189Do5
kNDGtK+Til1XGZtQx4cdIBjTFDtyepmWRaWgn2BM4Lv7pDteXC1v2KcOi0UDW3gf5fN1oDg8u2z6
STa4FUiJqAeRU0WZOSaNdshN40SOfHwow/JOqwxFUExPIoL53MVFQvmm6/e6RSdFB+BIZrmGVMex
dlQmqPEQLLExJkThspU+Kwm/BiEbFwfLg4Fb4Sze5UnWLar156yzvb2dbOueZJepJNHK7D7rCWOK
Bbz5lvp6ss1N8NeS7WMHsNuZ5F09EC1MWUDD+5W5FPFGLJ55q7aRoqatugS7VpeygZQI/WW0j+cJ
BGTvPRXeIsnIq9NotwUjabNEm26IGJfmi2z74arH2othktXTNt+ceHi0LUxmg7NXDp33esK+TSUu
eZvNZJP4E60D7YJQ6+ZU813f+a+6Kz8txIK9JD8pE/W+zaZ6q7XeafmqwGkGZsEFv9d8AFGuAruM
UMYU8DV0A7lDUg8b1hcNPYDqIsbRCBIDizp73mPWOuchaln4oBOPKhvct97fmb3+nlRNRnCf6W2h
IrFrFg5SAB2+sUlWT14Bl/Ezyzik/SzZsONyDw2nPaSQCao+pl/VmD3iN5DCrV00ga5c+9IluXon
yqxuy0vrsqF3o6jaKlaDVIHmIYDLGVSTGR1A2hGGOv5oi+hFN7EaGswUTEQAeWtUC6EunijHXrPQ
fjRzMsxIgAnU8EGMu7urjfRdybi+1bm+gX4+HDVQk1Q7XCpZI3uhom7A6vh7ar8OMSRZfG1sbC55
Eu+H0jhkOiayqFTMkXLeWIN/EFM3bVXmxLto4Th3UQjMqmNyzkHDIl/edbBhGQm4zUaJE9ZtNhKJ
Slhrj71pq62r6lssCB5q6oPR9AMtEmFviIWGuu96MF7j56yxIHPNfo9c3oD74d5T+FF3LiCuvm2H
1/iFUt9TUj95hakdKqukfC/pmbQFjajKZEWt7klu3PslPl4Dacuhy6lIsoztEFzWw67y2vh9sB9C
QsOOPtwAPA1oRlpME3GPhCV7T9MnZYN866j1sB9JdgIsg1unCoslS6XprTTGX5PWu4cYBoZyxhMV
dHPvGuy+bW/az5lRocPvH6YJqWdX2cgXPBOcUqdt06ED7OMr/D/RY93Ge18PH5v+FpoNAFaflEg4
X25Z2QwApJSY0sQCYbkq6Gd7hL9K/d/Hqbshwe2oN5/+NNuB0XyOY1dsXd3d0kj9hAzNBxTR5YQ2
tXdDRMp9zFCWNtFR8yio46380bFn3xaFRa5SPZ8UQKorLlYaCyJ8GpUfvhKGcFb5M+zSatcm5efU
0QqtRBydm9JZMGXxLynp3/qDuCUDgdy5cG+I4fvzSPcZ+ynBs9a30KFQTdLC0ow7JVnsPfbwdjKJ
xmjs5yLw/Dra+lEld3kc27tBIr/y7F9O+keiOdAtAMMUIFi3dmb+gvy4GQqdxq9DB0Sz9Re3wJM8
ND+iRAzU1wnZqyBoUYqo9sJ0SLN2v7zSiYJi8iA1CAasVgQi9QC0SEYmVc2HsVqCJ3IrenQOoBTq
u5YCVSATyadbJwVat2nrkDO16TXKT+jvrhlKLkrzl1F29iX2k6COrddC6ulGsATFIXwiGgjuNHJI
r1pcLhoWysgg6SMx9D0oK95jt7tTRUQ9/9h46jb0w2GU0qPZV6JwZJZEJGo+FnR+WfdTJUf7hpAR
Ay0B37ZNz1qjR9ab4y4aAEjb2Sh3KsNy7xgOkR7lc53DEM2Xlt2c+R+O7/bH4g+AI+8plBJyDNVj
AyPyZBzHmYw8L5tuuX5v5Y7DCMfw0krKAhbu9boV3jbRKX3rUX0QtBmC0FfxNskjUMKhDiLO36W2
4NpJvjEXKGpVenag7WeQCylOfc20NhTqQWSN90C2S1BAuXXweb2PphVfnBi+x+wmp64lm4u9fHVN
HHnXHEvhaDei/ejqOP29a3XMkL1+sXT/OWnIDKtQQz5onc6BAugJVj3ynIbij7sz2u55dtUr8pOX
LORCibK3uCq9zegNb8CY4P+Naj/IbjpVrhoD5YhDEWnzdhD+SSVypkdwYlyFWas152RWN49C2mPm
XeTgBUK59b0/4IuoZo9Vr8v31bO/n3r/cRba9Bh2IFosurgdHTb0tMrbc6t9yHp46tpJOzUR1z8M
5aCQXJisOQgODM02mCdxjk1oBV274/q92YNNoZlOXQfoc1sNNBot+auyrcVoWGFYnpzAoTu3NRKy
4dk/7BMbwHQ1QPvKJtLWm/h7MYqXuvOyfW9ZTxSEIbwtKgbAitQApo3fVV6gL+22qb02dQEoheko
qTWEu+i2mRT6O7d/T9gXhTO9/UJNG4fSpz0WxU2vvR0O8ehD4QHbJ0QzHfWeJks1x6891SVoiuZH
HAInm30m+DTw/WZ8c+pM7kxVABhx3+xuBCJMQNa5GvTwKIhp3Km2NI+O33Z76t/NsTKMfj8mn7Y2
D++QGX5UMdvk2ssOwhQXRw0NNxDvmK7RfxKm/9qXIJ8Sz7majmXu/WgwttSNmcYQCxc56y4HWHpK
f2STk97gqghAgkIzq2n9UzG13wj1mbeViqNthULBndVpivz2CvodW4PbvypfRHB9GbmaQcvuqpRS
j+vO8q4a6Qd1xETJLz1UePTp1FGSh1icjOl5ntpTkcSPiSHtSybtT9kT/WjU82OCDoaaMTXG6H2i
6xZ46sOptZcsbQlLiENIWpTlNiEBY0eiV+4aK2s2cT4/omSGmyBS+zH0jD+KIo7oe/Qblg/eid4p
w9Lgpqcl5CX30nFLXmq2XKi1mcLqa8sTq5X86oFht6kMHJIhrEGuq4g64iB3XmRXQZL1015NI9dX
fReFLioV9yvN6DePAwlBuLPzzPzStJEsDFMOkPForETmh2VWDgD25JYzi16MwsdTPku10W6lzhBd
UhbZaVP5FCqFGrEhH6dLn9L5XlXxY2hlxa51EpaU9MU2aAaJ/Zqx3siqeHEH+oSN9TiVtbnVO5z5
Shf7utGfKqAkkAGxyscs0X2PeQzZ+sY2l8E9tdRhXnYNHZDchRlZ1Y+usK9e0d6F2UyOXT92R3JJ
mV5CSriWBl8BoaDYjmOvHRmRut3czPX3wlJvLHlZ2zV9F4i+Qv0vmweQozT2DQ2TXhWfpCXUS9a2
HvGuaQdcChFtIzSPu5v320WAI/mZCC3Qweq71xFaJstyFC4JTbI93WQgnBoVP0ssfQoRofsfh22I
W+ica38wxpBcpFBiUn5xATdC7f9W681eS10WqZZ5D1YdAyuvmfJThZIC2tHUi347+tiqGrsO4S9F
2Cp91mba7O0bOvybFuDFDYTKzMK6Ux9KjugshOyOc0jgk9DohDgFMog+HL5ZiXuY3fJuctN0U6Hy
fA9l+qMnCSBMs/HWxP0vTMD0iiwH8xQSA3Ds1tXuGFGSdPFmeRDPHeMULV/i+qtCq4EskXw1or/Q
G6HkzA2wxSD6FedXrbD5U1qV7GGwvk329MtU2VOT6sQ6aRm6oNG8NihegUip8q40gMlUTWNtiQYD
l6V5G1ePvyLsxSDf1QdAx5PnTMx7D3WanJtOfrKLenT66dugAffVSA0zzUuRK5jxQ3uISno/yew/
FYRh2oSVb+igxnqKoyHK8Vg8OdJ/ssfo0/Mi3mHSXAlQyE0d4UH0GWpE/dVELFrGPmJ7g5/1zsxy
cxMakGT7ila6R1fFPSEaprkDBs+2YjLhnKMTxl++8TrO825m99aP8rts0sBw/FfLHZMNYQuj/xJO
/g9Wn9/dnjEEc1egye+mcUc2w5ZICGrZw9HTc/YG5cPcMvy54cMcmZcylt8ShK0SEffsNQ8WTBi6
0O6TnRKZFtPB1IkcI+cuU5sxxXPEfjPqz8uvSvPiUZJN0jvibBTZtC1CNC10+m62E1/lUD+Q6fBe
1hVWniGwe1oOISM00ZE5onC9jO4rm4BkA3r5hnFh5N3kcnQWabT5WOnGN4GeKbcoI0eZ/QXHMaxg
AQPd2CQqe/EtcZfK+ja52oNJknTjfAfbQWJsdY2gzLiUSWVt7WZJqOB7nZTpngynF6TIxy5lVMYe
WZlETqfWbaytD1XJF70x7yIV3sMPNjWNRSE13DH7sEkQpgFuf3WFf2X9a9IBRapjWN2PUZGdyhIn
I9BdohTIFNmGEFM8wP+KpZ2Tlveu2QGlj0mIGB9ztDdGiBlcN90H23OwcfVAf80A5UOxfjQlgYi2
X+yL+uhj6K8KtqOmek6rCA0hBEF3dH2AE0MgNZLSK/Pc+uB6oYx5tvnmoZwJUsb2gRlpec+1wYNZ
Zh38KH4JJaEh8tPVD0lpkuvYOw4ddGBIk/9Am/Zb1MtANv3OD9EGTKiMLPuVZcU3qhdYN1t2z1oc
PmROvwfEU26s3rKfnyThcuQEGd0OHp3cdEVGeqGWnMTAeoqKyx14UuBgdnPQq7k5tT2DBoXEfqDf
KarCJDNIW4L5TlHvo41qJBtlTQXC6w/M/d05Eu1dEum3saMCwMSFJVaCQhy056Qy91qc1KCBrIey
RRrCDpAk77wd0aGElzIaFwI0465f7MBu/6oc/oEQK5TgHppHN781yn0jmQhLAbuIGCTkZuzA7M6p
32Gjm+/zlLwJDTdOJ9m+6vEnDJZFjYUBvCI8wvCugrRuKlcs4yJxj5Ki27v3jkeCDMsCnDVs5mOS
ntWX24svbTg1Ncu4dGC2cNC/Blw999MkoMexRduMeXKcZfUl4S+cCksiOfGNAfvOsI/95kFGNJZb
rXpznPQyuuRUYkn5qok2etGTm/LCCB9/WQVha79YkXfH1PfQi5Qeue4e3El7cXrt1onhm9lQgqka
qlVobvZaYt5cO2derOYPI1PQkERs7Vtv4m7D8lXEexNvCCmZfgT4lTgQ3fPuE7ybWWjGe0/Gu3pO
4rOG96wPM2h3CvQEbrwXTMXdIZbmB14NFtHyh9Vj7R9rh/ZHbp+EvjC1BLkJWfVZhUAqIG7ms3vN
fLO616OkfSkTGvF+uovjmgY+Fc+trccI9Q76EHtAbZwZtaTAk5BhvBDyUhJwfhgji327Mfws0kYG
uasVABHrYyMZNgxKnbsiG65i6I3d6JoX02bLUY3PyMW2LLfCoCjbD8ODnNWysBlQBg6YVU82EVCE
GraXKabA1nbhe2Q5G1UT7Yteal/6DQyjWhhHox7uK6JrF1wCgo65kuwo/ih6blD4w+wk7f7dadG1
VMNznmvI9+oaUmaVMor77EqG3BVkDM/O3pTaY5ebJYGJZraLTTZ+he0eoOBmRxMrILpl+8ic6kKK
MikI9A27BBZnfspkO7htfspsIN6jc65j4idV4e4sK9Soo1DeKIypfxq7n+iTx+0AApqZG42YJ+Cc
WgSSRjoEMkKAKrNjXVCM11ZSqMzxJA5p/eCO1QGFg7UZxn7cKXrMhvphh5QCUyf9OdMACDI2dAEr
0R9uaP8qXNhshG5rm85z00sv9efab466hmnF6qKHVo8eRaLdh17PVU0EGHohxRIP0S6bgi4gPpRe
RpQ+kJn8I2n8dOul/TWporvZCPdotZZbVNDgdlHvQrTQgijTTqX5Es7lbu5dfnFODMS0BKJRvsQk
+JhX4qXTKooDk/ZRaqbYFq6+aEAEuzESPyNduyM3WaBL3yc6qa+EFm8akqIPdkFqh3uow/Zb1UTU
YyNnJ/0U7TBYf8uEd1IWVEZxmZ67ZhcPtf9T081XrC5sddMogy+/KOhZYoZ9cQxd9h0aqO2NW4/l
OWqTg4zSigVZgXzCZfFLkmgQ934wI9YPrzmQprZWP6Bamij5smHZMj36+WSe3eWAz97EgZfbe3BO
DwJ35TFJgdhnKWuLCvH8EDf/Paujet4N5NUwbmgaLVxq6Al7nS32Ree8Hoo4d864+gmwwUBYbtYn
Wz+ZAlNwqzeMmcBMUHUJClanFYwQdcY9BRkbIBzQJ1lCVqM0Q6TU4sBe6QxibSauUoWpxMlPpqOf
IPOp2WykxtGalgybhbYg555mO5DutUm+EivWs6FlUeNNJxKDGe6d+NRVj4WhknTXZPUlHBZQ1PrX
126+tMKtg8sPFLbHjn39u7/BGSu55V/PsQolhUuaR2JtTVzaqCgH38WVVM9eYMbUfShDm+cVL7Ie
4pJtK52VN7GYqEeEnWcS/PwpWE/d1emhlpant/hHkpb5pzTtq0p0l0WpZV96QGmoIxERtHDfF7M4
KRNJZwUrJGc9dNw1u8HUP38/BQz/zCpXHki4pKT2+wtyoh/5+2E6FcZ2IpwJ0PZfX8B4LbZCsZgj
fOZEBbA5sJWk//n3gTDMxS2/PMZTuFO1ifDU5y7wGhR8hUnb1O00WvgREYORmW2xWj67eVjcVRHr
YZiM7AspYKsihKxc6icPbTGBhPPO6Axjq/eF2NZtTRAS6bVxdqowu3dFBxm4ZLOS+mThyiLTDswE
j0XJxD9Mnf6Uh/U9uGHMGsylUFehTrPOSa5uCuekmCnyOmYW7uLe+TWbWntE5XdiT2BfyY87wO8u
dpKqlDY+m5Fqg4LVLVVIMpEt72XgNtwaGlXFKSlep7RBAD6ROMhFeUkt8QNzfc8nSgUim9IXI8wl
gUMZBXo3BppinqdoAdnRwGOfOZigg7sHK/ebiz6TFISzfy9LYIgeQT3VKNJjS2kokG50nlHgBwxz
VTD3nUkZBl9HkenHEgYQwpz+u9KKV31sMM5SD6KN3Q3FI/tEgX9Auqc87NguIdlevFL0gw5a2nGo
WMSZ0Rd7X9CDmpHsnRDLCZyTrrQGlPPypzKrW6PfR5Z5XBJMajEdcpe6Z2F/ywxU8lktfpFi9Fyz
qc6VvOQ5+kmBW6PXLKTBeXonhPmaKX8CcbEpMu8EKqGmeYKnOurHl2Zyz2n20psAssj3u4Wd9eTX
8jT46b2eTFupqm8U49nvQ3tkK1m+TqD6xQyZvu/6j7jwH5Y/Kz2DVgn6dteRIIWSFLNngnC5lzTi
pvdQ6bsihBWOJPbZttw3S6OD01OUJbXyvewYWRGg/xxq8d7yCu2UwghgHIwBZvM9nqhhV+Zz3V6r
DpcThUoYkcRqLK8usCg33GWOMx/8uQXvED34eInsyua/jCUyH7Kd+vs0grpH+6zQ7RcZLrRfbo9c
IloE3viq2vEAfI9dYtL9bIaW5RX73DVrODVPUre0C5gMM8XiYZPrxHjmnUyVIP5DERTTqIEAWgNg
LH5llpXTMemrLezGNCG1AUM4s6U9bqawnjdoDl+k6f9wIvInG0kNyuhAr2bgiG6I7slMGRTrvtZm
dx/XVBwOdkeZ3sNrjYLZ648qTpyHkipmZaMW0ull5BWA6qJuQV7MS+onnb3lraNRJD5VNuEk0z7u
i4pdqhnShHA7+11zhm3UOs9GByPBqSyCPkkw60kwC01q3iASiDVTd7UjEkwB06GuIITWce1viKS+
MybvDY/yJ2Ol2JaVwLVUe+xlec2q7jcEvvzI6klutHwXmXV0aId84Mv1i4NkM6IhysJG3Ajbknt8
Y/Weeg0Qg9S+GhTrjg5pcmeoIl9TibjbbB5Bef0BKHTBRWSbqViQtfbihvXnPMhoROh8iluBhrmM
xQcmKj4ef9FT+NfZV08h7pCh6EEdhNRcK9IZcN2gTuRk+VKSICbPsuanCZ+h8iw4ltykYdJzO1bf
ate4+RPuIyJEcG1Z2iFXyPx91OT07oMot5zAGur05IdR0GRsKYvCfqGjjp0novjrEz21nYVGtVHt
RJpBem16ls44MNR3vZvV1ib1jeuEj8SrL7Zbveka8YVJkW8pI6Tx/Nb06mRaWCaMCIiLw182PSiS
SUdcqm0cAZO8pLGNItXB8xTVNO88zToQtsnaGG0m7+uydme35ZuHqXEojJiA/r0j1ex3LRbRPvSY
zC+ZiyOjdj4US7DGLgVzKWYy6T0p3/nyXDo3XDboon+Z1fwo1YNrVrvJogw4hlyLyxfQvtEIVuH7
csFDtdh1CSprKzoJS0OjBSYp7qzHLHO32pR+ItI5+g5a46yd8QxSiyPc52EKqcSwWIAKOI2vcSVr
LH7aU5HlV9l/IR5GF9+3p9nWT5NKrcCpI2yHBs1D29uJpsMy0EU7U3ooyUAHhEI7Zs50T53qEVzz
g8jbx7LTwNM52yoXt/XvTnDvINhk6GbafF+71VPc6NXGRJVgzCy5LT3h6nTccMMCCXVUNu07K8eg
Pfp0XbF+mOX0S/PbQ+XhfRmpqeDFpMhmm2oHeb9xuZd6HeudV+PaKsMnhyQiMQ31obA+feq4G8e2
f0jGLVL6zk2tXlOVHpo6vtildi8wECUxo+IIsYNqkgA5xK0bM4JZ4rPJp7M2uR+t5/3h5V+4JfGM
lg4eRH9HWswW8bKxySq67rV+ZHAle6GmwjrqxPDUH5Rx2Sx65BZ47aFkoNVK9ZlGxRNiilsNRjeX
1nxs+zDf9oU771iDXGM9QkRnvdi69SYr3jPoOMB7ulOChRzUgfsxRagZJirvEimFpA2zwSdI9yzb
0X09pwSJ0Q781DtKxl0uQdCP5z550u32hx6xxjGzoB2aQ859wkR7yNv+pjMZ4Bok+3I6yYoysYFf
PvCkQVayQbe9xrCWTvTEZGoean2mxFwRHZskOyIUyBPQl+5VeIELuC1RJ3TuBLXBppeC7w3A/Pe0
69+arMXcnyQ3QW7opk2Tx6Etf3oeFaTM6t69nLyKtvlSk/VRqPIb+HUVdMmrcvrvlptlm74csfXK
cs/+0WUCSMYA5P1n3AqMT/1MriqNhrL+svk8ydszuRnczQic0cuN7OhNz9CK28e00q9y3Jq6UgG9
PnHLQ6J4mWnKLfu2ObC5lSp8ay6fqOwWY+qQcCXYCwEqke8U9LcIk3QaXi19SSMj6xNFQMhEQVtM
7J1W3RGjAFR4yZawk8UPAp5mMKPvjebs9UldSJOheeExUyIhuVB5fbCBD23c+JSO1ufQZxZv9Ys3
GZ8UzfLAGPqD5qNpEEX5Y7m/wypSQdM6ASU2iacP3udoOS+W7p76uGf0cejCDWK62kAGAF05xcYx
XbSaeXeM3Na+NV3GBtTUflSK32Jr30pGTR3D8sYpWLfYtfWGNOBoEVOyg3sOlZCS8brcd9uf/8Pd
eSxHkqZX9lVos/c212LBTbgKLRAIqI0bpGut/el5Al1NVlfPDI1bLhqWmV3IRKj//8S958o686ku
hGxoCcTnTdGpGAIKlZojE1GblHafgspP0QoSbpIQvfsI5YYAwqRwdYQ8ttxoFrIOaZPyfWthW0vx
LZWL3gvLVKOxOotpEu96NiV3q1y5LGxkShakZfBoxfqLGLEXAFRzAAP11InDTm/N1JXqdhfA2OVf
qb7nmnxmWV4uRQJXJ0ac3+bprqQdYqrAKqQz65WhJKiajHeljZcVzELHmNDiBm3i6um0LnLJVdnw
2xJxtXbEGATutDL6paA910s8buo2Z0onsZ804udaXk49RaQfmLKITS29UAKhUZiNF4Q362ZpLHxp
oFcCceYRKey4+9mVxKIGUHacGa5is5s4MvQ3XBiZu5CNgN8pV71CIMisDmsX6lmwGhNPL0PUqO2L
vCQStmRlcQSESa0F3dI0Ql9SSCdme4IYGogX2xvbYOPKMmhXtXQVZasdpQB9hmJON94Kd3THWdbG
EcYrilQjuY2YGZhbc9XGBRdZHXRuMo2lgzysdijWJKpmHjlH1KZAOxTMzH3aNuOjwmdlNdcpRZ4h
IJjSLRxOSVGvCTtdFty2oMy2Yq2wnh9Zl0qdikM21c/WjDCk1KCIM7fy2TmL/iClD1qlfFRhmuxF
jbzwY0OTfekhvU9RqGxYmXXiwkvSEU0xcWHlCZkZWmgugEuJ/UBtjxkzQSvFNK/qc+rISFw11nTr
GAthDXnoynFfD7Jus8N/6toydxTtxao+9c5oHSIZieGT44c8Xh4KhTFdw85ybsPxIUgvZhmCHhcO
hsBYrGR6r/fZ6GWL8NNACtnM8Xgnb02Y1eVho2n9j2xBkcF0Q26eeFOFtyzVv0V1scdCJgKyQDmj
DECyMFm6VihrlO8KXuLiKC/Zk6rxti7IvBcYtiULCT14gDxBj3Svr8I15gx4KpMIOAzOT9SR8RRJ
scs82lzJaU0ogCJyJs4FAFLuEF41aptk0/bzfR9IsB85tktp+fqkkr1aGL45PTGeYUao39Hh3fBR
yKxl8iq4jhNZcvL0xDji1hd3NW5tNb6Q68ep6JlFz19Sw0SWaDxw3WxtwkyP7bwPao6JzVKJvZ+a
MMSkMdQc7lDepll7TnRiUaISBTEGZ68rNHKEmdWHZvK+wKWV+/xlzJA/Bf0bASle0eFFFKugpqAa
DyzED/PE5kCsQ/3CbhYC7je2WNOG4RfYfT/BD6L9DBcyWRbjZMZI6vMF++PMlb3WF/mkhSqFFqNO
TfGiNvaHUU5X1YQJdS468IOSk4fJmrsv9Evp1lsqHjKZYg/SQeEpQrQys/ycaFFEdTZcrEK+DsZX
m4AxssBdUa1/VF3/oid2UDX5IdPQXHf8b0GytAKumvlBsOwVsafNlVsIk7K6Zd29TmPd7ayFWXor
run6BOZ+7kgj1kyuXua3OO5XEXaTVaViW7bEZXK6yA764qcuCEi3+lByzFj/ILkYuG+e6O4QSw+R
KnabaSw4mmf9pQebJEdr/JQss0kZNyQRjlzGuKej5SoqQBS0tOl4M7WamDk99s27J3MpZkerb3HQ
1r6VL1ddJsY35vNLwZeBmpIrop4mmAUEPcouKhlf7jo2awUuO5Bi7LeuSxjIfFhPWsNkXQrid92U
480gDydgWmznp35wsilP7CieZmdRNd8qcKQJGvkyurhPBGUkbIp3bgtNvy+be8q9ilwxW7PMCdxy
Hoe1JqzlaugvwHpYICYDCr2BHW5YuYo4ff2qj/+36qtZJFgokf/f+urj9/hv6/ccAUTckIL0XSCQ
nzdf//5//vjOf+irUUpLkinpKKtlwlz+INUY8t9wG8BK0GT9V9/8J1INfBvKBc3C50N7pin/lcai
osi2NLIrFUJLNW5J5X+irdb+JcqNMEpF0U3VFNnBEH4E1+ZPsZSqoE9hDTVrbYWtz6cJbEHkmrEr
3Op9tjZ0RshebWyJtCprp3/s3tXP8LF7Ukvexc5s+cgkpwXH53NX7fqA5DZGij4GT62JV+KaqXsu
OHBko1vaERmwqYKHzEfU6xXvUGjAjnLV5oET3aSvekets7HYuv83YZ/SPY7un3KO748RPbqlaRgo
dOsvOXno4GZJzs1lDf3ziTniQ9QvcG7waY5ApJr+RxDYY1dp/Krx4f/TG+IPMfufQ3RV6/4M/vVf
V3mlDI2ykmLmL/86eMiphl6HKvxmjTvxp3xoTmpki2+EbP3gIrpjS3+Mq/pQBo6KGNBOr4JnHqyr
adjLiaxX9SI1B2mPT+U9Py6b9EKIbHsEJjZeeubpbnyc300V4slKuxrI9RKnXE+f5VO0V86iX5nf
IVhNVwDDmH5jiNLP6iuc3nLFVG7hew4sExZjxYhghYX5lt+G1haUjQYFxXBpWzk8pcoGxY1hP+T6
2uf70RO/Jszba9JRTNYWNNF0ek5zrY9Saku71je3LEfeyhtHZfSZPPJwvOm5+Fl8QHixFx+CtY72
mgrnPTTX474/QUMxveR7XudOz3bZpa5gNfwj75D5d2wRE2EDRrb9oGahVRGc/AMuxqQ6wqZ5Q7+Y
y25zM/MVnYIsu9y54eOdUX4L6N2Sy3xeDDs8UJ825mN5Sb9JQaG8EQ7lo+YvDyay32cisFnolonD
0xHu55fiXffGlNnLSvtBlGgcdLiN0jYNXazPIeZdk3ERT4jDqEcxaMvI7XgZct7TLJiQNQG6Fy+q
6NEbGZfmbdzpH+U5OHXlUb6OygrBzFCu49COOtt6iH3hmG/HY7gdlnV41hnu22hGMyJQ7OodEa25
6rn+L6Wj/CRu6EEdYcInUqF9dIlLQYBGPNEdzQ5e5BZA+zl+7KKDuVNnx4A+iSXY7dxit/iqF7kq
yqTEZRuvvUpfwaFiz3JYXmi+LSc/kbTzFh3kgxLy1LaVw/BykVgirgLoJ76xn3DhJT54hWcLP4Xq
wMfIvptLRk1+ZNuunsRXpOraQ7gxGhA/KyAnaB9QTFmPA89EAluKoJ09kCB5nbz3m8bOT/KDhPrh
Fn6QNNruOjZKz8HNvEA44a1d2UNHmudK2ejH/DQSp+Tmyt64tKrLRI+c3o/RKyo7Wdfr7MVyOE/A
rMFiOlhn62lhT4t0ubInl8E9n45V9j0cVZ7NnZw8JqVdn6DKndo7PAnKG23ryki344t8f9HU1gFl
Qn+IQt/t3vU1Jgc0Jy4K68VtwZh61kXbov5DUVcxelhp44ZeCP7EJz3//QHqXuHSaSaQ8Xgiqej8
5DCvg2qtGqvGbo7IJQF3HFJkOSpnIOiGmZDYAVO13evOQHoR4+Kv7Ib+bq28psiCfHmF8uiMJ1T3
8dwRoXrr3mZnPa+jG6J3tAzYR8KT0TGVWWmPwXv7gwKVTlU+DMNmfsbO6N5DGS9M3aZpJfhzsxHj
1cQGHNrDyjwp/c26DIfuNdom+sp4nR/EZ9HJ0fKuxAfpxP7k/38+cv398+loSrKm3pOYJYlrTvtL
Bj3pxKY26hBy7iuhAgKFnBvPZtz+N1Gp/3II3/8ZzYLbBp7NlPW/JJYCYWQRFEj1WpPGx/s/Yc0T
sszpGywJ44i8A2hSc8X/Zy3wfzn6ZTxU//roVDxaAOpUw1QtkWv8z7erEtaqPrHnJ24of1bmmIH9
VCTramIoWehMwiWtJbA084LqKQkROUrmO+t15it6a9Md6nRp82MZEFi04HpyMsA4Xq9hUIkVVOT9
dJoYL9i12bQIlUD5xGKsugx0TESaUuUtS0l4Yt0eu4kjI1uYiZXqjhim5FQsSr1XR9S/tPfbVPeC
um2f5KrXYFXF0ApE8q+yAs+QYi4PXY79l3c5sux5LSvIDc3y1mlGfw01BFBWVuzqBNhEnhoCluCw
2lhdu4ceFIMU4SILxOoVudoGikUW5oaXaXBi8aiwa/EaHTkFXiGhzFkAd1sxTyVfEZeN0ReLp6cs
pWBbkDUU9PZIpgxUdRQUI3sOqRjOccFD4GXvOA7uuh1ouY3EXErMazJVrGe5QghIQEjlSCRC9k2X
HuURLX5citdUD9RDPNQQ5RedkGQZp0SpCZCn5rVWNxcdK4ctzjnyYWTJ6n0QLZTmj/xIsBNnagHH
krdcQAdH6qoWSowWhEX11To3PcxkniCjFlYS0Th0rXGAa0b3Jo5cfIZ6mu+7M11QP0ZrUknSctU7
2ykAcLQeBhmeXae1m7RFcTImZ6UUPi1kJ9tCWx41+T3k52U/kH+h0wrWWqVzn9GksTM5RAKIoK7U
NU+O9ac+1hbGM1wUAfOUTKdIGFpqtOYeg6frV20Jr+LvXFs6ima0FmbtLE1f9aQ9LJWg+Go4P4PE
fqomXKenXoxyt53ahykqrkkQPspx+5WYEwJ83sCLyhxUa5/vv2ZkIY2x6S6xkHgaW9twWiSUOAhr
QFGsccWNBRJy8EMMf1TZUWXo3nmSYGdKYKFW2i2Wl4MgkAmnWrzSprwtk1LwhUwV1g2RlskArUJJ
6dmbfnwqcBWI5kjoUBWanoC1hre6KGSPUyV/Bca8pUslJNBivoXwTkh7VOhhj/O218+iYYYr9hMZ
AwJegRlNVMazky1sloBcsb/qx2ulVnbHrJoUNqciIkMF0FKIPa43/sZA8Kbs28pCD5eBrUSaM5LC
1bAQYny2Vs/6rwwHKq4BSK9kgZvWLL577HYMqiZjlTSbvmEEcOd0SIhyBdtoRJxpy6rQvpPofZmu
y4CbZxpuZjvuLSXamIboqUTj3SPrWibbLSXaMGFSzI1G36GWUP0Yhf0caehC0F3LrmncL42mV/Zo
Ss0e5NgRdXJCD7jROpXpJyojZ0arupH1YgZA1a/bNEA/rcEJB8bbgEYjpoLEGVSqadIw54XyQmqY
BMTAIqpRMVvHHORwPQ/DVupblcCjKbCBfbimJMZE7MQe+ko0J/cvDF7lbRY31Gyy1UUI98xz0JGu
Q05MC70G5pA6K5U7RiJpdOqYbg39PcGMga7i/kex+VwMzMlKllO73z/RIiv9+68G+ZNPRLIj2JiR
eiiJNrrjwQ0bZF9Rl3F8TlYWbKNe/q5DWfBkeYjdc2yz9hVPy0MLHcnA4biq1qbTHsqLBQeBWZ1N
yRi8yrdlLb8mlds6zSE7kLj8niHI2LUp0jvHOi+I51o7fZ2vfPbrPUkI0w9ONRdlXr4nR+51VV4Q
oomv8LLVU/Te7lVvOvRk4h3Lj3xHyc50AcP5C6+R/mLu2mu0Vp1YZWnHOX8yKuIiiIS0kWfkKk/U
HfA2qk7T2sZRPMO2lChP7+rdLeUs0nW0MqaxkS6kNt2pMqvmVWqJEtuj5+PbDApEG+iP9mGezS9z
U3/Hw2u0OGniqCQT9Xzj8FMTqvM07mVWumzeLGjmVD12ivLuaPnGU/lIIR+ezdX0hGjQF0+xbzS2
wSVWUGgoP9nbkviFbX4sbwniO7++S8SotCENUTY7+I26XbeWaloVb9iRIFsCgMOyIVq2mRyBYTSa
r0uEP7K/9eYRLp6nUF2NrNh2krqBgTTzaet2VmCLBza+nKUa21N1RZpwBd0R5/19bbIiXVs/a2j3
eXiXmrNpl7ujG5texEZ05EDgPrHJgZzuBiybAUj4nHV+5WgUp0eTn5wV/gaHa/MiV74iweS0y9lm
UpZpqFxX2klGq7Phy4HogZLwUXZ0pscAXXdGJlsrtMgzVGTGq8pa5vnQQS57oLjYe+QD66hVBznT
jS8lzxbV5TeRb0qzaz5YYPHyMIuaXPD6OHCzk6VvUVbThejFwzhsJutVOHKEWUdN2+qvAjCwNW+L
XNjctSjwE8OrcVS/BtSbzP/BKgPBI/CoIy6CmtF8NI4FG+nkaMY7/UtzhcvyFJzon9rXJqdrf+ge
p8bh3w7fKH1fin21Gb7oyQrgoN+KFx/1Q/6OFEXEBPA83lg2xbptHfnYAKAm1XoE1mOXt8prrhGt
FiivVz4BykdOs5Y4TBl7Rp/Ig3iD33CPILw/pjeNUhUhPUToxLUqN3Ca5wFT7riu+Pm3/Lxif0Bx
yWeSEkpASYxKfwVB0kayZNR+fSNvGdQCD5O/ehhwjr2UpY1a0jRJ7Hbi1AVUwZNo0EgeU7zPe6l2
jV2wNelATfoaXimPv6NOHV6gwhGDpz59QkeaY5oCi9DvhA+1cOOHUIIUjfzarynEjtZpRuWLrGg6
TBuW6y1Wao93Lhl+SMD8ZteTRLPttukhCR0qm+wLM3nyIlr7bB8Ua3pbPbALiu1iU36wSAvo5laY
SklwMF54X8HrQryPGBgNDJM7zoz+I3GJ/m7pzKN1Ma0MUlleMp91FcUADdjoMopmuHnq/CBH3O2k
CmQKJDe2LK8E0x7xN9AzsAjd1zTkhUOcBu8aWlTmAm721mA6ZxwJJvJCRw6WE3kO9ryV9Whadv9c
UuFMPq62TWtLL5In+/ot8xnmvGImXLg+Ntkh9pRbwVzBNfY7lozLdczd6Vzj1j9nF/qZ185LNrD0
1AMh73cbOanmtvF1n42v8yOKtpfhheTINx7DhU7XLNbRlpjy+5SSRw3jlX3ApgRyegoZWTe2CFyp
9MRj8IB2pmMzuqIFHB3a8u6hPQmv9U67oknpXsyLVa7eog2rAwYplAmXAGkCmTqc2sM1mT3TZ1sZ
bCzP+pDd/IkrtDvfKYT7ySuP4bH5JCxthnJ4SGPbOsEcUim3btUHee0HTlj1UTmystuR1IbMUsHU
57LoRUg/i+ss3Vcdap6zflEPxrV8Qq5EgclyFQNnwLuOqO0vWgMsuLtmI71Aa1lOtHRHbhhGIfSI
8UfHfhH1V+hGfFhZ9PbE1tp57lTBlucd9u0LO1QQwsSYvEiKe7cDncyj1mHM8wzBB2oWCetJ8nid
gojQ3VWZXsRpX5LqlNg0qQMThd4rDoxV2GwlmCRA6X619QdVhYXJvturl+gRkBPOBs+8yD4Z4hFp
R6sSeRwb7Hu8jB27qJWbDemkd9X6Pl7HVATWsT42LOLJESdtgk/lD8m4UNqUVfi8fObH32NOdcNt
/sZ0heQw6Q3bIGWR5c7n3C+36SWMt4r0EQmQCC/heIjf0MmP2W65g5eACe5M7NqZfuDw72cIRYg8
H3syLkLhB2OGb5Jmnpw5fyz8nRk+zy2plC45Lc+wZekIxkP2ygRCeZFODEAGZSWdss3i1RepY3O6
yi/hG/cSh4GivFuDBy3wVD7E8Bw/Oy9s7fxZFHEmOzoJEDwB4yrhKuN8hKHHPaxLbnabqltoUoXb
pNezlYSQzKUicdq9Jm8daugTXpD5Mr0EwRUMNNLZbqPwjk2QozQOdrJ+FbyFIXIh6Mlu9VHfyrcy
2KtPVfyQnM2KqOe1tk5eNQpP4JPvE5hoPNRQHBBhbJPTouAccIdnaV15qt9jtmS/ZNdr0e82tKf9
IYaF2qAT9fpvU3O6AqET7AZIt6v+1byKyzG4FmvQoK/9dweImyrgEa7EPSeuIRdqFR4R2d0M0Q7O
5QX67UO1h+CavgMSr38Ur3+rmG/8zNv8XVYuObtRmjoSdQ7DbkR3RhF+5c6LL5Y9nwfR1+JNt0VC
8aaSVHHjVMfFXvC3Mhs7prvmCmKKW0RZm0/orsHQWScGSu+KJ37zGwlAZLgBBx4xYp38AM4f+2TJ
Dh6hDBU77QH+ghZhF7zk3+yJzcHNvzU03+llsXap5JE1wRLLOLIiHc6Dvgm4FmfxjYwEWoWPYRFp
TsSVGr4s5HIQZrUCKFaCbuCjF9PYjion3YgDqIe6SAlUxw2NumuwFW1xiyS+JK/UA3En2QvxY8Gh
UX7a5rOBVXfmMbFyMojQ3oSo+VbFqaFIuLC7Zu+cUSVsjc5tGtdK7btyhBp3pX4Tvgo4R0O6wlv/
hv+H93H0OOyHL+NzfIMQnKI1+Ki/6RrhnyIKDH5a3Zu4aEZ6ZoLHV9pzOKFv5RayJd/YLgdsWvvc
z6kuHZa24zGlzGgItFLZ8xNT5EB6hulxjN1FXBH8qX6JG0rE2L+rwHbqoV4z8ON4qd3wmL0Wm8Qn
66v96NlEMtZ8rOGSIlBZcVOcTL8+muZO9Kfv4ds88q4UMN8/LofoUHxaj+GpOxAApn5Ym/ip2cMA
YH5eP02zNxc/0nKeMR1mNq3XnGyKkihzb/o0TL9iTWHRyqBN4I0utFhqcwWkQijb6jQDipbv7oGp
1pDW0sVGmiHuxjCTdlgS+D8ksTsMeYewuCV0j6w8VsX3//f3y+9/9/ur32/DYcpBjoiPQ7mXduAh
JJaG9/+6xOS7DeZzFnZo1JPo0oqSE2oTomoTe1rEOdPV+A5NsZFdIHYKTVU4+bi8JSfB9Agv3ja0
5BRGEx/sHL5sXkmxQzrRJbZwwmsmPxuEWkdQc9HDAaqtF0O0VkFRqzhCoH/JQ5ozPyL6iiROL5YT
KirBYBc+i25r3Mn/jcgwytJ4yEF019Z3r1IKCqLu2/EqITKJ8yLzapkJu2hRcHcstpw6wBycyc0V
l4iJS9h8l4EoU1ZXTjgrjpEhiyQGT3Zky2jYzjYMzeUg95R4ip7i2NNqVYVbYEjAMRB3Dwo+4loj
S7KGBYmTuuweaqojUwHAQIrOqpkAmmSTSrvWjju1516v0oVBijnusDFchKBGZSNKwSFqlVddXaB3
cz4kfUoK1d2CogrJA06RLWY9Yv04R6N6NyiiIy1ZR/1IhTyWAe7o4E2FOrDtZDRzJWp5rBiU4Yvm
AZIf73BB4pI2abijvz53FTAMmdgWZ5Zz1GVxTicyU1TknboJRwsYhhFBYe69aMBfb4T7oJpe9LSQ
N8OIITfv9HOQvGd9A4PQkr7VCiGgNpAHM8xJ4ovBnQAn+Alqv1fVpFkheBeDh1kBhVg60saC6WEJ
Ub0X2kvev7T4VOxJ7F6LO/BIGh0IR4+19kNWeoN5Insaoox7FRUKMzWLbbixk1o4toKAvk4s+Bng
+LqQhNFjmQKt7/IMIWdYdxMi3FqMfpZAY4xEN2SGJIaOQ7QOmOXV/XKrDSQSfSK0di3g6A31kQ1D
OD7fJS/UnHSnQGFlK8iZQBOSjqPc1SHxqkSB23GCLKiN5LVYMZ6OFQv6BDDjtMAz28i7fnmG/fw8
FNERgrY7WIhZm6F87jqasd/vzRPtRzQ3qVRxWBPv1jJPiw1iFqbMPGW6WMPWFR87lHjFlK772tV7
+57CI9bcOvNiPXEqR1iOQn4C41MK2udSI4kvpyGuCkpUpexuRS0Q/akCYTBG66OZ4CcEH6pOaRwP
BAiUFMxVzgYBV7ilvlqZ9NL0TBxTrL9tF492Ciqe8BkvrGgZ5IgVSlLHhhujcpCaPNw8RNiBV+VM
RwcoEj1FTDODIFiujQuaxichIa9oMCDvGOIrXvqPZLqDQoqAPE7mQXm3gYa7bWSC4Kxk0GCfogwE
v5YoHCmZSLcckXKNLB7iZ64ASJrlbm3Gtb6yiljfDhIXgBE+9pMa+YbiD/SlSYeBSRLEy8Q11WLm
sIX4MYiSd4zJBdMnI3XNrtvIGWYnpa24F+W7LHlgbiGESrFpayZ6gDDuJ6uLQMpaNUHviAr7trCv
TqZVXOKxuUn1fB+TzSYaImkVSd2DNaL2AIh/y1WiHQHd0ckYBCsgkCYqrsOwiiJJFo1wXSG3CHXB
q6TygsWSE6yRi3WjUtIi08OMm/bPmAipRzJ2MZzh+d6qnxSTFg2v8quBRYlnKpiPaoEPNjQfIU7s
F711AllNQeyKflnSS09wcFxNAHCRpLN8qtgDCmI5eDqKuxVGPDu1FjAKKfZAs2akkFnvdUbnWkb5
Db8GDkReK+IymtU8IUdU0/pYMWbouuA70sE1EEpUIWqz2xkbup4liUtUIbt0dYKhRHY8RIyJQrbq
XkV9F0rVkb3GukLiiSe//bYmFvd56yBRpMAvDuWMjCzMw4P9UJraJq/rq2iZx6kCej3qbNo6cdzk
TfNVZVtrFt/DMOc6vauS4Z0S/dtmDJuM7DUVvBYz3arRokN2B1GyS6DgocWZX9/1GduSRiJm3KID
JIiV6kyQ913PVKQR7r2qOT7EKIFXyBUvIkpHLdPytVKz9p1KZNKldQ2bJPeyfuZiTat12y6bTkeb
mjTirmwEXERi9jAN3esAIQZf4kJ5ImNj1KmJ8mK4lILwPg29O0dI+Ydih3TiNE5WyKvRt5hzaSUx
weFbmLwMB5qtYjRFwik3a2gzfmTQE0P5whOfZoZTWvmtnEb+qGKs1ozDDvY12LDJacvBTltN8smB
wFgxjkx/B9lvOc1Wupne87aUo7TIT7gOdB8mNJ7gDOZksbwvGhwLACqbRJQuhC3cB87VbZwymmi9
u04KE9xgNC4971N7xqPJXNRX1BaPVI9ocGLXGqq0VYOh+W1QeWmtOEFcrRVF8OOKQZ+SWb8oso2S
VbvBjK8Cj/8pZnielukLycYRN3FEtfhr+yKGvkDjvlEHEeg2eeCygkJ2SBTOqUaFlICcGqMsHosu
QEMeC325SYjsJnfiHo2TxF5QDMMJQvV2SIjX1kcIAKFsOdECQkZhr2PPDIBIF6U11Ak/TPEuj1Oe
4bVMN4sIzq00N2rS9a4pYPKI+hSsR6k7OhKtEcWGM0aznS4yBgCR118PFk+J6Mvuvk47SITzrHb5
RqtU2LBmQcsOsKkuDbDfo/wz1gNjXMwD4+MgiJprQsWu54TWgRCLVoa43w+Ru6gFPOHu2uaouIWu
2QS9uc6MmBlEo11GvBBOtaAln6xjylMEat3YV3oAIgDNZ8LSKsviaz23fGJa7VmeKtI20vw1DcTb
2ET4hnR8M7H1bIghg75h8jRlDHCKtPlmCPUXFaKv3SaCo0nI0VXSc8EDoCW8iyRLSX7BYUjmps5M
wLzPrDU5e1gEYRdVy7VJ2UBwsGuqK1V8jHN1fDQhfqEHlL4wxDUHleRb5vgoGeHzYrLuHsIWc73x
ocux6IDf2mJ9+YEQgB0bQOoq4BkqVdXtJ+ZrkkDFFqsAv/R2RjvNp9qoP4265mbTeUtEbZA73dTq
TurBcKhteSjgmMjSLRD7kGgGGgUVdQR2NmzVSXxFWdd7LGgIkTRRBdWsstMBCcTixRkRnhMbjXlk
rhF2xoEoSxQYUnUwxGmGNHQJgra0u3lZYBAMp0HxBFNmLx/1ir80hbpt81Hd/v7qL7+dshJBdknj
WqcfMZshV1JqbTua0Z+//P6Z2cyWG4vh22/O1u8XXFPR/cCS3LyiagskGY8MYdCtXnxqJbgUC9O5
M4iCuEJW2W21aGDCF4U0pRKNbAI52cFL5CKqYqaZ0bndodkDkL6NytRJy+AgpzVe2d8v/VxdhFwx
vMUS9G2bzNBcZK00tjKswL9/KQr0J92rRbQqcRD/+BIjL1AXrd4k7T9gsb/sWA2cMFnw4kM+mkzF
FK04i8Eo+0OvpfusTlX/d9v9v1Xbp6CrQ4vwn/v8f2GnPn5P7+2fNX1/fMc/EuiUv2kI5jhsJE1W
VMX4L12fJOqQUWXZEBEdWOafE+gU/W+qpaMRk0TDksRfucMfzFRZ+5tJfItqqqJoIu8T9f+Rro8L
65+1B9JdVyEjrJBVfiAFCus/aw/EDh5VXZYc8UmDj60drvWAyKcLc5bchn7QLTLJ5aB6yO9GJmuZ
90VvOfFCkNTMfyJjVVWCBfylBfvTbB4ULX9vWpx5gmisK3QIkTjAU5FSqpnoUmnmdSTVuwE7iN2K
uSEJ6KzV1Vsq6BTwotzuNaV5vy9NBby6NSL5CYyEjnlSiaWtlLDm6Ktg3RBzZPRskQssDmpU7NOK
JoIko0uttEetmUzMvhyjPY31SqgV+HF6C9EbezyUMm3qdnJPC0wWpd0In4llhUgIZFqdxlgRrAmN
XJJRv2ErzqTcXYxNE0cinFIJYlW6+L3UP+WUlss9K0uxCl+g0G0t3P0j9fzYswtY6rHDXTnJ2Ixn
u+pzzwzat9qUvL5R971hYEOTo41u8HzYykg+gtRAm2MLDbGTCJZR4AeQYYpya8uHPGf8YCTm33+n
TrV8+P1zqdGVDSTCAwFC0nGZeZ7xsFp+mYaUdLLaoveXph0kO6C09+W6rFvQsbQyPAfKEp7LWvCL
ciR4Z1YSt4FwwlC9Fs/hgiKA7TOM+ftv72lkXKWrVIwtgIdz5MZarD4aQ8vG3RjoBPIhOkBjew6D
QjiJVlh5uPcHlCAmEdb3L4iThVMll1d4JQB5DEhvBlNpM9MX4s1Klse57Fdqzp+JTU2jyqtMrCuG
OUoOYDppi6xNKzH/JbIU7aqCIhq5kAy4JDX3rNKNfcNlFwlTtdOGydhbY8kgjb8HiOAQnafGiI8x
wVxEhCEB6aKeilOUJz8bi7OlY0DQ07m/tnMcIUZBWtQbWnctGg1hpXgcrA1ZSs2NIoMv4htKzeD6
+xuZAAd1LIezQVyQNCb6bcgJ2yqE+AXiUrZT8KXbqd4mL0slVki3MJPB0XiZynZ+DJTuaSBi9COB
XYg4Q1Uvgx4QfVQXE+Q8kY1KL/4HYee127qyZdEvIsAcXpWDJef4QjgyxyoWw9ffQe3G9cHu0+gX
Q8FWsCjWqrXmHLM74q0/o6khnMol0cQf6rNq2H6pnNg5nUiAQ1B2zoPpWme47vLsEpCzglx2P2jV
+OU3IFOhELJXpAlm4HV4rS4UzWDbZjb9In9w7+I+S98MPLTgxSr/fkzhFEe6F29ET0weKM9pn6e0
pRs+51tQjgpmm++8+VO0r1UWfiiMO3jfr4NB9o/Cq6ZdHA8IVIUlXkiNW+ehizsgpM2pY+nbDkSQ
0VLvo6cs8+1NjdMXPRKFKBksxPk6kU5WAfcGLEVGB0kyRTm1y+pufPaE8TxmWnUjbIt9ViuyvR+C
tXOEUF/Fu2YgHs7grC4HvyGATQVnMSDYi0BabfMh8a9iA2SdXYr6IXY7XNs8dS4Mbd2kk3rww1Yc
XGU+BqZ9orkSvRcaMqc2soktN3RiYImoWZrFYJNsZ2THprZIevFRyOZ5MNxXWj/cl6a56xzSZnpR
qk063w7XkV10Qq/k8htzxbxrFZNnElFQcBXjbdZ6A4hi2Z/oHxx+b+KzzLaRTjiU69LzGMr6WSeb
bTv5aK4uV8kPZnYdk6lWFNGRfUj+7BjZdVhl4tahTfk4VuhYsv7Nbfzp1Ddx+SDK/ExOV3R9uTZE
fbQyY4xVxBPBMhn8B85AyTIuRiSuSaY/F3q08lvHeRiHvrvBbvbk0JP0dDe/owTNbyWZMmUv7KUN
nmOtA+862WwgIDQxkrTAN9NBpaGPOTA5huYDKJMeSYbvbSoYLqhmXLa5edh8x8G2a+CvqMYzV2T8
0rnKM1hrjWiv+fyo/JSi2YBtcqcH1VMEP+9eK43i2LFcgghL6o0Hk2tXu+zvdJXghTSuCVvXPodN
Z7h7IATjM30ch7wNtviXqyvQyQgjsJvtW2F7LzlHVR4b2bMdBMHRmxxFK7jwX/pggq3F4bVI+tpa
e25UvXRrlvz2RZ/68Jgn+B+NWv4oje+T6RrXNRbuJ1eztI2eGCRsqdDZBIGgEIu08LY0HKZjApx/
CJeZaUJj37SjgOCr8xVuSr+iqi3Klepg0GDrqZ+8ig+l8GRyHJLyHFbAqvuJEMI4AvXAS04foS1R
yufjixkG7cawo+S+0Kvu1kdxnNh6fN/0uLxJ/6t3TlXlV2YqCWHx1Q1BfRpf87R7bh1tAwKgPLga
VtEBFAYTvlJgEUuSR7NtCC3ReUeXe2lReJlGRVAQIxPpiEVdr51uHLe7ZQ/bHf/cNl8FUFit60J/
CutJnvz5x+VSX/J6euWAuRgyBXvKVMfLpSxHapoRALgqYoatVsTqO5ScnvSW/QQ2WTab6PDorqBa
KwLAr3CZdl4mfgxdN7aBQvOe2xZEiYhNq+3mh6QMo43hM3ia+Cdw/Pg7a45A5cCfwTyvlmv0+yyJ
dqARuj2JRFBZUxb2HmGH2XrhVY36yShleiYZOmtvCk0WtxpnWbr28/DH/TYmCiKbRWFb6IitMlPQ
L87qHMCPft+HCQ3WNDR2E0zCFV30AB95vbes5jUKSK6OlEkyRNbvnL794CQ8MdLRgmug9rQgqu65
8bL0pOzhnYwRJDc1TkSH9aHLQCLV432i8pbdY0iiKP4glbW0HW1bHizv04MpMsGUDsZs2QMgX4h2
uDXQ9HGh+QkTlBVdq68aF1apkMaNJsNqYZnqyxog4bSDQHMB5UNq9PsrO212JBLZS1LpXrChMujr
HBbS3Nx47oy7TepwQdwXyKv6MxJM+Pi2PmnSmfOB1oHDTGqMinWQBE9WY34ahXaSnn7WdPB1nf0K
9GvbG/5tVzEeTvP+2+uY/TQNOrgkcR+jTjzhLd0KN3Sh2mQ6b/07q9EqOoy5Ojk8O2H9qSpkmvTX
6NZ/eBZgVn0kroe2dR/Ht9FEdqez0YHur0MVvlWBxiDma2Z0eBk8iqCtxZaQKmLJWmMr4VqP/ayh
zh20tkn0aWa0s/XCua1pejTkW6XtC56qFbF8pO0yJoCocYUD+tAQLLiYHOO5kvp96GV3FTzcDaNg
29N/5vFYPz6Fo7WuZ7Fg5OxCUztESl6Hk3ZoRxAMBVEB1H+TuhmEjxOfmEIz1u6Upb1nvbgl+GUv
MHmkmguvtdplnIlRHg4PvmlFy0qr6dF0bGvjDhAi4RkVw7pM5Xel16PInJBDEGuLrJc4gKzGPue7
nzAH2OibfCXBQzSmI2ZZ6nKgx7HAm3TVZCg0bSbInlzIgLXeOiR1c92ARQOeIK6on4BYQZiamb+D
gdS/7INVbveI4NQyDh1ECCBrt3HgXYugZgJsLUuvDI9mw6W57E50TjBF9OJ0YXnOA/XqFUz9pvKz
lDqBwxpAOr6PK9mC+bU9a1eYpB9gOFygw50f3FiyEfOWOOZvjLHXeflZyXwzxLfDx9PG3f2YFcdC
B3VQMj9boh1kRorMgUN97ue7MbhN/UmvrHOme7MC0CI8zUlfpwZ9gch538KPmNWn5NRCxQbP+iQK
65WgQIT7hvPKAOtsdSR/jn6WLMb4G6QHbg+t+VR1wiC3QzPmPnpF8EYu+Ufqf7EC3IQtigWrThzm
v8ilwCIUI5MC88qUAsk5iaJY97obWooMH3J3lWjju7L8p9Gwv5Xbf48JGu36W8xA+6IiIaKM947g
I3fy+DN2kluSN8m7cep3A8jPlRePLF80fXTWIpXUb27Kscw6sPWdYVfF8YmC+QWX/HPUOXfCdc9+
Hdzm5nhTVdYsgx9edb87kfp8sBvtSGmEkK2NvwioaS4HYEE83iJntK26FENQ7V63mctUZlzPrSoi
IyKwCxVA0LCkxdO3JQcJEAxMMVzT+hvNSG/S2n5z9OQmYv11NcQ01TBVGyW6q0jYu0ZZMSGY5Gqm
q7QtbpQK622HHnOK4KS0aFojl+gIqPdti8BS68AsN328qv03WoyMDKfpu/N7ZMFzpKB71gjWjtMQ
aaBKEFtMbraz5tSQ3CRG0VA3Pv6cKm/fwqDbV9i6N7aCwZ8LsSmH5NQ1sOqkNIwtOOGVYQNbH0lC
Zrj2XpUu+d7e7IfRgaSw398ge2+pN/C72GRNsCTxPwimIaYZFy7GQMQ3Xhs+QOH5yUZhLTqFwtdi
3Grb/md0l977nXXvMoJ5yCrrGc0/bTBRayuN4DzliGJDlSX2TsAhhXZ62E1meW038tlg2HrVt/TE
wmTMNli8UOs1bOV2gdafRJPqdyihE2T8dJQwnRLhaS875CohY+Fo5GwSKeyjTZCgT8I7bLh4ghuV
OlttwJvb2e5TTGz22vHLaw+M1UbRU0cP5x0zPrUj2cmGkDTwLAwrDEGvMdOZq8bxr/veFwRdFYRO
BoBU7ZZ8Uh3Ais+pf2lpw5vbet2efeIeX3C4nny/2LVO9pqkIErbgl18KXTi2duWL7nmr/qgAuJs
EexkFuMmN2TzIrC1Y3Vej2z86TJCGptCF0GJhTWr4tz35mgwBf14Jof47JtdPnyI1wj0qsS7jcdw
w7YWPE/r37norxdohJ9002W5ZF5NliEyJulfg6C5JSTXXXq5fhId4NsyDf1jQK4Iy6tfBPLgtzYb
9HrUHkU4LjUVoLMJkhcnzzE4OP2pL/WfeLRAaRGEsKuzIlobjc3GOgo2Yoa4te48os5jUCW/1y83
gvp6zszJW19u70GcHGjL/u/fu9ydorRmN4bScH48rMW8UZoRfz3k5U49pCK0B/3q8pCXm+ibr4bG
wxtAU3gZWlF51D1mMmlRcVomD9py9n1bndORRlLZf8cFxawc9RcaHieIphp6fAhq+wp+lE1D3aft
w4xJEbjtvjiJ+sjq6dtLx+/GIhAAvP0KHgPc1/57goa7qKr4gUXsWMTLJiByVxbUCo6JfAYq9ffI
PCAjhKGtDeZaSbVUX/hb8JLkrALKwSFZuys7QUJTdRa4RYlRS8Bl4cwJ4SGbf6g55OxyacqJMVF9
Mwu9PdIfe50wHu68/AAPUGym3nlkYq2Rq568X6CGusSb0dsN21VvkQ940QcTBV5aoZfU7Qj9QAm+
8A9Yz/fJrrxcv/DzwGBnMr+tHEPf4noH0yhw5oR0k8YgjrHf5OXacqjOJrN4xn6AGA+P/qGZmK6W
cfo2+QzAlQV6WVeW8eeH+d9LLv0/SqmILzFZp0dU+Bn9dMSaZnqfzyhCYZ1Bdn2ZLj04/V6a0VPe
R0jW6eIn0J6d9pOW/qOXDDsGZY45nOEw9BlGT0uHakwOpdERkjudLAPfKFT8q0hr1rajwR3QVyQp
bwkpYD8D+plND8cGm5QlhIZjWGFHgy65JiSE0IjkVhEleRi7tXS9tQy0N4g5rAxeeWbI8lWP5Hsw
TZlLBAd3ATNinD35bWc4Rw9Jgmxuh6g71WVz1qC7B3hEDV17I457Re+PEr9ZO/C4mi5+Myb9BHaG
7xJZ7PToQropLdNiW7/xS5SL5P1mJnkBXX8OBuQdGvbNCRegsI+Kgcjc+dfqK1tPt8WA2Ktr0JX6
5rUZptdZNDTLIe3cRVv2W8WGGhYniirhcQSXTf5QdTQuK8Z+81A+fxjnQS5JGM+GprahlrK/GA6B
eW17LT7aXH6EPu7ZNg0RJdc5isS9pUuD3OT6J6vHZZBrB3/0xdGU3cFx6Qgw6FmoIajONSf+xUDV
4vjV3iyZluS1qvfCQV3rw8eX3RUgxceqdvWVbmfXaQP3qaqvR7v0t639Os7KwjxGJSBiFGw3nYM8
W4raY0pPGDldbMRQcltAqlxkIt0wan9mRLYeDAsaE3qlJfiKhxrxYOEVaCrZBVBwILAWeCfaewaB
6DrJHV22boTm2B4fY4eTt62YLmnNa0zbwZ/W4aw7KlrxaTPtgCcFpypJP9MKwiONWzqTY78y+5Od
5W9D2LUHS3BwlhF2nr7eSTeOlwW4zkUVxl8zF/mc2FSPFmj3jGUs94PnNHNg3nXdQ0oAkOci1rbL
/qXJk2Uq8+/eFc+GPW7TbPqUAcKEDhj4xjGxW5ghs/HpHmWTCTqi02ap2BIP0yNeGuKy44pwus7E
gOQc9WTLMPAOHux1hLGjlOOtimptb8gX2xY7TT53HnLVGENL1+z13L5LyxHFvGece6NDzdQwdfSV
89Nq1kkzYDM06XUF/YUK/ZSHiCEma7TooZxFrr7h6rxCtrWM5jmvSObG/oT/CUPhpnc5ozmO3Kg+
vgpUGM1480/DzfYkQF4NdncdRk8+X0RLUYX4FmYkP7w1goGIMUoR+K/3jdCfbSc94lS8j8xiJfKe
NTo7Tg12ZDKvC+xKtqzes2bMFnoSGmB6AgCzWfca20G8rSf7I0yxw3o+YvXCqR7iOLsnveEn5kRh
Ts1PDaxbD+Hp6pxzIL0NgmDlqvyYkuEj5KRgGMWPHxgn2dWH0fPeyB1/61AJcZ5aCRtcdV3R+1cG
fsEevzkeKJBowCteW3tId8E0PQjfuM8bsCL2mm/XI6ju29z33+oQmbZISFPoCW7lBU4nfxh2wfjY
FdLfRGN1KOdSNazLH6nJrW52RIKE1mPLEgAq5JqI9GrBFHBhjOWmmrzNmLAVTKfoxNK3odt2mxu4
ap1PMt6XNX5FjuBXy8DWTBE0ludq6vdyiG7J+bpzbYqyiU4xVl+fYCu3z27sChVSkmjXgyxI6wGR
EGBQNPRZCuXdN5CSyY7aM0Ze0fH16U4br70e3BEogbAxQTRIbahHRG71jdkuvJy3W+WobuBE0Q8Z
qaDztRtR8EzVcDv/i7uifghyqDkuZwSEfhtTxp8a+7LVWFeUObyF+DVFmAiUFKr0aGA1S4NHczBO
PbgrlMdETk0tZ89icvYOjBc/+VTCGU92EiO4dLSXPMlfrcSft1bByp+ypzYC7NI/9mVFXFuRAEPg
iyRzDv36h+LjsUi8CoZ+vkqlzh7Nv2ncBgLgGNBt19CPebrB/gNbwqgPz57LmzJx9i61ic2i27FM
ZtPJNNgXkXnPeIzHggJpccSwojOqZtq1jTv9I4yxhGbxTdIbH7mH2aELmpvIQHltin49VrjrcpN/
YJvSwZ6329VIAlwVGVduDdvcyIIzn/5elSXpahHtEG0ATQYZFQULbzDyZ5A2+lfXc9tV6Dw6Dcwq
prLMNh7DmAaH6n+occGZ3judQo2JjzXs3WrFsZUvQmD4C8ZOrCuJr82gmIg6cjwQ281JIct+nN7V
103vb7JhvItqnp/cmW5TdzYLqml+FGQiLERPdKYTnpwOHXAOO0fozXlqgnwnBRxBoR8xYON1dNlo
zwTkohsdWq7UpYLmk+7jPDEYuk3LKWlIrctnf2yJDCgxjdfJeC/69GlkBAPINaTPMJ8hG4GxTb27
6KoW0PaI/FDGlZ9Th+akrQGc4OUNFQ4EB4MSQCrWjQGAkGmCcQX2M7L+YAPyjCVjr43bAUVvHeT2
Ku9QI8ZzNmKKQaeWsbElU/TG02J3nYxIw+wo8w8yhsqQewYMy/gRryMi47bdtDJ4nojKtnr52QFf
gxsxjXznomsvD26FSZdUWveyGZ5rKyD8hFlG3mgvdGwdHWXJgIRgV8wiFTfG31WyoCXJ+JHE4w5F
G+i/rP2Z3KlEicielTnfchxQbEmPhQBu7Zr+erAPkw/a9h5foYlmulyWlvlK0ilLdp58Db6O/sPj
g4vREE3ocCLDu8NHKCE7mJA87G5dSV6AinVMGe2M8cQ9axRVdKU5/qoLOMSNap5uqqhZNYW1xfDo
bKQRfFLePEYTu1wxaWjt0ML6+fgzxPKzaEH2Jx61a5DMgSIuG8hwo5dWdSYA68kI2D914noooN+H
Ry+inzRW/bVWxRbyGQbBAn5r3maP3kSISryiWOrss+c2w1HpJl3aqDKuYuLVFmkUxk96jZ+h6aNg
zYQNgb54t6dZqw+CzQvVqRxsAmt8pOoyHmiviQ2nZyR9JKgwtWGDJQJUSMODnqEMiTjnBZgIyRsc
915AnqPJOCmO9rIYaGIhHK9JrHDZNxmpuegNpHc9pMykQdCuYhzJbr0v5yToyhjPYyW+S61xNjOU
0KbPb9RPhmQu7SYezbwk+aiPgygQ3+FD0Ootntprt8DzmI3+dyeISkKXUZW0q/ErcwYobEbQ/ZqX
RiLHTOJVqkD6VuqLtAb0XJrBszvwH28j9V6CmEbGuA6MlqAGq4OOWiHFFt4tG9qHOOzfzcz3FqME
KFrCxZS6hSfPG7eh7CIcv+0b0E2mkyRpEhdo4+5D7maMBtlfCMNx3S9jnzOfRc6UVicb8jvRy3FM
ZkxT1mbIkk7Jjt7Owzhaty4laO7vasK5x46swEJpYuO6XxgYDnWHv87oLPSQOpbNFOLRSokUInSB
hLhMHzzCEJFlgtdqyfZYuDQBeWaTiQAkCwJCSZ96c8IY2IRFYaxDFAqgnAOWmZ4iVMece0wdMxom
aLf0xxVE68/O4yanMG/8LiZFZjhETF5WNMa4dbiTTjfhH0BmEFdHRTZAjc0fIZMvlwYRzGOBOLg2
NQWZcLobRRCuRmPCXNaUcm36ODX6RJ9FBRSTznPoWbf2AOo6TOgS+oZP8F/5WiE0D7qnLu3gwgFn
3+UqNI4Wft7Saza22VHbPni16REAqWNlmfIzpweE9Sdob2HON5nJk7VLPQ1YXQQNJrTQL3UDi0xN
Uinrj/GdsPlbxvAH48DZtBWydHSX5MXvsxHAaS/6XYHYcg3cFwo2S1xatntq6duqY9iT9qSlWEwb
knwgGzFgRpdjvciNCWAEZYiLsh4nwRIIRbjVIM45qZVsSkGJYLfDxlfYNkWC6D512ZBPQnupWu+Q
NGG2qeuVaEjcieoBwR8NFav1wZuMKXj7XEn051CDVAVwYZTjh4l4glwDtWJ6hoC8uEtw/CMA905h
lyHWxEnJ0GhdVWl2VYbJfdj1FB4+r4yAy0UzY/gY1e6SONukTCcXsu3u2MduOl0PgEQxqVWllx9U
WW0nQpfM8sYpGSzU7LMxMeZ3vYqC51Ae6OFUtaN90Z1bT9Ld5qAGjJFlxg4ECZm+WmmpSrY833us
as6aUGmkVzCOt2sMWKr80FOy8gTuzCn2OMdqllyPdETsKD07pXlgCb2rPVhAXlmsHAmWZ7CxyqYu
9Wbo2iAwvY5mm/eJ/qfcObMUro9TpGesUW4FkL0yyf1x6Pj0zCMjz/gotUgcu1q7RhZ3jD3v0R91
Zu5hnl1r6dJp803NW9pFaPX2bEuOmp2TUBTRDkEasc8ac4nkaEIhW9yMHZA8DyQ9wx0IEuKmaGFp
SJTqhumhmVNE93pKEhqYsWNqoehOWXxv+aW1bKISvm1S67ekwjBK1CyC6qo7FcuObQf+QqUsYHbN
ZrIB4NsMHcEhEXDSBv16oue/0UUhsXxPN7l2tjVZbjnuTlamnREVoPwYWjCNir4EezjEO0lzcCbt
vYnTR/+Fhv4x1556e9xbAAnIpnWAnwYsPfq31auBoiB/ysCIzb0gJg7du07N6NYohJA33CpVAbfO
+CQna6By9Qt3bbsXTWv/rEyf8VtpbUby4xC3TLsUqZ0aI6C3UVCuskIOeO9cnz6Sf44DW20ALiO+
K+NT0ebeWYM8G6U4uR0ro7XWvSaoh7Zj7Q8c5iGNipOuxa90B9mJSLTNLkYvs/OR4fvl0m7jNZMP
+5wjg+67JcuFu/OKwlwWDJe1ZeMqsZIzJoTl9qgY0i1roT7cyib6z24giasXzu0180njyxB+s0y9
lDxTSyeTJuhOxdYP1Qq16S7UMCUNGfUvqc/bIK8aqsP12CVsqWjKN1aJWDGryxV7umBJ2nC4xtkj
CUuhra5ofDsupruG3FtyB7GGQF4+DvUcXNA1OBmbAmiR+ImMlDZX9mPDWMcQQY1HjtfabZJDhySG
dWDjxfYHZM/rAFqJiZsxHMmr8BP1KKv0PrVpW8Z9egin/nHk3ZgKfFHyLh1Jeis6lHWsm6vY9cqN
DSURQqHOoa4A4qAgvZNW4W4L9D+G0d2EQbAq+dTY7hf3mY3/u57ifKvQ6IM/yb7MmCmP7lYPYThA
/cleO8bvC5FxIgoa8Y4kfDcbiLzJ2+WRYt5dVT8Mqp4mteFUzvPTtcVk1z15xnASox9ikqJd16uC
XPsKcFOSI3y3TM6c5jEw9a/QLaloqf2pbzEPuCT7Wu6mSnsyfPGFB9IlIyLeIazpCGEBWdVXJqA0
YO8ZGV1sPqmAc91rbrvGPiaeE6wLmW0aTwsPuWHeS7kj7iBjUKinLNrhM4OpdkOzgs8Gv6tdYWXN
BCgXxMwrm44GrMfizfXxB1bzsuTHA+f9ABcUlswuT7d1gSEbKtwCA1q/qkmIIjhMfDOKIyrSQngV
keCm6NOVY5ATPmsd3IHJds+wC9UStHPFAcdDc2ZIhY2z3fUaOh12cK/FOcGjSnwh7WITlRPAa7qj
3I4WQTeMr+ZQRXKXE4pNw3iadO2rjQZ0vHW1b/Ugu/Ov/AcDxMxR4I/tq9Sl3xndu9Y3dghxU6XT
bdQRxFElq3CIh/MwLfiKsOMS2Pit3gHL707jUm9OoKbVqSLma+tbNX5pP8KI6cpy2Yjq2fF1/cUV
zl1rOR+Vk71EhQHfJB31DWc1RZYdDdatFWTpEWkUhII5CrEqpXMiwJS2lO0vaTPBRfCAtUWOvx/q
50xMwz6sydvQneajEqo5FLW17Ij1kLUFJ9WkxKw6Gj51qxGfIXHIRc42lkgkR4EhtkHhXmr5GVpw
tjfUOJJumV5hGMSQlbT63p30axoH9LDhNbezcYiTsR53zU7acD2ShBwtSYce/H+G9bIXFNi9uCIq
JvyKC0ZsA0DB1A1mmhJMVeZLK93U1l0z50NmyXZwwrOmRaxZFoeBr1Kyxtx7owqtO5tE9qBvbVBh
xn3CLGoH4iiiNA0PleMa2xIai2KwfzD84KR5ZrjSBwPjUvLg2GraoIrX8HH1BsHe/nta03YcW1yC
Y+EwPMzAGRnEt9mSqBe7k3zf63KJvis7Ei7/ZEwiXoW+BDFvB9g1sF+5WrEaWzpkYSy3mTVAHyCB
ec9GWBEOEog9OhCiP9y3HEkFbJ1S2zB7hx6VMAbiEtjxRL8RTQGFtweE0eXvymmMa6NTIOE/Qt3J
nvIwv01y68PJoczWhUYzFodzG64JMNl0cX+XcyigqJXEx192v9oq9Nwv2cpnrSHWOHHLTejFYAkr
09k2rMuwlr7cqKAwDTzoGbK+7qXJSqkOfVVPa9VEe85T7KbK+LlPNc6+FtK+Igi3w7zj/Ep8WRLI
kLzWFetyQbs60cpykYvsUHBQ7yzfPugok/ZWQ23dV0O3aqH9Uj6N0fRmsRkeMBO7dZqt9YopRiJf
QrNN8L3IV0Em1jKkhYd7WH73bZ1vM1HGy0BKsQoSmnZNSYHc9WO29rxNoXG8Tn0nEN0CMdNbXqxZ
BssoSSD/lSljCO9Yc7LxKnBKqoEjR3W/8pR6IAkaGujcJrarhHjiSj4USSA3UrgjPSfHWjkxiCaP
k5OC+XMYnVJfpSJ+JAGpWJqVjXbWtNSynbRyo8ec+dCS4C22xvdWFj8yG2qEUt5N1er21g1mwyZz
B8Bh9VOWUAL2U/lEzgl5hFZHXqVXnZXe0OM1iWTya0CQCgxjs5oTkHKLW5pQ4KZmRLWPg2jgjZI7
HRRDwbec2KbLJfopiDX//9tMdu/Z4vcXx/kRfh+mphQikzkmRNkACb68/OLld+rGRWh3uU4f3x+X
v88YZjV3Xa4nY8xdlz/4x8Xfx/9zD8nKwvT3/+er+PMi/zwj6x2x8v+8JbLDdOU1dpcf3dbi+Jjf
9eXZ/7yQy7OZMfjl3e8T11pGCXH51SZzp/bP/+/Pg19u/X2UyyXcViSNKQ7SfaDeIlKCALOIal8W
g7mXxlBxmkmIvpovhXPA0V+3+dOEgfj3d1JEVnTV/vubl0vRfKb+vU2E+XIIU3t3uf3PI1zu/fPH
v8/1+3d/PYwD/xpeJn4Lw6WPvk6gzVI3RNe/L6QxNSYQl8f6x8WKOD19/ftohPlC+Rycx6wg+oSW
pg6LpAOtpOHsv/xIx6lk/sCPv277vXq5VErvysvKYPPX7Ze/v9x2eZDfqxNVKHsfMD2Xe3/v+H2y
39suv4KjjqSPf3usy21/PczlaiDB9BjCiZd0QLa/j/fn7V6uX56u7Op0Wv71MH9+6d8e9vI32RQc
AmJ5t27lyoMoKcsMW1PsvrjqhQljtPnHX1f1QYIH++vuXt+k5Bunwdxx0dv/+aPLX15+/HUbPtAQ
Go7tLH+f4a+n+f3bv57q337PCEJe0+9joS9sDu1hutx8+QO77pkB/vWg/7j/rye5XP37bi0o6h3m
uPW//gv+7XX968NcfvH3tV5+53JbjIJs3XvWdzen06HzRUZoMEJblL1k9GEUVitvItknmz+ni956
ggGXhyAfzPrxcjaoaOGRUFhhnbIyL2YFp/tQrM0sw3LVs2VzLW1exLI1X7h3ietgy/S3PY7IkI7O
fIluXWuzxXZBnhgzcKWoz2ZG60z3iwc9JJCG3JBtNqiHpktoOc650F5JEsAgUP91brSpQ7DrRnVy
JhYOwpr6lSjGm7FWX3YYrrIYPYGVSvYezGHpATazXHdc6X6DIs3Uw21h6OB8hgejDrJN3CCKKIYK
cVHrQMwIk7VZUCVF2akgTnHRJoT+lFMdX7mooE7RPIep8Gb2Y3EuDLQADLGdVeCWCAIohZmi12RE
yPC2brr9gMUba/qk3wIKMAnX4ZW5bFcH75nShK2NzAwk7BQ6pi/mHKe5EmMGrgq2+vxP4fqgezHS
a9s03CUzH20dYv6nHEQKivdF76dHy873RGadUOnWy0TYr03fHKpqzDcUUMnaYW2nQrmKIyZSBEeR
ixUDaBLlfoy7K7oS7DFS2oBYp8UqSo2FbjEFCCXO077hf+dIaxf6cfwQMUOcaihpWghfsGZjLvzx
OlPDj/D4x/gqeGWmznhUBVfRCEk3AeEQlql+MOp62DI7uzIVeZK5lbJvaePnRv2k5NATzUtFMEyO
v4Vs7Gm13EmT8bfW+vh2Xf7T2B8XtejtNbXxE7XksBGNXi1zKb685KaIGNqjC+RvXVrJW0sbxztT
I/2w6zUq8xwoepi9CRXEa8b3xa7WaBDUXdxu/AkQsE26k49GY23avPEIXeMu82+HJGh3vuBFg/Oc
Z0iVdtBLPuga86uHU5ht2MKPfJ2xAd8labKzj7UfGRbTqh1O8xFkpq48EcH9zQibMlkwHmhsksg9
+IJm99lgDlyafP1gQjAHHUakcnEMHsueE8lD3DWMKcj6wxtiCwHWA/mWZROpOGU6emdJxjMNWWY4
pnwOkwwxPzHhaNYgwhYzXYXnclGSrUo5qWU3qPHQdg46Om1TRCK8HaEnTY3/QUiaDSEqeh9hE0lf
05a9QV1mWCf6CfExLrFyBfGXNitfqyGmrz1ML0Ezkm1nQ1D69gJyRszEIjTa0AswB/rtJEMoZOQy
hLF6GA2wfkDVOp/qu9LovGaKPFst+8wao9tMDYUxjccaL+lTPFfQTlqEuKTKbmWrkl6IVl1NfKWX
vYQqlRjGdUTcw7pg+trp7wBL/sPdeSw5jmxb9lee1bhxDcKh2uxOqFUwtMiYwEIltHbIr+8FRHYx
O1+9FtOewEACJCNICPdz9l6bYc9gt+umuq/j8hExfbJ0qVRabvFDk+2ZHlq6dAy5ITHqKVc9wGB1
RGXcU6FexCDvRrJIoBwRVSMH2h2RHexMgZW0LbU7KxIwHiiKYltLEuZIdVqqqywqDoaj+WRINzvN
QHBJuOKz77Zvnl9WdI3zz2h8GfW4Q6YWfKhhQO9ef3TK4LHFfQAHTGqb7uhqG9Vq3TfZQ7mjXAXQ
wV5GOQNyy9N/Zgl6atX6EXXmGV3mc5u4J6GzW6p1V4aK/k6OIlq3SFpkUZ889CGUpoZtHBCIGY5Z
sBveLdBsXvIQZ82r1mT0heRwI7A5dw2eQYtKIiYJrt2gUlAZEoOUYdtHC7PyOSbA2jWo46K3li9p
URUIYbBZ7IseCxY2rXIpmSMGKmN2G79PnR8NqIKp6d2iRpHrjuBn8I32o9UTU5M1XAigkKDBe+l8
oK0aiFaEfZQj6jp9LrBdL005kKARhys/7saVVakUZHo6Yqjs17WSPFmRftv2U3H6ubXo+pZhjJUS
QUSof+ZK/JmG+kddAjmn4LpsVBOGvp3imGkYrqVevAw1hDROMgGYBv9FQ6XQp+g6uyG/V6PyXGKv
TrPhVDQUOmsKVnrHHxzoG7fGeqfKKdBRgZQ/qsU1fSugxRMiwvaZt/o96afcFFJYQ1YBODmiPCot
fxlp+4quul3bmIeS/JzGFLYMe1+WFhmJxTrvxU1AGstKqMku0Gw4kp4Esd556D+c7iDprPsWuIGS
u+66MaIpVLCNVxYhnZO4D6u8mfVTmt2HU9Lg89p+a4QGnYEOjZINl7yvHoRGnJRMwUMJfWuO3VUc
ZI9Zr0J5SRCiB8hDhjL5EZocZkr+4qp5dGiXPlhIsyjv0AA/pGbyNIwS1G5VPwTV+JH31rOeo6uh
NJxa5cby+6sR9HNMwVWrkbJqlnWVF8ho8ppOak5TxhIglD0UKqG17UIFdwlKtR907V9dP3mwiubU
Y9GP1A6Ba7KrIevEPcdEJOuN3jA2MNpTgEc/GfC5qRVFrbjQb0IFUF3F+QlOyUx2zLpRHyb0+sLO
QmIPEpRz83WQ/atf0xO0EyShJCFBAqDjm8YfnR0+GmX/oy3Hr4gmbevjY2/DfSPSB/qrdOTU/K7A
VdqECt3xGMYG38e9GBGk5GPYrmPNaFYphlfh+m+1U0PawpZDdXOdOSnSD2l/1aIeV5I77KKRSBgy
MWUlIbdQRAfdQwXNOnmEZEbqi8osCWEEcGRi0C13/yOto6lA5uzznjY9JjV/qQzkfQSQmrCuHsuk
Yb7sIWgXtr6bdNRl4ZF2Z8dHaX6oKcYjtXtp+KP2avEcAjteqEPy5FbKkSvffVh5xaJpSBKw/LMG
oi839a2MwLrmEMZ3NSXkmq+FiwRSiRDL1aKjTfgaDDQGG7s4h86kXpD1GhSXterdU5zn90ljoGbQ
CQwPOXs7x/tKEjiycWcus756RhVygjJ80zjJ0m6620L6r2aKmKBxKUNFXfLDdiHwjZg9l/VIUcsQ
1IZHjo2YSJcFF7HnstI6RjT92gG8zim5Fc0w7slA8PL0jDcAtQ1mIDwznC7NsyUpy42J0y9qP79O
IgokuHz4NidajpESTmElX8VkXEll0iG9bh5DCvG7KqCrgqDHxrWAxwDdeea3R6RbwQIN4ys2mBWX
XH1jpeBd6vbKqNwrCVADBBda+iTE80Vr3VDQFWChTmPUqY4Pq9MY4Sy1Bl+yzddo2zgIUlRWq0a3
3UWNh506C53V9B49dcExh5gJDfXCrKvwTrZrECDygRscI8lb91Ptm+akDXJZy9zcOZ58UGZGmtu8
ovldDASdYZdtXqva3fitQ1cjJMXMRTKXUKQB1rFMcsJkkM1z8jAIK9EElj7tM3p9CFLTeEf0lLN3
xuTZZlBfcAdv2gIdOGPjoeP0zFtuhuFJ4Mdq/e66dyMOlzK807j8rOqGc83zYtqE5ckP8592HVIe
12iXxwZ5IM4Zwcm71qNKGYEyDRomIQ8IMO3eq8YvjxaDRZ8iW+v6Z4YgwLnNKz2MnxhrPxHmUyzh
vKOP1vsPqlI0W5y2PzsutxprWMVO8+YXJKja1q3iR5THrRLpdsnZAQO3onZrtindJgtitHAYg1mJ
2ER++LPduEIezVyDu2j2UDb67tHMu7Wmm0TFpQr3Vpt5sNXcYEOl2avENwa1cXqu75TEsi1ttuuy
HOlijkG7RZdr1PS3NSd7REH0zky5XJpxiexVo+Nvc9AoP3VPfwvzeO9ZdAfDQB4LcU4LVSzdADFx
kjIQHU0fwV3sLF1MOdFoXlWN+5AqzRetHcMVp5AAYiTvAM8QWGI1gn7j30StEIhIyh99FR0A+N+N
BsWZtngthYJa1UU0pubBYyGQjPYFOR8dAtpS9Rl3YspHK4sB3EHLQRqmhziF9sq4a60BLqr5FjUQ
6NpuWArf0jfCGB50FfNSxBkY8A3HIvQnydkXaY4EYxFOwxwx0ADxWP3r2B/o+zyCd1EXadqV61Tj
exKdOPt9SkIiwj4mSTrDsfqqjs1nBcaAwEaGXLUlVOWoaBtL7WkDmMq9yMWmFUzHuEhB1SS5hmzq
J2fy7nYAe+OYC5tiHI2g/tEGxrtuKcPG09t7ldCtQQLoHvwkWYYVI0LT5ejPFegjDEx8zhBykhjj
E+mO1Co2fhq0KxZW33zR1J6vm4uwNPXloKu3Ier6RVDaq9ild6/ADVnYZAOYjvMFpY9uYpzvDb3b
tYNOqJCu3ZWmi3RKA9bkGljn4tycXrAOQ1OuEGAB1o5pjOvDUkMUaWtQYXz0vEvNRcKDuOMlAg5f
efKoIFAsc0R/9ZSYmmRXgQo1rCpXY874uZtAWpiH4V4nk+UvWgHDHs+UAl4K8TkgSSpSMopoWOET
q5tbO+t+2HX3EaZyN9LUtnTtFX2nuSoM8neyEQZyX2HrGwmmrjl4CnHfxvZtQzMUbH961eJYUuhR
QhSHnGqiP0H/9ODJu0aoNEKZui+yyklo9Xkrmkpky4mT0Oh8xr5cQxvCqKHa1wWzjhawBFQ09cYV
3aPeKo+q22QbPxjucLi1K9AGt6kHn6yNvD1TrRfHvXOotSMySYGF0kdeShkxwGaAadn4kiISO4YO
IjcDp7ZqttIO0A/hek4eSxygBzXyYOFAmCoCY02mJjOxFsEbfoNsregkIziH2sd0qdX4/Hxobe6U
mUS0QFeqL0qSHJyq0bdeP2zz3tvkbYLppbQbJFXyIyjr1WAae8YXeMIZYHT2wmRUyeyru1bjPSNp
c69MypM2dFHItIRC1KTfJUD4PMN9yUoDDZ4TfQ528BLIYD0MGJKBeRnLyNURXQ3PuQiTtadvEzAk
i6zNpuxQn+BSWnuieYkzOuwe3c6VF/GruRaBN7Xb4XbUsHDaO3aLJvGVFT/2PXdvE27kpugYcrQW
kUhODTo6aDJEQu5B5J+FB3stDoqzhFhkxGaI6bU/FrH+DghiB4muYdKGHrmUH2E3PMao2DZK7rqL
kjN+7So2c0OXU6nr6nM2bAgs4UZF/JJey5LOF+gvJQepWnqgetpiAUyHxoBHLSQMP3MvOak2miam
YHCpPbOAqFrvgj4HZc44e1Hl+mdnYOpIHjV611uEb682ahZ77KmfuOk+NopPMuPNjZ0nn1GC1bcj
xrvUg/PoI1QtWSzrqX+vjtdV4O7sm567KafiGafyW6h7G91sf4JkOXsuPq+Qa5QGSjNt7SdwQMeh
UlBylMzic6O6biuBrozun033CkbRVplK4UExnBKTmJQkJEA2RMBo0WwmjLR74hxFDaIViFw6Ya0r
f9jyOrCSjU8QQLDXEvURD6qyCun+PQkd7UhXercy+HT7Z3LUntHPPNhpw2gT6oqJzmJZewRnIepA
kYSW0ma2wICXcxPNbg6cvbI2Bvw6Hf+H8dSnjcIXWt3lfHkUBY1bJYmHlRTGSwv3Q/O7dkUsKhLJ
xPVPWAge/NHaaZPuTfgBQZ/1ghGAxZHFz6GjOSsb4MAyx/XY6jdu4N+Sc+utPR8xX2mQyNDeJoKZ
mlXp6Ha6EgmB+hJUNXB1PT+bSffQo1PYDEF4E9ntCVYfNDx6soI2LDzn8tRh8+4H414jh8V5s3Eu
1yoHZmw+2YF1T3zGCn/+VUCYUSyxoJCKXVecLWSFIRrZ1Yb60kjzXbGRhPB/7TFVbXDjUoyJuP/b
Y2gQqdruy+YclxbRUkhzRUicptR+eNPk1VH801ih1dDyU6xbI4W7+qMo+0kr8EQSNFqGALlWB1BH
VQl1TD2OFkYxTZa7u1HFTWXSQSZ/+j0T7W1BGB58AOJFqubeTsQRkUW9pEnBmAqpvUPHkj9MUVYi
jb4YAEDdVHUJKTH/CNJgF5nxocJbrMbmZ+BU1KmqqliJhHz4PtzqQ3GOLbCfVZnsC7K1x0Yt1mVu
vsVaDaGSTqxrhusoxn8bSeM98LLbKjTX/AnHJri2oSHUY3fKCI9exBbSjRD8RWfceVLBneH9HDMF
hHO76nHsPCjxK4w1EnL0peKrEKk7HW1nWqwMqX3YDXRKN7yHiOPv8yz+lN70ZQfJ66C1z3GGVYX8
Wn1RExLghN15iLurHHIZFoo3hhBv6iRztuE8msXw2hR+t3BUbuRKCnk5mEKXR91G3tzMlcp+23PJ
XMG5ZMgf6gdU61QTglfy1cOpp3oiqf2ICvoudTqCPVTlx+h3J7V0D4GbXelcwoGibGWeIzGAG90h
WAy78CVMKrH8WZrFh2kk715ReAzg89tUAXJvp1xcLNwxHuYPqzyOWbf2sL1aVPQSaKhHI0nvEUMu
MhsNSYb6ZeiwMBFk9BxFqGLNBvLL2NnHcBQGbWrE9OS9bK0SsKq6lGMfLWzyoTejbx+TnHA8Ub4i
Hb9uU89Zgw694gx5xu1gr5Vm5Wb5Vdg4/lavoqXdNf4aFiVxuuNZ8bJDlrTEL5qEijSQfrjlKWsz
WTo6ZxcqShJJWxTmk566d7DYTf9UYbh3vU3xBkwTs3JGdBzF2ZWRPEGQWQVJflMF8iVo0b5Oh+A4
lPoiY3i08S0OFGr5Z+x+WyriL54tz1Rur73aI3HF02FOl9rajIpjItJ7Geg/0h4sdi4DhrVdsXXc
cR0IyY0xg2KXgYb1VYoyFI+LHbOxezmkL4WMPpj9PnQTAdXGD2Jko7eCIPBiFqeqIDImxeYaBAxR
PAr1J8UBx4+OaonYHmxqqu8qRVDWi2AlR3rpn9JBOeV2oZyZaz73KbXdsbE3VUE0AEoLAhAlQhwM
NVTGRRLvsuqKmC4aBLwBDCuyykFXDU37IELP2fWjci6Yle/9NKaI6RAxGHZMGpVqYwyk2BURovti
MLdDnWoHJUHLXI6lTyfCZqLmBOo29bTtMLjl3lQc5PiD6yxxgKV3ylCjqYHMsZ0ffj/npbuI85L2
DbTJMEYLXOjcq6TJND7Nt0ngrPysf3FESD6C0WwsG09V6Q773E7J2nLsV4s6soaBemEbjbLj/9mM
GgPVRnhU+rR0ydTmaUyqetsyQq867mFtRQEylPdFn781EgRUaHH3IU19L7SWhBrvp20PwF4SWkMl
deOxLlvkkqgIarwpSjNILEwM7a1O+8INzEnDCDv1vHcjIs+JEhEYYZCuLhb5QEWCVVlclpzygHNk
Kp6DZARhZHv2R+DqmF/EIhq4CHuNtzfG8KQKKlbS1Z8J526QIuARviqnjwunDoxhQQfvglfg1U+O
gIhBuIXAf7OE+nwaVesuLa6LCAwDypr7zMfhjpFpXxWCkqZ9jYdxUdnOZ9WbNjdDSF5mchtNrQNX
gUA89tVRqH6HC8LgjHCzYd2o8tC06B6JSu8X+YBkDaEbp7Wxz1rx5aomszf4KejEyzigEkrq2kKz
i5ojyyDoYsB4B0Lquoralz6tGQ71EbZGI/3ZhWN9JWO59Slvk4NaUAeDc8hBSX+ApFc3UF/Cwb5y
/Z+ooKKjWk1eBCacBWhYLo/Rfdo9eQa2lNZhjhb4yGNzrN+9zFEJ5ygz3Ii5s40sD4bMNgpV7Tl2
uVrHEkhdTIkFGpS51UKI4FRfrFYQ9Og8WGr6DOAzWSsVBoNWA0Hhg29OHX0bTlK4CEUmP6LPpF3d
CSqHFKnQaVL2xPgLR17nN9YLpTyMCgHeZhxvUQbxKv1o0AvbqI71NmJITDtKlV5Lc6X1eVU9Md5k
zxxOIUnTyRKiti2I1d7YPmhJzkDVKHEWQ/pZGBSszOIzjsqbys26XTJM7qIEz4gu9jKVDdIdGlP1
SPHJtuO3hiIfd5tcwWxKxSzJg70/h7rn+g/Twv9KtdLfsnd1o6ZoljodedvUevJeSyosGJcUxq7y
hHEA0yCGSp+A6IbByK0H5gXIHMXORlXcbXtulQlBkzbF2s3MijE/bQ+r7Zx9U1LxC8emo1/GAeMa
fgyDo1ohngN+V8XNbZnSBKpNyJ1mlx+py1/5JlyFhrpNT1io1lHWZCxV7KMWCw2zqS1wV7ADTahe
SdruOEq5iNm6jccmvMqEeu0Wgjw6tYFmOuT7sYwm+m+2DnSC0UefmwOhZzUBYBTtHCwNUdw/wU6F
hSEf6Zrx+0+ZeSMVWS+so0OSU1Zn3ppifLWOldFuMtWoll2ZhSdp0z8tK4r2hdErx4qjGAYYsECJ
3JMJxIvrZuvMnMafuTSPI+H1MVfSJMyfMms0dnjOyCsR+XAQ9dQTqlRl0Wgpvi07rhjXAj3PG8pq
IuCwUDqhH+k3ppITjWmWZT6lCbYxW8u8pSOWmQ4lwuwKfLOconXhTKfkddLzEfHAKWwklbkUQhio
6MoT/tpnafHdepq0oOzFaGg47Vdp/1RZ/MelyUfqMQaz3re4rNGSsZz22XRNYnkwfDsUJY9+fqtS
QmFKRqObX2UdxDWUR5AIa4/P1ghTMEouodo0yrLp9awtByV45Lc7wcR9oSqpstYbkW1pFhuBmW1c
ZJhB0PJ55ZtqCXmX6t66jYZncAynorVbqAmksaaYL0Ht0CIaAQj04chOyk+RKnwDpv9eGFazsp3m
4NNDpXDo6m4FwIKyuVV86jLhKxqim3Zy6jqe85QA2t/hUyL5rSyKhUSDutLLctdkR7CxlF48XFOc
SJBZiisxSC43PTR+W8fZybDC5JgThfbZ++abqv9s+/Gzycpbt4jWplnejLWlHmoSPdXae0O7x6uF
bmHofvAgS636gksmYR9nS+nac0eP2cI/FQXtug6UH24lHKQKlbrkeoekQCj2miTUjyAW9HRoey1R
xjLWGBmLAMb1mddu9ZxrZdoP8Yrb9j4yvOFgYcVZhEx9RNYwmPXzfqMUyjYpwnupJOqmcm50oTAw
VIentgdQVatUhfvqUbZ0RKwO351PiFffQY62+mTkr/fJTJA/EosWmfGTXLwbh9k+k2Duim3bPwud
6UCDX20RuApjdrIYzeDaz3El5AZtA8YqXY2eN29/AI9A0+1dxU3cLkTz2TkU9IuIEnzrKw+SokCu
Jy7M6Myi+GE8wiim2prIdI0W5E1h6l4F9gA5LBR7kiFvFQHT3TGh2xCjkYPWp36ttcz5oMZR/C+y
L9UgDrlVGbFY3Y5k1XwbZzmsz+QdR7nHazGXKA4zY92u4JGD4IYygKO2MJNtYIDxHMtVrES7VIUt
VHnGTVm70SFHl7w0SvhIeAGHwj1yHBGLUuK1CWTXnQusWaJCyNKDzgqat2HIr7nDEiwEuRlTSQgT
lXwBp9gMUV6fcJZR9Xej4kYdi8+oRgsig+heV0nTCEpKr0FuQugrKZxgoGuuCW8OU+WDWnv3qvg7
uq/I2BVxbklreBj77MO24YPagqlRVZ9BzfOraOq49aHaXYfTwqT6liqufZifwqfy0ZpUHooYfLNS
Ow+AC/pdikCcbGZyPbA0bhzFhSxYtcOqKLkOe4X2EDVhxHGgPtdFQJSWrttLn7gdC8+YGN1nPwyA
ylTUtHN4zOvKYyKTdiNjIeI68nJf9vVDaxfk+2JAWrfAlPopD4GLHA7rKim3nDy4iB0sStLB+6vR
iWMIxzXWQmXPzCvO10ZVN+e2cO4SsufVbMSvWmjVmcgTQgFCkJS8HgG8ImlvlF10XXkDRX7KjDgK
37tGg0lq05aPGu3JsEobdcdrUZKaEPQYrHPQZZV9ndIRg/pNRjaD1rVXKJuWFquWEBmTAy2LMG15
Vos1nASqquk3KTGzbeidgZKRL85chWkZOtgCXqxCZFOuoYd2i4JBTv/FJRcYm+3caEZ1WzYxZRgL
EsdA/1NwXyJFlpkA3kyvvYk8XOOhabTkLqX+RknAv5Wa89M2W7yH8qmXKM1ExXDDJjLargeuz8b4
KXpnVxnQWaOftsUBOqbJB/hu5DW2ZOynoPrPBv/YGcVjFSOmkBxcev3Qx/XRrVD44NNcozN/1GK4
BrYrPkRLWpRtaKDlXN1Yerp90gldS+i/rGGY710kP4ci6h+1EQufXyh023O+AFt8wg3YNqRz4RRJ
Nr3nRKsuSh4gRNA3tXHyIyNHgzcA9KZ7YArvR3CDAoWrChj8cd3ocqW0FalIcbJFlrEfWu+6qGkQ
29QiYo1ED2p6pEcMw3NKTGo19lcCvAGjVFKegiOG5GzB0UmkSFJvYoFPK55GZ/RRrq0owNId1xg2
ybAvTbnXICY1aX+vDKN2RbbCTi9MbgPhDi6FyeDd+NJjA5wxrAgllyN1rpibAd+bXpItiuipcoKj
pJdGze1NF1Ke0H9ytXeGjSKlu6rhKLsi4GgJb5McLp/PtT6vtrXQ9lZL0EsMIHmdaMVrYoVY63rs
Srry5ZvNWyzidwlRmaNf33Ylv4sgQgQfVLyxxhpcLUXIKErXikJKfWPg59NzkCACFxsVBjq2Jl9z
i2YZ4RNX2EMko0d+/zv7vcIvufKpF1Cmpehfuyq+Q6ZVpv/V1/1drdtfJFM8O0N9TxcCCmlEchlp
QfSdcZeVHtMBoU3qHfqoCp5rS4A3UgOX0Kl0JEtRUek6255xLErtXfM6MEsZOrGpm5VJH+FL4gAL
y4p92xN4Xx0GApFtzqAM9V7KhduzlBejCX9WOk5sWNb9NgfU3Hm456uvzK6f3cKnGp3l16XYaB53
Tq7pBPS5u1S0Vz1ACbyzHc2TdeOESOpUUWx8BqplYSdrc7K5cPH5tPUvGprOOhjdqx5J2irTxEeS
+reYhYMDDKFDb46zofyqABDGwD09WYAC46xMt3Iw1TWyOTj/FH6azNpqXe+faglz36/LO3xga9XM
Of1jcaiYlPqyJDmxAT2QuiUBqj5GsugrgLiGaYF8t0zh/wanKCyqOAxvmYRBj1eGDgtE4B6pbCz7
Opvug3Dpidd+CIrqxmiMVQ/UgT8jXHX4aFcO1fJlRc3PApi7KGmXL8MBhp5txKfIKm99WLcLvS/o
WPU0Mfo0olhFaqMkOrQrruWoalCb2w2uCfBqMYOyot7lGaiPhppwmEHekT0pfsF4FcKvXhKglK3V
Qh58J9p7PlGh4CKOBPrUa/g1zyGTxaTH79LWDAGkDweOQT8AiE+fhl4ZAVZwfSVcKYP+ZsnyWqhy
l7rJsJYa491E4g5hXK0ssySHtd3dSN94L8TRN7hq9mFn0w776aJxyIUJsbJ1v+xBvlH8EqXzRAdl
22c+vZL4aDApDaZomN7Xr+2ovw46JNUd4QyNti/8JN1olAes1LrpdcxwlKeqbVGqB7gyoM0q/bnu
4d2QcbQwCSs1ZRst3cw6E6V+7xnRneCasnHsZhtX49YttIPHnVw40bLJaZCRcr6OIqqRWOAiLBJ6
OQV/TYa4yPEZ7BToYmp4xiqxFmEOqrolo1FKRiUUG92MQMRCSU6irz69qP0kKJPYrXGhlXdJ2TSc
NANWmPwF3f1n2JtfTZuviSxYGWpSbFWlp182ADIsmbVbwTslWeTXGMgoninXRj4+BKb9FNn9TtWN
PabMcqVI/RR2yoSXRaPTcEM0a7y2p59oqdelSrxgVZPV5YqNWXKHVbt3JOs3SfwujAlwEO8p6t5i
CSMqRuZkgrurCvQBVift0c0r1Ejuj6BB2k6n86SASVggtCOVOu1PZurc47WiwJ06j2rVnhovv55R
/v+/hhXohmbo83/40f93/yv/T2EF56/uP66++vAj/z2x4NfLfiUWaKrxL1UVlknDQrUshCt//Uf3
Vct//6VoqvsvKjI2Od2OQLVjsSlD8hf8+y/Dnl6kgtx0DftXmMGvxAJD+5ehu9AADc21VV0Tzv9L
YoHjToEEeTL4ebb//Pdfpuq6yF9Mx+Qk1RicCJXtH293YebX//5L+28lTZdxMh2ealzKfmlBQzOK
hiZK0p8ieHRTUUutDoHuYki13NpYBLa2VBQYpkFYY3cNzA+RBgogtVPeVf2BoJ/ue2GIsD/g/hZr
JR1eU5rTB2Oq6bgAqMmrnFYzx2219bwKf4xC+vTkvIhtD7pMjPe+hjl8yHUsJ4VR3oCu7TZTzMdh
XtClRRI8r2LuyvZh+unk6BuZp/xa2H+vzc81KVeVQUPb44VeehgnJxD+OCoSyHMndTyrqC3BuAF8
WMnJ+YHmiMVkNbo8nNdcInqhiYy70IzzA366/GAkTvbbwmxI82qEeYx9PT/0zCe+F+H0kFECZdaw
BsXE84Vn9kgUMJCV7cQZJG6NpaW0QGbaPL9LtLraeC024YVoMbJ/r9r0PvZxf2cWOMeoFgzloWTK
9r2YHzILy9ZaqED6cZru6IfoZ8baJhbbVKL+aDs5+gdk9CZ6+hFdvURfr0xCe5oBFMDc9Aq2P5VH
1d8MqPKdSZ5vT0L9apLsJ2j36QNvtUnMDw76oQmYQhdBdQYSRXnbLrlDRf4NJazJEEC+BMXRaa2Z
7AItvgHavWt7MhJUHZYCYzIXKJPNgJ5RMrkGowQD0pwNM/823Egfk1GWGBUyXTzNvx+xE+EmrgW9
yAnmZCFKlJBwyI3wFp4YxJI7wZfMs3pNibo5cDzjKZnW3L/XLs8Zs7nj8nje5/Lw8rr5OSaQmEWY
AK6roSl2l/3+D2/z5+b5bX09IIR+Xv3eTsbqGFW//a3mt/Pk77/98nl//F3zw//9c1VB3nNM1+T7
E+ed00r99dVc3mB+juHyuFVMrMj25o+3/f4K/via/njYZxgB1AaP0/zioNOKbVXjsZ5Ol3D2U00L
Kra/Hsazu+nyeN6nyuDFYW1mp3nL907zpvmxCMftgN4DLa+k0v8Pb/vHc5ePL4apnvHH5vnhZZ/L
X5PJUi4UvZereZd5wz/td3k/xW/cTRW7p8tTl5denrv8b5fn4lq/pow4cIRPji/dsh/zyagWTD46
ZfLWFbOPrZlcedVsdPtzVZ9cewqOOGbhhIXPLjl1MsxZk3Vufo/Lu/3xcH4vgsww8s1bIL3NwgY+
d5hsexL/3rzPP71ufu77xfM+8x/y/Q6Xx5dX//FcPtkOCUfN9x2JD1whXwnGRGR1IKWuOIT4etTv
x2FiwT2ZN/22ag5ezhE2XUb/3AQZNDXC7bd7054uFgNsbZzcGCTq6ZqPfDI7VPMt4bed/HnXeZs6
3Tguu84PG0tomyE2z1GTlIdkWjimU3wvag3Q5BTyhRFiqG/nDfN+85pZ91NW5N8vmV98eXh5my5s
fr0rYj2XIapu0kHm20mzsj3Ma/PCzF1Eng49rd82yBpbRcwcrNGgrnKF/n3xT8/JmHskqodm+k76
+T44renTKTg/F4/TeTNv8bV+V4hW2/ZyYkKHk3t0IMyJ4X14/nPn79fNzyrzYS0nx5+eoG2gjniY
Fw3oBTCTfruUgV1O+N1fCyJ0uShOD+cN9FYg1hb5s1r17R4uSH2YF7qtQlfLIt1Zm67/QpnZpI85
wgisDdjwKqSO3qnJn9QMbM8dFyeTdJhDJ7g9XBbzc5QH39Wsh8QT6uOht73x0E6LzOT/zdp6z4QH
xm09WR+ntUh6i1Zgox0axzx000Lr5bC1iB8L1BS7MV2ragPr+67ycsrNUU4rY/r15993mH5kvHgc
MPOTENlYNSN+DKLWEz/k9YZecfW2yC+UHUrE+ZuYvxhPODsUzzYWK1Uc3MYVgD9YC8zq19pgNfka
mD0qFXwQIxotLg865XfMT2SWHsDG8Dhg4g+DKlo5A4gJva9XJgi37p4vKj+YBnClqoDXaZqVgUiu
ivw1JdMMuRhyp57kQppnoXtI0BmtgemhknXQROsZupdeoVY5jeowOzF6g4jJuTY9Rsr6P5+cH89b
5kU2uuxZ6Im+NNDd4dKbHl+2/7bT/Cbz4yRRrI2uy6vvzyHjBT2hh0J4VIx7R+vSTa9IxFPAJHD5
MLD5XvQhUKGiM3ZaurM034T/w/Z5YUwjr3mNZuoUuj49nl952UcqKlv+2P2yT2VBm9BHlYZ3WMDT
mRZjE3JNnVc5ykAzFdNw9x+3DxY4DTQqyJr+133mvf8vnpt3+f6U+SVe2H36Lg3my8fNa5d/te07
2LrDFO4xfRHzt3X5d/94OP+jONfM8Xa2W18WFzf2/NzFzq1JDwFTb3HATreWb1f25XXzGkIUDNyX
11w2f78twIhs98eTaNB5uz8+dt7nv3zOYgy/NBJjY6lT0EnFkT4vpF/xVn+uzo+RSf3a6c/NNY0O
rj//5fbf3vTPXX97/L3623v3es9Zp6Ajmt/6P22fdx1DbLu19vnbZ/zz6j9/0uWPjgftYXCLaPPb
XzCvXnb57S3mLX8+np/87eXf23/7c4xkK2rmXZES678tkr8fpnm0JhthQL/KHpfnLy+whYoGfExe
L095QuoHzEJEzs+r8xayyrTvj8gHZohpSHoz09t50Q8uNu9pESNBAcw2rc5PzptJjmU2fNlzXgsI
CoJXQXEwumy2gJqqSFB549/eTp845XpXwMSZV+ft3580P46q8WEsXIyHzST4u7x8XvvtPS9/0vzu
82Z+7jtFy+RGS/8Hd+e1JLfRddlXmReAJmESJmLivyjv2habpm8QJJuEtwkkzNPPQknf0GhCipnL
/6bURuxGoQFknnP2XntE4tBa72/3yo874vYpCn6zPPx5X7g6rYmOWDaRt/9LFDWK0YRdCMtpeRr0
gsz40zI+LHudHy9+idybiDRGIGNDRgbB6ax4C+n99mLoRQpz+7CYM4nYY/lWgIxRJqcxWOrZfLkn
SLWgGl62cz8+LcZdmp4Q05f7yYDlrvz4lb0PHYTJNrawS75NvfMWspDnKFrHrIo20rxGBanwVa8/
ouQpzomaTCCcDu4lJ9jeamsA9gTTnIPOLrbt8u5u5fuPl1uFjxg23pIlla2MHpCKoKPbZhEb3DiD
wmSzmLsQBLMmJa9d9HtEuy8570VK8gAdNCmCTRgXjNkW+dZ3UZkakjAN5F/Lsn2rXW+tiNtHxSiH
beMyiwsGtF//rftstuv6zj/12T4k6ivFeVL+3Gb761/91Wbz3T98lMuSWFDp/5nj+Z82W2D9QSyZ
S/K5A4fHc+WPNptDm438Ccc3+Y7leTaH8VebzbHIDLU9EUjXsYQfcIT/9b/+7AM+/tk+U799/j9Q
dz9WdE+Wvpn9S5fN8YNAetIW8HT5caZrcww/d9ksU8QZoHf3jPm4RbXWjQ/oMaRZtgfZjNhWSU0D
dJiuanNGcBJBfyzFtE08W9A+Gu5+On1/Hd4vh7M09X40/f48HBqOgqBQiVbK5H3/fDhsjqzaqgt5
tqXlA52Oa/beX/Xk1Q+i/BzUIYYrv6DE1aCSQBT/eYH+cnp+/v2/9hz/+vWOy9nF4EdU6289xwB3
EYNNzzm3Y/ipAod5lSOhbB3Ti0EgbBncDuBojVpKQo38l/e+nOrf3juXCteKlGjthfPbe2/jIY76
zHTOAE3k5yqcsv0y6ybG0ud2Tax3Rhqd54L8bm8+GWn65hY38ldxBrjW7W3FFIH4NAD4g5oP/3Jw
5Nf+7eBMpI30fAX9XfO362RoMj0JNHNn6PNI/lTzSeZNvWua0NwVKkHRpBDNRQ4of1n6GyMp9nkf
5RumrNccQxNaJdAco7/75+Oiqfy34+JuMANLuqbv+sv9+vMFQ22qCm9MnHNMJNo+akJS2bsae3wY
fBdZFr1QJ+xtKzc26ezA6Mi1PJHRIE/0uxFfH1TqWAdbgQzJm+k80aTZEVEGnBHA8YMwT0GgN86I
r9+umF1MrOYrN0rM8+COb27cugSYfaJr4R1AKKJNI8Y2TqLq1e2CFyO1nGem/o/cZNldYCJS6FLz
yRXpLo+smmjC6amPwu+qdNqnEN8zElDfPsap98lwrQ/CKoPLP58t89cQ4OX6dgW3lQux1nM9jDi/
nq3UjMM+j0IwYXCFybpRzsaVJng1TiP2rUUmOzZAMypcUn7ZfiVFAVr8/+eBmCZPHpM7nRvqtxst
ShlExURhnKXfDadeANeEivA89+O+trrrNJMvVk/qDLL/2DEBgwkxvvvnk/H3K8cVDCkYL3gCuJ9k
ovLzlZN0MPdcJllnHcbfDetA+iHC0n46Yn1+dJJ0x9/o3x5vf3/a8jtdy1z+DtBArN+uVqGJN+2s
xVUh5GFELLUxlHWtIv+xCgvyGAMxnwtJ8mBnstuZvTsBzqddXDFMb//l1rH+/rxxhb3kG7u2wx/C
/+1i8NGU6Nkw7XOVddgtBxtvC5mNoEoI9gyehT99lR5jWJLoARokAyRMXd7Ry5uPuKKTDfEVqCNg
rK8UHLHT4E85iR/5sw2i5FhBEEI0CSPN7yoIL4ouIYNvaepFsq371T//MW/x1b8+PF3hsI7RzuID
6/crO7RMDCBu5pwHZ6rOoHIIIm6JGZFjXOzHFNBjGPiX2kCYiejROeZKwt2c3Fe2T82zgno/1IL0
uD4rGbFiRLCHFvJNHetjP9hnJFLGfa6ibYiiYYMmvdiKPpvY/UUkDnlokztShaEVqGSfBqo9/PPb
8/72lONNOZhoGVtLzxO/3S5ZHoCwyJhxY3VrDqNRI9UVHO5Q9tWZIW4fwQ76519pLtf/72fUBcwv
TRLqbOv3+2Os/RYkcGOfExmMpIJH02OdtI9m3TDOl6RaBoUf7wnV9M+3F3/JOXvLmrL4l0XZ/HXt
YaF3HBEI9EXsULy/36l13FV509TGqQuR/8PwuWL9yhGHRJhtxmTcW0MqdrWPchsOj31nKcVKiMj9
4FuqB35L/nfURtcSfeC/LNry1yfqcmyez26MTR+3tGMve7ifnyJ1NqNUMzElNgHZDkbubU3ZpetM
FyTgRcG00X1aLFzqO+FhG4akv6nxyDws60o05NbWajyxirRNeJhERwEKfnG82DszaFAtSbKbKy7j
spTeYRx8Qk8Q+SaRon6gi4icXtKzmcLzaPbyMjYINoO0Me/9xG0OYOKDzeiETwJzeB35ATFTEqBH
He1U6gtcSUIABGDfl8XUm0WGZ6xF+Mb2CFXpnFiblDRX09DBgSw78TgcErOqzv98nfEn/PVKk2x9
PdZwbtxA2LbL7u/Xc1j6Y+qMhe2coshEKy/dFzHHM3or19i5ZfFgj0TeIWsA+mh09Mg49nUFoHbN
Dg0aQNhm9GVT1pFGoEJJEHausBXCX7cndAfoi/Jusk5JN6RIX53XwimOcwoXB0I+HAvQpacpde1T
gE1/HJbonoxIR3ACekNrlJAxy2McrNL94A73TZRCv4nAiLuGp06xQ+Z7S+tuPd+6lCjHiG279S6d
pXd5+3xMc5tkswVA3GIGWtcevedwhk4L0euIxwbEaG1X5yS2sfMlbXAaxgNE9Om+HOZdmPfF2WIS
Dt8JGRDbAy6hAboGgpH1PNFSpUv65Ha2sW/slFSE8kNeZ/oIs++58uUzzzVw0GyL2lwDVx63Ux6r
a2wh0yA/Aux+YwBOd1FyZ5KAA1E4jx3P0IfB6KoNVBJCO0Q9HNn/75s0VpdC+cTuycjbZnZOexqU
/oWWCd6GAJiEktZ4QhqLdn/Ogc2PIKYF3Vdymsx12lgfPYHeP4G/s7b1+FmxCF9zmiNl+tGWh3w2
EzIL8E54Ohkvirx1ZgjiQ6UjSKimxM/T59takeKAGBTVrxlWe+XlJTAzVPVdoe3TrsKsjNIWnbDU
90lvY5oMUpRNlT6XrYLYFXjXIZoDcAzhrsGltQ9ICTxN8/SC4Gu4oD4+WFLER1G438rRhwAeB802
9xQKhArsCfQIiJcxwiVNHgrTw+RgAz18zcrpwcGwQz61fvYs/uaDzUa+65/dTGeXMC/hqMmw3DYp
RO0MjyLxVsQOMqImMoaNR1G0+2F0u2PiNzm6qvy7clX0bOjweyiQyAMzLrY6zkGzdB2bWZkzayZa
vaa6J45gk4AmuYf+NdHG9UmyrhmQpOVdk2LkC2On3rNR7ddZ6IGSyDUZr9PUvut1T5OcVE0jXNu+
mp79IibcFZKygZTcxkRDBAmB9i6X9RFuR7smysTc+gDzmhmZVw5DnWvN3lT0UTZEelorO2BuFVuA
G+hDwDOJsIzcrvC2hEdchFypAR+ZTfg9SFpF8Gv1FjArXwVQlR8Hv7rnSWZtakR4+4hoV7RGxCng
3Tc3Sn0xuDVeQvtTWg7PQZZYF0AtuIuopPdEoKXnodQQAHLIcVNzVXa0j5whfOzcDj+Kwu6VAnIN
3G8JARpbWcDAxYtpgkDX1bGI5rPKyUBx0jRGUJlGT1PafHbgCR+wq9cHFeWfQ9JUeWAQDeM4zSNv
kKlV2nrH0Ao/O0E4nbui+m44eriLelPA1rH9teCvikC3T95FkiusJLPAhBHhhFeypLgqIOC8dRc5
6/gZDLhY1T4bb1Q47YMqs83sFsxXiGJBq/A9GEwDaoECfrxo4+D4F/38JRLlcAKeqbYys1G6J+3H
RBxzzNYfmMG+JibZios2HwwrsxSQ/nDxg+wuxA02AGM8ScUvHHHdrbuGR+Dc0ADI+hxyGW46YfDX
EkgUSd6N4Z17RnqpGuN9Szm8l3ju1m2ugMgG1deCLQXpcNkKoEz9WOOkP2o/uxCzHd4hRmNKPJdX
McbhziXqURvzayzxKaYNHhvT8PJjo+HONfq1Rf3fF2oflCQAURu1EcJWiAa96V4S3zxMKrxLg1E9
2cGO8CsgOB1GLUe2Kbddpbat6ihDK8skQvIQdV70rjdtWNB58dI66XjBQxy+bxznWySA65Atk1FG
cyS67O2nvEZoyLgveI8mrbq3Q55IqZcDmmG2CX/JKA8JGvuxzZHchc2HkR0aFp+oPbR9P14KHbyL
Mf1xv+m9PZrOw5JLNDpk2CF8x6SDW+hddBmFZnftEJLpReI+qQIcy1ED+i6NdqZDTU0z7qhUYxx1
Zz42YbOw+/pLqJR/Z8x3rfZJDFyKs5LKeGd1i2GibSGFMEWo9m1feri95pz94nVWmNvH0Wmg/IbJ
E5Z9VCfj1ix8eQZ28lh2LafMKvWiSW63IlXvaI6RdECi57bJglcCDarnYg7gI3XpsHWHAZ+MNdof
tEMoAJJvJms8nGwY75fCUt+YJJPXOtj6WIYEIRpUQ/jamn5LYsdAzbCJY2faVigPuUisp8gAfeZK
aomAPAxu3UwSXdw527rM35GclF9sdZl0axyCquk3+DuiiaDhmmqxHh+Vj+/RqaN1rEJ5qS3jJWhN
ZxUaS1bEQlQf+5oyPmtZ81vP2OI7ywDwYFxFLnYahWc/WEMGTcOD9NUMwcdGTR91nrSHsXD6PQqz
TzBz9Eeg/PM6NMmTEBFhmWUjwkM2Yxypl+LCdwb1Rh4KgQNQZc5ZBaukH+kaNU75vVB2vPENaV+a
2Hvq3KZ4AOyI+LercQ30/kXrrn1iH44lIgiibRAulOo2PufKwWxitigqMIt6Y3mCp+8c7Wkrxcw4
qIrh6JSwZXbYg7ckRpELM41Ul3a3cQIyJpPZFLsR84ExgumzunG86DZNt12aMlobesk+qKL6d+jf
mI3fXhrfOMlxrM+JtnKg2noAMbsXJSUx4FuPelyjwaqQK5uB+9BW0IQ03vhV6sTdcXJNUsR0fh/0
7Vtj2dNrAmgh7ywMgThdR+UAJk37exW68PrNLGDeGtynDeC+FB8P2lwbbENHy8sKhMvib6U7tMXt
hozkZZ+c+QcQWyMqa3hIvrIW1DoZa6ldhDuEE+ndlNNwWAFUkdvbb0ybuN/XLqi9TH7KI3O4pGFA
shAX12a2UgnSjbgHVl7rAgbBLjo4muUkMWiX/jbs3QzpOGx12yVwamxxOrW5sWNlNLfDjLK485cc
w+GofOdVl+5bXaeUu46AW54CGg7El8wIE0qSIt4Mhn7URSd3COa5/q1gV7d2uw3b+QJ99J6MGgoV
p/tkGcER3x3ugxpMbP3NkearHVjcXRYMsnBE1DYmrB3O16omU83Rxce+yuKDzqBiEEm3Uqb7PBbj
uAt96W6aMn513fPSDBtjO957IGmpUr6PJZAjbRVf0Ch/kCo7esLduclILHNVRGziJKG3IJTaWV1H
btktREIg8vUrKboZQahk/U2FZjA/dkdQHPixnRJVL4aqMDbvnAZ8PFEQd4YF5UKUu7I3US+/0wMy
vHa03xNKD26LP9vQTa9yzNxdEo9HXzbRKpdgBSNdfRbF9Lk300M/mV8lpF7QWbHIr3oaCG7yU5TF
tYMp473RJ1i0swChjFT2uiXbNpfwgTI8imCKcGiA2Br5Y1QOsgo8bA2xQOS8ApK8nzQptUND4siU
Z+gwaoXEMoVx2zYodyZYDnFUPmnRYBYhqtYkAAjYobnx6zUYbhzwc7qK2yTbIgW5NCNg3YxgxpUa
oGWVecPu1yVAqEfMKBxFyFR1X6VOtyXLzQO8yqnorn1NZGXeQPnYBMTYboSDA0+Zi8t8yGEh63yn
5/FguhP7Xl1Te0S4zWRNsdOpw2RlLLI4cA0NQKBeuIxFNITkseM9N9OuXTdjuDETwAoUfVWXDOxl
8xhwD94SdyZn6J7MqE99Jl4LEpx3jgumpsM1acvywfDafR8SQKQDHuhUahv2iODRVNJvfMdcwRf5
RsV7IIq+27ZOWG5067xnYXhkL/pGpFvFM4mVO/JqwhCGYYO38ck3EmAgymG4LpsdTCcsXCaJx2XZ
bJmI7dih4/POjsUSQ9/jfqFjDzG3+TZJSgy7yvY8Nj+0IbSMgFaStAu2lRFEniqyriLmaVEUhNHN
XnV20kJhJM2uVBWIkFS19WoIuxwoLD174jnmHoK+TsgTsGEAKaT3eQ+zM8ze/Fh+GxiHrWNbeDs1
paAsvXdkHk0EPpB2G6bhtihIv3Oj6CJMu9nZnQWy1dfEqBbhU1Fn94k/PNdsgnl+dA41ZfBVGzwq
dUubnrEPqcUjLjXj69i4ZPvIqz0QjiAwtQyt/WbXBURTKBZNAdi3bRK9aazdGGRI+V2YsVXFzrFi
+VEdAE2z/2KXj3MeLzGDTPgybxsZ7ppwA/q70q6Ib8MrX1VfcmNClYPM+pBZb5keMGVUGi4PPnUP
UwJ5kySE+NFqgDCjLdmu3S6/RGwE14RpHEoP/7Mja48n7Rh/mPddo+59gFj4tIJonTvqybL4mUZY
E48TGEcZ8i6UcEltxKRm8OPI1MmcuiVVOqda955KDbbHtWWxEiY5ye4n2ZoLlaYaHyZ9CFMLT2Aq
cerp2MA0zTnm0vU5/9k9AYcMTk3KcYdm1dYpnJO/ONa1+SUBG0YQrTOOnwknZqkP2Cn7sGr83iaK
dM28jH2+LNK1aJ1+5YMlQnv+7Lh4Z+vF3hVOMZyWyL2kEMt38OGQnnsfbLOFKQtpsDUPFpArz9Wf
W/kR8OWbEWRsTzpCYxc3zdRvIuWclZ2ASkxaG1qneUlaxCLokHCz9dnJGWLSn6L3pai/mxGP5x5E
QDoElMPSX3d+fh+xyoUW6bFZ4D4a3QRQJyd6gvb0AWojvCoRPA9kZuSq1BdaoMMVyIKJqnoipCGg
S2TPTbuVZESz+mTp1gTyin0va9b2FDAfd17peAq8SDjeGReEG6gp+cGMMG4C1RYECpXGJkdJt24a
bwL3nVh7/JvfJGnQd65bXfBfpidE3BV5Gd5O6NZdWaJytz7Zu/f8nPT+9lGOzvY+jopHe4rn44+v
qw4EqTEzFwfxkVBRCX9lWtwXt09vLxQlNUavBZdQ2wr3jIPgc1SYLnXe4Fu17QznYgVauiGguVu+
1t6+NkGkikugRNXYRveDZRwiocTJa+Lo/vYi/89Hrh2K9RhN4B4i/8Ue3I9ObutDD2kPuLAagmMc
GRdmPnzqDc0lq1E4wn2oA5M5QUPUbp3kuPV2Vd3X6DTz4gADG2JBOgES8jRmLCPDMleIV6ricePB
WN0FRNpk0GvRuyJQq99UmRYwHFNImqF+8odDgC6D1dohfM8wFocze5gYK9akWL+F6514S6Qu7XqZ
TWta23cLuiPWXQqqDAdoz+Z147nGG0K4y+zECsQd/THJMpPJ/pqm0UOfx2LvVDFwbPOBpky0Tmaq
uQA08mrFlDbbJamFGUlP78Aaf54S5ULlTr/3i5DCdRpuoKXHuPDqjCbeFJIu9ZqWKI301muPiuT6
Z9/UF2XZ8WOPS85M4rsBEsCY0BEF3aIvy5NywFHFyh2xrS1T+2xEgFr9SImjzKgGq1kVa5oePgFk
kFt9uOuQlcoHVHzzPTatas8iBdvd5uYJ08R4lr15cKwB31vcWEclRnnOi/ltsqv4yvTizrO6+OL7
jXFoySFBIxoGD8AQSqnaJ5F5waFlawEbwvSupmQxCSNg5EacFWcliwdEQizWUT4gCJ2KQ5ZNAU/s
btx7ZcCOBr+vHTfRSSRmehwrmFAAfnhCz6AqVZzsW0tXj4JW2Wokft0rArDZKcGV1vABswqqEVfI
iyrLq9s0DzIhH7Fq8bM3nns31JC1fItDBqbn71k3B4hMj6VQ3hajhPkk4+cs9xvA10n0Qavi3q/N
+AsGXDzUNN0IMN3UDXE6hgVugrvlUwU2kDxJLKz52BiYh/P2UHkvqdfxeB/G+Y7fBS6q2kGUaam9
k/aap8fccqqzjKuvbdOqB4KgksOsfcwXE6sriNLXQHvvZ8vCFdqaxZm3Tgx4YentOEanarBPbFQB
hPiOS4XiuOexJCeO4jaDYHw3TI/WbHvcjUO0ZSSJkrhGs5IoM1wzERxWSrbTc832viP261xF1Qer
KiAPjbk8AEQxLn5TXoMp2wVG1ex8l/Uf7FpxqQr6J5Gm8BmD6AMgps+GbyV4jv3nCVHtBcHFC5wV
82yOxGG69OhO9Qz0Ef7Es2nbxLr6/qZqTGd9Kz6tinCmTrt3dIqix15FKHxKohwzO2r2Bf3Du1po
cZc7qXmnBLFozGODnVJiJuR3+eLt/xnQ6d751xK8leG46il2RHwdBoyDCTNgGlZsAdYDvJcJoOQT
9jpMoSlWjGpEZkRSkoO3CXswhDSUwkHhlJoAZSYBdj/QHSmjvee/Az7angC03dszNOqqrKZtQ/lz
GAb3HSaR4NC0xbTxqhbiUTTv66EJAOcxA+comWtZgzjWKeVzHlrrWGakfKr4OZ7Nj2L8mA5hj4WR
tHqSOC5KwOvyPIAdUz0aYNdCqGclW08eWII6dAu/x064GzlaHnKkySNBYmfnJ4chJQ+hqIi0sjHY
Y3AiCOGOcT4+9wRiSOEEm759CCjIVsM45TBis/ir7cZwSgxjOqUJnOXYDQ4+qJ0TSazuUUTva91j
R19euI+eYSV8dQyfJ6k/EjUoaLXMi/2gH+jZ3z6ChY5uqk4ttcWSTO+0i0g8pejfBDaJ1qPnTuzL
JWcl92lpAnobTjo31uzGTrOpkrPWy1COuh/SiewrY6N9E1oL7Hrw5KhjdZlSYNA/8e2LW3JvCB7N
IjLGXRCbx4JQB/zKeX5ULUWINbnXaXC/qsiTa9xFy/PVfDc0o9wTtfk0tECsRh7X21GOD0ka0ZPS
qzhUnGZbk97XAwiDUgGz1x6o/vv0FNuKPZ4NLTvuvxWNMx49GDkGvG8e5rO7cQt5zDK60U1UfZdt
Zpx5+h/owoFm7Z0lkmJPwD1IIdceSEFpQY7WwUs9e8lTAiCGCO1vvdO4p2riiEdcXFvd8XSkJFuJ
vI3uTBdmRl2QL58aiNXqMq1WBWFyB6rYCDDnquHJuaoTWCZxM8K+aPM7Gk2Ek3VYewWtCFD8wXtb
wx0fcuM6tmLpgOD6ilzIoDT3/aiLmJMFME1pUAV5+wpmcjpisAU9m/OI0lzc6RTqVe9s+1E2KyAo
2a7PC843DLZpyBpELbTBJmvCX2ciL07nR9s8QlpWe7r8+8h1nkl8Rek6982Ct0tnJOWyS4JtnwoI
F44b7wtsY6asnU3KnkRMEKZMb6axadifEtMiNzpv7zqnLY75aG4Y3kKdIF+NkYK/jova3cKTpjUH
OpXSqXXZhtJf9CLqHaAkb4ImUZF7tHCbpeUzFuRk1p+9DIpHPD7NqAsPxHM8muj99yhnCC8p/fuk
ABhUWTGQQIOM3GroyZZuGWMTylkT6bClGQIOMCk28SwIUCYw1yAug10dsZ5l7X5rnKLfEQz9ZFNn
U/gQO2lURFdL3AIg733TOYQy/FQEAgGhCdqV5kBEFDys8YrnErEtY4JHHVQmdTU/jGEKvISNrKsn
DZV/Z9ZfFM3wgxsMhyrGXlm4z5Gj801nhW+tC8Y5AtukQ9i9bPxeE/Q8UI7ZXOMT5Yr1qIOS2DsB
kXJ2PCBeYrO4CsuPtpEbfhoKAK6p9svd2NIlAEqT0FEayKkEqLTpClI/BUyy0n4fRtGnoAWYWdtT
Ta6gH20gw5qbKkh4KlCtxgn8pyxkmGqD9TMaqGXlmG9n6nalbOvem9L3XWwz8cja57Ttv85jx6UI
EI3dQsPYyUqG+hyWxO0x3fNTmiIJ4cTi49wmtPATkrDyjOCYGlrEHBCeg1Vp44HrO1PAu+PwNcAl
sm6ZSG8GB/RYC3gANiPbdKKyU7FnIsyKl4+Is8zpYtKi2CEje5FjmQPjyd9LFyInvlCqIcmmOaiB
0yUkKGyy3H2aDed1EtB/Xce3TogKIVA51RbYR7um7zxsphBjvbu4Ik3juwTwtWmBeW7dySHR0Olp
eZhnGFH2nuErz/ipeUMixu3hqzcRKmszdhD5uxTiASb7XbZgjeBZQgBmAz5rGhnQs5thfjGK6imY
/T0e3+6gukGcmlo329qZxkctzumykaT5RYhLkjAjpavNIG4ESBuZ6XWkhD8P1cZGO7eZ2HrDJ0/Z
k7rQOVHWpLAcXbk28DucZNJyBTXzJy/qupc0ieWDG+uF2BM9WQogsxwyWPc+g9U2bN3LkPNMCI06
3VsG8+RBsIkvnElDGqOlAXNp1xdHhJY1tuV9GciX0vc/u0BQDv7kHZqs8x7qql8F9Olx2LYpjCUK
i8KifDJV/pDM+lz09nglP1jDVenezcSjnGOn9C9AS9hfOZvBJv9x7km+rD02SjUJDbScFgGxRXVU
1BbXYrOtlMs4fyJUibkB119vvuThQIwJLKsyw3Snnegq5+Rbb5AfQdFcEjU13sveH/aTBb1Y1MXX
ctaUGKlSB9vwgZ7GFlAXW7y3InIwOsi0VpmpQ52QxZBBQCzs8bFkw3WKSzovTvChWoYdoRW92mP1
oRiAxzBciw7sSr9aFe+m0r1e+0XByGieFbkPXrlFk20zmjUfiRoX+9IrRvKO2K4kwHdMvQWJTmJ5
QECVHwHAKmvSi2k1QYevBKNgpkSaX/RORuVb5fVfnUZke+Cud5JM5wssnAN8wPzY+kB4KgAl5N3b
e8vMB2zirNDMkMCgxbXHbqKODiX/nEAVIFVlD1xkEL6iZ9Wbe3QxX5hHE5WVNk8+z+K97QMcm9ym
XgvVoj8sCfhO3em+yA1w6zi6ty3dy0TWTLhG5ykyi71rU4kWTYZ4od3IhKdb77D5mcKC3ZbTWNsI
KAibXnPfJ8Fz30pxCiMbDtjou1uEqWvVFHelHKCGTNkJrU4EHw2OPth1xpLMw824sEBpsOiG8eTt
7MT6FGr+cjHiiBzeBzqD7AgIPYVxy1CUhm4mu/w4a652XPTAJehCsoemI7hRqTqEjRGf7C1KfAEA
fpWOTfy+7sHNCrYiFZObtUCXutUz/OrGAxfVG659lGWEtRND81rPyKOC2a3PpKudM687lrr92HpF
udfLbNARUGFkmH6fkgkW9WB/gbAoDr0/nxw4iPRdomjTqWkPrTK/tAsxCswW4WZJHB0NIzOuYUNi
j9y0icfE0EE74nqEvJbfFuBsNNbOhcwOXNieteTqov8E7Xkg6L3kr/RA7tMGFBOLN+qZtRO3B6P3
EqZnxKHEQ7CdmKx1igjd2K25QuOObaFKUvh2HfoKKP1IcyBXuuHBrvwe4AUFlUFZFFmMxA10Smt6
4xQIXpzsMKQd2shzthbW25NPw/gREdU7gSptVSXWfT44xs7v2MGlVhPuTai07kdrLMAts1e5gBbh
J6afqLJ9VtdA7MJWfm/80tymPpJBE1RRAn29jZNl2YD9XgfDiQX0XucAeyhLwYBp5qOmulht265z
N0JC29cX7bZ3ugm7HcnrZ0dX+X0zQ1tWs+nROQDq1KElh/o66o2roYZ4kYpZvCYT2mXz4k3cKqB/
X2rR17s4HOiXC3WeVWxtKnQZG6nlfN9z5tDTdCfH41fXiiiuOfDnDcmYDNWSHk5qfYis7mAHjUWF
a5CfyVaO0QO1K8YFGG8QsLmwkV0tqvlVnDJBmYilSs2i2k6pNz0OUrDpJN9j6/fNBdVCty2d+dFw
8drbVGFrC6bTdvZIfw6UU9y3tTntNeTAVWt546ZLcVSMth+eMv0+XbtKQIipjHQzhkLtvBEFSaw9
gmsae2c5tN2nkUlOrZmZ+IV+jpAKXovAOmct560BqH4KRbCux36rDP0h4fStRURaXD1DyYyC8zAG
L3JOv5h9THQzNk8imn9+uX1N//qN29fg+jWsCPYIOzUzthAWPtyMJTeOQ+otPq/bh7cv3l4gjqVr
pVwARW3Z7iskmmGj2lNq4V01ZhNE+e3zH18E3dSeGtYuAjGXD2//pwq5zuKOIXvhedTfA08LYhgX
INry04pyPocVy2RGvMfSr8OwFt8O5/ahKMriiPeABQSbzY+XPwkTPz73cIRuEzf9aqTxX+yIWYrn
dpianSMruTcstb9978f/IJrQpWyt/bVa3Lm3ozUjGMSr24e3F0KC25PX64tukpRtPfZYkvB4WU77
wO2fF9kEsB8jEGPVa5PBA5TLZ0GGdm/xvN++d/vS4BMuoCLnChK94AkaZSsA/tUxocPa0YSfi31l
T8lBh4xZmyL67M7y7fbPb+yNGjrE3izfKZidnjWyOTYCJA83ld1/Y8KNi9Lyf/7HyfJ/Jdx8ovH1
s/EGvs3yj/4y3njmH0hXLTw3DvJLtAqoSv/i23jBHx5iTciiiM/5j8W3/uLbOPIPsUBnBO1TvDfu
olX8j/FGYLwJbBmYtvDlIlj8fzLe/CYcdZi82g4CeFvihl8k+b+KHk3tNlrg5TxOIsoftMi753AJ
IIBMNwBM28xmOOPUg6KIRYAsC1iP+eBvfjppj3+qeX/2u9z8ND9EvvJ2FH5gAtL2ORd/04BrJQzy
F83yWOZBs6tleNVBcTfrybyXM9f8VLR3LbWuZufnRhQgkey+T2ON8JfH1cph8fg3JfevWufbIQEY
slCvYlDAhfPbiWkNNOu1L/43d+ex5DiybdkvQhsc0jElQS1CR2bkBJaqoLVy4Ot7AVl981Y9e1Xz
nsBIBpNJAbg4Z++1ixNpAQNsZ63z9X4W0DXcH3mX6I+Z6o912XYH0wy/WTZV1N5mMyQkTGtbew4K
1931ZO4dTNsOeIEcVr03kx2j485DJjgewPUAPyu7EBVbYPuly1Q/tsfREMFZC9Xbv3zJfxXar5/I
1l3ONhTIaKlXD8t/k4w0HYZC2xQn3Zt1ONG49SW4P3oGKO4qzzoaQRMf2lQZR1FZhxRUNzs8FBbV
VariNS5d46Ew5KeAbs/uX94bp/p/qbx/vTdOdNNyzOUiWbW5//XeurZLmlG6OCzC8TmAUDPizDiB
pZkOISktYHbojk8mdh+PBmpmG/nGGOtT5kRqa5K6+5BrD6FOXtG/vK/FCfGXE9PBAAaeijeGKhht
8F8vjwRGWWW0Dcpjwmk6lEym3sPo1WjRVKK4dnZHIFrn7WZRsBULx/cqZ8PHEkNtZgB9t5x8hn9+
S/ZfDSN8VS5rBjKfbNwblofy+69vaWrhqIaBGo5mIsY9zAONwHMKKIbUbh5ioZeFbkvv6qkes+S1
EM5uwn1As86J93mDFEkPKnUvrNKlEEjdaFCZBeUwPMHY1j81I3kGQ9DcZhNRWSY1Ckyp9epMRJM5
g362emtfiKTBgPGQSNs+KY3AprkyZj/GWDtJqsBDMH0rl+QGqXnk05bl1YKnBA2hPdEA/mC2NpiJ
wQJliWBH194xOWh7ykDTvSmgKUx/xEh0d3oEWFm5SKZcq0BB1Su1c7wm9mci39iuE8AyGfL1n79e
g1Clv//mri0Ej3Pdo/c3/m6AK3JPhgmE86Mx9hvHyKlYh8GlLjwgu4nZnBLE15u0lsOjCtRdsZ67
zGlRPCZRARgKIp7TaWxuhRZevKH52cDJ2pP9MFMC+DFGJZ99qgNE9TMbavD8VZ3EB5JvPL5fg74L
9jCH5N+PoMNWEElvmykWFyWQ0/NoWI+pNF69CT9I1Lr6XWs4rLdSLwzhvvSPg+fQVo0mhzWeiB7W
QxZ5dxFIODFIlXe9U17ctnjmZ+zvGUqsY9tR0h2sYnqKgge1cXuUeLk46OksXmfoiGnbRA/Qgako
Y79jCVvOhA/4jlFmW7vLAbhSQd4KgfbNLtt6Hy14NeqqJ8ua01vnVekN3vvUGyiklQhvcEz0/Tz3
2YkJztedPtlzccdbnX3IMZpa60oPwE+u9Hy6qyN59wRXxDcq+NvcCMOnPPk0aW1/ZGoj60DME5Lq
QdypMhgkHt/RaTyi4KHuXTUSKjDaxDGqmxNLNRcBq0LjWVbixMSe+J1OJXl16wjZgxcG2nZln4u+
cJ7QuFnIvwnkhdJhHlOY2sUwvIEVl+f1NyJLjJpfRG7ZgkfZm6b+YUeeOLMvZLGJI/yadMSd5dqd
ImixczFmXJlVT15Nrdrt5CXvcvMaiTR+QiUYP+kJvbtSr+8meraDptXiBflkwMhMPqGjAIoaTni1
gTHd2WVN95HoTFoUk0JZNF0NN3HJL7bAgTtxciJ1CXNs1X2Ju7C4tgrn3+T1LVR94vRSW50nV440
4JnlYajmOzlYSHpUloBz5NBOunkMxuiOASzYY2EHG1UKhlmpnpOxQABoi/hB6VG4J12v2hKiE8Oi
bbIT6XLzY1kQWRawkYnjJD7VU/9VNfX02OcalbMufycW/TL3BGrPQpnPll5rMC/Rwi33TEt/LWbF
lyxK72ECEelUrXdGZ37qQ899WA/EAMYnT2bRZr2LJlT++kNq8zkQB8rd+liUwOJkhFK0w8r5uj7Z
9PTYR45g7byclMXc1YdtFbbhU7Mc6NLKExcJArHlLuVt/mBGoHwb57A+RM5LFKKQPbdmThKNhwPJ
MNKQLJbIPYTEc24ZYLTn9aAn9pnQ9fmuL8+IpN4fMwn+xqxubms6j+uhY69xnqzp+3ovb+RMfGeM
a0YwNrcDHok4QnC2HNQQfGANK/YL/3PT9h20Fy0Bue6iU20yJNqYJ6tHL1uaP8rrXkKy2Zhg5ysp
b+cE1cm7iHV3gz13xE6Ku6SkRQXN7whtczr2BM1S92r7XddXVBW8Vrv3LapUmu3lVgV19SGh7MfO
jzFO47du4iTWBxpvmf0O3dwj6DZ3T8JC/tXXlotUSH3Pyt57bGCmusYXmZvIDzdW0E/vvdNdELoc
3Igqh4OeoiBYFL8QLPLAAw7QexlGX/rXXBc7DRmZ3Y/Zyc7seteOnY1cwb72QL3JoWyaQ0q+0y50
Z0r+eMY2Xj1OB/ZPxNePkLSHJBVEv8Z/GAxtiB5GuOiLvjMbGScaQzpbcZhpRCOzKvwc4/VTlOVf
OrOP9haD7zEntrZoekkyMCFKWkAHWB/yA/A+awsh9i3piINk6Kofnah4ivXxNVCasxvDJZjGjgKI
iwDXSWyAZS1DstBjQlyWbzMjQ/c0F80Go6Z5Ask7buLkk9333aPeOX5SV2igFjchya3m68S53LSf
pa5VT8xU99ycSc+OEUQLqV5cZ4wPvX0BJWQf5oxHWbqTnYYm4TyO6ouFFGJvxe29x8mz7UcGCczM
Cyrdo5085vRa52OEJuEozGhL7F7xEWbzC8oycjVDdDwFCXbw65ciN6Uo3Ys1duTbCPQiCZ00Evn9
HmUYj5cudB8Bq6tNqgeUHiaqUDJyj3C4oUMIhCgshQ9FAEHRkuyT+Wi0GXJZ+wrf8kaLCtK5NPEN
yX/DerXfVQn+tdVnmAwm9Y8Y7YQyxQVB6Hglp8gUxXwXPd6aMtE+zfORgDtq1EY0HWVMHJEZV/e5
p/HChgzPHoEae4sq4jxO+yilFFJSOpQqeNXNdBumuv2ShpNPqVvfcDpq72hS0IqrkuTGwYUMGc6P
sn5q7AScbhuHe7dSFf89HXu9k0ysw3yRJI6cokktE4HIHvRcOmcPp0ycJFs60lApF/93JXNW4Av9
d6pK7xot6wAsuKqzIXiFln2e28GlSEOP8rsuy9TXxyo5mn11w5pS3nXvZ4S6/RwE5mcWNfRN7eZn
vMCyap2ap9Z5D6I33bM9zc2OmrhNgzMZjzCE1TO9VnjKrsV0LMEBzkbqHvRONY9NH5DuXDjW1xKN
7UfsRu9DSmKk2aJVH7E0+RT/SLBa5AhWHzbnPjg3tHMOsiVEhDhrqrm1c68HRI4Id4u2JJ27RYuU
Oo8iIW9JQ9tbVeWp9qqJkLBS+m6SJHDwg+a0vnmtC9unqvduJfB2emnIpu2pJPFrCWLxcmJ0w1zs
I+91GNCVxfkQn8yOjD1Wy9ERtcpHvai8uxTdHZ9s0pruAfT4oi6P84uKlPS9pCeckjVq3UNb98z6
IWsGhPYt2gitOpVDNRwH9bOxCQ0bSzn6c9D8Uc3S3IwhE3hiV1tw4ieR1BRIQ7yLWWmalGXIfrH4
8dAuofB1Qrg3UeqS/9syFPaB+mQMFeliEx8hjfOcqINSOxm0dtfX6AKAbkUh6gNn0MnsTXvjzQku
MoNQUBNpbThiSFA0l7eMK95+zJwr9Doi1SrtSsZC5s+Nnfo9QhxOE8Pvum2cOD8zuI+P6GKN2HVP
RufJQ4OwKLMmee4r0O1RLJNDTK1iMyyKYW/IXvuRonktwd809QW5rFtG5isdB7od5ESovvwUzCOC
nth7NfqgIXWHhu5YE5ayuN4YNxokLzJ56yf9j8ZGeh9MbvLc9IQ74275OuC42c4ir/YCe9820hCp
Jd1A3hnmw9fM5tLt+pSpqUvuTuuyNjXz5KhFisD35W7fD+rKzMJXPOD77ZijEB2rlz4n1VLzdgPK
kpssovFSOTYNrMkJbixTDd810vwz+AESi5Php+miWG71m2zgiRgWbbkmL5yLIT374kEZ2umDcVZs
49ZHYpQqF2lgNqxnM90lWUzqyPqXav1XfXXBRIC8NoewmS0WvqYPK7/XMT0gmxkvjjuFNIfZJlmN
wV0t+OEJA4fYWOn72M6/NGzILkMYh4RzcGs9uNGAZF/HMGeHpUajUbe0i4dED5029PbleW2cnhWU
9IOavT8w9hMopZPRaSdgeZDv/DoUGb9eTU3djwd33rhsv6a22CS+rZfZg5zjDx3kOdSJu2BL92TV
jypzEHsSSTmWQfWsZ4Z9rKngoO+equf1MVKhkWOhSDq0lamxlMaQN08RmZlptJVdRx7Ncg/itzg7
EjHIejc80orp9pzG5H05eUxOj71kOTXmU+oY5tOUxiUa34a8kXnqNw3VllONYJPMM6HuaNyuPaKZ
F2jxJMGZz64gPa6c6vxoLZ2iphH1FU/ZG2x/l1wTecIQ4/qWjt1YDyPx3KVCf44QLlstbzDoYIWX
o84OzAh3lKbGjdEvl48sdkblHtlulFfJ+Lu1PZsGsqY9CDIJsGnq+nmcyxnF83LfrUByuNS96WE6
iC/KGeOEJNUoz+g/U0Q7W1r4bPYUWWdTyUsVKUQ7LOx69G1ofziUqHnQmf/nPmAKgtdChYSW75kp
c8ItKNAwOeLooBytNrWNRawfzi4X0YV1OcFBKfqvvPJ8/kVyIe63Oai2vhvBHO6N2P6s6YhXMlcv
fNYNJ1U4ya6IiSHrw/xq9NnnpnS+QSoOLyhDjrqXYGXP4+tQ6jE/bPikjwmZIvG9adiOdMYrK7xj
Ivq7inmrkyAQLsvpQI1mdu2YBaQ9ashc1Jeadum2NpJPGsoUMesEJCTxK6ZqqgLmyWSNNgQOirau
jLkEve/2bH11Z/c4yuFNK6KlZfeR62gnHJQh25B8ARghKEzLQ6FISo8kKqkR65ZokUNaHf5p71O0
zDCZRRuZsriOxKOqjwZiyDA7GU30CBoyoCPLCtfA4CCKEAf3SLQUaPAryfGn0W19EvnOaHW/lv0z
63zCWusJ37diVSMaVyxpR8bWHtQRB2Z6yAZNHDOHa6om7S3Wy2ary/4nRgPyBO30q0pnYr9ciU4Q
ay2QaOzkqMDDzDlRattOSEwSakpndxku10Nu+04TESqbeD/bmc+Z9O2hNp2TkB25s5b9tNhkNl1D
diZBuRutoNkgLX0/DnijU5NIEkRkx8TRnrXFmVXWg7sDVfNNeT2L+KW8kxN/kcp33fBwmjgS6VOL
8caZ0IfYDZEqZZwSok4ieDywHSpz8QfCFFqiGCxmjXlbEywEurT+mn6YSZU/VjrJM1hx8v1SQS6q
ufvBwPHAMAT0Gm77AzGxNhBxtz6a2FNHiJkI6Ek1Ecqz30PHvHs11I6486iAImcrMgJ8dC8y3xyv
+oxxNTvHFVtgDK6IcUmAvxp1e2kJz3hK3WX1VWAyLcoKP6B1I5/mvamxVcVN/dXp6YRnTj0fWggH
W8DtwTaO0GzbjCFs2tOL5QraV5lJwcw1o7uWeX4XGyT5oLfft532PjD8FDG7dqIh5K6qmL5kUDW+
IRZZShPQM6PLfpj1Z4/uYoX5sXWr6ilG9m83Cn8siRFQn1w25Y6BeI6ES3gr1yGrDDZLb7ro9KtO
CorPKdyyF6r5Eo0/ceBVY2W+nTWE8Gn6cPLs7ktB4WgzynZhv0d7xj3GL1t/MDPhPkYUqAvNeST4
YrAm/Wulj8gM6fReYKqACdQLYvdi/ZAO8kmfndscGPE2tTEX4IdCHjF49j4dB3KZX2lhukeNsAys
RkH9UNbxi4t4Q5sDeeVXI9WHfL8LfUV3J1NKykmZ+24/Oxcr5eo/uQopmxjcJTiHeSPUjDdviQBn
oQDtJRz9tOXdI0V9kg6GkzIpUK9P76AaRh99MVTsCX2bjBos+JDafTGmT0LzGLcULFRB6AUR0eQF
jSAbyHfeEkQoN4hfH4ayvadaTrZGwt9T5AybWA+QrGT1cWxrYxvg1yXz4jR2qUKJNo9+uEAYRF8y
b+ZuuQ/c+Q24XnW2KV3P2/XmL0pxG5ibuKu+yD4LNkp/LQtvr6WjlTMKwU+s8sw4RxV7ygqhTFZ/
kzNpXxQoAJkuCUDYWeR5vV+Qm62iODqtSNFqIZY2f8WWWmJhfv6vfw4WPuH61/Uwul67n8boRRrF
QVTjth6cDzcl46y1MsPZOZqFprBIjwNRiOjOeQKVqfMML5XZZCL4uEHptvQr1wNheACbf0TswU10
DyzWwAf08SnTiARxHvqKbk0fD09FUF1TL5HnIl/ELFX+dcoVsTxmi3+577XzbDy0udez09Tkzk0b
RCFONO7DMJmfgzovNsCCyTkZwyf3APc8f4nd4a3RpXn4DZNWmKJU0xiXScy+eUBK4L70DW0Vb5Cf
dJWXyIin8nV2Mc6F6MyxQ6JZS8+jKad7NMW0/V00CPB/NqGXCb6ajHZ4pGPL1ip+uJ5KxlScZisA
3Tt3aFY0hS8XFtyG4qr1ohi4qio9e+X8gx+bfJdBs08WqkZ0yrgs42r6bIyddx+j2TzAyqnYKG6T
eGY2btqSHeBk+UMpKetmVFYgYJUPNs5EiSThUvfFweNM9jW98HgWDBaTiCxUPDtDzulnrPcNaj2K
DQRFFn5Lv+yaZsXdFKX2XnlYsF3WCKesC4cnT/Pmpf3QfVcpPssZi8rcWS+LIvrAJVAQTB8V72UR
XAochl/7gOodDMDhrvIouzNFs1Hyhl3FYvxrWFHj6eNt6SrrYwijJ/j07s+csLUBR5/BGPOQ4dq5
FmFSE2Y0HWurdb6hcZdsvWx+V51CetZHz56ioTPg09uyoXb9MsTpiXbN9N3cmo99QC75XDB0TNBl
mVsQB3sUJnGWJgedkCVKHNAuC5gHpC0497AOsWhlpfA1p9euboNlAeO/5bPZ/8MEx8yG0jk5kEgI
vyoeUjGIV4ptQK0hMGe5N11sdnCrFaMh4nK33HNr2nF93rn3jh7vRuUz4hir73bWRKIRewQy2tgF
h00ebxM5lAcLP6ITTInfszJ/UuFtSmz3ljQl85DmfG+gWJzsL4Xqunsfb4RSGsIr3bhUZsUX4wnr
NCZK2zfV4N7GJr9JuB9XAVOI9qAiItcqT4yZt0Ek/ZORO4RusSS2stwvF/lhogORMiImKaHkpnb6
575lMm5DXfpKzj9QZZF8GWC21iiuggeJir2j08BdNH9Jg1EAYF17M2U6+slIqoE2w7NOp+bY99NH
FBHyo5DK3deylGebB9pGzrPQvxIHWO2LsmQK6+Rnp0orP6oi85zFaGwX40lvGJxjqqHrGc7vaKiK
ozGN8PfEdHIKjz1QOsz7wuhJGZcTokBCOg4k3M17wQnGEJGhIPW2c0p1uC15fmQ2n7zOJaORNlI9
6f0F/dCVMiesIfHh9vnDapqJZiRmhRN2Ny0nutRiSmvGVh3s6WPyxrtXePo1TKFt8PWep7j4TLjl
iMTYQV+eEJg0jZ9Coq4eyZG9ulHPFTjiBtAVLZt0coh6RWOfGg4iwbB9QD7GqUXHxhr7eD+XNVFr
cf88O+AHpP2jNhVhrAbxcqHGYjuBMoCzc9mpd1QmNcn6ON/1o+keyCoMfTV23/Vxii5AUUmoHVR5
HI7lwgZEDdnfohprIcQ8cszn21hL+2BOzRKIXkW7tXLQ5th7g66OFp3dsXHH4jSkgCgguMCoSPk6
LMtCfC3dj+YNM1huB93DZAyQfYf0JVRGfMfkgVCoE75T4xuHoUtkbVSVtwBjgccu0jMM56hZ8T6a
2HhGFPTGvtcPc8v2n1Jx9YnRnlU4WMHZTIov3Xya4vjcE3JD2ii9ZhZJLVyfJiDcKmQl5NJ5eoxa
hkOz6TTcjRovaoRIpigGqGa+SSsQx77t071gE7IL6Upg2uT7Y2HrXCLEbZe+9N7QLNWH2sDmLZrC
fHOtyWfg4R9VnU3oXu8NdFQS46KC5OdgZs6+yhINRslzTJL7Z3CSn/uOGRbsXnGIiFSkkm2JQ9XM
JBj30bRFDY/BnNaYSBzckxC+EWDqw91BaFQR7IjB3rrOYeWePFW+WyKJrnZLAt9UGN4uqwITBXob
chJq6RMKO9OPpZo3hpkEBz069LgnB0WeMPv/S9tF9cb2JudSsmYMOgpHgCtRz8uwvtma3p9VRNXU
LsUtjpx3GEn9kbHq/U/6Qlm3e7UsLURDw9eQLfUlg7PPkIDavAnZPhJwhNwewytNk5TCCSHqK6d/
xfZXVjocrBi1NmuJq7kcYswxKNr6C65auA+6hCVBW+oME+vmVTE+EGxbhyBZYtLqC5XUnPyzAnfK
qP2RBWjI2z6oXk1LDg8aIdW2/NDtyX5ttcZ5nSn6d2P6EetDd3Mz0VztPji6o9DZIiJV4xtB2sg+
sZsq+17X8+Jj6VIYzHl+yTMrv0QhucFFgwC3xpN/UcRbs6dUN9Sfi73VMv3MdnrlG2H8k6DbbN9H
tnV29EyevO6dgB06B4jitg5x8QQ/M7FTboWRAFwhnM9xWlVEY7OzRXenzrxBdS5augLEyIm9wnp7
zNyE9BxDC4dTQl2oGeugOVZ9WyNDtNWmREuxAaeGrt4IQjISu2q8R7YU+ySjET8U3ZthxuOxGAOC
Z8eCFlNWmAB7AGB6DMlp6z6s5rZucbitw07GFYwOJT26EHKnkrV63cni7i5takuJ9oYJxwjt6CgT
RvikQNQzTSJ9iJZbbqz9TEs23UU3OscxQ2trAIAj95THguJGTnd7xdd6kCxjLw2mCpDhaQYLNGen
EEV0WV12oJ75VjQZ06Sl6zvNCqBaFSG+wE4lxzHXbykKNpL28os3ptGp1rFrM+6RFUlsF8XYHANL
OX+N8J2zQ869F9IbbpBf9I/AnAs/Gh1wTrN4BOXab3HQV2hQUrVt47o4WE2pnSs9+zIKI/LT0btU
hV0sXXP33SP5ifX+2dXN8LXpxCXGonUJbTjVC61sg8jn+xRZzQGu9rjTIuMS0Tf6UHroz07nbBqW
pHdRhcEN0zA5b/aShU11e2CpJ9xSfEvHGrF8TveARWhBqCtrW43QuMmgsnMYTMPe5HXrvSaFd/Ci
bjuydr2qjHrCkBtnIZr6odZL+GbNDppb9VUNOm6S/juJ1uUx8NrptaI8TWnhNa5MvGgdxaX1fFjP
jECvDhZLjl3VZaVv5HlwykKH6zyMOePb9M1qgKpLyhmHFeVasDPFOh6QDTl125pSGX2oL0PUIWNl
3tjQjG+uYSJeaYDjLibehezrEq3VzP+R0e7c9nH7PKS5dapLKhWJgg4xNKV6x0/wUyP5neipTCfI
oDPeMMJ6fjHjCFoHYZTHknGONZ2tuu8jspQb7E1MIUNd+lNBZ7NJDA3Wl2vfyNp6j8qyey3AMd8i
03hP6yeH/v+Lk9rxKwgdKtRFLA5R4iETWKDx1gqJR7zB9LUcTGRNv27NC5J+vYv9CJlVHHvMdR1T
Qpx4J9Py3HkLT6o+r4eiGD+JJs18hQRjBeX1bkXnXs90/HjrzZS2NiSbG8Xm8rwe7CWQAisAGR/L
LbBrzB7ErwY+lzxi+yWsgzg5QgRphJL98ut2ge11Eza4JpEoZKc1W20lna8HT8bA5J36IsBenVqz
/5F2OcGMa3jMuMTKrCz29ZZI8bVrnvPpl6x2WCStv26uktZVZlu7jEYRNmGfvjL4vyWWYl4O693f
BxsROFwlerU4cf6MXltf8NdL/eexBt/jjKvkSEx3Q8JUmgUo/8f39Wnp+tj6Ar9Ututb+NsLphXi
LMSM72v6WumM/BC/tbIlhdNzGJGoPiLK8IvBxENHnvJ2zbajd1ee11u/7waRxkI17FgrUQb4/fj6
9f/tsd93fz8P8TWm4t+vnIU2MU2y6Fna8wNGv3/F9b6mVUv8VRueOfmxgwQxUTEWeTHZGDnmtrNz
BBleehhH6VE6fFmfoFnfsL1VJ+Wqqr14S87e+rruXHB2rDeD/2TxrbdEJFuoV9339cnrQ+tBLk9b
b7WebEmNK0+/X259/NdrlorCn1Whn1tlxFTwyBxYVMXrrfWw/gEHtYa9q7e2cfXi0fw8dVVEBXcA
hYHVqVnY1O2ZddHGwO12Wn/mX7Lp3z9rlu6H5aJaryS1BPKsh2G5ZTkY/+s5jnaY6BWeqUKdDcrz
FPW4+/uwPpZHMztD+JhJ2gV4GzLE8+sHWYMB1sPk4gwMU3g9x1kWb14yIHVCLwBdp9igc2kWBOMO
5IiZNnvXqarNFFPu80DEy9w9mJ6NYku+EvDXbGg3H2AIKqZoZ5/X9Y88jt5EUTybKSVYrEkTrfwN
pXMYfaFAdoAgX7nGRdps8UUq8NqgLqB1+JbFxkNuJDDPJjAtHvsdGuFvTsl/mHdLZ5FrWivKT3IC
MVe01hZjdnhoTfNmcbptUIHd0hDjHlXQd6O2HzojCa+hRXLZvBSb4+AapE50dnmDm3ED4fIbtTh6
5TRGNwjA0irgl+EFURFs2pYo7Q7EWT7VFtVNvJhZBvGVlfYpcMxbYFmYnvubWnrDfZdvWgewuOtd
LAh2W6p1w0LxS/rJt9v+k5U1j1TMQO68CT0UfjTJ75X9Cb6Lsy0779SG6XdGa58mIJ8nBDasYVCE
nvd9BuakWTk/N41ZORG7HFb2mzG6XzX9oLfYNZXbfZcdfZbJc8k7EvQLgpbYuoViYEUGmwWm8XhR
9dt9sY37FH9loO963bZvYRB/qeM6Y+uRiY0w1KlEbJHQuRly9pZB8BjDed6GE0v5wgo2buVWWw9n
uNVv6eZQkIG2j1tuOFmdphY9yszWTYAVyiT8T2cDm6/btezEyOUcToTSJUtfIdpXUUb/3BMfpbNw
2KKNmbPEr5pg3w7BU9zdixJoXwl2wgLjgwlC5n5nbgf2tFlLFhHLLxqBZMlbpjgEiG02qq57OlZU
JQ0jvmH1fJk6AxaK0/VbtBHPlKhufPZ2U00xiuKYfZUb8+01HrHP9mxgIywwwJl/wE3vZuqkSUuD
mwX+yQI1txHCOAYzpCeAbwfQYvXO6fVvbCBaLllDND7nduKzPix96vIbGF2gjKYO+FBVxt/iapw2
aKJ9FJLBbrbdmg8snvFT/wicwLfHc5ViZWo6vuO+gd6KiX6iiZIHh0ZZRwuR11ZHubPXtTrdd1Gn
3oysBxqESX7HKtk4FFGBZ7Muh2MSKg+bU2e9qqlClaQXlxlf1gY/nv06F6J9oqu+n5dtw/pQmOKB
7EfxrBeTxixke7sW46RB6Mktnzv35CYpkB6LcsEcGu4ptJX7qvVRTQc90Pf0FRF02sGrQl188tgk
bsq64AI1Y5figQ0CprQMLNKsOK2qeLKcYn6JMIqWTVKi9AlY8eB83nto/NC1oFcyaaNRmWiHV6Wm
5D5UyRsTxfC6Hjp1VqrVX8CxxQGvlNTmj1qaHnusYHx1LUywJIcyFc4/s5jETVy58WOMzZFIvr1Z
BQZjVeYdXXdeLhMtfg4xF0eWeS1pzMrBHi71bNMj6Ho4je6z2ZnusxIx1uN5eCSi5QWC5vcIaCZ/
mqhVT2bx4Fhdw0ZdjCcpUpNRo0FsUwrli7ypdrmHG8dqzbtgZzeURXdB+P2V9U4KGg9a3YDQguWi
NV7d5D2vEsnqfwQf1yrOgvEVoQfYoQHbu5AeS6eKZWGm32oyTm62MVmkkiJXVOga9o42AYbqE5s0
MWeB1rjbOIzE1RLWUz0svjBwBcAaOK9L7ZOpBudmdnLhVebHea6BVuaR8nFKVDjtukWtnkc79OE/
p8x4QVkRvXSU56Ogy9+c8TLNrfdCxAjjSvopF9N4DbypuiWaeF5VN3VDVRL35jmcm+Pg8N//s7JY
LI6Bv2jJJaorFza3awhHN/5utZgHA16Ua1bHVMj0OA40vRcI7QbN4JtEtPii8rbxm3na24u4Qzld
/C9vwfgfbg/iBBlQdWELMpX1v8eseEHU9aQNVcdcQ+4U9LjJQkYADdewz0T2kRmszxEEVHtYXNEd
EMoW4B9xxlU5bNvazFHGhdFlEZvqg8gfBhm+4oufT2xXdbBJFeQDtDD//MWtcQR/++Kkq+u4J9Dh
W6je/6p4x82QmUmp+OK8ztnBRpGncAjuwpyRvZeZdbAHQnrVIE6DM0UHtk3px0w6nZV+i8cJUKnl
fVW7Ssjom2Po7xBYJoo/9k8EKrbF+MUSmGrMI2BakHX4uP8FHL/4eP7+w8Pyw0Ugl9wL+++hJVOb
4JkRTslQV7B0B+ntA8zjQ8AsSBFUn1BlgNUOif+YM/fz4MQMD9Yt6bxuVxqltUPbfx3lNztNmuPs
yM/eUgGpk+qDK+8xURVZ8lU5boE72piXrbvVZf3/384t03KWoIn/3bn11n2N/tu19ec/+E8q+RI9
rnO16BhADM66/7i2hLD+j87l63EJYaUhg/y3a8vAtWUApAVJ5Qjq91x+f7q21sByXSdPg7QRzDec
I//PVPb461T/p7gkanZ/jfDgrVkeanKE0FwShvc/ApPKmgphOcnp5giiuiE14IZ2l17lf9103J6S
yLog/3Xz70+wAAJCuen3IwuwnB7P/BhTnqL7U3ZY3qm+LOzhoYTn1ZfWNVxYwky6j5ErRhDD8to0
2nimxyB3mpj/UKUWP5KXiRMAVsWhVWmyLxvgfxoALiIFQuwzjTEdEje85zP1rTFKPtj0fY5E4m7A
AsTHymJXlo7qYOR9jS4b4xmGMQpGtZP6NND1TRuP9rxdPwm1o6J8WG+Slyb/L3dnttyoum3pV6kX
YAd9cwuoly1ZbmT7hrDTTvq+5+nPB16nlJVn74qo24q1QgkIISwB4p9zjG9Mj8ukmk5JdzCB4rid
Rx89EAr9nxeE88j/56P4YzPLq/74lJa1loWiDmkGz/GmjYJOXC1mSaB1OkFqswkTAHiyVtXgafFf
LotufkpxHnj/u2Vq3zByWZ5JqJ39M6kuOeaLE3N5ann5bXZZdnsb7m154TL/PyaXF/3Hd182dNuu
HxYadfpq2BGSSnTlDCJaprp5dpm6PVHHlEVus8uUr80Fk2Xy9pLbZpaXLLMMRwJHDBNEnPOm/1pZ
0nRyRv/e4s/S5eWA/ufCzLx/3Kd1Uxn87Oxf+3R7v2Vbf73VMsv9QE02tdq5t9cWC3FpmYdgJjtZ
ASPyJ/I6uwVf9yoRifYSPL3kUOspIbR+RVN1rtD8rHjLwF5W+dnGMvmz0hwMfJv94+mf8OpWpQzz
M7ms9dfmltn//PTyFn/spd94NM8Y388MojmCcY72i+edXdYsfQEDv9UL3D81Ep21ZT6fk52XlZbV
l9lJCKJ9f1mWLgtuW6J0ykaW+WTe/DJ1e2WW9nMlbN7mstCcczlbRs12FQgnpaCX0EhUk23tNtl6
Gc5tSS73y/NDlsYupEO6k3Mat8Y9q9thYgElKXTQ2h5SDR8ag49675ltDbumPhr05tdGQyLmBPCg
WAouJvQLWGpz7UWaazEan2Zsi3Np5WdyWRo0BrRWP9gsc8vD8sJlvdvsH5tcFi5PLyveXrcs8+QY
KEWUBevSn2ZoUJp/diMULQTFGGDQmohZotq6BnfKS5o5zfGfQGwFuyaVxeXSrs9L59vzmZYEN7ZF
Pdhb4QC7wNO32SSCESrvJ7V8yrUEalk3h1Na6ZDude1YpTSigzll0VxqUPPUMntblunIjnIZcSB5
I9l+WgJC0jLiwl4pV5XeCb8Tkr4NqlLZ+AFFHJD99ER0uBwQ1Z7CdOihRgJL3Hud92Tp2kNN34MR
ctPsm7BCLtNzw77MplVJJ4S/Qu5aWCXo4jDH95Qk4Okj/Oyi9if5d1HDGFVJ+ILVIjUu+53UvmhK
96GYQHtoqpWHMEN1S9BR7FgWraFUVLw1ROhHj8aQXrTilrZRvbfEst5rc1DKMlWblbo15NZZsnhJ
OglWmo5ce5xLqWSiUU8s0BFAV2TytjDsEFeh7Vgvad7LA0MJqqbzCXV7qEZBWiuper8oV5aHOKgg
aGbSzqIum9oBd4kUwWgGoNnVK3QiQjFHVNMnJHHer2sHiZeL2eRMd6b/ORCV+Zu7HX7L1LKsTCrS
TzrUYcg6D0Ke072Zz4JiVPibK8IJ7dv8MlXKLaYECuVYI5TEFYxu2MeFMX/DSgFkKwuiVbjMByZP
DYCTnLiXOycjNUxd1V5buqNITjWMHpgY4kRd72eyKYEY1/IumGAh9VRH/YqGoV9QtPLBEZhBZu3j
XDJ/HsoW8QwZ5bj/zD3gfxM3FXCy0MQLkzcK7KlhUmqYU0ir8F6sFE7kwUZI14VbaXyoaQY8ipmt
BDvA4O9YsOjYm6TXZc70kmyF3zmQNMUtyaiSbQ7F+AtISnwOu03hv0IHLwa3Erdj+7r6pRSYFWy1
3tJTEoNVN8jOiuSXFQA+zQ8ciEmZCZL03hfPEtRC9av1Prp03nREeo7lAI1OgHW89IFbCfhWPzD1
ofjIANMNh9bcJpT0QKggrMxfg3GXTt+yvIrAIBfBPsTD6zNwcUTEBYz6Y6cj6qVXn3XqKNpOIfTL
vxrferEbtWdqHXm7AvlbRXe5/hIoGwA0HhoAmbofgrtjFtxVcBLFrQlvj9FDR2VlQ6IJTjvqPJua
j1MWiNijEMVu4agsceLsBJMMIEf4TZnaNuCR9+0raHg4PGzRK06EG6UZbFbgfcfRvGTJpm+vKXrU
1j8XzZfebaq9eTBilzqk2W1IsY1GInfAju8CAYQq2UDtvkn3fnwxEoh3jife+91eN7cQVT1zq3wA
fLRJZKDBXaAKIqcDXX7p5Fhb8SVBE+TzVZ5C5WVK7PQ8AhqSuUfdiLnd/CYbQHytXggLGMSt8hvF
ssT92gnrde0KCSy4lR6sUFPl1oZIOSgqh8Fa9Sc/dKXn5o74OEwOpCthBoH+NAcH7AZlQx4SujKs
NOBXpuTg53fIFKDZ5OSFTEdT/owm7iO5TFJ0gPliPcBYpDKIuDuYICCd4/YQhfsOYTeGEcyUlLZ/
47JT67sZbXsAFsXnHSET8jcRf5tuC78zfNeayzUMqSWSwD1WWl9Z6XyB3WYqDnDyE1vVvoKJMjem
Otds9tLvvHrI4h36R2UeRDp8TkIZ2V6z5+iU4XyZ5E7ByHOUkpIwXgmnec/bgzaAKcX8sqYvKMyC
AyeL7oC/ZRDpyEoyD2KzpRokHouLJqwk9clK9pNIcdatdymQocrFJgPUPJlWPQWL5mj0k03poqA2
jdDkOBFBtxreh+egsqOthApCe2jkXR8IsLePWrMeozWgXKRZ5DtqybZtdv10gMwtfUfvOsYieuN9
vZFF/FuXPj0a+lp8kgVXFd7E7C40TuErzXVl2ujdXtK5A3fSN0vZ15wK/iaVzkWFqju8TENqT0Rr
cdZW0U4MC8cPXEldQ9k2Rsgqbt8fZJ+une1JdhXvmZZGNGFO29qLIOWTWBkCju0Iw4l5wl1TRdsU
njsRIV8FKoBns3G0lXKPtpnCO5Vm9ARetQ8I2lbX/Vvc27qxobHfZusi3TAsyl8pOqPNo0Ks6C7E
HLZSCxvk1Raqy610z8Fs3Fn3yiHdZFvSY4Rmze+42drkh9ho34B/kW3OnpDKooAXBxVnIHa1i0P7
qimvVJSNZNVs24v85SmrGFMl+wXeB35pYgIX2rBPXr0xEfsr4PNsy/Gfi2utOWpIk+SQEOpMtOA6
l2lgOY3oWLMtsT92/VEX18FnG94jZmzbnfCR8HWVDe44YVOH9x0kOdk2iOx8zq7pXbkPTuqTsGom
SmvrybDl8l1RTjP0EeicjpdCosvlduVGSQAJoLe/q7yDX9pp8YxaH9+RgccleQCeMIBjfYCyBNZR
IPSCxk6ybc7WFRCn9St/MQ6Juh22GF8fMxTm6s5/mA50DIC8DleLJiKpQZkLurND88S5TP7qq4i8
d1qFmWyTKFfDfi/QVGJfdOMJb4tdcvaR0Pik0SeZntRpP44PPYPS+gP5WFPxw4Ci2FaQRmD8JMkH
8nbljJOt5o9PbfA0TnvT1OzFerUnJczQQZQ++tHvfnzr1LmHOOEBuqZ1jYHhTvZPHZ12snc6ca1A
Y0o2iXkRkeaX29g76ngLuLKESB7csPzoi6OE3Sfe8AmhWcZRi8ImHGwUqNiga3KRGntiWrK7L/OD
vTwFr6F6YOsx8aLI6Gyih5BeBU+6U276CyAgSXYnmFRI45HOMc52Qe4Br2g+JfAQm6DaxK37JJa2
7uh72cHNsTYcTvVfWuQU14LggnO8wlgPjXM9rSM3O4xnvVop796W+MGcDvyKI42MNlzSXwgmohf/
KcLn/2jc99GKPUdxWdjBFdOBB+WwtknKPZtfcLfu/Lvv6kpVW7vHkAzrFoHXmDkCRywzwgrbga1d
andwvG3q8JnagSPZwVq7/LK/i1X7q17r7g7/pnxW7hEgnkcuCtwAPOOv5YzJrtEVNJeE1ueqXToI
KDiiVXdA8fOEso9/g+SOVXvMI92O0K54Q3aBd0aC18l0/tZY5poaSpyjpbZmAMNzgJRyC5W7RGr4
/WqXcMQFW2Qg+Xu9KU5AR1tbFDd+fWG4lNsZXB2/WpNhvaem7gBLAwtTqesuu5/28BQB4X1aNqL9
bSSvaJ1IV7yWbv/u+Y5yHFf+FrRcfS/8El8k4lNCu/7wOQ3Sff6gbdMH8dnfx2Qw8pNg07PzaEvg
6n7ONxF7tQkfzDeBkSFX3Gsar7DtTZ8Ge40sBcmQHeQ7emjEGNG88wke5LON3PCBNC1wJwYf+xUX
D8cZC8Rn6Ymkoe5RfqnvMzdbd2c0mTDGz/GB1DaXg33d0t7hQ3PAQR/r++5c7bzNO1Fa03E6QjpY
mzhGtjRbj1ijSXPYphMnG7PYmaonjPJdZ68nbhBGeNrBivaizUjnqK2Dt4ZoPf5wmrx7b/9efwzH
9J6GQG6bG+4+jvI+OwIMmtbwrpzYIXDJRQ1it3Z05zmpzSpufpesrbXsROdmp5tO8RTfF0/Ca3gZ
3PYjegLS+2TY4u/ypV8VO80mfi62mzf/quM7cK0n5MW6wSUAYodN26NypXX12Vy5knHo8Akjvk1E
rrIcscjhuYb35+lSHc3AKXbEnWw11zhqT4VruJ6D/vtMv3NN7DKvbdzgTq+c6Y3GpYM9weEKJWIB
tPU3QdnmDv1T/S3lr9r4G25KdsmBw+ElemqO/e/43tx0x/KD5kdO5etV/P2a3oeXceX9Dt6yr3Qr
8klwjdEO2qG9swQH7DfXz8eW3oyzbt/F5/BBzwl544uvOalC+0n8zlxWFIEHPks2OM0n67N9b8i7
WMWH8iHdmh/qc/U23nMh5AKpflRvUK6d/j5C2/oYH+KD/EyT7Fw+qM9wlB0+1I18x6OD4p03+Cxi
h6vPunYwFgW2djS2dJr3wet80G2FK6YJLm8tY9rGLt9VJu9Cu2LhYKcP0jY78ZO4L785VvPnJLN3
0yFa18/Tweca01zzeJXf8esUfy/HfXONTqgd+H/gLHKHQ8r3BQmksRt9r2ALyh2iHijJcz6H31AC
myvPcTKFratLB5MxCh+NavMysOg6JG9+Mz6nz+iR7EIivWADEEaGjFEd6RXajclpInwCYYe/7Wjr
YQe/kLPljBx9O+wGvpDxfviq3nAq17ay5njPniBQKr8wgkFKfxFOKKPX/nbu3EPMqStbfOmV13gj
7vxduBtWc6gJ0rSVshfulDtMdCvjkn7DrtRqN7C+4hGXh53CTLKGc3zFwqlb6+BhvIgb4wQRY3yI
76oDtxTaEHOuiG+5gxZs652/w4eej3og0whJpgtRw99Hp/Bhug7LBXC5SmCh46JSEi7wnH+DJOei
gqnqEx7njOREnsH1g5/Bz/5O50LwgvXNHXYSQ7WP5lTurc80WQloiclQdMwPpqq34FU7did9mPd6
QqLmIENrwAQ6fO/do3EVn6sTntoY/PTDfH/wLn2W7+xiNAOF3fK7G4/TlR/E7hNFO7snZPPFeOY3
oKO4q7ksjSuUB5U97sfVJyJ5hGz2cFHuTZfseK4VgQOz8sS1lJ/J9yklDGBTPycnLnnJqb/jc423
ogN0+9DiHDxh9eEM5RbIkd7JOoRff7RWWDH4/gsWFqvSzba0PF19AxB8I97nW4JXtCf/Wq1RJFCv
Qs3ByetvPwO3WBETh/Z3OzzoR5TL/OBFJ/Z7KFcSF0lMOGtGY9eSX5xP42t6a3pH+5LetBMhly7J
aPfZtTjou+YQ1I51kaNVD4UsWvGTJp+5HaQOw0H7PGwVLs/VrncILjtIj+aGsIANcsN0czZdje6Y
3X9jXyrf/X13yDcYNL47rhPbdFs7WNC20Tp6DB/iB+2QrfvLupId6SpzCBBjIbjyc8eZ+cA5671Q
W+QLVL+VEKTmSnwZP8aP4lw9xZf0vjlmXAWNX9YpeDIepRMI5Gnn7fUNiREP4gp5wttn5AqX4dBx
Oivb+T99sAMAGcT3vMgfCfbkVYR3J9mWNdBcR3idg2XIJ+EWyhFC+9UM7vilEV9q72g2a+6L9/o+
XkF/pby7Y7zwEK2le24zOWrxpWF8w5Zs5zhjn0ge21mTm0VrGZCM8Q3AmuYmDuWRb3FqXOOpebIs
19/rHEcVZ2x+sa7sxKe/4QY/iro1BnoKqR03VrpsKLNuhzuvufYmzIXIvJf+efhZVmM3MFHYL0Un
c24vLFMIk+jpzIWon2qUKbXrvI8eGIVQdVLncvLysFSibrPLlD/2Jpg0RXWWKtSyP6aY7NvAKtze
kB7jfhqIlOlJJe+LnYIbTGpq4C1wr7IuPNTCe0cxRyIoiZbKCg9CuB0JdtubnNXz7odCv5WMON9C
EDzJ1OQ3i3B6eWDoouOC2fklSsnF07ZMwSanh4m3Tx7oAtSkWXLnM8stKQARCbpMxg10ninouVwm
db7L6NnLoUkF03z2TVBnk09MEASiC9GGhFAAQMfBNltYYEidcexI61Cn4iDNiwYAqfsAXZbbjPGn
1OhUX+bkpoA76mLwaVANw3xTnjqEZ96Nhc5t0LzHVLXIYBAjceafISJFmRZuhim/l4GcroDBnijU
biu/Srhwsk+Kr1S2ll+HzgDaHI8pfvG5l7KISJfJdoDLlYf0yNOlpLsUepe67jJlLM26viwPqeen
m0ih/L08jLOgTq4olN+WFSTNbSvIS36Gb9hupb7aNyXIkG5+WGaXB7GgcNX1jMCWOujyQIgPcLVl
EsHUQ9OmBGfOZdqfWq08Z+rIZAklNtJGAd41eQWigSZymCvDWGP/mdJwPf0sW574a3ZZb3lZvEgn
6bm/S2ZOobv+jsX6WxxMh94qF4CYKCoBe6rdSDn6VxmnSQWVrODvwoTyj663lJRhE+XTParnvvUj
sO1IREuVqngxd6WGms7eMhWb1mHKgpg8hOGMxAcWMbZtoODI8bqDpLSnljiYNXrDElcistOSqjo1
Uv3FkMEl/8wtT1jADtzQp2b/x8LldT/zy2Q3QC4wioMyUXPVuODLFUVkgqipHxPRE9AbW6aXxctD
Rq9yn8wPt9nbs2XtUXHtks2y2m35z1aUdpbf3p7S++zBbI0Ga7cxq81CycHQot2FFl1QW65HeDFU
Nr1BBUUroWD2co5tQoHJ25aGtzzR0PpY6u723DLlz+pmc5qNp8sLFL2sibabN7A8lLLAl6bWxMnk
BRaoZaXlRVSvmwkU0Xzoz6sPRsKaP5u6Lf2ZX16wvHRZNTJifoaXydv2ftZcFt5efnvNz+b/Xn2A
uo4funv86yXLG/YGsOe+oqZ928xtvb/37I/5f7tnt7cuNeL1ZCui8zx/bssm/9j7P/66n8nlld7t
M/7jnX4mlxV+/kCrZZypJ1Rtb/v8Hz+T5Z2NelalL2v/8c63v/OvP2ZZ8X/swe0tpneUX7Pp462e
O3mLZn3SNFBj88Nfy/6a/Xer0AOgrvXXZqSlaXVbfZm6rbNsNi91RmC3dW5P/7tlf7/Nsom/Nvuz
jqFMl4Z+27qd/z6zDlB7+9GYb8o6+tHet/Pv7fLsIsW/zRpLh5Pr8z8ifXPpoi7P/0wu6+fUmmRT
azf/bhPLGsvDbTM/73Lbm//4utue/N83s6x3W2XZ3m3ZMHfBFkHN/6+wZwW9DpK9/ywZeoThHvwv
56PKkzD7+D/EQz8v/W/ks/kvjU0RBagjtFuwzv8Qn03lXwrqH11VDCC8MjKg/60dUrR/yYiDNJP7
B12VWeumHUJWpJqiZmjaf4uR/l+0Q1A1/tKjWYaGuEk12KiuoAb8C21MSG2cVVGYbyvYwxvJ64xj
WLZPGGZN2jbXCt/SpavhulVD17mBKoGxHA/dlCL21ZDEnIiLy9dw21ICDB88Q/Bca8LrkwsS3ht/
cNXAQ79OMaAqkFKK1q8oSgzyFcFt6oNAdCpEEbiQjOh7fchd/95Mk+jRiokNni2cI91bNx0Ugjbg
JbgIIVfaGCubBk61q/lQdZLKJJuxKqh5SN20EkmvtLECRFuApMQZD9bayHwYThq4aAaNMSrzlcSO
2lVD3IdVFdku90K6c8PcBASNoVS+tcmKcBWPxKN5je/B2tLva7WDB1Ykj4bEuC7tFH1bxtM2FLrc
LUOpOIgUqZSyN3dpOGobORiercAEfJJE1VHQNu1ghodikHU4fH1N5WYYaJTQQY8igBFJqN57TQR4
huNlz2/5VxXDusxy/EodkfGwmFsNWt6Q25KuySvAfa+k3BFALgQvTZJtgeigRA9pyVslqm6OKhyx
hoQpRfmsoEI5Zl1mxFzujFDSnqyS1Os8LHeZTJ2RRMr06A8e1nvZ34Pu8R1yZMlk/pgwAaYKvUbN
OigCMZ6ER10UMcpAf6vouLBP3uHD9jsjdC09vXhNqDkxeMZTP6rprrbo3MaBR5vPpyOttcKBQVOC
ubcJ76POGsAGFs+dHsBLbcfSxSWiHZMCRlwQEIne4XqoaWn3VFFMBUZElanVAyL9KzSZ8ihWxgtR
nA2pwFSmUWMblz4mA7wT+EEvW0wAeIuIYiFgb+zLAErRzA3xtBevpbwjewrwH/+ijqGyLklKMUsc
1GWanUV07Qfuc0IHL3SMcU6f5kR6KsGN9lAZSnzhAyXkW9+S3ts/FQIufbhPzUpIAqr1XaS7U8Fw
C+J+7wixr9AV+ILiRs4SIV1nwsYtjCpvBUHaH6OjRMfE67IHoaO3qop155DHqF+DUCOBbtS2WUHX
IjdwbOoJMb9DQSCjTwfPLMe7NDCEM2Jz3ReLQzCkFzOTV2HbPAKLplnBZdwM0OgWEmUIOCXzIA1w
l6EYD15BSI6c+mhl/C0JadUxHAaq4Q2RXMEEzygpoX6iiXQw/FS0I9v60AjTAyr9eDtZcXmYviJA
KXty5WsOoPRRHxp6VuH4kPveF/Hxc9dRpJHR0pGoffpeQclIO0rxvknE9EQleZOmKg8IHrJ+K0ik
iMoeySDvxmg9lWB6TrHnplGpbfiigh485xiZR4II+lUu1QKdMDCwcRU/Y312BAjZxzHJTovYzeTO
fpCH5JRtyFU1sFDrA71exaR06uNTVSOZgZFp4W+qO+yZBX33nBtiwjzxtkbBqh7k6sSA2LGacm0p
WfBUyS9ZpTupSVRqJkrhve8bkhNZFGQlwThz0/TEJcg49337O6gVYt0yr6Z6iH9JT0f9KNLTTeH9
oUmHoIEfGeNRCTnLjHNwnXp5P/ihQRQMOUqAtsGWhnSKW5T8d6rZXtKi7OdAwcA1exofvd8qKwH7
gEuISsjnI79LBq3PpIzphAftV63Ha58iwUbw4V1GCiCqRq2+jXZMVkMfSzOeLVj1kZmeXUz/5gHo
9nMSefI6VOLGSfF9uJlOuGs+ArDA/nSegmhcTUPQrQLF/A1y6QUKLsIJKaOMJOjqJofCTE9wnPFb
UelhnDWHEx+tg6A+vZTZN+bw9rlqJYIiyaBTLW0r4jFakYhjS5g0BvjDjQ/qEI9nSlSzHOOFEge3
6xIKUPwIBCa9TmP89ooMPWlp0POSEOA0dXmN0IFBparoo7KOlWWvVYywyMSlyLhweM4MEavp0BgM
wzwQy7WMbT/7NZEP1eL4cYWs/5VKfurIdP3bKgJWOQa0rJIElihU6TSRNpJI86pV4FGE9MQ8iQJ+
44/YvUJOykB8KcahJr6JiKxwBq/5jNnX7Pp2sLA9m7FxVFVox6YUkBc97YZKF3GVwtFCrwXPscIH
TLxoOiP3VfjsKYgI4aqG/vNYk1GnFZayG+lhFmP/SaLt4OiKCQhFr1OSaco3wq8+zSDxHqpqBxq6
u9TA8sZYe0CzHJ79UJJcq+nox+uR5o4z2Rb65UMVkJJFKDQDpFTBkzRB847VO3IlNfzohrWWYr9w
KgXNPwF7mN7JC7dUq15NSUoCAqxEonNOjRERZFRk6Eyy6HOaIFj0kkYPR10R72xtcpH+hEG8k19r
2X2qqqVDdOJkgzFNCQlljG9kLZq/LNLIMxobGrJQLEE3bK2YMLkJ3ofS6MFWbkJsXhn5bxCnP0aa
aUNjRbtpiumwkl/iyhosz4ADjNh6LrBGbe3y4qzrESnWZBullE2nwJ+29aR+jQBw7qaILmii0FOQ
SJBITekpq7diDhTS6IsLUYHXvJx+UVIiibDhmElHQNG5Vp8IgkoEhQhHaoeCsJfa6s3U43JbJjCs
wAl3rqdBdjVqGr64jNNHSW52sYdKJuT6vS41Tz5jv+BOg4RcoltWEclPr2O8iwby3Uzw0SvZkMS1
mg3eXgNico079dEMh4c6k4LXTpacTCuxfUUtRihPeOayhEQ1aK6G5H8FKghmPY7reyNsq5XFHYzj
N7m4Ra2cu3HTJo9q2OeumVSNW4pc80TcHA5MVO910Md3eQRSI4WZ6lrRUfdl9aMTId72Ru8dGl26
N8tQPARBj/5ab4wPLTBfPaJrAxGKoEjc+RM6PAqnpGceg2pSnzqjunaqyPki+d3aNEv/opGoiOgz
wLszAmpuQkEFjzXE+1YbLmradXdKB/5fnoRiq/tbf/KC71Ig21nTq+gxhju1Id1R2nlgUU9Rz+dB
NLu+RngQbJUygJzcq4hsIi6NybGXx+/AFMG4GCSdDTNWQ5TWU1n4mz6gHxKHEla1UYJijszJGAl0
1rNLnFbUQoNib1F4erJmkyIJLN2vgUZAoZeX0CSxqSR6aVeM3irJc8jIMmmddVjsQJnD+YNidVTI
GD2YZfQR+obuRKXZ8qUQ7wGYEixjSPM9Os/3WV06reUEN6oRZABj0/KZ3961XvnxzihpNeF4vLRF
fZb7nZdX5rvpqQr3u5P1OEEJXwVzVl7I7SrXamouyaSi4vC+ZX78HbVBkFRkCs21+cCJSZJexYQz
2uSy0a/M0EnVPXSURtW3aSaeyQFxpvqq9lr1pbTWmycX4auIFJpyUsEPXKQijsAFoMBD0f38ZTCj
GjpbIaNa08IVtk7aaNoUvHnnTAnvPKMfvv0iJzAwmN7GWnnE6P9Zo9a/ZEq3G9X2jusRVxD0h5tE
LaH9m+FJ4rC0h7ZvNnr/qvUSnWqNu1KaUcWK0Prq22v4Hqls6CezUw9TkKK1E34rXhscoOGTgCrO
Dj196FdDrdcrKtNEcELItxPkpU42eeFZV93UD4UXs1X33MdBVjUL8ZR7QkDVO/4qzDh2614aUXoN
V9JdVmUhjLBTJust7qo7r2T3I8MQtzPQbwjVF880G3BN8u8+baDwZyadgRYdmxLG2ZphwpdCdAVY
0/aQ1Z1sAyBfDJ8vS0WeoQcasByxlja/ZnlhrxK7FahpDz6AdblDfyx6sGVTju+RMVaUTIdaDF4y
MTfQhg1fpoZ0K5KhmiVlQyyx6b1QeIflW8CFbn2//3ng+owaongQGnRVeTIRwxvuyOPBvQz7KJe6
bsMN2N0gt/4KWAehOrPGeHlYhMZh179JUI5sNZSQIJAmxLmhAkGrVp1OAHHs095LOhkthk88Rzb6
kysaxDZwzoOT83rYfQBVFLssoqs0TqTdNuW9UBvhRiIU1AlQWoHxoxQLie3gGwQVaIGKxlArdVcR
23Evm8kIzK3NVsA459tm/bMpgemmbWQgoJoggnrNU4kH063NkDEdzFNfpkaZjkZH+T94KDWkZBA3
zB23J1NpXAh+XBm4wuIuPjZfQWf5jB+iU6q1GrmSPXZcqT4Qcu3vYMKpKBL2JFlCTWx0a+cXanAn
CV6wzuJoO2lmdMLFBlEX+ayfRgayW8O666bkhYhJGsTQuy5xnxCiRyO8xRhdB3F0kbCnF1r5bQGi
exQiMkp7TAarJEO5FUOFcYniRBAg0E+YMnEd++ZrJtPDy5te3YBoantOSUIRgz0Sc3wYSvM4RdDc
Bd98i6BIjVUXbFGYv7aJ8aZG+qYpJPR6wWegQYcH7nEVqjtSLhBz0e32Sqlz5Igfrc6bTm0zvjWx
tZ4QEIl9gt+0FBSXHNu9OV/ZApGsb6zUDEwOcRbRh7pPQsR0aX6ATe6qmjhuekbFVdB122wgT7cV
5E09kmbn8ZtlpxOu/JYxIOK7SN+2ZFYmdBzWRFSfVH0w9h5t4LRX90pbfnTEGwMk0S5C3c/G/kJc
aR5htGHwEvdEmw7KmXP3nLXx1VMKSOvoTaVBvIe32brc2C8byqdB2pZFvAXTs1frgh+OQqE/INK6
Maar7KcyaXGcx0FlMizsGs/pc5QJ2nz4tXHaMwqifBAQS+BZlryDlMtZmo6bMVW2SZno+wrWySaO
hVPXD1AhMnqIIyAPIy3RIcr8TfUMX5YSuXNDSA4ucMvHmWgZtsDBonSm90LihMjDcGSl9JOHDfgU
qnF18NEMjadiiKRdUSvCviWE8gBa2wPy/oWpglYuHDVnoS2OVXVvDqO5DmNkuKAYlzRSdZ8KdA+1
3HxiZKXtVaXU9hE3b3sraJWNxvYKUuAcdUZhiJJABOh8TbPa/lGd0jeiNk9yG9KI7/vRzYVZTVaZ
T1KZQ3a3jB66MmwuCAckA/cV9/V+aKsYEom7eu4HT3GtTrggK4yk9iJhPF7FwJ/szqCfZyb34tRM
ZNQVEeLg+oXcp8CGGXuH6+crNRFOmF2mAqfeCCL3ynJMU7VPELhBIi1guQwbtaO7Kores9GHgdtK
43efvdWAaB9l+VufrJeUYIG1PCusO2QFcatA/xhNeZMEp3TE7S7rRu9Cvt61Se16wSAdIgMVHPi0
LOCWaZKNTSOb58iX3lvJrbMW9GMrvjXUAPe5iShqnAw4aG20zXt78kjHCSISbRXpw6IiYWtlg15s
hL8fM7apxnJwfPkbz4t1d9+OlvUuUykzaWm1xFuDJ7V90z/oNc0nuECIEmV6PNoo2sHoq64P1L6N
lf7UDAFoXuhma81D8xSm8HC51XdopvorMWn3YVcXexykGrxOdYR3OmrSVz9gxUqqeQxAZYTjUj94
gm8QO2F2q1yRylPPWpGWP4tFE61m0h1RBST+DAj6+rgbnESC9iqofnAyajiZptLHWHLk1vViUP1x
nit03xGzWIyASw7rbZVgwJ0SqMvlrhny75KxLjpLfwvn03SEZDgVz4HRbPqhdNKgerEEcBVJkJxr
K6lXdfguB3MfX0tiLhtwxFLjGaPOm5pTCpnke87rNfy6PYaX76LhcJCV8qDS9wO829+Bl0cm5MXu
II/u1I0IqYvsQySosyz1x1KMCP1IUPh5CmpBlawQTW0/xgztpcKvnKXUNH0nrlcM4wxdQ5T7X9yd
x5LryHZFf0WhsdABJFxCEW9Cz3JksXxNEGXhvcfXawFsdd131U8RmmrCAD0Jm3nO3muP17Ztcl3I
GLPo4yJj/hEYnzL0P6kbwi64672kWUdIXolTeI6s6KWzphLx3ijZclqRbwy72Zqueet7/OGyjd8g
eV23PTKjFNUyVshV5Ct7u3Z3npp+yrLY91mPUrw2L9y0WqpkTa0BJcJLUFF1t7W6N+hQXzGpulRD
5QhXeEG15+CV4X3Q5nfSz0E7184mZHzD4OjEMVJ7JIgE7ZclkLpXmvXktf1NZrFyKFGUYX6iwHQR
COU9cBEvAMXb5FGI6a5B18JpnhCCHVgOgnkTFJKUVnVDP5a1heyk54zbGj6j1qfRKT/GzvgKx+oh
IYlkxNAfyg49hrVz0v4jcKNipZXDtRLo70pf3I2EkLRh8Nmq2okol5XqtHvStV7aGKlmmFE/MqMU
CXL81iuItJyu/9TqbOES09riCuISFdwYgrIp04S9E1gg2z3tQbdwOWIt8AhNdya+W16/ZIV53zEL
6LJwE3Myj7NoV7XGkk7+YvSVbZLYK9/OqLqaO9DXCnpqHVBSlGsh/Wr9k1SqFdXRcVHbOBKbeoo0
z/iNbnWymYWoLYDtWirFKhYE38r8nTLw0d8byWdW6AulLK/1suPCqkZIIbuBg8oYrrO6eK+Fcema
wz7rkPuFffpIPxOng4Y6NmJcVqvUPbP4azD2qeKyh8fT7EYiIjO2vSY/S7d7MVp0EYSTTyHMEvFP
eijwECj6MTbWtIAeU/57FqGjZp/y5DLBmuUWKOvGjg0buUDr3I3hwdOudeq4+LRQkgW4EWxEp72B
tAoeXQWFg7G1bypIr5kFuaHxGOkPUSQvHJP6B26yxUgNuqZdTTG0/wYvyDQqch5K+OqLRI4vvoQ7
Z0J92+uhinKOaovT+d9Vqt/UJhr9gqp2I5u1gFqw0iGGXBfZ10AdzErzdaBjf0kbqeys5lSMYMpU
rFXUOFDkRsMamy1bpDlVDtjIWLbuvnb8axfzJLPyeBOPLmaJIDgkLSzzqZiTFkG+CRROvdATrIWe
dtuyVfW95rfoMN3+ncABmNsk8wY+ZH049MzC46VGAJQciKyleHqJ6yz2d8Cs2m0LaJe5IlSchLRp
paQsZeQcdUojlkINGwh/XPFkxRyz9BtsS0NDqcrNhquJdiPiAoBaUlCT1cwlGHFjb2gTpyVpGHgm
GFjT8M1CukM2UoEEzgmWCrv+pOCDAWcDMoD2b131qJaBw44CXZ1uJhT4bbJlJWMg7ElNaz54OB6K
7gbsyVsafxRuqz9Inw5BWTUL4arhZTVo2nK0zW4fZnTVY0+NOV2XG60hLtkNBGMMjbqkbqx9DOOQ
u0J9UwnMF2EDV8IxagRAFD+LoGWm7ilrH/bwojTzXdkSPmcexuZDzVEoEaWAiJDzs2H6xHQrQ7bq
2vZ+AECzUJTTSFYmq4GSBMwif+2TFhOlztTY6YjWzEDK5lG/5bpIimXfYBUh+2XlmHgyiE15HKjC
lZ53nzvk05AH9hTVk+O0Mw4tJy1Hg0cTWM5RLYx7zYdcJaQfoL5FOxx4MXSv1jzlVVjuB99g2hK1
70hv7msL04dReZx3POqqmSjXalXdyRi9Z1M7NqLemKh1JpP7ekg98OEcVyF4wUVOoX5TQhJcSMdB
KWeojEV03zkaabUxNUZrg1ewp7jqVemMLf4kQVx8yhhFyu80dJJlyrnKInOSoBM8mUWGijx8wniY
Hw00oxphEXGdeusmDqq1msCCarNl4KiPDHDLJVAkzC7URBiBxB9NpohFJh68yC72E+ca4VKiH1Rv
fK3MxGK/1jMUcuUmiYuHxLVJnjddUv+GmEkedBclcd/yZoScBZFx0ergVvMBJUTMx0Yt8+2iRQTI
7LxrvsJquOj15LOrMV8LhKGjYr0A2DmMnre2snxbtDrZs+34nFYRgHEnvettfpR6K+2MMw9V/dLs
GA+/Cru7kyklDEfr1HVuUlDwIo6BdCw2zCqKePKSELFuNB2r2iPWphxUdEzBJjTSGHdTtdMQXK0i
RcGLOmik3WNruHMp6QRkH2NlYQKnCpKYO/dWce27SncPDAso/Y/OmjIm0vcQdvUkEq4EKXpjSDMs
oqBAH+I0lADyHZtaeqXG+DBwjxjedzJ8mkN5bauuWGk5bT89yE8iWGtOyODb2CbAg/KkfC27mj02
fgH4urX6/opU+SX132WukJZkWnbAWRl9/TQ30Mc1wxmibZ6sns6hH1mMudTia5LrOX7CLIVyl074
NQDpvnuiu7hOKn1VkiWpOM33yCppTeNL9nG5UnM+pfN2CfteoL/pLuTxKPnEh9B7GNwG9LiagJLt
dFdCxXVVuvU6aa3bEtfaWGHA9SLMLt51EVSvlY0rJKseGeUZm6CRN01vXytWuPJKZq0LVYvv26Z+
Juj3YvosQouu0wyjCjW+GhuTUy7pWDDZ6i80rq0BIR5ukF56yaGw02dHDMdOtU5YTVe1u7XG9lkI
+4otidl1JWB/EYq6qjBlGAFnH309pBo8CSdY9IxMysxcx5ykynqan6gjXtORqU4+XOs5p8ogQQ07
jMCb0meSKpf1FDZmt1eJhcarQ1xu3LPWVhyl+0At1w39kLJ3DmbXHKbt1SgUdJPwwFfeqLCjM+sW
3MBrl1PVGkOU3VbDXLvvEI4buI1cAha7Hanc4ULEmJvKhCujQW0918uCMn1xa8XNUyFLVnfFFUCc
hCUxB5iL0BqPVliuS0K/aWe/hKYOJSksbivnlszXm2Lw96UcNpaPlIxh8aIrzMcAH4llYtFu0uui
bPQFFK/7Pi0Rt3e3YUilSgFLvsj8kjDyOHzslf6TriJeuape5rV31BuUtTK1qIW3u76GOxXTN6gU
Y+VHeMzy1jgUgjzIxv/MYhqufpFLymSP1J6RXmtli70U0wB4lYN14xqvFLYu4wEFWdpTtG5DIme8
bdqJHSgSBvqrjtOj0Rw9q1/X7COKNlwHwJmD0N+D5LgXIQNvRd+M9bCNqhzKrLIxI5DMFl0Xwg4h
ltNV0lauhIMQm82dSxF4Ar9x2t32RkbfBk+XQC+fBOndtOPXSviWxVQ9uKZl7U03ZMtWL1albj/H
kX9ZKs5NTARXVcsHGu3PXZStQhMDQQ8q0SrUJ63D+6UO3/DvsXwk1e3AIb/QkMUtsrZD5q6l2Cbd
q6I19kIttzi+I7IQ7wXVB7JTqCYIwnSCmzTM32hfv1S9JP6lpjcu4M52H6mByYa2p6GMq5KBC3TC
C1kr76NWfTaJ8UAg7kPlU3enGPGZ1tb9EEEcUgQOpuKRPubryFixcV9V0wW0Xn1Hhf+QAsuOzOiW
nvO+S+CjDjRa0Vc4KYTAdqtkxb3lNyuaVJvAid+FSh/Y0u9SL1gHJvRal4p+Tbht9FYq6qmMqxfg
zBvCaK4aP3wWeffS1Yq99MAxt5G9i5LkSKgddip6354oN0XEBQgjBTiXC98OV1xj9tLyHoSuHTO2
iS7lJ791UXQkkFYIFpMHlU6axfWz0BL4R/f0l77cQd4Unrip4ug1Bm/r2eEu9r2rYOxvpIXmREnJ
NDYuSz3/ClqSvqL20lSaZ52DyoKQaQ1asgromUbqbVwFLynI3rjEDB0ywW04mXCAPZmKeWUGAeaZ
YJHbZLuRKujbzk4nn2yp1t1BH/NDJxDjjvqNQkQdKbUbdoWLyo2uUOTeU1y6K7mmLEY6IpkWL7xh
XNcZuzZnT4hDi0FyeCbi2GBBdk/pFKBULz0kZkurqS+tbJp9leU6RqBsH8xB4IgwEb84KflY084C
iO/oekfNLTd+LknBoH7FeUahVFKhr3dTilZAgdxEH1BP5PB5cNF4B6ONd06d3mugfFod93Zm6os6
K9a1mh9i0JKNfaeH3d4cdMQJVPg98WwOqb5NekpA9nBnW1M1poOvaZaHsYVeNYijoxTvpFjsPJyn
fjJeuXRRqxERb1S9Jk1wypJ7x/cRvtv20yBf4bHte7P/yJScToombuoqOrmoR/uHTsP92Gzasrrq
qurZNwaw/9o6iZxH4ioJ5pjy7Kr6YxDBtUEVnLbINlczupiC4RRpuvu+FrhmvV1k2yRI1XQ20MWA
m7vsIGDD00L/nV2H/rh1I8ZInDHWls5m6rDo2j32LjQ3+PC0dFMwzAKFcKcpA+ZhW3ugu3Xt4CZF
HXDBHGcHu/LRaDnsu9Hj08dLlfJDrle7VCvZ/Sg8mcaRMe/XwPOuJteOMwCtOFhFcp/FJdCC234M
nqquvLNMk+RdhupqQ7ncX2ZwKBlDbhTFp0ANDcDSjO/pe8knuFVx8PqFf+1r1IVLgVRn+sLE0O7s
hFCBwHeueq85Of4kcGRP8YMHkYhN3WKjXZbaeG1qvjdphZmH+O02NuWl4tN/nl7UJ8VTY+MU8IMv
UfnYABPrPhP5LfGopN2h54+z9E4iKTGacRUlzrsAS8qo1sSJMXIlhx/MBA5FKiF8Rk/AiDU+opne
hma1yRWQ1QHADoOiiAITja58XqNfpsBcRco1VoNsAXtm1fVgp+z24LhYGlVj73bVYVDs68HT955f
b8NR3xvPbUMRe7hvR/JzAxgXsjkYwYs3lTK77CsEpEa1lSAKeqDYQy3Pfi+cB1o0O8+Nv1xDXrvk
3SwHq9hLtXobXevkJvhoGn8vUyo4DQZxjVaOUsWrYeQUmRPmSAlv2Qz2a0o3bWXSIY9jwokIieEP
NMZ65Kq1tFNbWdm0VcmWTpAuIBugA5UuDZ0KQJ+Il+mU6VX9s5UU6ZLuD+Cs6mBJOKJOqIKsznYO
gRIuqolrc/Ax2LbtRaqc8+X/v6o2hW5NvMB/rdq8gYfj/9vqLcrqf9Js/vnGPzWbjvWHaYEBBs1o
6KZpWGgm/xRtgnlDfwm7j0I1/TBHhSuXTh/6j383oMSpquXwtIp6U/1FtGmYfzg61T+bt0ldqLr2
fwG+acix/km0aUjHRjVq6YJfaMpprv/PEERQdHlFU0Rc6QwVcTzMN3EdAJKoQSGQ6CyQn6O7B3eW
XbSRQEz/c39+EP0kua5Kap2h2cMM+ZlMI5wj9tnoALeKSyK0YBLqUw2U5MGYUMII8g/wmTICGtED
bTorhydlctdJNdkFegsFGlHbZEbySiSHu5kSPd830XfpPc6gxkN4ViABoEdxSltMwzRwH+NMvvqD
flK9WN2l7U2fayM7OpmQA/1Ktz2AmUV8FTJMt4r8ofLG+0TtmquuS/ZKh4shCjiEhyjfhL4khd0j
J90z5G0XhNR/fUgPIzPKiFZ04Qz1ygXXt+5dY1cD0FnBs8um42wCjBQfeoYknS4Ap2brGfXOqSrI
/lbrp9gsbIQmtKf0OAQkQGKHncCko3qEvBRxUZFWOe1C59vq4WPiYupNGtE1OCMCo+prh+KVTDqu
S9A0lNF8KpLhQBXzVtODVxPyKRnUyW2a26tUuPFuVE/0b7ONbF5JYfOoqwoaE5x6kz4c0ajW17Vf
PfWmf2EE0WLoafuZCRUhqHmcLj2uJUmQO1vbJGUE5Z5BrsQpo1CJ30ErcaYxvyByvk5fc4+12tuc
bCMLq7CujQQilC+5lPfuUNxpRXmUlY2gVXusJIMdrwt3TmJdO6C2nSiE91DcChJJFQypkdEuxz6/
7LoS2LFXfBa1Tv6FTu2a1JGMMQajXkAnKZy57qPrqg+pu8BcmnrjRZD90/VYkcZVmTSrgw2l3Y2u
Bv3KcckQsq19qTJrqjSfflFquuvMKL5Jo3EWAxeXrd/QLPJuHVswUtG+zJitFef3SdthJ0mZ2/u+
+Z141CxCkn5qj96JzcXAmi7tI39aCSkjxIzDB7thxyv9V1hVMJXsbMDYWOugTnBNxvay65z33Izh
gHTlAcFZp0JPJAUF3iH7A66E7E57igSrytHghLQG3BLkrDpy5Gl/YjyyQxh1S82twhZeEd1ARySI
92mnEO4BBWAqt9jWQbQDJtURb7sRKNSn4fZW0fA5Ej9IgCGNxDo8NBKWANMUf9mYvFNLbktUXaTD
Ro+l5j7pqXNTN7BUGhDoCB5M+ogN07tcfBq1elQQG4BdI/tRG5e5DHemLkBXIwNhh9A2Ms8fzM76
bDJQDxHjX6VFjeuX8R3aspEpVog1sj8wMGfG0mXFSujBhdISJlcwUmoq45jakNyL2L0xAVkkXvRU
OGmHL25X6hWBjoO+1RiplbK+7yKQR7GTIApkT7YE1/3Uih+ZbdIhB0CplAwtQnSCxF6Xd10r2cg2
U3tPXdNcvjbHgnZAhAmbavlt3evEpKNUIi2Xlaqm1KUlURt4L4dvvuAlCYyj4lPqjsrgHUz5HpYw
6GIqP1b4zjIVm87aSUUhai7k9+5zrtMb3Q1RyHsnACZts+1a9JHZ9H8q02NDCUq4ukFCiTAIvzRN
fZUMhLPSEj9UmmxXXvEd1srOw5uLqqguiYf0aCqjjOpIpdePjX8dl4CRgri6tfTgsUN0rlSk2hd1
s++Ujr5m1h0F0FqaRjFXCXav8LXVZbhIKuu7IhNnMdYRcVRKf2nF6p0TsjMLk3mrXXdfqnnDwHrX
e/JQxcGXq/Ua0/fuVOslEoO0vtcyvaE5KChZYZxb+5W1liOXFBKw7lq//aj07KTm7WsPEwzqTkp/
ZYAkRNIl/3wlbePoO8wcUeit7SZ5U/ryQeuY6wnjIcOVR+S8XEYFc7UUUEWsnlwuAnY7fGsCm3tX
bI0g/O699JKAkY0i8npNNNGwrNEmLdtsYQfOChMZCBAGzmGRr0V2oxQBllATJHGTPqh8vJB2uFZd
5lORru7ihMh7t9kW49L5IPfnWzT+MZTmxzgY/br3JR8SBNcOepI1UcQoVkb0yvVIQBa6Ig9hfRQa
T26gftmuuMgyg7L1aDRr37CvXEEhu+8u7UFzlyi4jlDuLnsqQYbRFvymfKmi1GwFZT864qp3Ut0o
Xib1FVnpfZQcjcRFhWeDeGhyc102zkWQ0WGpNQou6W3cxl9eqF+PVlVunLZ/k3qvrmSfHdtCQ4TK
0dVT4dQVwBOa738R8rduO3MA+UQxOnTKVTeAcFFerSpEi145u0JirPRQJ5JM3iwZr9zI1P1oCbta
VhrFmXSk3+Q99j1kcQlsoKUuWTeFvgvwmy0qW31O3VpuTJ0xvyKZnxV6trTtdg/f/6pXoiNKeRRT
YFBsTvI0pFa+1W1Vc0TZgrKjCIkxc2lxWpSgaoSmaopgM6xJykDykXcawkj7qe9Lfznt7Y7IcT1I
xAKYrxCCiBevC1AyVvp7ope3bYc/Pwi3TvKc+urOHvovp6/XSmJfY3l4yDXzLqVox4SteQltl5Kb
7C6qcSI6gUjIlOpUeMyTOTXQDNppFRyOvs9u9UycINReSqf2F7QZkfFGdCusozaligleJFPcE86m
yqM3o6MmYAXhY44ZWKEIvMgtkrsI51rZZs75joKYktnFllCfqVmtUiY32W+IdFxSMm2BCgG4kHGB
xA2AhGryeE5BFCDM4F4xpEByonJ1Yw/RySryqFZbuXFhqcZFa03gkGB8cPrksuwwm4bOS6C1wT4c
rU8/ElvLLqAAdMo7yixoJib5kj55JBFQCKQ1i6qIX2sU1tssD7ey0rct2pklHUgig8HZbw2msZeB
KeivimyRBykoHA5x5iNvWHbu04FTTlkWX/pQRWBbHvRIdfDfU9tL4/gqJy2XCZ7C4aA/ZC2HKxWI
RwAbZi4fAgwfMHbcp4hIi7Xply/IuQ4DRf+Vl4UnK3G/0rQkTsph+GSHVLeGJ6uG6xIYADnUgPMN
GUR60r/reR4TeqTe5Po7thBIK/G95iAss18SEOQ6YwHEbER4cUZMjOpeGkZIBVN9UhSV81fLnuCq
3gZhhM6JVT6BzqbbB+6IGDIk/DWiN4OaQdN04BesZJnok5E0/zCdo+6or50pPysfAX9VdVdRJQXy
6PB68LE+ZNmD6/ioAH31SMsOlzmJSXhYSImvkYConbFSpkSwXuKW93FgxPtGhSPSR95LrEfvYeG9
YS+68fXwRBbIjeaq1/aArC5N1Eu90hY1iW7lmLEjCg3yjN8/DilAlGSkby7115RYvMxEsqDF8V0T
W1eEQqMY7fG6BsomCbtjl3lPJtpTNN/+pVnonHfBYnD6Qw4PsEswH1YsYFrOJO8M+mczHCHl1Dkl
JTz/tDbIiLFQEHd0RxzfO2QmwRN9snXEDmnGZ6pp9YLkNC+xuWjJ4SOE9aV6k+/KTuMNdXUIJ+Yl
I3IiQqi1m9lmOs6LzqXejqeHWOscBVFwTRmYBqlv6ku7vc10mlJhxQlu8OMTQjy+u/b4AhMGZdS6
bx4IZksSiaGkpO1RluJyVmVPkZZ5G6v4SCvjBHtWLCAQvzF5frb99hPF75cYMQ8o2XswyVRylXXF
xP/UKFRO4ia5KB26uEYNwc5FsUT9dTC7Kw1QGZY/WFRe+dp4FXoiKO5Bto2AxlRhuAsD+1mEtF6K
4tuvucQOGmllAqqGJnc1rXy6sSQYNzAAZSk//BpMhZp215oaHRxykkmeQdcYU+Cgn7oeo+mCh5Ss
+6L0J5deVyIotxIKpGjpBrXg8t/cGZl8h2DvM+6F/LPLiC4lWMWmR6oajP+byqau2H9wwjnpvrlw
3NsO6S7hy8sUfY+b+fBxgjBa2VFxi07TgWkJxd/HYGGGD72R3g+ex+V/6SYow4hlRT/VORoCQGSm
SmhcMiDYlI1pLgqTtohEiZwRLTD69qEj7VHkOQKIotrXRc8kqLJIpUw2rWiuiqy7EyVlXYSyu2YE
aohX0PCGU6XHJoDx4jh02qOayxc3D6+U0OL8onKAScIZrLRexJXFztsly44KdxtwTNWR9TlU2m2k
yG3ZYzGIxuDKTzlDFc6j0FxvkxHHstYDVV2qtnEodWKva+0xsv21Jc0tHXBQLl2yC+2ExMj7sDNM
KBTTqBZsYGeFXAAD1FxKcN1U5KgGeg9GNoOnMnCOgkErF+6L22lYSqjKEmearv17Bcj8KrUR98zi
RwuJeIcM20XEpBv+o3QBBHf2Tc569fJmWSPuaISKUJRYXfFkiPYr8N1PVLXPODvfG5IfPYPxtiMv
mH8fjdz+LqL8FiVyv7IDsgD8nGYmIyTfQa+lmR+hwAQIZq8MDj3d5bXnZluZ0aiN3S1AhF1B9ANH
MQyUhobHOrDAwXlZfk+s+kUdWpj7Uia19BXRQdjxGySFkIOzhwfT+y9+eTAiCIIe4eBLR/Gv6iA6
CcCta2fwv0JpbBrv3uS6R/r0R0Mp76I3AoCqtIt+GMTRXGaY74cTs9rCh0STH0xKkhRbP2df78cp
ICiFUeK5AzyayW89i6gd7+BPbOA6bYu1k+ef8/vinrzFvCw8TDCCEsb84AwtSV3Cw/EUwD+bvmB+
rM8FpUilR0vbNvnF/MTMSm5byrw04pCvqaJ8c6dCyHyDO2nblGi68UyhzEyKzqJQTe7acvDJ8JoR
L54zpbrRjXltO/Sqzuwqt4ww2aBOuGsnQ7kVyUPXtP3mTFw2uyDam8gi6ynVLLYHPIt+QMjZX/+W
1HPUOSbyQnWy3tdTGWZeyrXJUj8vztxnk+i/nc5OS5JHiiLHAHs9s53n+5niTc3vbaEpBRfvjvyl
+W/F9PLG9S+L86vtQQZkqE+ZaOfFqb9spVawm7+vryoofNU0rHsae3Exr7nzWgqQqM1E6nmVzmsl
qrnmVxNv/Gf9z++Yt8T82Hl3mO/PN/qUiVw1/q4gh67umtO84QN7Io/Pq+Znbzjr6vuO2SeS8NW8
KuYfKdoJiV17GfKbKRZmMFFa9RUKnBiu6bR+jdTGS6wY+iZxXJO9jhJIin5FR+E9ZlDAxHDiBPsn
cCcJgXsidSfDvAAWoDIHwrNSQTentJP9jy/+5TfMi0SaAMoSvji/8rz1Ah/9OOF3YtVPO8fM9GlK
JdtZNO37UxxHeJanXbCn3Ieo4OeokcJGCjavvN/XIN6YmyzYSmWkFeWn2F1C6b8qTaKuf9Ywh8iF
sGXKNY69al5rmdoe8cO0Z9x16xaH2BrVTa6a7ThFjVzVnVA255dOh/X8zvkT/+VjRGPhLORyA+SW
Q68NY2oJmUv9h3uCLgt51ahJ/zrIphdYxcgLDIbFuTfs5j24b8xuN+CZGZtindqUpdw5P/Fffq+V
xXvXh7zjpKAf5++ev3L+tWN4LRm6MTTMrHJ/3pOmtT/vSfPdn8cyG8QiZyRTjDZ+taLb+HZ8tGfi
w/z6+ebnaP1lFz0vzs+PlEFhXVIHmVb2+S01Smnlsa7SzXmrpoUHAdcr9z9H+Pz35rfMj813vWkv
VFtc6nXEarIDvJGcEYx5Z59f8fP+33fB+f681eal83vm++fF356f7/722Hm3zYsJyjE/lSWMoswY
DmuOgiwWO430k6XaWtZi/p/EqjQ0fauFGMQmJC9amhWzoWmLd1Cy1pZ9SMf6lggvypXySqDzHifM
MxL5VOq7roRe3BqEWfaIV5PLrAKqqTkCA3gWqeVOV6A6FUqzU3B+Xsw3GVkmF6WG95LwLh60Ywna
KFdx7dn4yBmNudpSpq1PFbTgmfn1f7+YShqmnSRbKs7HfUxzHY7BJXkL/qUbdJM+f14UWNCX82Ij
ynIXlOq20/uOhjq2vsv5CVp2ZFlLDGNEOJN5xuEz3zjTYfFz9+exXu9ZxfPT58X5KTnv9j+v/1+e
//nkoLeznVGKsL8y+3Lc/Lz9l487L9rTz/nl0fNX//LAzw/8+ZS/e+zn2+dne8t8TV0YDlu9Mte/
Pfnz/vPXiWnn+O3jxzL1NnlQP5w/7mfl/Pa6X37qz8cQeo27WDCX+vkqQj53sMde/BQbB+4A6la/
LM7BliIZHGAJyDv+ar9oPQyz+WZ+bF6a+zLz3QqaYuOqCljzCcYzR8YWf8XIDvODXgStruqRv1E0
5zIyh4KeE0h/7kdJDjcyRaHfzOf9GXoz35xzY+eITKAWJQxz7XZuz5goBrjaTZc1lQvc2qyY1Mxw
mZZobcZiNsbmGS7TFeFFf+7pFPMQoo5aSLIRyQ+KSkeIxGtfRehB0IE33agNvMsgtXZzksw5weYn
T+YntgYH5WtC7wAb3pQ7Ox208xIjCTRpY0mlMkC2iZJi4zG1wSaWQpUN89ZbpVNmg1TJbMj/Wvrt
sbJUbWah2MCqiXhWzwC06abzsvLi/Fio9tsIXQkoN9TTPNcajrH1EXvO2zOYCGvzksaKOS/NjwWd
YB8wabsPQ5juq3IC05lTAAfaPxbnLTzft0rxiGTQXc/ttbnbFtAZARg2beaf7tuQE1DB7JqK8TSu
K6abeWne0r89pk/jR+Y+H+F8eT934M7L84ZuU2pqtXSWP6ygn46cdYYPTVt2ZvtY40D2JLkMczMu
UDP0A/PikNAR4ZwMrCwKQGYGZJ3PW9T4LYhofjBMM2qzjFUbRWUNjFOehcVZfk7wNaZti3J4it8O
fXJ8hzDcFEn8YFZw1+K2zrrLPAsntv6Lq0J0mxNmf27+7jEqMDslqAh91oixgDLw501NhCpVST1a
/zw2FB4ptx7VZUd1jVWJDeliDN51z8n31CDNdVe1z6Y2Ubnm7eTNm2hexM70AP7E32jVFAf8syXm
DfOzdXywA0vFHoblTybtvDR3Rn8eOx+UtZXBkYm+5s0yH4N/t6nm7YNsGNY15a55o+RwWY08sbbz
kXbeRPORJ8PWXKYTzrHyMVO2U0V9sAcQ4SmBSqEIy4tpdL430fnojEJpJkT5h0snYd1N687TWO2x
tGDqzffPi44Hqlf1mT/Pq1Cd1uN5fU9L813NaJk74po4HxkhLMwqkk8/mb/OQJTjcj6MzsdSZgV4
KKmf5ZLWtJXIfqmz9ZdiAln6ioZlOLZhkasi2vUpVt2UZKjF/OycUO2mWDqtMX+c96UCLT3+JW5+
7s5L82OmAtq1YwAx72n+tBpIM8nP+X3/bxURhtD/V44V0+HsV3qVOL/hTyWEVP8wNcNRVaHaJkoh
hAv/rYSQxh9SmxQSDljKSdLwg68ytD+oPdBypVBK8h5v+8FXyT90x1Y1aejC0mxNyv+LEsL4LfjO
sB1Hk8I0bU2Hn2XI38IgXTKgWvzyJlhQ0CDSGA6ug56oNUF2JJ75jp+UCO932Wqn3MlUWotosdtK
oiqW6cakTUMxzXPXpdHu6QZQI5i02no4biLZHuMsoWSCXfEiI3KV2Bcs+055m2sYifKWGqjWJQI3
CM0yHV+nh6hqP4Y3WU37FKpBBWbgJYrIkLFT8AzVPaEm8TD6u0SbBA+VuNCqRpw5ax/9f3pf2Z/p
gP+WNsmRy2pd/ePfxd+sElTSwKxME1WLNW2W/OPtFKQer9b+w2lk6WodGMcR+e7OE4G+9GLlJs6D
ASYXEUOpEDhjcnfdI0tUPbgaY/SqwJRahTkV5YF/Wufwlxv6eCMZ1E6u0luDWCTImt/IVkGn6FjP
A8na+1+0OH/z2zU23z8JW0xDIgKTmmGZFvoZy9ABn/36612fZr3VgKVyPfc5Kajg5npym/SWClLd
ybbDqB3S7illArUc8oK2KPMudFjyKQsV0pFK/Fq9R8G06+IC4aJYW91Apki0BgBEVjKpKqIKkBMX
722OyEIXlDwyCVjAo5RYmfGlHsOjSRBXaGK8DTRQwqlSfiUmFPrcrTEzw6/Os/5ygA5iiPEa0ATF
i14+i9Z7sPOacmeg7dUR1Wlr7bUoDC4tefT8DGl03jSoZqOH8SrGUr0Dx7BPFNdZUSWd5F1rrp1I
PJx+FQX+NFLBWoJE17faj4FLeCHJNuF9y84/SEXDFewhuNCs1llY9afwcQZM+hwZusMe9k+1Ria8
iw3rqeh6XlcVDfhtOgXKYw4bgLak8lE3kfJf3J3HcuTMdnWfCAp4IKflHb1tThBssglvE/7ptRL8
JN7boT/i11SDRqB8sRpIZJ6z99orrJbOTZR1B8/EZqX3guZcoOS4nX6pB44WqLkKmeHBanAfC5ry
62bMEbnwJhqaXEjo9p2dFx9hgOzTHPq9lxSUhifjPZ0exz61V8iF332oCvQ/sJW3tzFyQluvCA5o
yGlKc3lOcx9gUfJrnl2AJZjKyoZqtbSnCRW+vKrt2drpERILZzZJzyreyZVBJOjkQOPneoMBCQMB
yB9MgdW67saRIAOT0r+/oex+zgWBgnlbFBtkHwB8Mt+6MYMOeLW5sQJDhVl2lIkffIswXoS+W0ER
NJ8N2gT9eMrx/gbo4p2I8CQ6w7sIJKDm0trN2wFav94XBIfPd7RF0I1U06+8f2qIdQPHVIAFst+a
Vv72snqb2N2r52Ms6NviUybxnRmh8zcwnjVgjvkd+xeETb9mh5DMYMJLOAHB1rBC+93GsYNzNVMS
GnX71YtJkCjNqxrLAnlyOJamoEDGQMpAZYR7rzJQIM9dSkCcT9/Vno56BBMeRWfa9jcTuoXIbC9R
2ezRuK/9cTjKtPnwzDscO6dO5E/SCLJtqI/vmuFs6647pRbeXxoYpU/5vJwngozozYWwDHyUjtHk
kR0WdUcnL6jxlUBHdPsF6NGjqlKhT78kFQuHaExynNAh6i76+R3Kpz4u7xNXvpem/BVl/d4OqQJx
JkFnJ1HAP1isOCD50DArCIgyjG6VisBY6Vqy8Qgj9wr3cS5ZKnnZb4kfKuC7NIAhCtt61yTsKbNl
QPck1PhRkPblvCb8fxpJBFosPqc1sR1N/YS1Qk3Dbz3H+Qgc/oDCfrenodl7RroJiuDeT4iGFkDl
dGW815z7zG62rY1V1jAFLcaAduac9/s8NP4UnHmEm41K8pM9AX/eIRdEp+syz3F0RFrmXDYrawzg
TFPMkF5577UZpKWU92hhfvXuhAMls25KtHklCyze+W7y/Nt4TO8Sd7oWlnaoPIFtCEP45IDo8DI6
yYI4sEFeT3FKmk+IjoBO9pF8tmOiMrOz4Lfp5BetiB7QvkFMn8anKnMJfAkcvHuDfvv9uSkJB4Fb
IgRW1J3kPUvBHnN+T7JU7V5cD3l8DLJgi0lza6Brnu3wV4/pbDX3458M2wT8cJQamkWgtXEbVMad
eiAR3iuA8ZU7IgZug/sQoRuaZtBhQNKQDr35o3UJ/XMA7gZm4C6o+9f5OOmonWpDgFsK9mBKxi0W
jXVUd5KZK/kteuXuSzMgp8xtENFGTr3r3OgxwLFO660DgsiQGcHnQN4Q7gx7uGHFcSxa48VyYMA1
2QYB+LXrlS+haM5p7LzSGSdsnujEjfuue0UM2HG8zDE9EOQ626IjBwVt4cZD5LeqOuRsXes9yqav
WCJG6wEJ8HEQsPI9Lm9ruvkB169nK44OWWao6a0JNse2brKqeQYrcOt6PV6Iwns2JA3iVH5GsRKM
ddanIraVLauogp0mwN7Q55gs1UOTqO8rW1wK4XMN9Gn5RtabCap+rjKC5RpgA2LGmGlDkRtzfC3w
VVZuOmsr3FFfo9XdkSm9xpX+29VH/TQ2yYDAA0DgwKIojEdVOeirnTk5NyG6my1LjyMGnkd4CAP5
WSSueVx7JoO/OTU+8hojj4WOxUt7f0Xi+a90pEANSu690oIX7KzwxDqxKiwyxsZQ31s2AMBAv8o9
VhKm6ZADhlkRwXSBE4dI+MpEDzL5D1hpNprvveb+JFYd1YPNW1LF71M+bzvXsd4dJiJJG+0azYQ0
YdN6owZUbNPGu7Z94i2oB4OXad3b2ecP1K3QhR3EyIKXjC5Kc2urpphO0iSFLeiSldXe4FwGyJeL
6sqF7HJuZfg5+/pjPfYzFnIxrtQBr0mJbZJUpQ6mHOQbzI5u+SfWCTTKjBLTBt0u3Ht7lllH9IX8
9+Cb3vrOIx6z8IL12BszFAm5d6vbA//Z9vA5xxZ+a3PaUwglJ00We1uj503o6brzvMfB5Qoa+iez
RROL5QMmlassGYHGt2XcCuaWCC533jscElc7J0uuhqB7mX3E+2WZEyhnXobWfkCNgggsbTETIoYM
EpVDQznScV6x5X7OGidxHumvg6d6mgWZMrb3Ehr5Aw38iAPd2MrSePUas9p5Nr5DO/vsi54aK7Nt
qJ+oBUVNUJd2Sw/rzeaCCMbOAt1ZPLkFjvY+a8pVXZfPPjCgwcquI0T13eTea+Zwk1QNqU3pI9PP
k9aNj/T9HaU6ZmiaxdEQK8mrVnPoPC1/HZfHtT3Racum7Kg+1nJteB7iwU/cPzKBwzqN3nPlxXc9
f6Fry+2Q2gc/uHan+kYTDV/cHjYRAWtBBs6/8ZGZCpHddqSE9DniubSTe8oa6L/xl1cD3H9JUxF2
EMAKF7g6Gl06BBRuKFdPAPSL6mkAkEPPrzvR1zyMms1SNyOa0HSwjRVDTFJbE4PIn2vIXFpy0Fxm
PqIpd5VrNzt/jrcs9ttzKYbbzDNNHGdJvKoLcAGVaZ0MUH1b1MSwofrqktqoXFqSIROTFUxqWx9+
mxjnIR9XE7b9PW7iJ6jszBW0OIPZ6z8mKYqfAt8URMl2HaT6g9GtC8XSA1S378qQ098YjsxLOlAM
4k8cNsEWMiFO5YQfPh2G+DKZNOVTCRWN87BY50FzjcpUvy+KkQthGN/VOU3EVOC9rAqVzpKDbQKQ
QGf+OCKOIIFRrmXQWJvKpwc+mnSf9ArdYjbox5qQt8x2sI71GqJPuCbIkPMrL68foog0yWYGytFH
0bnLTG2P1rJbaTXAAHcmnCgLIoLgYqVyxz6Zb0qJCq4dqMcuydJLUPTPzWXPmLAPu0O8Xx4cNLLw
tKLA86de9f0CAAkNkRhLEPTPWyx7SI37nddrt3VHuascdIGmAeO2ae2jcHaPWuehpe1jCmCRqndo
ZjgxV+aAWTamQuIvb7TchAl8W6iQkFqV6salXbPspnrA+iIgq9D3f42qP1RERBJhBKM+l5jasTKN
Y96Q+W55iMziEcSQ1wgqnJUIT1w+Hjw7ROU9BY+2Q6Tv8vbqbZa95SPCpcy7vPeS2IzbYNzIgIEp
1NIajoRLFq6R6/x/1cMllqF37L1hW+dhA33QKI6i0XWsxYTfZJE/XydCrZgsp9pbmjz4sU0CH9qI
m0YzopvRx86vgV5kHJAATCp0jKEhk+soCBWX1CQ2MhSCs3J+QMCurcegNQFohCptEXMRMxhmc1mN
Cx6578ZWgjFDs507xzTik5nDNQ3t2iSjtcebnMMiQAaCu3bSrsrAr5m3D0i10kS/AahCnGb5xnyk
PNr05jFWN89tDhsg7ostyKrdZOT1lY6d4lbLmTz4OeqNeYLUbFTOLjX4fOmM4WXonV/UFz7mZk6P
ec4sVTbBqdN2mcyqY5w71crWKvs+MhJIgqRJYgiKL65kfCjwgW1bWKsU8pzsbeaC5CcWuUJV35xr
Nc7afm9t67C5g5rZnE2j8bbUrh9swxyvBjxUKz2f5K7tCuPsUuqIEDLcGCMJJWbhHFnj20fZB8ld
K3DBhZwyTDWK331LKKcmqKRxAZNaXpyxhikebyifwinGqKvh0DI8jYEi6rNXzwvvygClsZkmJIXG
ffg4zMWXVTN+D5gd6HS0RzFAF57AwtVpPmJO9eYrDhF/45stuNohDA+u2TPH9Pzz4GreGYqRcJL7
qa0onmTI50M0ILISE7Qv/OyKG5p24W8H/PWxKu3f2ehF5zTo0+3oSrIy2zi5boFNX2vWQBJCODab
znRP01xPj5qrGZu06BktM/MeMLD/GGqyOGo9Sb+liRSnlu7tiOUFPXhFzHWfMGMtEt+8VGrT6zZa
IxTFkYBM5cyt+RR77m1aIQWKu/FKYvq7FSIgtdDIiE1u5Tkch6fMw+bFvJwcB4/gpKLokvvGsMQl
zuAyhCQbsjS5nybsiUnjGKehsl9jEp/5T0yJsHEsUm3GsEVYFJrEr3JV1evXgNnIhouYdZROIo5Z
D4Mmb6rrSoXd2HloH92MBFfHug2HVD9oCCNYImXtIZMm/L9HQ1J4mG33yi2R6GGNJ1UxM8v92Ien
GBH8LsqDz7ZPq3sAaZuk6L29AlvghXD4wYz5V9+MuBjbvTbq4LCK9Gz1ennG/7ptpAuEy3rCM0Oo
jmMdvUFFwUbFSzAb6b0H5gHnqTwPkApqPSfw2+OA6GdLYzoXnkOqMkq9TnYlhfzh2hmpl/jueBdP
htiVzqwiXVIgwTPreMOpIAtImDCmFmnnwD63vY8RtVHJuB0wiayNbroRbVhuPfeCmcw4N/tqmJq7
hiM3qkMIcADj5w5XoBFhM+yxBeTTzORIyQzmJn6z4rJHExzCdEpPTV6Ed1CkrgMr78kHbQsWIPk6
gm1hFdq58if+OgsroD0/zzqceZHkBV707ES1lNJL640UFFBOTe3ZHogAVn2y5s6Jc0TiM3q5wLfH
vTvJeu13Fo7YscCpoE03zKfJIWoKH8rgfk47caOjt+danWnb0Juug3Q2T01m5xw2ptjHrXCvHReJ
C6SmaQ/0DEyjWzw52vDa9oZ+1bzUjRY/dtAOSIXvFHZ2hQ32HREsdswQUMAcAgIqbGNLo0oZbJja
NSU0AxeOV25Jczvi6ob35X+GCm83D119HpHTeA7I0qp1NtRKd1XoU1pzMZ0LUoF77CoVfdM1ccfi
UOkdTPO2uMDqptUMLx6gbtgOwWlC99hW57ykpj9n8myWUr+jZrnyJQcnHIYBYQxia3Hy1GbZi+NL
BbT2pNWax9JI7Y7NhSVwwNUx0k4h5IBh6lHtiYqUQ51akgaVwVlnGqL3yeoo22iVdoKU9AWNCM6y
rpmnhHrxytBFt43TKYBI3ZXQ0pfduBotKgp1RmwQrs9BD27MLLM2s48iy2VeQn0x2Q0qut4WLODb
HK5xBrLoBIBoE3kI5FhhQGFRdy2bSYrnsaPUgfyJrqUdw2rvPbP/Zzct6xgvCsSIHD7DpDbLHnzj
mXVgO/xzu50y3OcJ4cXpokRSYUPLXsE6nBm+TYfWHUOL9Q50R/WUjgSjdTkm7gpcU3WqXdWNTVyx
0csm/b4vWKYuPw+7XPu3oUzfGOZpPKfC+5fXLm+wbH5e8NdNXU9oEuIEM9dNyBr05yW1x3w2LMie
/OvFBkZC2qbqy33vGujcqb6FpKyrO//lkZ/bvuZi9EXUvv77L1ie89dHCN+oWAJHzXp5IKoDMpFM
4pR/3vCvV/xP7/LzFGPkzI1bFFEpxyMDIXGf9pghp1WeTM11aFSWsECXh5ekKnNQ7eOkuY8JRqBJ
pqgDauMFcXeieIo6ZbntqzuhQlO6C7JyW03QYFZunvcbt++4ik7aQ1b4j66guW0ucVND8CEo+Wwd
2O36lkOcyDV1KLShyqEKGoJtfDN7gDh1yoOx3mtWHk3nTDYUBWgsUAKoylNi629jMR+bfviM8nLY
4Xxww+CqM6tTkeP9YWLBBXIiVCP1kC1wFOFZYp7u9E92inWqSauHOPa+orK6EU69CS1xWxrhu1ti
cDb69JpK7FfT4T6Nb+ux01djF3ubioYhy+5XWtBYLxwfM53125VQOij4tCu90d477BHu7IVEplcH
rR4/YEgAaatI74i0jsjy0OfTWxAupfYVuEyAhfFQDPZTkg6PUT0RBwy6cekgFDCrEIIPHxbwIIQH
7do1q5dGMXCo5Dp+f5Pr/cHMj71OBUhvBuyMUfvHLrR1ZI1wv9JzroV70wjfoOPEFL2QfVtr0/DP
3jd2JuLThk3L/C/pMMx2aHDDsHjQ0uI8jEJx0Fcp8Y2FY9+YTvccUwyLKKZn9XM/OfdOKckwte19
G2uf0rf1jZDxjVmPD74xP6VlPx4MG6NcI0rCqMlz0GjsMndL0yA9VWhnD7mY7iuYrNd98OWVE9Oi
GjJShJthCoC2Sde6qkOLvFTsFfwSlr3ygmbVYICB0AIaQGRPo6KX1JCTfIgn1rCuCFXbCOoQosZM
o5ylazth+h9q9X1bP03pNHzhi0JBLlJ8CJM27OoxOBpdcF0j1RO9uGoLgulbS03Pr3U/ebQNoROW
LB4AlCbTVe3YaNH7q9p3Dm48IdpFM6viSgbtYxD1Je2NdF+G9nOF8cZMXsYAV0UI42/vV8mZFne+
FcMAPDSK733TDDa+W/0urZyvLMkyZSDZWwmpylNnxbuhdp0dRw/pzmZt8DZiIsIs0VTLizhqmhA5
cJKVXTnourETpb5v7OySiXyoFjIuio9NnX82GozX2QStJZFXKA43+CnC/UhynBN+wGooqD9NrAVZ
qZ/8Xqyne6HF+rqa/U+vy25sz27X5higdatxI5fBHX4jTCtFGq4pKT76ljttPSd4iktvX+jymUXZ
kbWES6oE/3e2LvCC2s4tvfmAMEO4V0Ezn5F4/CnjXRqlD4ThfPmDXm/7EqZ5msXY90g1DIT5JnUF
dZTjBocB+ZxUVNcmRO7ZI/U3wW278ajfmy/wKChK5h6FoAwkuSNdQqxHBcEbQZClVQbDjMxPu4NF
P9fnQaUbAIJ6nYR+7EacTQ5V05mfoCo0ZzMWbxkXuZ2pzrXKzVm0nCrHuFb/YB3Ha+IeHQqcoBZb
rq+a0zxywDPSuEhGRdMSXk4kSFNSsqszqgzNzMWxJD/VbshMxXYEDDUhNzhStM6s3MQDRPF2hlzV
mCHRgZMKc/RQbuohEnysLKKAwKuZ2yzkyp0NBYXiX5Jyz1mWabSbfWvir23GTYmVjvbtsG389LWh
PAKCunHWQJoegswDl2lnN6mcKTdpr/no0aAaOK+UyCpw38xSBHxffkjyYOh/Ofk1qxW6Wtgr7QnK
mvhoqIfwv2G8+XtIieY2IGqJ/MI/LX3IJk3vY7DD3kCWYwAXRzWk6XbVK9nCvPDdbN8MNcZlxRj2
UqyZQ43oIgiY0hvpPK48JwdnMSRHC6zdhtgWEh1a9ecDrtyQKAPM0XKo5Hn7rA5YMdusB0fL5QPx
30hHv201bdj2OGnMOpL7xJzCba0fJY20JoPMQVoAPT/7q/dZDdeESvfazagK9li9k3XRHQsAfRuz
g2eh1DuR0D7MKLmA7ftoVD3d7KH5VZQKz1e+AHXWq3BWS4v3HozQsa2OgTl91JxBDWVnzTCe+5jS
TTvFv4Lxa9QmkoALksbL5nowaO8SM4XhH9kopVPd/UopGeyqitYBFZm1Sk2KIGkfWDk165zFDEIt
v5wUjCDdEddB7SR2MNXRNU7SDyszs62TzVQEkwrIeDjczZh2UsbQSnOevNQ4Y74i9NEwb7ScLMjO
sN9bCVyR8xsGsuQ7kdi0KTR8JkHh3iRp3q3dQoqVP7YQnNQ6yfXjNTOIpF7+K+xHGmtYbUSTM1BN
HBDgqVGka/e+MsHnVWusW/xtJT6G/WiJFGbVIdP+NAgXqRvQ2ekcDVRbTiYL8RfPaXaTlQTZTvNg
rkDeWlZlXnUdJB78vNu0u9b1ot5WHZ4wizBwHS89KtZmXc9MDswsPCwN///DYhqB3OL/jRe5SXHy
lvm/o0VsU73ov9Ai9n/YlsEBY1qGQOsgUKz8N1rEAiDiuh7cER1djRKz/IMWsTz1iIeaxkcxY3su
1BHgFIo6Yln/4RoOAkPIJwg1VVTc/yYPjhXNvyswuANMiYmuRuFPLCXQ+TcFRtOnfjG6Bhqr2Dtn
JRXsAZay56ViQ5n1eSBytBpnjWnAiDVUe0h9w8LhRdUwSvNVQUf8zHjP2a3ZGV6ZtD3V9Fj0xLaP
S1aKbiNBs+1TQVyuxVSMZKciPnPtrnQnXVs9iNmhaX+PNdyyWdJxynGbWP68sSfjAG2dE9PF7DRb
AMJoCvSbJGIuYpYuvCXXea4oEa4bid61IXAYPT2Y9WXvZ0PUCLFe4wmT1sbxhHZYHjIpRLKcVC+q
hxKIUh7KXamlz4Iq/qmawn82oazMU9CwIk4dhvTlJjNQsLIoekge+K8nLw8sm1i9Ytlb3mXZmwpm
X8IptgamSzghREYNrBP8HGGQnuXnZaMbHdZemEMHJ0HIMpnmSUjWqt97bbnJcaqt6e71VFG9ljCU
mUnxnJ1pYdFaFkK76+rY25XBxfZnA+ETynvfwl3/s0lwDK9R7NNKJGEA6D9N8k0vVJHAMatz7MYX
+rnzVl7nrgPTQZrJvoDJwsolJ4zE/3ArJhHgjYctWXCv2cyaDhDam+/3kPkncsaGBJxk5PqwPP2C
aynAwCb0Nr6v/ep8+K9Wn+36WkvXhhjnAybbi0WKBSvGztvYY21eQTw1rsZhgoaYtjR7Rejqu6SB
Dwie9aj5mH1NGULV6ozook1fVmEUV71gMcK3uRpkceg8+9wAYL8EE+kYrfk7HOZ+HY+QQAu0b1e1
xk2jaYON5ZSM5o0DjrFHYBln/cNEkXlMxXRxx05sG4fksVBzois8RByd7ZzthkzIw2BbB1kV+bUd
iWYV5Q1QuyHkEm+kPdKRhth4u9YADSKf8fUoXJn5cIGMYV8st0W2Msoz1n7nomexu/f8+Xl5TNHz
saXqW5IASHxTT3AT1z8SAb03+NOvJn+yrgz1rVsZPfeaMl/GSFjVY7PaQMa7mUwHfLU+P7lhguQD
2yXZUMV8IaBgugxuzO/hZPh2tQ9vbsPdPHGBHYwZEunUXbmdihmWagWZMGveSVf+231D86uJ0uu4
DcmdSeGMaqbQDxPoLrNAOcrapD1JPhxRt9pd7vzZFBHseJykKwbAFtosjRHD5pOTdjovt0wlq091
gLfj7OH0pJOiTDvbmhxAJ3waY6Z3HBvmGX0CepTm5IycLLXl3mahsVmyQkit1uCI9deEWI2nzpkr
5jyNvfkOtnYpfR398TZFEnNS9V+oPvnbYgkaYFscSsHEfbENfvuZlt3KQ1tsqLDzoMrm9UfmZz2F
N0JSTLUZsnfb4X/OFzR2C8ptJ+Ac/BY97j2Q/4flLtGwCjIQ1cLtRM3FkIDnUhE+YoqTNJVZbJCv
nm+bOm1xDNSyOQFyYoXnJh/p2KsgNkTridosseDL3nLf6Pf7JM2cvVTBDTKgNDcb7iFvMelVvZhp
NUK29gLxbjUi20klkl6+0pyH70bcGESRqV+yo7Re+ng70ag3lMBYJ+JdOUzCg/LizAZTHYQwomCu
OXJgM6+NUPRiWYWbjrXOW9TjuhLhWkrw2+q1e3SBiat6l9QLHUOplR+sGDiGEx7iot5nnYh2ueZO
uz5pn6x5YjTGyrozS/ADZIJt4l511LUB7D0yR1w8ekFbGm+v21piM1BPx01k0UKSIHHD4iL7Oto5
LJ/JGhJHsimNrnAOmlIdqG6Yu1gjlt3F2PVjIGTevLL8mKCBUtMjKBPjP/bQH2ubLMt7AOzVbrE3
Lo5IFyAkoBHlsgw6dfHKUEaIIEGP6hHkGScQBbQmBStQ4PUhHGokv8GasESYHyZRQlt4nPbOmuXd
UtCsB2kdWGpO8pcj/4RK/k7nbUJ0r4Tc3hoQlXEibyMlhDCy1pHvfsU+INjlmVkJZHNE9/r9bLhO
rGyDUq4CUve8PKkO/mDG0H7aXTMda4AOtKsGSjsMh1ufOtNGm+0XM7sfEEAAoP83W99ys/92Hs7h
1SQj//tnkAnuXh114/KjLJvFp+eM7iUzp99DQed5TlwLXxoxJw4LePRkQqd9F3s0oaJ1pnN0pOoA
TR0q9ipKozEpzAY1wHviG8Rpvh49CyMkLHlJx/rkF81lcMp0T28YpYJL4a2De7MJDNSdMSTBEwZf
wPycLUYzngilZIEcU31mFqD30QOhgdquy6sQ3d9AX3P0Osys/aZWjpNlM2OOwg6mXCkejP0tBE7K
y8eop8+sDBwIRtHvxMEhc7kWVE1F157FhKtKaT+b5T45d3d62LS7ZXhbNpYa9n5ussokvSLWKDGE
XrOJSnjYHGaH5ewPdYPRYNldNr5wBL14T8kl2ksSIlyEIAKVZAwGqr9sWgMxAwTG7zEonxnSI9gm
RQEEWZr9DeYHsKPU+5bPXcbb5bv8dXMOcC8Vbg40GPeLJ9YGLJhjkFZ40fp6Yi3rZy/SoWy/VKiX
jdQyeyNzfpFSD+2L4dX13mwBcDH/gr2jRWfT1jZzUY0H+D9a4AKsL9SRGdnhtjR7zqXl3Px2S9tK
5eW3pM4s9sIhqOmAQz/u6SqbA9iMOkViGW5jHy+m9EwG5tpKScGV6X7x0C6G3XyeEAz+eHeXR34e
NvKD7EBC2qpe/nP3spcEdnX0+jdLmb6wmhLQCv18ueWrHyVRVrGfm997lpserYGhvXZDY7vcV6Yh
FtPld6zIiejPSV3ucRw7e4u/uDCL8WQnmX5JyAe6OJ049hUIg9AjFDJuij9x3hsnQ7OMU11hxTGE
QJ5H7Z+8z/K07CVqr4hVvXfZXe78ec7/dJ8nx2FdQp6liM57/WzywmsO4Ac2P3f99frlAXcO/nlV
N9baWiMF4PvUq6o8Hm6Ws7Bu3AJ/5WiqCTt1iJEBvaMcTYpedhitkmHxvy+hPzeXvX62kSQvDy+3
l8vsz80cvlXez9OJjJUY1KlOYJK65Jjq4oMWF7HqcntQ5xEydPBqcshWkbLCLBtfH4nz89vOP/T1
sB6sqrssmxH0GymrWEIzN0aMY1SEf+KO5orMEH2apq4/BWhQ5QE4WLCf0F139YF4HU78KlTFUbU7
ip5pcqZq8X8/9C/PirsEgP2Ihvb7WcUWjVl1nD1Gn+1iJ1pC65e9ZYNvW/7zSJW6+OiWe1m1oNxY
dpd8eyMii4RQMoQf0+KO/HkXUzpQhLyxz86hsmKXi3vXWCQo32/+r/f8vGWgzKDLOy73jdL0j523
Xu7+61kRDITp+5Hv3eXTv7/I8tTldlx7PGu5/f2JP29F2HS9NoXbFmfPmxgg1JVo+ey/vsX31/55
+Ofd/z/uK3Mynmq96XcshI5zMAGnIVMW2ozpbuqtrKz5oA/UtgqUGzO2wM1o1Nd2osMCGAoGvbl4
TmIIb6WontPK6pnMzs4OjJFNqrp3Kwn+fGUp/MUU/b31IpVFCsC1nrViV5o83SjtcJ0jcVnHMnoa
HdixXZIGJ1fMSP7AZ+UBNDkpKQNnsWh3bdk+WmXMlcbHXT1zRVm5ff84D0CaOujjroLKg7aEmuOd
w4LCeBQ3K/AfYk25q98p8O40dHKXaVz4XG/XDlO6rZmfkquaNJwLLRQHWUTrvqmyfVW0f9A5x0ot
Hqwjvf9ltgTTuu6rn7SAaqoEGx4WMrtpdtNovFlkoKz6XV/SeDZrqlqzS2Kq17k0nebykMoUAxi/
Wybtc1m2HUNfTAZMW1xH0ecw/c4IQk6sIkCcofW7sIheWrowCExJzalZkBbleAota2+11Y1RhS3/
VbUG8rL7dINsU+mCBPaAigTUIQJnWLl1TfsCUPHT0TaNqwoY+cS1lZeSnjXdp2Ows9Kd06AqlFWu
re3M3UaZ9Zuu252gNPHc57/pY287plw3E5FDecNct26Qr8T6bY0Bjw6/ZdKQ85o11WNWHHaHcst9
m4Wvb+xCyGOZovzUMzs8JhZhwayy92NDoQ+wISV/XOD09cVe+O27PstoMzbhM7r15JzSL1pTOGk3
FcvHbWEAYic/B0yLsx0pN+/iCnQwHqn3hCP9lHClXuNtmnFMxI/zaDwFnmoKmBosOSagOR7qwnGN
/dgGJ3KQgZ/Q4j4MIWkHA5kMVlYeo7y272Pbf/Cr7Bq+D6v3MMVEbITYg5HN1+OwIUlmKyhnIBgP
MhWastcGmHzEXV2KOAk+NbLj+QfwLSXfGbl3SRY0A5y0DUmNlWEyZoIFl3STlBhuHBvxxKzfCEzy
xzRsm5PuJRe9n6YbMRGlkGsZshcIWZLj1TAAWdnov/uazKiSXDB7oGfgo+/YjaZHMB1CSjMhBhVF
2Em27e/Fgevr3ngcqhfN9hlW6dZkVtUQRo1YGy0Nc6LWufLnUvk+Igh+mEPhGfUWWSTefUFS+6Tv
tIycqMJJX2vL+e1I596GvvlayfKlYohaT32qEzzV6etBSVDMeeivdP0qxsqy9kb6I7ZZNjyL5m9G
R4B27HVZIGWj+Ugu9x1Qd3k7FV9YoR/KSdJ8MH3aDhFj36N3qXVB9nxVYlYbbQpY2udMCbyIg10W
RQdRYUZwE4Lj8tBt9ylAYNb5Ml4XvfxEIulsAls8OF4tD/W5S6S9t22SVNBxgZHqRpxLGjkurh1w
ujmnmaoW0zwf06gSacIulQiH0PN2f5jkQo4dAX0HDE5l3iNjy5J93NHsyKU45fgfUPAk1zUx2Vs3
TN8AMnANwNkkI0rhOBPwb9RMQlvqPmZVgPmOgpc86BPggOAenOxAvPBD5WnBKWtTwBrgzdvaPqc6
nFltRFeckJS485DMD62Q+4AxCpIoQWtxyxrXHllFt5LkhOE27C0XWwDoVP9x6DBACWhR6NL0z9g1
zzDsYcAM8fs8ZIp5SnQVFmDwskawK0R/FZjNs9U4NEj0qdhNPT+0+dz32VcVI4z0ReMdUNgXjsbh
W71TpuBv6ukv2Eb6SwTjAXkqMUIIVWgigVClbV3OpHAkeJpXkW0hrnb9naBnS5pxh/L3Ii0sv7LM
7nsCiZEzQmAbwjbbtlVc7sSEeDaBihkZM6FX43sXDm+jD2tpHp7aMDtRv8KWI+nux/0TSkugg2RJ
jzI6E3t0U5jub7xKLUq1deyhR+yRN9e030pv8Dej/jVElb4ZjP7LN4pDGvU6RTmvh3jD4RdXhK/I
ar7GvcjqwY9SAqAI2fpP7s5jSW5ly7K/0tZzXINDY9CTCIRKrQUnMCbJhNYaX1/LPe99wUd71WY1
rQFhCIRgRkC5n7P32rPf0/az8L3DuYWSWpdBbZagbBgfBTT1P+pp5+WkB6TDeEAJhRuYwDAaRQk0
dlDxh9wfrnNT93amTwpLnZAPrpfi50Kk8CZN3shzwLYFd3NTdePHACxoq/s15wX5mAlR7pJfHRjf
RhfhZ1iTKUEdqq6wLDqDdRN1iWzw4dxZFg+m79bpaXv4hUOuuBa/W/b1WoSApqFlxRNgHCsc3kGw
X1TMhvftZF8OjuPciDK+bvWKbAQfHCtKmhvqzd4+LSAHRxF9w4HyMKFd9T2dyCN3YdhTvbVPXWLS
jHR9RfkBgijtHRpnRhnEDBo3gGPrTQLKxEmkNZAauxnP3y0iB1Hh4T7v8hfcfzNjRuOXUd1FNmUo
q1qgP1sLl8IXJzMuu+91nD5bq/a99xOoBeEAfXgdsxPT1RscYejaovjWHMW1FQuScOrbohR33gq0
r/RT4um1eUfyWEUEQiRw93Exjmn6DaP53Dfgf4eY+zIFhAdLM5/dkAtkltT6fR2By2/L1KTMoz1Y
xN7tChwe44gYb+gL9AUVnsg5nTdG7OuHte/uspYHLmL0eVivEr24myudYjW7rHDxFUaY6UNSBeFD
uJdaGcWnqqptwCT5Pky3+AGzW0Z+ZF+47nNN/ulQxndu0hDHO1ofUgEh6hY9K2n2SY8cfw6pBcYp
YXdDkW1CoZcoGMMfIp6fhpXfUaO9hmgcPwL3MSmfAP/hN4xgR+NB2OaFHaU3K6Ezhmb2Ox0F167u
0ijANxZggf/IwRzv7aadMAPBTfM7DDC29z1MR/LgDYaApt/d6ktb0FXDK2C6B5mlGdlV9Is5B1V8
Kxr811YrH/w6GjfCShZKwvWdnlxMeISn0s1RZZHrO+ogNQnC29fD9MAslxs1Z10r8H9ZtkfZE4DD
DPwYxcnyxGTvERtddjUlYjfR3i+gpXM196/JlcSLUTyQHIjjSR8D4WXr9WLW9yLRxaVGK52O/GWX
9tAiW6BzumugAKWXee+PLbVmT5DViPRjjWq65011SUkcyVTG6NZlpqi9aXQ46UDPLWYE7A5V5u2p
NpV3UeK7twvmir7yv3E5IgSCwfyetqW/y4dZ3Ixtdtnq+gXmi25HlvTMnbakc5ondGCmnbsgK62M
Bb/TMt+5pl4Q8i3agBp4sh2SmuY1lcmj5QCZEMPRiCh9lUQOL132iTyRrAzuSYE+lD+q1PqZaIy1
chdtNnJhqsa5Pt+SIrHLpqeSIeHBqGpnR8bSqZ504jWgYx1NLg1cEH39furnqzhrIBl69gnLRuDl
k79jmKTRpCZmiDnstrC7m8yKW+Ze6EmqkQKl7yLv1nRS/8Y+CdLEak+TIFHJdAhg6XFlH9C8OAhv
tr2ROPuKzg33jo/BKer9mnNVTgycE3YXXqWoKRhoxZ9Jd52WYl9wf2UYGR7ton4wnUfCmsRT2Ipg
iqZu73sy7i4L7KZ570YK50NvvFhk5fIXmfd4418RnwcU8O6F5+CYAG62m8UaBXPnh8gB14fK0Eb8
Y6h1dX7xJUYODjIRm1o9HPP5chwytOyuTjF5fkArClEJLWPgzhcuST9bi9iankbnttdhTZbeEoze
hKYDluGWBJoQNdX64rlyXhAaO2Se6DbQ6yDz6iBp0pkTNTlCbq0zhKEvhk4LZHkM9oK7zdTnT0vR
zls3KYhUd0VQYFFiPkaGskjAUFaNQdnulxEXPUjhcA76jPRbiD1Vi829dekOZujSYHkiF0xdaCc5
GEBmOSizh3RPb/E6d/if88oGE9ah+prMWx0RA6OubIcYMcWhLWAsJ8O3gWv/1hwA2RC49t726cAF
z0P4h/lKtMN3Z+6fUPHeWw1V9WalxoCXZxuuyKeBypjLTLgsUHW0vK9jgeVHd3XEbI2zGVYcZWm8
FBzZ045C2qUr7dO0mCjpUwAqPIIWWk1+S+Jm7PQ2rA/uiJ+rK8aL6nJMkg8b2TruOgTQtvECIOez
xbyMr87eO9H4y1pk+I7cgTj52WdM26wSOG677Ce/evYwHxH67L9mqzjU7vhrKOZnI45OKK8ODOu/
h1mM0dxnsFz6zoPeldexNj9laQgjU+svens4lJW9BKWExBNnZWNy2lQAH4PRnInomy6qEEzk7H43
VhS39RT5u7VGnp9gJCedUMYYRJW4GnSS5hynmS9764bWUBQ4hMBu4pXopyzkd5LUWrMwgyVfbpm7
UAmyNcx7u56rsE+5Ru+HlxX/4Q2zFAMPAbFD/GT1gu2vbK39Evc/6Nt+xgNWgG6l8BihOLfRMnOV
+NnQPNvXhXkQI/FTMHOMTe9z1Q5tL+D+jKNPG7mJRoCs6ayD46e14Nsk7pGs6kT6uA9S4tcfOHsm
u86YpaCvWzwaennyU19j0gUL+x3NSbdASi2zzg385MNtbYp+HJOdi/Rxpl29SUbM+SUxNpqgmNi1
1SdsgGwbxwvy3uVDlESpNWN6CkP5B2BJP4q4HQApgVvX3oZIstEwuzJGeDV787HFjYGQ/d4Tya2f
speKNKKUWqCF9NdD03N/YiLfDCbmgiR+jlxc1zWwYTPKvIt46SVHIGaGHEd3vlGB5ilixn0x0ZZD
ThYTEIGSETg2QdijWGmISkSwZOb+gquR0fswl/wgIbdIS4cgXNk9alx6N/ECmldfqmGT4ES6yqgw
JLaMInGn72bTvXuDti3QcNEjwxieT+kLlIHYEO9RgW6o73DbQMbBvmxtk1F0NwJLak7eGDzBa8N0
7csaJy0KtZBsZyJpW/2S6hOmffiQOCb05mbETWENw3Oy2OF1O0lODvdhw/ioBkKos2Ec9hrTeNam
h6V296LX9d2YZZ9+S39aawjscsGRdWYMxcvNGWuaE7qxBSdv0QsqiQtJoFpV7Qf7Ya6052H69GOq
3o54nuxmgODgfZNiItfhLmeOBWM+9xjmzBbpEyEk4grgkhoO0TpNtjS/TnHt3ti13mzXKhJX5UKq
3sBItUktRg5oPeeqTrYCtRr6WXdbeN1drNEUbDKLy0N658cwtwf9Q0Rhe8D00uDY48rH3xybXrVr
6JkLhqOtr1/LOSp2zHAjQtFwQvKVZn1+HYBSbhyy9FLNMFC32gy/nQYSOo71Xk92GjmMAyEHO7GS
rNS1n31RfUpNCTHkt2NZiQ0zlVACl5rkJUbqGBjEP2VJzuhce8M7jfsXP9+1m/yw8uLOLlb7hB4J
XSbjTtwky8ZozGu9057xJNMldqA8jKG+ES9FOGxnpgJcjIFaiz7+oY0EijSwhpjdI76tn7hpXpv1
eu9GHJ7FzpT7CWaHv51I+ts60Au2Y2Pgcpf5xzIhSnMTYxeR6DDq/oM5ifcqleYP5C+mc6pTJ0UZ
7D7GFKA3nnWd2UgM8rC8IFvsjnocxtopgzNA+xSZRdNNT84iQ7nXh3lO7qNkOSV9TdJZsW/bGzsz
3iu+QjiSMdP8qAGURBMR59guOlO7mqVEulzdvZyYroQGc+IyoI3ErZlF343QfMY4IxB5DoeB2IM0
dlucBvCiConw1549ciBqW78eB1Ie20SqyAhs39qNg3l3vDfYW+Q97/BV67H16K3rU2PN8K/faSog
hcs4IPHPpiMA24IjprVKUvvslvxPf0ca5rfVdb8hQ6SEIK51UXwOnf/NHIaPsvyYuhDNMw2OQg+f
aSPdNxpJ7075afDH5mv9GaFXze3qCfzpCizKx49Ruh8+x/OBCK33kgE2cdJcktJmIS63r77nJPK2
rftYyihmK6dQMJ+spSRvu3607fSy7fRXV3SPk1vsY5RyQeWF996MGxcdx2fmZfd+9DJZw63RaQTi
pMDY8x+1Tleplc5UbdgjGXG38HKsfTs2BYZgjFmGaF615K5ek/es734V0Y3ZtUiZ6holce9dVzhq
qiG+DUnJaTQT54v9aYuiI5ZIFqsM82YcjWpLD40qEiNt5OLoMC/C/tW0Ojxjb+0caaeiX4idZSro
YlzMiVNODv+7dXi2I7FH/70O7454gG7Jx+9l8u9avK83/q3Fc62/HB9Lks+dhPLC71o8xb1ivMzT
huRXSYrSPzFfxl9scqjp/SPhO2vx/L9cAfcKrBW2Pkcq+P4HWjxh6P8e80UbyrUs03SFbliuEM6f
eKsc99Va1PpynPP6kfEbMOYifYSJU6Ftx2oAIS7SACLRMd8bOpAUz7C6feHp266Eme5DoH6oGVt2
coTUT6Ttrn27cxJ6pIWDHdSdOXEdEDdXldvdTz7GtULrkTvF2Cm9GHbGVTE6HvwJxpzFwD8Te1xk
zg/zRNvOF69liHwtTPD1VBzRfBZKac/Ubow87i+smya3w7vqI23H5NTiV9jYHX3iyY+P5Bg7O2rs
kFZLKw06oOWBhaD7sLgMQrssevXNXFD9sDHU+8xmW3jrl1R/ntP4IUnb+rBA5OdEHWFcue8xpY+D
6Dual9Hn1FFBMznlGE1s86X2r6hRwL83Zm2j5flFvsbUYqX5uyCCBsuP2e07hESg94kpjJKSkFv8
LyAfxBKsDOu3ujYDJjHaD+zlnzFW4qAytWfoHXRxUn3cDAue2zH3TsUYo1FxjGvAAtj7Uy89JVZ3
TebGNNMlySj9lzGKOyKZJvTb6xwMlusRBoO9xvWH5rQaOsJyksxulhj4SYrrrXLGa/pQ/aVwPrqY
Cb5JoiapL+6142JJnNNuYO5SZweE43jGANcG4+wSVIR1z3Jw6bhLI2lZOf6Hngor9lb8ArJkaZJ+
bhk2ZoV56UFgpagl6rgLqpUc+9XtnkDvXY7ttFJa9o4xinvPhu2r9T9CUX1v0VAgynJuB98tyMOW
edAOwxvST8Cqdf31mufaCbn3rV0xiHGT2LjxcXDOlfXuiqK/DaP6Cn1KfamN1F+IyD5iJwWnsXoH
s9KWp3DgPtsRvYRzx79cVrIepqw95ZFHp3EIn2cfWqEDm42OQlzsFurpe4ya3KSzeMIngKjPi5ou
yBxrPBaeMR+HvOImhZb90MQ/W0wBbSI9FgUJtIIbg11qvxgYddtsJkACduQG4bT5wP0ynjSXYJUx
wL9Id6OD8RNOc73XnVxc8RYqsD3HCQO1CdlTPwT4ju6GEW/ANBvDacXRHdDN/9ZTwDnqM0pvOGfR
rmt6BJ+9/jajAIHIZXhbJI/XFLl/TjBxg3TuHn2n8oKoC7+heuKGWT6uMbj0oSTb1KMiJ8MDSnJU
QNLreiBG881v88du1bsAqdwakExwakONr5rX3YHk7uvqe7I6y2ac53KzGI8L5bhjVE73vubtddEc
B8cwgm4pokOehE8MOX55hGLA8AIKYNrLScCbcpvscXFoYha9LiEP5WeBgXCVuR3xGpocL4zAdHfv
iai9sunqbTys0NuS4I4tQrdL/ljznl/5I0mZBpaJ2JZckHa5Qf6mW5Hq6ze3pu8/taK96lp0TEif
0wCTW3/ZZ89+ht4n1A9WjTaod9biXtoTx58ZHczNOtMnWxyPXpNOEFjd07ytiDtjZg9BZF3Tt7AR
2LAwl9GPKtd6P5QeOQ9GSB/Ougw9vOAUdgVJLNkE1sH6MJ18vRDoyMp5bA6TyzggDGE22Yb/VKJ6
ZWKV0OnNBGMxKwHzQ+U0aziXGkEPN4nQO+XjXq9svMioEOs5Lo54OTUqf+5hWpNj1wCRWg6USP3y
OTc6/1QVDYXXy2xoDjGlU03n+mD7Bws707E11iBBq7srvObN9qYumHJTRgzRStNNXDoMPnqIwtRx
l/hILDxWNmG3x2GmiZmMYTB1CXN0eiO7sTstTenS8LW7F1ziW33qn3rbgZo4edGRWnJK4TC+JHAq
3DqmVJJa9+5o7KdqWrZ1REugShdAUjhIJNP84W3NARhkKJF3q3daRtLICtfGjQO3YWZ0uZgEoZNq
bEp5S+mjWTIJjswoty49U/khqq4zJ3GC3v6BG5mJ7GAG/gL1wS/cH5pvIxMqwoMGfpm6hm7sut6C
EEUu5NZBWOeEweraP61CPOi0uTZDmGq7lvqQ40Asa6rkY+0xFA9J+drv4IWAqHUx/UQiDVBgkh+P
sjY8ukyH9DEh7tiMD0jgEH3U4hhVuFN8cFpazAyeLByuMH1gRuZn45QvGVi6zdIykjZbSloCw5Lw
GJ8Otk5N3c+vwzV7MKqFQ6E3/G3Ymo+mkVwDdSuYfDYwyjFVbhiIHEYd2g80xwAnYYpffdnbQPkW
U9boiCQiXxao22IiY77px/C+adFTFoCCTJ+DSPKwfPHe0GSj6bPE+yjGfawZ46lHu3DBRLkn7QIu
QO496pXoqb4bVGdkCvqsj6fV84y9WbvcinOLiUfgsb5NSn7jyKkOTcbAwwmje/KBT6UR7yAR3eME
P1UphxxJO/k2DpNvI+qs6wjNcjpkfBV7wBJFx2nTzDAFffOmIBxB6wiZMIXAuOmTCERUyrTxCYP0
xoYWoHcwUpJ8FvfZX3xkmA1lXbtAq8cEJ2uWHwS6REFvRgm7B+ijbwV9lGENdE/UTZ1tY78mi/fD
jgsRDO1L55GbmPV38L9eIzRCQdp0t1p6xUUh3ArXv+wdimf8gX2J7c8arjVgG0QfSWtk5pySnJus
O/a7kmvBdsC0xL1t2fUhVh9GG4e8Dk/JeLJbaJSRlO96S/fB7K9IMJ6Tb3VB/fxK1A3DESvaDwZI
zaKH7jaOL9kCwSaZPSTuHFy9aYIpwZyYojHZ6qlxiqrqFRk802+ubtAs3UMiumffbwnoXLKfxtx4
xGOat3U5Pq8p7Qyy/sTWt6mozK5xGfUAAdCceXGE77qu2e+ECKWkgtV5/lBS1imbhi69s88KglUJ
Uj5EPsil3HuygHNsOOcOIZGRTjxBEo45+qyMeKMZxmC4q8223RQ2Co7BgbtD8+NC98rnyNMn88id
nTKa1OmoxdTbxWbAHrbLUPDXFHkpb1J7hfI5zRdtjd7tvFDblHBRbeMAYMjpjOT9SXVd/q+FUty1
OqesFu2VBC210agnrk1XRD3m5MxPlN03RVN0F6Gmtxfr6KANrbEdhEm1nNL6scgGC1IPNQylgFZa
aLXIpGL7LI2268kJ1BfRlAJcKVuV0FdJxZceOLgl6ERLQr33r9QK9VC9ohuaH/g4uq9AFbXp/Blf
n3n+OFGH3CXrJatPafOh5LLV+Bglun9yaM4cai27ienSm0g/E+tCvcBdF/2QeADGzvku3lpS7Faf
q1S44ZBSE+GetcWbS4yv1K62hYsgUq2qjefFH9vUJ/yxLUQTV3Rme/xj+/mhF0IfSFNwHrDIMgzU
8J1qCXFu5SLKYCTVDryYrXpsufYL+Zz+bvqXClHtViU5zBWyXD3OZ+lKULvZmaeXIgNJWKptuhtV
x45smPMxodb++MA2o9vguGC1lDDwvNClZFDpBtW2pLOh4rr58puSMlPHmPrAr1UIkK8Sj7tTMlGl
JFdrmdKa5j104N4cfn5pWfNYBOs0cbY6JTVdpSeXoSQRJCR746a46b9221eYzNe6+u1Th6s5tVIa
NOXMUa6kx0pUrNbOQuOpv85q/MHGalEr/BLyqtWogUGVe9HBxnHD1+pf1WmkFq6bshdqeUaVNmJ1
L2FSI2rIGcizWyT8nEQLJP8L9VCt6fKhNaaNvlWP/THF0Kv3O/LKnCOo73eCqYZLyQwiyM85okZp
79i87bS6fYKBU5JPuzN6jK9NeCDVfX4Q3ZW1tNmDl9gHuw3f2rDNL1xtSnYNQ2mIGU27r90wRehB
t9SqoSqb8Jg8QpNN+s82SrdDXC3cLgczk9dLJnOYyHfVKkceBnVGi9TeDeoj8IBenh671flhCJEe
x8EJTJRKG7G69IBT/aYZckE53vS2wBHSk5gZRUSZdkJwl6Av6LLLSRZkxRgWN4ZRcYcERxb0LlNr
cqMzSsHUI+2ovtVtmny2blwO8/g+GmWyt2p4ZnHUdrs0N8wA+HR24UzlJ2f4k8WN/tSi695oWkI0
oK7n+4I+U5DDrIMKfdd3uuwFOtFp0SAm+l5I2ph0HUVjcmOYjAhFiwx2UrrPzOgbPOhMNWvpeFAx
FzD/0IIqladaPW/84zXqWZXJcX5d1dHnar1625r+tXouV6pRtbqOBJlUAM1CSTtbPennkQv18GvB
tASfXMZ9foBBkjKdwTi0Yg2JQfXVM4VFf/C/SB+I/e9myVpTH4SCjLAX+WmtpGxkks7mzHfn50JJ
cBsly01taxTfDdCbeuMg333+iPPDkuoyphG4cZ1CyGWSJid1vAqZUiuWilo9L3Iv7Q6TM53SHO+L
ZWM5nuWpwMHOOZKXjZyCgkyT285PnB86rY8SoEXhchhK9+sl6tkoW74bHWjV82vrrra2gnEeBrd/
mC34j5MDanTaGTL7CZHQFdpib68yWtR+wEcsxT/yFhwVlb9s1arKPdFN+1WYNHYwO4ISkotF0m4M
mjloPYkTGH03DAZpIW9tfI8T5v+jx8DJlnYGxuXVhVpTISZ/bLOAX6CnMsBiVlYYAMHEOCRvv/6k
vjLijQbEEEGD631VJMlJg2BQJwwip+XaUJLtkW+p1kaJG8q16RhJjxNdyuVgj8aRiWu0azk1Nl+x
KeovWNUFkXrr339gO1mG9GvEBIjwv8/OYu+r2rwxW+I90lzrTt74bUmn4WIaFgq2unEIpWvHcJIW
7Jp3b8rvqjIg2hQx4qV6POcAHGEY0plL5yiBZ0jznYYMwnMLL8/Jy3DpE7OiFsgprOKokh30QgOE
RbxlBVIyv4ATS8SRXJDUBLnA5ecW0m+g3qeeGOxUtr3U/SNVyyFrie8oOLZ+e5X8jPP/+JUi8f/d
5qncufMnqDX1vvO288PzR5//vPO2tOFkBdQOfMBNX8LzJ6sXu8pa9fW3n98T5158BKy9O2/6eolm
uFRN7F6GRZjjxSp19eBanT1xKfCWON+rxU12A7depvicythWiFWx/ZgAI+mfURurdQbECRXWSokU
Xic6J9KXUEX47i1sdpv/GL+jDunZ9W4A7Rr7dk0J6JvuUxOznSdF/gnh0JtpxQiwloVk8lZEa/Ty
PlynLjcTlfWj/gi9HR8nA8mxB50sSnC3AbvDqVXCmvc8GjZeAamQr1C1fX9hFoCeYqtN3a02hemp
kE5B8Gd3Iu/9hER4mVWDg1p9BndxLEjTaveHVuQXdR6P0L+Kz7ZHqfq/uh9gCktgU//v+wGP0iv/
f4LvWdX/Wz/g7zf+4813/rIsj6ADXJm2bTnS+v4vb771F/Nuz7ToEriGY2PA/6cfYP/lW5buoYQ1
aKC7JrZ96knSm28Zf1me7Ac4pi/ogPKu/0k/wHRJ7qiJRIuq8vTz//1fW/f5DKp4tALoTOi2kP2C
37Md0Fj0SCa0yxQHLN32sN6RLDFsIR9227nLTl0UhxJQ/ObZJABCz76ggvi2FtpdvoQuejtUuNLh
ZgFi3BsjlB/BmIzKqUVZNEIrOwS5m0AA5xJMJJfMWyMc0SzXADd/vgchiPI09Q7g1JYNVk0kAcUD
Qss3HIuHSKcm0g4I+Ofy0DTenTBBPSElsk9mC/AO4O02F/67TpvOR2CCVf1msuYfXo0CnXoDDrzl
0iqXCw/drJ+VV+ClyUOL3Wvc1+ZWN7KHqk8+zHSlZkr4J5PIRu8eMlsq9fC5w62gZdHb1bZNc0qJ
s31FoZQBTRJ4BZqJUSs/iZc56NZ8iZa2rNFtdMPdMOegLWHUjrPXgv5BBMuLkzypN71l0aC3AmTD
L5obmYBN+c42zcts6u5puFOOwNYFCsT4sQprt/SUSLPGeGjy7MJz7EdQbfPGpATJ5NUPvFb71tvj
U92U34HZjj0jjoVhZdq2W8NkDpZVRE7O7bPQnT7Q4UatSITsgSKck0zbIXKuNZeUOjG/6Ol4PVYk
OmhTcW0XfN2MX4FRNVyZcrzD8EwCsRGWMLHjYwZfLK0f+nLmLk6JWQzZ1YoMaOthX6M6lHxvFor7
2kILZPWyn1V+l0XEhUfDozWQmsxn7LOhpp6WJITKG3pgmEjCozFiUq5pIAmR9yf2/NEW2RV4RtQH
eZ7s/fWBZmXt/NARX0x1jhORH2EhPONhmctjilJ+5394WXLJZAAQ0hA+AZO6i9nXBrPzwySrKjqm
A29u3JOwKG1oGTItQY8hzuPnwZxoSrRyqmPUlyiUnijRgV4kyUKsdrYfXab+dkdvh52J3Ret0JKK
1yKfKSeb+EsjL7tyqoZSXbtFMn7fkfJ2JILwBsVsDVI3dLbxWAIgr98AKC2wAl4sN3utIR1tsxGJ
q+GKl6wsfyxI/P3yGgDt3stwhpFWYWyE42LcnRE7Vo/V5DyshXeq4OlslnrCj6oHnQP+xYzCOwfZ
oFHeuFqE7C2xH7jRzNumOtorc3fbbIed3q8kUmaX/TyJLfKd7Pq86OjnBVUpBZ9eBCg7y0pO6Gl5
8z0YE0LsQq//NWQmbEevFJs1byjDNsVzXbOLjNHZ9VGEath6bwh/IGF2hN8LxJMakYofvc/70TpG
ukalSjd/NmObBqhMIDDFp9Duy30rjdymtHRPcHu/1s7btEZgEAAtxuhGLQYJElBrCikgL8a72fLe
/n5SjnoaNeQerPO6toL/LAbkQl/P/fZxsFOBcyEiqg18vvPUU6pFEK4eZS0/004k6ULQCzFU4LUc
9g6SYxT7vb+1uni88Ibkh6s7M5cP7DzHjhRXY8lJ6cH5xHjaP8ZpBXLOlxw+tND9RbRyl1ZrGATv
liUT+/MmtT1tjZtkhrxxfn0i36RetnAvCeA+FSTwyhGMnM9gLjsUq2scWjUD+YMPrV5XRqF9Amau
HpzfqSjSDPUpwVHQKrm4CepwcoqkPokiN8+oDWOSPkToefd0YkD3j9VjN9jhPisT62kqtMuFYTCV
+O+1lEwZHZcbz3yfSLFfBwF9IPEOTeU2d6JjvIcY1rosxvEwNH16iZT9aVqWFjhgbBwdUd4oM+jQ
N9GGGl5ySjssKKDQYWN/n+PxIaGeT+oQYn+t3jMI2thzQwugAIYxL+MT1udqV46VswndVQuMNfcu
Wtdo0PdWz1RzabGZ+pVW18OuZyaEHS7dQb+6HNa3WdCpogAb4sl8a02EZrb2vpoemkqtXQ/zTNkc
ftcpM/Tqol67700nXIrvZncsluoDTwv0U7uJj3E3es8JrK7CcTPY4pqzw4NbgBuJ3ptl+EU+Sffg
6GF1Z9AOMtF3y7bf01oOycValXdDSPcC7Wf16swZeQDxQ5HG4V7rnHZXx45U9ulvYx+vhyxqvIvM
54bbiSGIfw414n0jvm85uvYTyTWbaiH9UJRLGlBjb4Iw6ummoAikpzttxqiITjQN44NjhJfKtawK
ZMQINOVRPfbGbSrpB/MEWPOoilBqgYLmdoTmvVchuLOaSmL6Q2bgWQMCrpFke0tl4bnuKE55ip+c
wPev0uEKwiuwZ59prJx0qUUoh+SpStQ7P17k3AqkFIjbykDNI8fuatFzAabUxhHaXjgyHRCbCqpC
UtxUeVBVBn+rEf57ydBdCYWT6XCqXKcqdYsKj1uIkUsYK5DgSeJKIjPm1LOW5LAnBtPeopdMTkcQ
6FQuyelcUbZx0FGKkBXmr6oYE2XHGb3dkgzNhc2owED+fxIyEG+Vi0QCGc4PhUzPCyNMkIXnkK43
S0jD16ryGKvH2gTwIyWQz1LRfA4ziZRSLEekRHuoCL8cM+GRLvi2l/l+eD48lARk/qn9ugKqpXwl
S922TAdsZEygvLrGBAfyC9dHlSV+3st/cC3UE/mS/bIXvdqdsRaqUK8OhHPdXq2tDWTxnqbl135X
hUi1UMALVSyuVQU5bJ1oXzgNjF8OCEtlLKpV8ZVuqnVvFLXtHZiL+qQnH6q2HsqUxkzmNapfVHEt
1KKXuY6DZMSdt6nfO0o7cbCJhFQF/fNCk2mS54dqTW1bnfemSvuTB9ufmqn8TdXhptayAgB3Fnre
Vh1v58X5GDwfiC4plzon1mFUyZdR7t0S7w0ZU84x1UJZ8G3FPVGPp0SKy8nUVMXir333dY6qUrZa
BS7NpS1DIS9n7mr//Bkifd6H5uAzgodPofbNF4Dj68z9WrfT+gfRABSvZH3/vIvUHvtjm4vBDWZL
CTBL7jF19n7VkNW+U4/VM1A10K/F+gupuP+cvK0MQlWPOzUHRp9cnBj20buUqbnqlFGnkiLSqLXz
NhGJg9sZ1kFxZrrQZBxdbm0YBIdOhrNaskqjnvt6gdxWRXDERhs/h69zPdS1mHn1v9b+2Ka1TRRo
kl9DLYdpc8LMYe/KkNk5xibvI9f/KvGrYpOs+Jc+8bQrObVqFwpZiTrv0cIKuY2qx0RfOMcuJTZN
noLqlKxUKm4UCcYuNlm5gwzNbYVHAe7rOnvjy2BdtW46QMMmGburUDPkADAHk6G8ahf/hqOpTXFf
pgVhPLKGV35VWCWERp2yXxnnrcQWZwPCE9Xh8c99n98ed56j0c9F6bWoGtm5S6A6B1+dBBiiRHfQ
tf7qFchr9JkBotbUQl231UtCTGth2fjH8+UyDwkg2qgr59cqn/9e+hFukKyz9qosqaqQzpLBI/BU
hXJWQIKv57Dv4CSTX3cWjI+OalU9peqa54cRUroFX74mQ/zi+CPss+IQyYLdKDiQ1dp58Z+2lZrG
VfT8mqiQ/ZT/9BEzc5Vdscaf6mNy9T5sMJe2bSaH3972n977x7YspjuwdiaHo/xb1bPkn35HjzRR
LGJTNYMg7mSqRdv/FJO8HZVC1j4jbkBqMXbcnc7bJgrQWMp0ba+3hnuYpxwi8VBgL5L7Qr0jWuBf
gcTgY9Sb/9PHqCd+ew/gtp2dmsjJ+fJxa76KmLBX9aqvj/t67VjP2E09fg1hjtlBPa8WaHn439Sz
I0UsveBA0Wh5YBKTVXgk5rj/qFtNp46q7m5Esd4eofr+XepKYo9hQVkesGj/nRT9lQxbmxIm3lci
u1gfVerrOQk2otvBLgyLN5ALNppvqrlYO8K9V09XjWx0hrVRELyUhOXVoiHi4CLze/VUPfRUZrIq
TqZ+gQgoTpNAxe5+LdRlW63WCBD48kt/jwG830/09wqrbneqdK2ir1XpUT201B0hLZ89lwhDiEYV
RkJqLKMelfxsBIzK0Y3apL6QWkSpwN5e5Ifet+f62MkbF8gI0n3lrdHzSZhUucmqxq5xY2CqJ++B
EOFJ75xL8kDI15aQk39Sk9Va1xfxBa0u/K/dhU3MuT2t1m5o7L+jstWagH5kJd1wVFnZs3ypWmsd
a0vLbj2i1OEPkXX5bDI4BIW8YqvHk4UHdsHmZfW2XhGYwQHrSjoObAtrF5Hr2Y/rBOxQDhbPldwV
BBhECPRs5n9xdybLjTNZln6Vtt7jNwCOwbHoDUGCpCiFZoVCG1hMwjw4ZuDp6wMiMxUVmZ1pta0N
jINESiSG6/ee853FOKTr/ylX5Nl2C3OdF6SQi1Jlx+bBvAlXwM32j28bp4/7fRnazN0iWGYFUHlW
PWuJRpSZgcRzHTrLHmhjuk71x1gLYjqARxx2Ecyt9dCbtehO2dUUbDuOtw7wQcOuw/Ntlr/N/K3w
WnnRct7gIzr9LFCx6yRty3YuTX0+kvkB/plqbGvib7f4jrgufDwIcEpDlgL7LVv/iY9NIVP3iIQO
VN3fHwcLvHLbcdV0Lf7C2rIbBB/a/fZqW173dutjE60Xpc5oP/dFJA/bC/2Wyu5MBR+8hcFeNIN9
6iwWYxfsBf0php9jrzX4tlHbrmbHe2Ra00nPNL7g7QmtEiwOOvU1XL+abW+TXoH3c7tvwzRjd2PS
zZcrvsI0u5QbrewjnjuhR4hPsozeafapg0mbk5c2vd1S0gpXqxIEri5KH91iEPtxn1zBEcK03Icr
PC1NoVhUcoAIhCwPR8/2aAJ6jZy18jtTQJg83jxcRSGb7e4/PQbhRPPAyEFhZCBb3aqhGD/1Ib4S
ZLPUNTSKhmTnYWwPUMMmfudoj4Nc0qtED90gNh3Hl15VkkVaIIZZChUQCkVGly6XO6N4wJrjMpeo
94QcPdbtIi/pVD0tVhie2sSOEPs4X3DtxtcjxLOG4fRd3xvVNYjdOpQ3lNvpTT/r4gJkZmekLgdE
FB9GY+5wyVo++aV3GLj1FwKWsnM24LlvIVSkGAzpwmAUGnT3asxoVE7pEJ4ahm1ZOCcnhUDzUo/D
NUyE8DSqjB7EaAcJSZ97+Cw3vYseem5TdUIZETGUEGiGifM7W23+qQSndtC8NZ0OHMfOUU5/7nry
wiI8F5Gy7U8RuCo8kRqt4PnzKDzhj+6Ia80dxc7QUIybtm6cO3O8pbOlLiA51WW7hVzyJ+CDAVd1
W1+LeCtyC+Fn2hTDQscXtdTG7Ku+IQllY95FqAo1sNagIqzkExItGp+sxgOoUsuKX9eFVZ3SPI5O
JVaaZXBvOZ2NTxg1ZTCbKLoQfkFpKPXxGOVjcYv2wI+hatIGido9w3+oJe4UzCLqr01Z6v5Q9xi7
LTMFLpBUe03KG1E2ZeAqAwgCvRkrxTsp63u71p5yuI9HybjK6GikFqL/bifVRXgmyVlzfOxhxe6s
nk3YxcVeTN7BCocfWKFKGP2+XMZ6T/bxk10W001YJ+nJsufnCRHoQaUlQO5e2ld1vEgkdv1bZU1w
nksDfAyd9TnVv6FM+FGVw486QoJIaCwdfu+0oHD3hdPflK3V7bClMelCjXm95OmDcozmKFTcBWEr
sNDZk37fEjHTjGW+J3TW3JMzpQLJlQI7IWLZDt5B7tn4r6rIn9SMVgNyuqWZPbEw6KYrFIuoyqqF
aF3UEA6lfyDmYjzXi8ksmniMZUx+DKS2AUcVlLDXi5b+1A3IEj11ng/BziUVC/m3W1Q3QmiE1Cne
uLbxI+ezEX+aNETUDmovmtEIpLueYQbgt5+dvdabqNV2GQvMneRS26M6oUsRcTXvgAiYU3FMRNch
ejaOIfFQe1HlJi4G6Gyq9fYTOyhKZXkb6sXF05zsWsnupOd1cc4y9a2eGJZUhuj2/7uHbkI37X83
dHvChPOzbX/+/D1eXvz6rb9N3KTxl2Oz3Ic0bW0jN2DUf5u4efpfAtQC+fHScIVk+4+Jm3D+ciQj
EGmZdDO3sdrfJ27C+suTwsEr4LHOEDh7/icTN7Dbf9Cw0VN7HsM2SzeEoxMU9gcN2yUjTItHorBi
8tD8rVrZhr2jJTo0tS9bsVQJs4byr0t4pAr4abvWUtsz20YrZppBW/m03d+qqY+nPyqssifzZ+ox
jqxTnq0q2QQIehSxONnu/7opBV6x3OvAMQKH5gK/2wBn7lqpbLe2Tb819Hri/wJNidu1y3RlbO28
7eYYQoI/bDe36jizUnp7hsAwVNnQex1FEA2+h7OynIiDJsK8LLMXe1W3qAJbtU0qaLdcRorRqWj6
K0NnVr5bwnHcTWZpHFynvCQL16+iVaBPSfFNLQ8FVwxjdsIRME/1M6YAGMoZ2u5bYelfCjwFn2Yz
ZUI+rQCtJTzFrBv8osfXVNf5bacPd6MVZ4ccl68/GyEjFq0hoRjVah9BQCUqDdJXetTNCLSpRY0a
Tcml69zAG/tVNxe/1o24zGC3kXkgCLCq5caNcoZQokfM3B4T6lafzoRaGASMz1BwINLiK+7HiZXM
SDBuYX3G9/HUjrC4nNBjNZfDMSlJDzKKAhRjkvktkak+uX92IL1HGRnkoeDGRBguX0tmQ3XdTAc7
TPGs6971DOeDjEWpnXA+I2xrCdWrKOeDsSGUSlN0t7tjCjDlWYsfxi79krMqKxPCyK0czX9IOGNG
mcvAjawZ17P8FGv4biQjfte747UZ2Y+Fa1gnHf4bowWyr3srcI0ckHXS7XMjxyoi6ZuTbHxjtbA4
Lct410rN2ZeJ6V2pvL4TWaPuzezKRjPGdAk3++wQk6q7VsBslfQVjAH7EoSRX2vLg+u1TRCT8KjN
aK+T3EOKTDMWNCMyYDF9MROUekDEjQBmg6Jwd76N66s48w0Rg6+4sLpTvTpSWQC/JaGZIKZnvbh2
gZbHNq+K/WxOd3rJtJNaioytZBS+FVvfo241tgjyQnOX3SZM6zMZp+YRWsSx7WF1dmQEMkk8EqXq
+Zo+PqBsRPuuwpZ8BcmVL5oPyFmDKe68PVT0jGGSoOJ1WFYNSQDG+7w4ZOA0znSdMA/Yh/e4Us9E
Be1LOQy+09iPZjJ8y3sSyueluu868kkMOD5az/WR0xp6FnM+x2LZGxkJ2mGNdJ8RLKOm9qFsxn4/
T4lfTRkKdJvYCa3lQOxOJTERqwAahgShKFmtwLZE2VOjg9Clx33Rl5OyIJyYZNoXWUFuTqVfU3xA
CrDQCk7JMEN+r76xd0Ax6lFT6okjdkgPVoHUjEeA+BUxE9M8kfedNK802iKmCcdtlWYgcgrx6V0M
fdz13Txie2coVFXI3O2FIFmTLpYps0NLGlKy0BRijKJVbXNEaewF7ED3VTNDXJhfW2Kvdo0lzMO8
/mGqrNDUi6jDZxe158J6KgznLXPDOjCCxAZGpYo3pyUvr6S7jv+CjGkRjFQE7s/edruTIx00q00I
Qs20MDll7eec3ezkigGX7QgBcWFNohGuF3rxeGhJaaq9G8PS+XqKnTdAcALDf0z1igw+z2v3mjml
R69BnueOBvSHc1Q0r1nUQ46m+3DiBHLMLQ6NmMWHistbZ32TShXHZRi1Y+wyuQ91DM9a4Yupse96
3fqR25xTIwQOyXQ3DUn3CcHFjNSuic6t9xhOWI9bon34gBKIYYSqkkzr62Qjg4CZyY00NUVDFYfQ
kLpEFZY72yOOYRz072bGvUKPvkaa3+Dr9DHZsEZaU6zzYR/GD3NEjKAZc+bEWEICDykvwMTWDALc
G3jnVZj4nuW8iAmlwpQwu5+IW/UnSc0X0S6XEZmZWulGgVu61WEZ1dlhLezP4drqVWN4AYgxlCPm
lXGGbzXKn9bE6YU0eUSU8I182CJM+t9yh7lOyJVKNsWrbb1rBaZEQyNls8tJlK8SyGj1u6xK8wpE
x0lrjP4UjfnTVKwwJ61piB0g0ZOS3rnD2eGnJeSvTAPVCQ5J73/UKoI5vYgXelcDwH5DowAcSybj
HmmaExQzbPxRTcxhlM9nl8WSZOGl4a+HvNYC5wApYjJbPJdzhwHMKAY0Et+WmnozE519gUNVOGDG
BvUmWLgA6enbPXwMZDaEyTKgKb/hR/w6zcBCWA/14NYK1gwQ6L2rNAZVJUhydOEozmWW4yUNvzSV
Pp5l3HOViY1zWMRH2zYBFnYYsnKx5CcN0Q6mTjxctqUjMlmKO40h5E63STzVzfBQuFV7jmeHsSG0
RG+6tAaHJB3VcN/E6f3M4s9vX5piiEjd5cMDqTPsRoHTzJumq9BWkGRs70RTDcq58rNFNLcl4L0d
gUdPquBatJhjeMx1HOsZGdakaL/bEfm4xShy1onw1FKdCI/2M80skr3mm7qnKocdfiQX8TMZNbZf
KzRFlrvWL+U7oBgNf0rTHMpYEZHKRSVq59s5W54ap+2CzElngCpkZhkQuhj3WA+RkRxSbbEvdE8v
nKc/JU4dBbZQLw360+OsO5+0NKDrOB21Vr9NUug6HXkUB1FxTLQl5CXHImRcww9ts+AtKzNYyxfm
auHeiaC+Gvont7QfOXJedYR+QJXr6Yg94GoD/G6bjEIiawGKueZDDfgF+ib9knikfBjsifNABSoV
cklBdMi5QB9/tSHNRWy+MVZO9zqrxQml78HOOKkTu3UfM732Zey90cQoiAWsTlNkiyOd5YlznQV8
PinsJzAugG7C+YtOnMZhxNSgydjOd7VeQKGQ5VfWhvijLaqvIdNoLBMo96BnREmziPejFIV4AkeN
9cuOnqMKQu9HyELuYBvkaCSeAR5klHJHPXEaNe0b53zIUZq6jbrBDjavgKNZAm+dx/TPsbhmAcrZ
NUrC3pxRLeYz2rNkPqZ2e18y1Q9hdJ67XQM8ffH19fydjmDufg2RykEFtI0eNtr5yLwTJAoiKJw4
rtiPgr5wJh6c1GZwsw5JttGvTjI0kVHzrl1VJsUWl6lx5B0JI7lN8Li6uMRP21yLluuToGXqc/6/
GVe0uyvM4Ti16VXkxDYBnQRQCxjThEWAyZs7Bb4tN0+Vqn8NWmleqQAu+EPZdstZJI8zFKKG9q/e
Awrd/hzHg1OTJfHZ9YokIHKU5owCHUhs2xWiD0yspnkFAzIhYpTBc+GZeaB19dOvmfhMJR30ExRW
L7PPRW+OnPdIWFgnHtHqSQJgmR2M1PipbK07ZIUTnzEX+spVeF+xYIISIZ+xIwNhryeQgnC940Fb
h9PbkK0I36w2RFdHsczqPdpzkOhCPmA3a04j4zthOqRFR7shpsE4tjki7xlXf+Za3Sk18IYhSAi6
xnmVUatftfRt9jHEQ2Az0XJV6bpzcInGKBImoEteXm2DWUDw2upvwXjxpobHIpU/x4TzRaxX4DcN
7ViZOcGt4nliNU764FOiNJNuChrfvhU0RlPnq5fQnl3sOERAzzePblGtcW3U5hxORpS/LF5v8Idb
flR4r9SBMcolDHylQ7RdpQe5OfwEvq0dmJ+GUTYCxonfuym/bCmutf5Ug9o4Rx1BCwwhbjurov/r
tETCyrrx+2oeqEZ11y+9Su3YjWxkb4dSpwbTa4S75ZTda8pWR5soYFvqCp/6OmvOq9an6KvJs2th
MnoPzeyQQrRuxuh77soZjvRSBKYqX4QgLXinL4YHJ4ysC01Uvrbmj0plt0fBws0aY8GIsv5CRYEx
tuBk42Js7PAiqnoNSS0WfOBT+aw42QaO2Mf1PFySRD0OI0TRqneHi0bW27xIWI79yV1y7apNuq9U
Dy/YFCBHOS2ZKpPv9akVoFXTx5jkCQfiHPITte9piV/1tHISRde3tfvpULoYjuoiN6+0rHLPbvUZ
IcxEuG1CVNI25R+Le1OZpe+tSpAtgYQmGgN2izQGhJUz+vDKCNzhzU2Z9oSAtPxC1xpCm/PrfMKg
mDqax2kFsizDtBGBdFpqrAijE9HvFHxzIk+NFyH+KmC/JNkNUbokN9wRGdP7Y8fLuSJ6qmaE4l3a
xZceOtSZUB5KvhQWk5MWgRe7L5ErDD92F05465DdVhenpJerSh/hHO/dgxLsesSYUcjUtmq9F5UY
1Avr6GTbzecY+DQnHiSLzhcYQG9xho1pmOvr1CR8XYj+IMhbzIFo2aNtwFFYsO8vi43BgpLatenR
rXMoCNAovt8KcNArA5+MCfmOt0e72ja6vqon4Xzfj8XCPrquXS206782ed2/DFU7BaNm/+0h5ejk
pMZDfdg2oeM2gHXoWYIv2Yr0w8Ic+UOnQqvNIN9afbXF4u28JHH8SZuAUiMr3+MtQOvuIKODkIGM
MXOq00hLwimsLohzNRGhrIag+5xwMkJgpVtXiSrsX7ey0UFCoThbcx2CFmC3K4uRqXOprWyiiaFH
F409XnfrgBCDZaWl7jxQn0fdUe4J/w9EYGgXw/rcx2Z7LE+ZHEbaVB+2BGhVFWDR0/ShRGMZTHOV
oTq8Ny3iEaIynL9bNFcI96RHmlbIM3eV431SWhQdY0fnyryaWzrFKLBcNfhWI+UBTeLruI4fZ4uu
8AgJ3weN+bOmGS++1D29giKTMbDyhqgJF3fI5kX9JRJaR1vhepU0YqrdVBGru230dECl3Jt7gdCT
08aaT7QKJLeNttwroTnn7bL28bDZUaIzU/vIfF56HG6dBQZUIv2aE+trCBwlMEJzvKy5ACRDcvJd
2EdP+HzOy5KNl9IZCgBjZVoe6okQ7tnJA68czpGmQTf2As4BOleX2GHPKay7bVNomN776tHu3Nbv
PONZeaLnwhmSOOFBkU6TS9Xg4h3Mrj42rYnS0raObZofXU0tNzF7nm8ZUbkXmWFd6yk583mKwVlE
X6byAZFT2XcEhZSEP8aukXy1hl7ftbndXiCK3ceARB9rMJaeLv06horZMs27Cz2IWEWc/+iIuwq9
galwTXw38tpq70zpfHCyrILjBfa+j8XFdqMQxAoLg8msoktjvi16gSfHgxhFLA1Azl1Vp+JzW6fm
jpRTMofJfAcVBfK2JPhiTFtU1hJylG3ZP7s+f4r1wjvZvT4HExTXeGR5FsbolxeMS0tZfoWLY3wn
/uiKpsDn2SzEQ5M7EeODknSpyIyvRgkc2o2mT3WifugeMXYJoOld1VlYPlQ6XMbKO9ud6d4MegdR
p5hJdZSjd53U3wywDpf6dsoL64EVCAGbVTGS7uXtrZgzYjUvmIPReO+j2ihgswKnjyLqidkpae2j
EQI5Ou0bVapTFjYrMWMKryMrfbDHr/MUZ2+mNe1oiDt4mQQB0s5X+ZnMLO8TV8Vo33S28RTDEiw6
zzxPyDh34P3m647ZRbCAYji6c+tdxxUe/3SFMjcQGL0Iy/gQT1d1bZM3V2fz0RXvDZSNs2On43Gh
HGEBIrVD3oZP1QKrN9IpMFLXmm5U284H0TnDPpbjt1xL2lu7bD/HqLr9TT+3SbpAybl7upbIZ9eL
sLYOIuckA2Git0EoeowG3spdXU//2eAsJIX2HUF+6dP2ELXQfHWnYE7T12Kz5Xeko1C73Fygdaw9
pmHt33brRmOy4CFZI/K4ZX6xwF4w2AFzQ68Ckmaes/XM3QzealGLAQMiOdiUN7PZ3LGqR1m5ecq2
pmttOs/dpKJgEx5tm027KB0VVB0g0mS94qj4rl2d6dvzgH6wLG6aB6LtiSiFHENEdUtxvSlsN6nS
tjGndk+iM10DHf1278RIpW06CFdb0cNQ52+3ciMldb40XraVTsWyxi1iggAmeN8TO4pjGD8MJeMj
nERgRg6yDQcOiRmt7u2BhqFHWyU0gFgDV0tPdcSXN0y5Q5XrIRaYWFGq/sgBQwBRGHP+0O4mIwOC
HHaYnukXgI13fg4ERFxmS16kJKWp3HRDoAny6iGO0qvYGMlVKdN+l4YZCCKRsnihe5yYBRiC0Mj2
daVuU8V7DcoCH6jsu8iMwsMQOhjy5jG8YW9l8jpXnCIrcx8ftIzJrFziW9kdSGIejhWTxwgquS8Z
/dM+GvdevZ5qorteuHck86I9zKJ9rkzzjC36IYvSd5pa2ZHvO5sQ9cd6c8iXBJpNPTxnKXErlooO
s+zJ2V1nVA1fwa7RMNckc2keZGsQzJc+54n42c8laQ4J3pgxir+yjr+FznnMvIxOTxsSxuWlvklz
kdPjEEyKSzS6OKiLR5oakHU06PJ0F4eDgGzLFJG4Oc8wOZdLcHd1woftLiRIu23mMWVe5272zhrl
dWbpzr5f3G9l5p07L78u1AzliWO18ZbP9uhekeCBEy67BYZJj47YURzDeMv0al/T5N3zzhQ3mcNv
9+s5bFku/UwSt9svj5OBfYXiFV8kjHi/FTh6lKiv11h0gEipcbuGjxemxg4qEya8NHsNglSUY44A
w6i0Mk/dOPRKc+aAk05Pd036npgHoFUo3pJxZb8Q2kx8BhPJDgp9y6xWSLFTnfZIo//xoELmL7Xx
OrS0fdcythy/6qyuyTzBJlQsyWtEVfTQ1vzbrQIGZHUFDWfKwSSPHlkIpOKmY0ZJVzwGoFTDAgm5
4qHw8Mu6eCJ58MalJkZ2Ed9M6xdN6JW6dokxqiLisx3zu6vkErjdS+nlzi4v3GdGPy82Uc6HuCfF
3e3ym9GlFeI5YUbhV39SkYR6M5L+YadAaOLQPbexYZ4Ytd/kKVezUstCv9fR7APaTBP3rEH6ljIP
DGf29jXnLK5qDfIm8rTnHomEIEmYYRpQIyP2Yy0lkcx2HkyTgUAyeOFBj8bDYjg3Dq24ttUZmxR1
QzIYKFyy6lAJIDsgeGwxCQEEGBro4Ujyk2OV+xlGozOO9kGzs4EBbedbEaOewgOmaIqfmtf9EGaM
kaUi9USrcgrjL1F8F/dRCOAdZ4lJDLpOebCjcUIDC5qXXElDvPe1UZDCYAApxTQKFLlZFB8WURvk
k0itebMb6336XjIl3OVReUPon31dRPHnMv3OSjWmeddlB0Tx/dLle90xWbJhzEiQ/y8eXStLC6ai
rZ9aix3EXR6VrUvWS2JPNkh56ZM37HwcaaMTElLzSrDESHtABF07EzORRc2+z50r8pX2el0RTDjS
ErDg6XPpEmTM0WZpFP9Kke4b87VKUyJpM/Fsdea3RJQ12AIkLvFSvZREr+G9SrId7OhL0zdgalcG
V0Y3sZyNJwbYCvYy8GO1Wr2fwsRrTqE7XBdV9kSYjOV7KRxTZ6D4KTyYZOkcc6Iov0YGE/naRo4f
w8QQTE7wiz+4NEZGqp6WeO8AWGsFV/k5sxgPJfVpKathL13tQdfD7jG2CHefvS9lBt+dP847dpzS
29j5hBHrPUqRNsxjJHY49dYFWsrMqORqFFNBpVGLqE/CsXHJGyTHIL5CzbovD2amnfuRvrGH6erg
kFQEINxudqPhRTsubHBRE+1bq7VHO8TLaLRRkK5iaXfCSCcbfFIufD9b+87Bvo8bQLIWucS0FUwW
17Hmu+atKC6DwZGm0mdUFfrOIRnlWOkMK9rIeHGJP8FUQ86LrK9BpZwtSDs08DK0d1VzncFCPI55
QE1zS8bKockb8FcibnmZG6B/cI+M7FHV4t1slhOTNf5+d/wyumD8wtjrSTfPb+KnNROnHy+OXTIB
Ug4fg8dLDHGtbkJt3BGA94aFjWIl6T4zRLB9JczblA7hOa20i7KxqEFbBY1sUYHk3e0Uk7vABb7w
UU+4wXKoUY7ASzE1gPNQYWPH79wSy1QpmAyqKhhy73sHWAHuWu3cROlyHtYDqqVHFGoNSafNziUm
Dt4wbNGM60SL5Y2JDScXe5VEtBNr0LlvWQPp7kE64O7LkJRch5lDXUJzdt/obn5XKDQJ7qx303h2
4eE/JZXLOAjrpFiLxEh8T+buAiBqhY6o/TIVZ0dfjUNudJA/3KNRFrqflzivYG7RMloha1CFYl2/
zc30KxM2FSRdN5PRwbnM0tLHpiLhyHYzglDYxfSJgV3JIY0pci4PeQ2UOCszLOPt9GS5JDAWTRpI
NU3QK5lAxgSZFG0Hshnw7bl1JYkNM0Rq6S/Mja6ixg3wh+CEnVcdG+U6dKoT1e8ryEp2TRNuryI3
I2HAOeblV+t7aufik1kPX7QetEZjV9YZn5C/jK5zQJLg7OKyrQ72JEEbyfadc4zrK92VPtC4C3gq
BitrBgesEIBgS3+QhfetokXlLoyC8eTS7ZHk5ehOYKytQ4Itqlweu8GKj+EmtvvHxl1BRpss8uOJ
7bGPuxoEMjSZq3BQla2BORNZYLkJVn+TsdJFUD4jnNqfN1MJV7aK+ELUi7/9fBOazL+L/Lnefn37
md9u/nq59eWrtZngmBwem/1fiv7WWIyFKR5Pbpvtdz/uJpuW9uP9fnvpP3781/vNI7b8CCZdQL7H
CEz87zLLTfQ4bsCE7a0NJzZOxaJjHo7MZ31BqO1GehlYUfedpth86jtomaqS1amkuj6Abf6OJv00
DJ8Thay1EESYzHH1yXWx5KjyC7C3+S0GL1nGrnstzZ4EWRMWGYslxi4b2OLPmxt1QkkWOEjk3jal
5CbW3TbpZg/abv7S7W43Y9ODo7PdbEm+uips+r2DBQsQFRJf+W/Pb6/nbnLL7al8I2ysP7TddUy0
gb9eabvvWQu1pVNROXMN/vXQ+sMff9av1/q4/69+5l89ZmmdPLstOE3EyfYqIB1XIoprEVS03d0E
y5t0ebv7IWL+uLs9tr3Aduvjh//43T/ubj9X9NVI3cZ30azDEQZt9JVWrNQmBv/QUv/5oKhJe+BU
xM9vm2r9peTjl7b72zOOYvXTy/O4jg6anl2aeTU3w8pFqrfd3J7aNnYC3J1U0o9f/+MttrsCRNr/
cmIDrCOQyv9/YsPLz6aoyu6/Scd+/c7f4c3GX5YroCwLncXNimj+h3TMFX9ZwkJV5ljGRl34Dd5s
/6UbPCwtkkmEsQrYPlgNrukZKMZsGxWGbbn/E+UYOIjfQQ2mZ9ukrgKDEJaA4azDhPgd1CCNoV+S
StqnyPG+y56LZHK/GCMQ0ggy/m8fzN0v/MP/KfvirsII1v6//7sCJn5/M0s6zEH5r1C+eTqfxx8a
tbCHUM+wMzzNJJIHpuxNSqeJfqQSQLPgquk/qPTPPas7fb7xSvmqtOmcF5SlycA4x4XSR9IJYs92
3I/duM+mOQLGjJlclslzIpmf5ExyHUdcktxm2WEqIiablplYJv0JcMoutZPrKpKnsQXKqQ1zdRi0
5u7f/6PuP+Gw+UdtR5e6xzdFAsIfn2rs5Fj3acUAZ7JOUyfbnUglVX9io6bFlmrkuW8n5ndLz99Z
aJ8w0pKpVBZ+F1KHJ3VHbV2c6Om9F1ZxnefDuJfEO66inUNWmgWNUqifJi4Ss2JB1BTG56yPsWgf
sx7nnynFeXCgAy+RZR6qDpx7lLFMq5lY4TJfEUqaSWPIA4bzWxc9LmEC17HAEEFhnMPOJETA4y+1
+LO7QeaIpNF/eUBMIQl1r7NyqBAidYql8Vwms06MOXoH6aUnov04fQth8yvJu5HOUDDGO1geks4B
YT9AB+blp8rVXaZH7ySEQcnPkscadJg5QpDk35L72cq+VKqKdjRUv9I7WXUNgMX+w3e17nS/oUq2
ndK1+J5swjE5Qv/YKXXGpaIgCuAUx3QyDBU+pSJ7I2sMscikQywm2bMp+x4SfmrvB8UMqmqIlHTs
U6u5Fezt7mggfYgy6GtuFuunhkIrHEETm8mI+Ll0DraSr1Pr5L5pUdfqSJzSOMWB60THBoEdY8su
CuR8b3wedMIPUQS+26kHrjixop1yIbelFfu9GrRDMxLmtFjetzy2pivRqNc8LsGGV5LKHfKwTPrV
8HcpzPqlH8u7omLHg2i7y+bhmoXCW2uXd2E7t4F9VQ3jeSY01jTyT2mo3fZmd20zK8e7J/QWvcuA
c4cfmFDnJe9I0O1dLL173UB4Ec7YkuM0vfW8ee9ayF9IspJNtvYkHwqPPeY/fE//4muSruMZUkoL
se1KnPmNKNNaJDLM7uidElGP+2a1zcjIngPDIkrCfOys7PXfv+HGqPlzx5ASxhhoHGn/k6LWHoy2
qA3eUUx0tx1nxbeRcrIeDE7Zf8Ze+UkAT0PL3b9mM3twUvEN08Zb3cDy3CTRO/2USEXw+r78+7/t
X+2zHiU5ewtCVE9w3fj9wzCNtiwRMHgn17z22io+Qocs4M7wRxQ2foMeEjsRPMV/+A7+xduiL0YA
TX4Tc2jrj+/Aa0yTLDFNnphpvk+2fNJrzgfMi95b1YeHaMqOWSuf/v3/iqPun7962+RhFzGF+Odr
VBoZpgeqSp70zhhIz72NRsZJ8Zhfh7UObbY2MBAOGW2e57B1yXWyVoSvOfiVq78TnQD/AcC6x2WJ
w664cdLqolJOMqFO1z/hZWD9AOl3o12ZzizgUAf7de4gzXSKOwsqD+qR5HPZaPel5VyVAx/1jBAX
WjuxM7zvIZ+YUOVIJtJ67Ng372gioG912t7P8uJMRgOBXOJS6oAiqjcUqEj2ygjZXTypFfsF8BlF
jCOb753+nNXAvMN+vPVCxco3nHIM5/DYWYMCEOIcnCEazVSbclrMIINIOk69fWHOlpHa1g1+XUwH
meU4zGivE4FCNmvOMb1cWxEXA4YYTJb52moVaA5FdjI5NkuU+UkM1XNvrD/LpZV59vzgdlxzlDbo
8HSAPUYceKHHh2sr8erMCyKJ9eowM0EbFdGXDOx0CTUeySpZIkzNJibCTCIL/z/sEaZFzfTfT9py
hUuxI5quRERv/8GXCs0w77FHT6cIMAxzmiAth1tocMtRC1um3d49wzGSgYz6RgjI1XHn3mDlw5HB
3Jf0MG8/HPKBnizD8mYXSv1kyLGnxZj2GHO4EFGr+DbttXHNZSQnILquTOOZKFrDB55DWAPymBaC
Zp+SkmkNyFFVT2aD/T1x1zkm+vS5LUzfliOKgLxDqObi9DRcGs4L2PEqioO4mN+70rlyzYTUZZtF
tn5u4vHBq0Y6DCvYp2q7o4mi66ZarB+ZhgwkDMn1rkMNs7h9qNid2mzPAP9R6PF1bpcPUknmGVMD
E6PK7F1tmK9en48BsR2BXeBUyXuPBmSq7ck4o4nYU2JFRoEOAWw6IRIBQdd9EA8aOAkbGXQ8H2Uh
ntul+hJWKEub1v7cAC3ZEQr2mKZ0XhQLdyfU9mnIejOnGeW02ie19GfkkOSnde4978skxvVOUd+c
u0Ii5YzHR5HWJ3NIDoA+EvTL400zpz3Zsq7v5nxU1ks3Ai2c1H9RdmZNkTPrdv4rDt9rW/Nwwj4X
NU8UFFBMNwqgQSmlxtSsX+9Htb9zPm87wmHfEE3TVEOVSpm53rWe1T3mlfM7VmCWMlXCwqIqDNQr
NiOPnztMxEWAM1t6TmMvXAA3MkhKIJ1gYQa6M4bQZHWCKMpzNY9ZaJ3QEIHsGF0jtAKAzGy+Srkf
howrme8lqz1+sjXzEWTR45sxnXenxsY2QsZWiJSTIXwaR6oDkKvuHgN8vOkmuMEyUasqsYr9gK7G
1cAlQVhTcPnb8aZPLLaAVlYupUxwo9OIqnJH35fz4mzhNfdpIYFlUoqVNLK30UGuBJTyMkXpU4IF
JGZOkLiC3jQ5RpT5wfxpqx1zC0jwoFc8ZytsLoYRdUj3qCQDmSW57Ha0MLN78ot2aY7BJYhcAgoa
dOa6Cpaloa7UH5P8N6yL6D0NOU4eodBOn3l7cCUPw1LibsvQfnEq5+zqFbZpAwepxP5HbpUB2gCh
WzI+3uqip1IJ7mYRX3M5YFVk+tYXurUA8n8dzAqQ0FycGQyFRT8LTIXMpA0T78VC4B5DASDChm0a
qzhM4XzkjjIK+twn757i+OMkrPuxo9xU0z6zYriwaaXhUFLza5nsnoYMd1t449U+Rjqvf6Z0cu9q
OMCu2ZsdO1SH3Qodidkmb7UnK+TOPOXcYu0oJ+UoaFGJL4mf837y+8da6yDVtZpYEBM7TWqGvRi8
qxvQu6Mkm1YthneLtw3FC7QBhiN4/j4hEECxG/F+tM53ZRU1hXIm5XPZSOVMWBIqSK3PoDmEov1T
cbfZq573MZnFbe2E57SqnnLf2V82OBjvypF+dl/L7yAYbNwEZJQnXmTW/WCwAxCmEzYxynM9UPpb
vTdV+xzU5oe0D5JUJTWA+J0DLLFy9IA/qpygode/pvg52yZk091sHVmdwTzRtZpjw0k6RuaAVRmb
Z1eVdjNkLviUPlAkRw5PaTBFdCNgrrQyd+GBg8fGFmxyzTfvG5VOqxGX3jqSYbSQg0HlgY1hy8Xw
mKanLg+fGRrRMF5M566O8GiZ6XuS8+wI+6XU++yUKWRjZrf6kq3ta2CymmiJLi+lBn0f23BFrrm6
2AxoNwWnA1TSnTYApIP1EnJuZCI/ImmahDxSm7I/HvNK00TN6aN7rLB8JzZv5rIguVvZzdUL8ovW
lPc4paGDEYYArMr0EWdNVdOjVk/e1eN8g2cisxflEHOPnOq5eCWU29pvQbOIdE0MK18EIvkM42dV
47TsR26awrrkzO1mf8PCtbaAp8TWEMmzV3EnTZQLOqmh7LsMiYzAuUXj1tdNR6e849keZAGGQLGP
kb3vr2Uw0rRsQhohKXNojX3cFyy3IxGVgdcKyuCXFn/wLofRnvTJimjgS1sHl8FgrY4Cea1LtbUH
qoQaXY8WF514zt6ts62c6YOWGAs8eRUsOUoC9Uw/6UxNl+wjF5rd1gtnst7KwH6H9G+WWcsGj3Uz
7tqj4+aH0oq+LXp70ug7s0G1UStLM+nQXZuSAWrDYHVVOv3BDOtXXQu+wyzeuWXPMSLUXqQLdxFn
+YqzPoVEZEdARttvnRqfM24vixFMTeIxaGq8FJN2sAJeyEWVHujt+U0YjtLMqfhBu+K1Dxhdey79
wbk4F5Z4C6O32jymOXFKXZJ7TKxga5QDvhFIX7fv7QkmrGKWt5ret3FInYUVsDXoDQf+gLOko3JY
elH/KtyeSh3NTxYdoRbCtTbGvpZIU5tu4r4TO4am1EPz9VznntvgNO9chkCp7HfGaLxSmx6tKt1Z
m8z817qNL497HFoEM8zY94+DCn6H+T+b/IK3GqZRUSL/V2VEwUZ0FSbHNStZGkn/3mgFNe/eG+MP
501TlyTWHwnGq7XmNRqlzxP1fza3+Fxl2bsstK3BmtuPSbJ1O5/cVpnOeRnjRyRoqO34mTfuQ98T
+PFQEfZaObyBAD812Fm7vMN5pVEmTOHeOBr2fgCOjpBNPTYbnrVhTzYVvQ4NiZ79IMujSY2APRso
6TTwgaaEUMO3N9QNB8C/nCkOXj2ssXgHG9e5sF2dNsWMc/apk1i2k4auM+CUIOxYwZaEcDz0YO5u
f/r7QzTb/LKEAQruZgJ7szOtgwtPAaKPudovGQTA+nFny3IzFedxkNNB3MxtWUwld4oOens0H/MS
gWaKm51oZ/tEvfyMMW3anG+eHYn3VdGFQVU0ZjuyXKwcvSkWwmPKKRNj21rm3VxDqMPQznsTnbox
7xJQcdz0r1ziLLu2tOg1JG3YRuxGHCzjlUaTgG42x8nv8JQbMMM1+cNg5qGfMoa2fv7jGOmdJy5l
zNljGqOHMBzu2CbhfvXEQ1/U17xmvAd8Egn5R/UgQUmwGb756bfuh30Aq/omO8qG26z4MdPowWz0
pWEC+KJvCgQTYE52GZQnuqzr7ZXU5g97KIpy5m2KLVaJPrH0IYZR7L1QI1kTvCDcTBv+lwlr/7oM
sg/OfePhZtPprTZfd17No7qECBeOw9vVzO19p8EfLsvt38UCLhTDtdMWLzeQzw38L3mhZe0co4y3
qBZj9a1HPzzcPuQ9NmDcJmf23eHmZqGa6EqzU0qwbp52pTMKXcYzB6tSxXMim++6Ya9ye3Vvf7pd
K/GEoyseQ/bZZOIZSs1h079bLG7EOKPC6ShEMOPy8Usoiquz6Qubq0F6QOxjpb9HCepP3+UvoR9u
81nQ0BP5C6TgmQMTuDriYEHunMwmumJAjLejGxymVnd28cDqlusZ+NM2Ovgj+k7U9Bxcu4ammkDu
k4xNXFyIhpEWh3Xbagj45c7aMac/9kjyfNYwm4S4A27+IKq1pV8YHNiobppU+8apje2RTm2NO+GO
oJ2BL1jcN9e9y/EEuNmCcuffzkaQcxztZ+iSYKEUv0BjagunpDCKgA6bG7aYB4/jpaICbjGMTIAq
95fGGvN+lv5uh8SwhCLgUgxuZ83OL/Aw3Y7cU8djGzERRnBM+9LM/NUw/3dxaF0NY1wHNDJweqFp
eJa5tCx4rvT0g5wq+1rJ1FtPk+86lL/2MK3xmsDG5/dL1FnoGiSGKKVfCoMxxQn6Y2L6aGw9/8gb
77WOaSx8S2vL4IyRL/fDNQ25Whkby3KAh9nmlJM1BvEPNxArF7h/Q4ddP7KFY2bP8DZ8ctRMdMXV
qCy589L2M6PZFH3Z3KdI5CczPgGK8ldZSFqMbNlSYPzZeeipzWddzFl/rphhEu6qmnVMdzLXmdh0
BuqBoqd17VCgYCs6MyOKHJEReCl9nCmkwPR0Pzi8x9tZVsS5G8zFbJfGU39CF0Ug78djaUTs1zuE
CjepX0OfnuwRhQM6zYsBhGFpVyEaBsZZhSl0RVsHB1RlrwuLTROae77KoE/CouCHcrWGBN++qI+t
wZv79vII7jSxiCE3hckHJKoSKkL+YuosZfTxfPROcZ8QD1tI2CcrLewfJ3voKdKFZuJI66xZ/kV3
EE6oC+P/C+iKnrvFB4JHy4ZnhUKQdEGFxXvcxtSAovXerjo5iHVm6BRRD+xO+gGqiqH/ThP7B4EL
YRZCAMbDvbQIgYYojswfdLJE/jPdhmRJ569xaqu4oPZArG8vANQEjtSzEuNlzkUp+5suMTQeKnsQ
kn5iTT/n9pPosDKPItjcntIYX/+ageksVBInZZ9Dm9vt0Qr5yd62YOPTiZOXzTquRheZW2NZ5wJf
9418yobhnBSo813BWS6LaSakeNVcpdMEHjLDBVXKXY7YAAaZzOjEBQ/Egdf1Jm7niHEo2/2+wZ2B
zYKn183ydSFbk/kvAZiqT9bmgDBclHa8YybeIDpJZKPM2bdNP8MVk4/IRoUxtFNnIEqoBDothls6
HuUGEzzLsfCOVW+Ida4VeMQ6H5cupTe1nTe7IHwSNQkzEdIMksWINQrLN/lkB+f5Ju05KUzBsDew
MSvNwX+W/XIqwBOUh2B95FcfyW4vW1hAqT/9Zvq1mS9gRyCsaYHE9YbhTYUcj+cYm0Q3M5R+6Utv
m1moc3qCrDTR4owuhGTBhYd+gVlNHm8zGZx0v8grvMy9/0xE/ZxOzgWMEMlPY12nWbP2ypbtDk62
2zU22Xm/GhILc3mFVaJT5lpvq0td25wECvmrT9xpW0X1JJWgepyBzBgd1DDDPJqmjb1/a+jU1plm
HCwH0oaZXqOraXjxJO1NlCfPEN36Owwp1kbFDeWpqcZHEvuvesabenDxuKRBucRiOuto7IKjzt+7
IRyikfczv2H9U5VSLcdYHB2D8HfJjG+X2AikQdLv6CPnviImA/2BUVsW4YQlIxiu+/hRusOnIt3A
EgvcfNxz4D8FPT3ZOm8UigrZJQ4cc2qbxKXZaPdRsMuKeF9UO6WbFVzNjbQhxZRlsWdS8BrbzUWv
+10xExPMBJqJHzdM3aoCo4vg9XhxSeKB0AXz3NOWYhBWIXZ6dSdvZ2TeZ+dr36rBEqUMzV6a7OAq
a+8abAvjJEaKotdJcb4pzeQVzr9cxuPw4Tm9hjNI7jsrPcnM4FyTwzcP0k4sOrc+h4G5w0n+XM3p
3yk+61V6pq700hZ4p9IsPk1BAlE3VbtA6dGxKtwvo03fmojDIgUH66DTcW8ST5GenpNhnjrWIucN
2Fe06evqrAV2tUWyTY7ZlDBrJ71tNy3Y8EAWx4E23oPbXGIbPXMRt7txIo1hOtZPOJmVv9RDEpno
zNTWWMV0uH2I9Irw2d+fqwBZs2K0rtWFf1TVjKTRoscZN3YwMqKGns09pBu08VhPzoJ7SUVtH5rr
MM2xDtLMoNVcpR9unwcivDegPsNH9DPURSs/hQxkp97PmdV5ax2xYCFik6BXT+8MXntIEpZxaKSc
g1rzH8u5/OT2p9sHKTUmpqzd67QZzcPtQ9iCbqxq3D2NkNY//+72hUnEJzT/YR0l6ISq8DdJZD1F
rRWfKFyviLXzzpOFCSSia/F7Mp9EMuVoXO9bliPnqAf8RwWrNpjFhCTTf35wghKLJL7ftSiq/Kjh
4b4Jwf/te/i36Kf4a6Jc35oIvoty5L0mmv/t03/f/hTnz+yn/u/zd/3nv/r3f/2Ub/rrQVefzee/
fLLOm7gZL+2PGh9/6jZt/qP4YP6X/69f/C8/t0d5Hsuf//FfP//M988Yy1b83fyrL8CaJ8H/Fy9B
rOjs/dcmaMu5fdN/mAmcf5i2y19BoKPi0DeY/PzFofGtf7jk7Dw78DAGOIHF9Oav5gcr+AdmAQg0
uo6/ixsp8Ji/3AQgang0sNIMV3zTNN3/r+YHRk//x4yI/9/CT+Ba/BhYpPmF/9fRlN+5Ba2PkbFr
purCOK+iii9P1t4JAyE70ChB02iBkVW8RSfv2PRLaXfG1s0cBguZFZJsmk+CPb5WogXnAkK6YQ6c
rGfSZ0HFyq6T5prhWHfISu1aq3g9dtp1MgCrOG1LOy+aq5UOeJGpoSKiERrDo4fEFLX+odLrJ9e8
Tn6N2xTiG2rWXWq47doTZ8mWRL2W4fAWeqW+oSiD0Uk0fPT1Q/zC7pnqeYJMMdECzyw/kjr6GuY8
a8YhIqIVPTbdExh7Y+W7FpaC/fgb12rFJDPcRDVBekg53bjz/GAZS5PYpR4Vy8ikTyLM3Xv2leah
Lmxr53vtSjoz/N0GLLMwbFyhNsuaSykxUACqjQKqclHpf71Md2C5uPeVChCciJKsxrb6TAaoPJ1M
HpX+kgZ/LCd4tuLuLomD60AX+OLW3JLObEFevsc4BLN+Ky1CSeWXcRaZluAScIZsrbK5GrFFzbIb
jQpawfjE1PNRZxmgkU6bechDQIDSEyulcvst0fpoMyXxtpnAncmYn9+0LHetuOyveIXfChRIO82P
TIx+2TWWpzJ2j2nFr33LFJqoQ7gV4wezrdXSCfPi2DlYvA1W3g141p01RvF9pjd/yr5roXTDkRZw
719GezReRpbTEuu+WXG/5/gL2pGmmrWcogyLiGvs/ORiSY/oe9BvCI7Y992owr0/dyNZc/JGBg/j
rD+0Ghu8yULvKPMrGdkG0N9QLzlx8KPY0bGLB9NYVgG+i4EAqxo0vq8j1zrHncaOi8b4aEPk1Bvr
L6vNF0KoYoPAVR9ixJ/94O5iqv+WfqozHJqljCT9cfrgGbrCto+KP5OvfQmAipvelP1aD0d20jYr
HgkQIgsjZYrb3M9Pao4AmUZebGYMqY88Fk817QP8WngX6CBhggaisXMXWkYqAj8Orbk2E4pRHKVi
a92p1FgWbvZUTkm9KYzxaxgAv90cm0HbneYyyy32pe7gDHa/ys0EBNpsZrx9UNnQwubkMHojh2rM
NVkv4Ebc8Ki3OiCbmRjmWWd3Q1MO6TsRvXdbz06hYgrTBPOx8lv6/jZqJNAllTfsVikdyNTAEZoh
Pwtz+ouMQ9BzvmTjmjlcgWpgi+JP6mWvKtORCsCEtFW9HrCIYJRA8u9DZ3GrIrp9CIn6xyP9q387
+ZjpTZZYMqMqVp7GADQRGoMNRDMKob2VNT8xcD/ukkyRmSFzroaUfbtDCd6c1PrnGpdFBfIjii1I
kPpY6PVFta7cTol79t0ENUo654qA/NalY0wrkwevonq6dgSjEdzUtFn0h5sZz7TZ9xBX2zdFsGki
vdlDyrgXSVAtSxwjWOYHBNQ+09cp9ltVa8XOa4kmuzV13t3MVGCzb21Up99XHCQWsRsZS68Vu3/+
nLHzxMrab7qihdKrY5iwig6vLkx60YtPX9RoovwjY2bYqkyCdMduO/1BbhkO5vwBWsnC7x8lhVVM
RJnqkKnIq6k+WFiBy8jjqSX9L4sk2zPlWNYDWPibwbXSDLbX2E1oTC4xoKqIFCauLy3/7DMr2xDL
eYh6zNott4KlyuuvkXHopsSyuKpb0+Faqi4wIOyV5vEqVbH0gCUQpTTNZHxMff/kgtNDvNGmbbMn
3aIekPutM1NFlD1vOhrJ2uXi3fiD8g5TGT0rQedPSvaN03fvcUdApOhHAzOmjahQo1w79NUSIljT
WpivYMUUx6ZOY2r+9I0Y5f62EA3KvmOaUa5G+shPwyCfchmGWxKvF9xB6oyeUTyqINhGhlIvoyq4
b1X1++2zSNTJxrMoL7Ka1z43jTvTqO0zxyMF4xwuEdBgY9eyJV/mVMw+ytAFLRno9EvMiVWjMn+a
ThwyVaiL9E+9bcfLzm+mTxMjsFBynlbMNMxecYIgHItTharfFtP7qJfDKc8gQ5iyuWtFbG1gfLXz
2aNE8bMozHVDIyJy2ifVMoI3iC243PqkzBb04XLVDWG0ym2t3+ipBh+UgdByKqAIcOHD46gJfDEq
jh4i8WWHkFCKyk43oyqJFQ3tg5omn1t+FXPZjeOC+Vx6VwzRVxkmc5s88rk0/L3jFN7BDDT34LIz
xSzrbz3VFzPb4LVubP3kQPTGupBbp6JhIIsuIld4hqAGFJq9DtOQKV7U1GvaCV9g+zAvteph1Tth
S/wsrVbEdH04D+LVZTJ9ilqtQVoLoViUvbsbRt88NEXjLwY01SdGmnaY1vfY8u5FUBT7lgIW8OOY
S6C8ILYZFJhk6Z/cYhWhCW1aVdI/9rHd7g1Ur7g39F3Pjoz7REvGzzecXTonCow8Su90HosMA1/g
KcznM+6WmxKzklg+sN9/ACPcPeVW7m6LOnpstbDh0NWMZzfI87tS8VmsJ49pq8cb/NDPUWTtNc16
gTEe4vICDRl3srxTxrKj7PSpsziceDY1MsPUrozBaA5wP5tPRXOh3msHMdXZ2gK1sU2g58EFSVu0
3Crc6Co54u6nxbAr3eGxt2qgRNoDvJTgYvd4KBhiqWN9DKwoWbYM+dDoaSlBsJgjDIptnBHser+h
9KjN1h01xlxW6afWBo8c0AGaupAtnK46Rb43nvLyBFCOI6MTmofWG+68poNhpQJ7U0T2/eTV/SaW
9+1gRXvf7uhX7PhHk8u+rAz793byowejybe5WQVrhxRFTkQ4DztqzNN5EuOe2J02j9pYThvX0N7Q
kDKoDnl2zSIbj2SyjRjln8JeAl0a6umoqyecJhrM1T4926HQV2NmFEeztp8c3UXIzZR2L/RR3Gmw
JBb+x5hHhDM1bJRS0g/WMgZkMgxUTOKGKTWvvXY2whXsvwLKYdxeW1863DN7k1ljRdiPd9voF9U1
M96m1lDApXh5iCxlQnl3RuFwovRHXg6TLPIqBUuyS5zpqSGVe2okyc9GL8zX2NwSbHCPQTOBdfOo
GCub+KgFJotv22Qneo7vwrzTDmVtopmKAPF0ktjyK34EUJLlFiHKOjHvcnZwv076HHW0nMa6Vlxf
tLg641q40afiMALLqM/XgQLgk0S0F9VWn2974LNIqpl/GTp1HyTjpaO0gOyYOayxNLZ3khqpg9gk
SkuPZTImG7NMvKuyzA9ufQvCYc01HpqNFXFapltNe2AXlq2nIYLTKOL05FXZd0I2CSpdiV0jaZ03
uXFk9GFKzECCLeJ6pH4WM4DdrAxWyPuxtR7paXfW3PC9Ndi3eVYp3A3AygYGSKgAM3mMIbHNHqLB
QZa3G7VDk5WQkMj9mfVoPCHQNSuZ1+FlKJrXpiYFpUdeedXNgR+MFMwfB9BK3JX+VU2eu8jkUhs8
dQUxQxJtGLirV1P5TvST1ipDi46Y6eDxYHlchR3cu0xBgx6tbuEWubPJ6wpDBeFfQ3yRvbl3kOzi
OfFhFxg3w7FMKeJiZtv6YA3A16HbNxx0Erd9EZnU96EFF9dxymInJ8QD7nbcppQJlaue7uL2p2bw
SmTOY/MkWM4byYa4c7k6eF41Dek0z9gkh+p1DA2FgyziKNdq3aajdX7vZKO90yhgNhPhHgnnylVE
6yQHPM9/E1mICZu53zh2WN18gmxMBBaw6tOt9KrhXATJJ48SHkmjobh6hfPZ0U93Dx+kXsdBH205
962ncDDemtnRN0WP0RCRlAQ1hZ4lYBLrer03DJ73JLLXZeOND2me4yLJ64jJOcBivbRwK8Bx2Dpp
8wtUSTxJOdhLC0NErrBVZxabQz0kYcnbHyiFdecbwIUzvALs1KB993H40JE3hTnj8M7RfnPgenuX
yCAKW5S0wTrPpNoRSJo2XGiI440GTynq7Z0/zliOWrsztfGUsHxCeWvvvQSRGqTbuKKcMz1i3KxW
OE42sQ7Wmt3XPS0unIzwfS2UX+9ZJJixtkh8ueN8iX4yNnXiegtUF0YJUe1t425O/DH9uyPefonb
5rkP0KJp8/TXQ1cGnIKjU1kh4jdUP/PIE28JZMN64pG9yvqlJrDdVoynV/gaEtyVPfsNco6PKhmg
NglBTVDSBNgeIDo3YRIecssrV16UIf6yw1i5YXQeMr89h+9IED3+hFrtMkQMMnuM9bFSWPtm9C5x
rTU7gqQeeilcHs+dk8udTE9mejc5OFtYmcx13RYUtgnvbbQEni8vveahfq/ZHdeiyE5iqvDoVXJr
T6TyAl61pEz43RhMrIo+h+8k54Q3aihdJAXwyY63es+S39P5F0y2OLZy4kkO54CfbC+ax4VJ8DPO
0ZtpQPyZWrs6dqbkp8/dTxVRGdjbhBS9vNEPGraZRe/3wd6g7DBKQvBCtdte5FC+Uz0xLtMyjtj1
4d8xiplKmRBj7nDI7DIMBwkJ2t0INWfll92wI90bk83OHmJBd1NZAHwzXJ/Ktsn/bsagODoknJdt
bh5DZ/ZyVLI/eWF/j6C/poceR1eatLQrymcte3SsVjxh6IzvsB086BogrLIrHjVVkI5gishUULPv
BmiBGBwH7DfeqRBucC8cYlDz9D+rGGJSJHnUvD960YxHkzZhBHeq5jKaEfTiqW9rC1QFXwpRI1s3
jfa4kOO9b/Ycu83oWEeaC9DNCp9tKjmFFxTrYSo/GihbWWI8wE4RlIovUHEqwKXmue4AAxiFys9m
oSdLC5/KJnCkWvnziuuFMNIokhl2DQ1QS2BBl8GruXr7RN9FPugVG4yCgCS0ZKJNU55tHrvCb45J
bK0MwNenwq+fR/D666gB1eemUDMpNaCWQXfidc4cYtNY6a72Apx+TvLBUs00j/6ygwufVhdRuxe1
vUo4Be4N271GIm/pfscO45p5htGXQmr3mmokSwp2LnRJbobAQsgFqrsMpHhxVcq2JuX9ZPJ8b1gC
FuVXL6PhMtCrt5y67o8xdM+iaO1tIp2d1VcOHV72D8a9HycdzC14x2/HlWovpmaD0OrecRimttKF
FlQp13yxbIjPQXA1g/xT9qG/mwIG34MBetBvD+bkVndNDrbAzmoS5EZe0vTTlp/CqJ94Jt7sGtQ5
2Ca2guKSTztQqOwQ6Tp4E80ZXNb4GkbUovKegwBc2dkj07F9UETjXvOSU9e1LzAwcETZAcuBKO4d
3uJHTZsdNIrg+YSz6lLgpKtBs0RO3XzzYTWVcimr0nsScIVBMW+0XrD/9RRXfEfTgTLFamC7dB/H
tUn/yBhvImQnlwi2tHlGRwzKhCfUu+vhQBDSpuzVwhHoJdNjrsVPTLzhfoLM3LZvY510HN/bTa+M
csXfUWhXEI3R8nJDGQ3jyn4TSQd9sCm5uzU0M6B274TZNcsMcQVS4EQxAGr8ipcpY/iD4NcZn9WU
FesH0xteu77gfjMULIUtU7V20pmg9OO57X37gVu/85BmxK0N1PaV25YXDMr+0dU9TJmaz46MgXGl
yvjdFN2eA1X6gT1gbXszEzmuxB3Ygpideg2qecBsO1UC4qBCiamHtr43dPQX6lohRIrwDwFW5mzK
JaagRpRULUv2XdJccn+yHmrNspaVD8JhsJA99IDSFAqkG9j0mr5iNF2zrTHETnHJES5l1mTjrC5/
sohTvxFVK8OuSWAjsD7QzNMTSVcNqz9YbD2InbuAqdDaGxlYNHhTUqBdqoru0hzDzciCToMj/ag5
hkgzK86mDE9xqhdHDDDb2mqzZ2avvP/B5LWt/RT3DP2rBpds3K67wHkuqilc0bYEddytxGM3fxAu
HD+vyTAYc4Fy6nOjkkkmxUR+F7A21sZ9oK289lAnYCAgJ4+LiAlVN0Z35uxgHiVAb5epY11YOYWt
vEndIFsqVXrLQuMKK8r4S+v6pRNUr0ZrnyscVANANRW1WxXipxhUfq8wxIAr5Y4VNJS9dtaVZ7lT
yCT3jlm+D6G9kwNad0aujnWQfQ4Gvty37hwGsUgZX9AlWDuvygkeSl9gRumtBdZ+1OfIrX/tGGtZ
UQjcOYyrUnY8EBjMe0aQS2k627Zvj8jWauFzJWI6aahbFNeoH+/oNruK1Ia+FGvXPO3IpFctFAbA
CYtJgADq23drtKJV59x5AEgQsQBapJbrbLoA8sOQZK+YnHxE5+IVgJarsd9weuyt5IjaXBCVGviu
spjezfhBCHYKZfrGNflhA/9Bf7SiTenW742w461phC9BmHzLQdpbqenHcgQBwhq/BPVEV6FBFbRk
k22OWA4T4xE0DiU8kkvTHUj5pR6KEU8rOPWL1B49o6IWtLe8I+LbSzS6TONEXqIQ2O1KZebWHsuA
ysbkamMZMFPQ4wjaMz5Rm1ZUIDFR0IZ1S63ZskCzLBQvn54n7y364ELaLlDXzlo2Pb9sk02/qQaS
JppWUATZsJOtKE+uvzakwwtjl+3Oq1MFB7D6av3hy9NKZGPkA1lyqx1H0mCZRjqDObYRAY5r6mBZ
oSarofpx4/BjcutppQYIPkV6bhPfI0VjH9kzmAS2YQntDNs5mjZlIfYkT21kUtw2UvKRGd5DIVFp
OmUzb2j6nd8zfp6K+iOU/sUzKJvVJ07vRlAfR8YhBuWgdnCowOStC2QWDtPwlBPmenV8VGX5HXls
5MCFbZg+53eGdwz66UtPM22FmkKyI8H/2cdfkd1TSkqBAPrdQ6KPxh4Kk7eo4mRlt9yjfM86uXzJ
co0IrHNBNUpZ/4QVFNRJJeCKo+/etLs3dio4/7z8zom9bR/2Lx57bmaMlMfoITu7wuKpVeXgLPqy
rT4kY95Fq3nyvhlnlI42+Ruf320RQAltHBRvAjxc2Z3VrcxS7YepMBdOAquij3wquW3zHBGcOeXM
O0iyv/hwAd1u7zHY/dAp7Vhl2q+WmJhtJ6440pvR3sGQi1cSqir0HW5UA/069KjAfWCY7XTtVQQD
ZsKyfiBfi2hjpqfG0vyDmXYzwY2dWdpwITDeqJ4dtrSDobFy5JxmC77H7gq8ZjVO8xj75xYo0ytH
MvWeuJTFjkOn7UJ8uCtHq0kyhPguMiSvBbvGdqfJyV4EWXPnW84pyEuM/fi+2gdtCoOVqfXV1vBQ
YXCvwGkJyFu4ooLWw8Fz6PJzXo6P1L0yGTAJqnD2XFGzcnH7iNtM9qxP8LhgtuBfSm0sjrD516aG
wl4V2oNVADPixmtiCGvb4h5A3OOkNyVUCCmXyTlTGPEdgmMr4friWCfinvgb7MBu+sBP+dWaZc+V
zyGJc8wXtxsDHsgWG2i/sOqvqDfSTSfucBrPi3o3bryIivS67immrGFWUTSjNoErPJzYZOnTKD1h
qsrhYMfsdWraRTHvjhCy/id3Z7YcuZFt2S9CGRxwTK8xz8EIJgflC4w5YZ5Hx9f3QkhtnZmqluy+
XiszFimJmREBwP34OXuvnTYBeuop3ptofpdtXnO754Rg1/4PP5p+qETKm6UzzvHi8YZxFutewqYw
d62krYACRKwB+oSbwqo19NufRzSQS2sK3kMroOsOW6Qab0K51boxjA+7DqwjUcBPedLs27GID4Qy
tSsJHhSBinnxjPILd0SGaKr3y/IsNbwTri6Sc+5RUTBYQsE7tS9DP7u1uqk9mWm5H+D6D62rYQKt
plVW1K+x195t1BBLt2Iol7VwIS2TCt1OP/IUIyKd+VdV2LQApkpgNlbGpgf0enJKoPWt89JUuiBB
tGjXtl40uzoyjqYeb9nrcvQL3hcPat97qn8uQiT+ZOw0O1Uhl66UJnYT0iiWpsbfVfsO5ntaIhZI
nDezyj459JzXvteMb8MAYwpRcuRH2ykzPg+FjwZuCl9EX6HAI3ZyVztOs4lQM3wWtbu2xyy7Olmw
Yyy54EJg+q0RWEfvPWXlGTHaUmn0YCc7PdKDxzFLG2HKMM4IKjxAaIsMkN4aQGXHocznbzDuGmsk
50PxKfZ99qMyJ1vLJl+vEsx0sVOUKB4ryd+E2RjO/Fh8zy3ZbQr721AiTcxKNLFFohW0SCn9q+za
VXxi8F5MNBbRqCgLmSXtusIIltbYLfWezITMLzWmN929NfTPiheH5Ax8lnSGb7CRwfNlurrZmKH6
hnUL38xG1iiSLHu2wGtDfUkxPrnqqIdGd1NGQasK6AUCzU2d7G1GrzuJpZSW+rSyB2MbMHtDJ5mp
vdWUmzLus4MYujevjt2FNF6bBiFZOzqfCD16Mdru2SaXKyobPMo28M0h2we9njyVvZY8xZSFKHu9
56Ds9SPi2HMS2v3FYlktTFu7Mvuyy3OGBujUt2yyuhPtnRDjlzI4SqNHyN9z/OAlWV8S8+cTXpwn
Su1qBSR472qBuGiJnmyjkr0qi17xDhmnjK5Jbfn6E88wBXDFvsVGs2xkSXWBqd20x/lAr9DS1UDC
8CCsBpjOK6u8uLh2holTNxurKse9nVa33tSpC2X13n2NMr3f5ZP92fKsCJNSBvS+S5+VYfG5RTpa
BNCsqEjdVUcb0i1oUcArWCFDhQo744U8Tj9TRlJBjPDeUsatFhHmQpwDXg9CQGb91tW4PM2OPBVY
V2N39hgxkCqjbwZIZU6dlgc30cS6w7UdxR6UKYexf1yt0pLxSBXKl8BDklri2cwS8xg7lF66IlWK
iWgVI0ukkoPx55CmKFjqQms+dHhJfVabjGX91rbz2h6Rx62PFYBuo14JhdNwYgrA+IAanhszbL/E
pRArJ8w3xYicchKs0IVohsvgfenLgEHmpD7ZBTdKYA6Ec3OolInxPVWUscnEeDLU7Fcr/tHF5ncc
B6cSysF6TJEEusB6eDM09dwIb+cUg5UfhHNzAgd8GiKOiQ6tV73SX8sOrdm+OqXoD6NlXSNOpcxa
MvPqZWDvB/9b4hg4BHKL7B4Ntvo4JB8YLrHVWnchWEebwX9xJ/c++qRyqEA3TqU77g17kJyMUe6J
uvg6dTFHhwkQc++4IOmNdlviCB18yt3Gm2XE3fjRC3sl+hIbhvMxOjgZm/TDE2o3upW3GEIoVk5B
tBwunGrZRVO5cDphLk0zslYQOS99Fi49o5mYNlxd3b/xCW4A05HvYFRbLMC7nsieekAK6gcIk7l/
cQ+r9gl9H5Mry1UU1eUS76XBOGzYi8m8KFU4W8ftvmvJG94POsBuualt8zIlY7TuZnCsg4q6N2/0
ft8F3iTf4XDZEPIyRtoKcB9/q/WU40h6H6d6WNs9Isk2rRlUc6rfEgUXLDNr3LRReYnH6ZtWIO3V
1fCNN2QBgugIAanvhZ7fvds0BcMLA6+NZbvl2W6ti8UIUSWEXriSAy3ks3uSOS7NzoIEOERtIWpa
BpLVltvnbFc18AALkFcb3kUUnN1KaxbCBAKKh/fQhihhshiFa+Sl+y6apc2gjHuEilHHBZqoSZi0
AnPraWCHOVGdIZlBhT9tCbWnkUFaE2EZAQf/0V7EGatrgZlQ2JW7njWfsYPOs61qlJVEnCBkr659
Eb4z8rPXEdC8xNOQ2TjX1LdulTBOmm7euyqhyJTp2QqQMQiDXhBJlJ+88SuEqWhZKgNdBvZnAXxj
aet9uwLxArZS8LzlbEcagQKtWb4nobKOs7aJ2hVyXdcM/broSQLRVL3puCO2ta4TrlF15SokqGU7
uinnmpDkC8cZgA2GSB0RKm9omrgrTnvJyQ/Ve+O25wJHxLHKsMUELcLq1iaIFxWp4Ngl4aDS7i+O
wm4b0lrqYSGEvHSZx9yA+dNyjL1iGebN5y7k8BR6YDJThiu+vR99dEmJYmdxO3bNkQTCMv+Y/200
jGdZO9dK844cvNa09gBHvca8chuNa2nTkRjsjZSIc8LhNrbNq85ocwq1T0XbD6e0ND7pO+S97OT1
WZiMKkB75ntc08u4se9elI2f/FRbizCJV4if4k1VhRtsOP0iCIpqVQY9/YE+oDPbCm0FWLVbOKo8
T6BDyRNEu+Q8ZnnRiqO5uvZ2yFAs+Kg4XC9N1WHThGrUWS60wh7QJ0VS4El9DWUFfyhBWNu0sQhU
SGJvXUokTfCp64XKmvmy6XIthkhb01SZnkjROTvQVzc+cvmVYTxbyD7W9MSrVeHnZz9sQuZFBr48
yq5MuAscTMu8RyA1JAXhKWTejBzv0UROJ8MfjwnXZPaCb9yADrYJ7nNQjJ0tSTOmccdi37sQsSFw
wxBZwxIqN1KrjKUJ67bBVjaLtTU3Ie/Im8p18IefwNj002RtxhJQttt6kGEOadjZ7HLHIHfPofJG
Tlehv52f2qXEyQ/9Vs/Xcexf29z60BsugxVpi2k+NKiKZnZtbQqIpAscB/a+XidJ3V1scQpr0NQY
Ez/A4yLfh0ewTmRSHw09uHYxnV3XT79LNZFSpo/fQqTdPUc1M+69LYx5BKCYDG+2tisRSe0KQ/nr
WKS7mCFMX9Tdsi3yJZ55H9eCCVXT1lEd4ezMCQkllGUbUXGtwg4jV1+UPfEkJIHgKrsiZoz2MB8p
vl21akmDMemL8eQ/G+bcugnzndm2x850t03KUKEfQ54To5TE7KSohwtemYOu9UB77zn2m2prVy/d
lKuVrpwFO29Mo7c564168TLrJTZoF6q43SIoWPUOTaO0V9WicT68wgh3/ZdW2e+K6cMiksh3hkjc
YQkAfiE6buFF9hcE+piSgLatu6L6gZho1ObhbT6aK7Cn06LiNOIU2UszssnGZzCPlSuY1QWNvuu8
aZ9G9jpnvEyllU/WB+Fjaq2xSRxiJl7rELMp7a/8nAHg4aSBuAW0/XuCHb/M4285yb/1EDhH02bq
5FEEjmxXDX3QNWdiPCK9elXVualV/9kKLdjMiY7Mck8t5vE9EOfRKs4VEZySnjwd5mfyJ25mZzTY
n0irrnkDoB4SzEomh088zRySHXdXdNxOlF31wlRl8VFrESYOxPoWq9deizwsdT9iN5ZH/WvO+XSl
d5q1t0qEm3ZmhDi9UrKSY7RciTFtgtCqTyG5OJMQP6IRoyODz09EqdI+sJ33TnbbKLPFk9A68UR3
DtxyQGPYZCzMaG9a+ozktvTX6zXZ40hgeutdj/DkMb7VA47ckN1XcrD+yEQ0QHq8jd4lanPjjX2C
9x3bI2ZzHJqkiNFTcTE8QxNG5FgMa9lCxNTVNoGSuCxJelqJpuO0BP97ge5sgi9vvrb9ZzJQ0IDo
dbpVY3fjLsrgnkcrp/FPqVZTnOIyilsGTU35FPUTtMa67cH/IAZN6ujNKZeCAJMX7O7Xlj7xJscm
l7PNrEPGecvAJnFXxWcuQfWMMupJ+arC/og/MUvvynbPPYDA1gHjZHv1MrFAJLQJ+Xx2RUls2Iyj
FIrYtpwzbKBX+iWCq4yQiZVTf23ilOm0WlKGH6yGAF0baG+vJu3WjwklZOkx7A4T7AfmxpptSdJO
IyhO88mARF4SsTwKLMAkjV8RPpjCq2bKQykEh8CfzhN0+p0OdYonr+LG1ln3lLVTTjaBuvYpVg2g
oHzgZOYhOAQsWnzp2fAPEya5VPOiRRfT3pVG/gYmC8Ol519Ro8Ct1kO1o2vQ1DAzwyrfPWjkiU0/
wwZMG+fxXhRoX7z2qhO7tzKnnJzGymK05mcblFdfsrCvtolhOlC2etZlPm6zpt1kcFDHV681qzK0
QwTEsXPxKKDcCcd6gp5qpdySBkvII6g8ec5BOBSOZ62C3mYlsLRzU2Xf/ZgEJE7So/5HHU5M50BV
1PXdIojsWDt1u9dg49ZFT32fTfaStW0dmemENsuVuxRhDPyzPoazW4ArWlk5vmpyiS5h2yNipI/G
lsoBLkeWx21HehK3ZUaqGiMgTmMtlcvE3Iz0rTu8XM5dZPIYzYeYbb0PPXA6h7pNc4BPM0f5hJJi
RZVz/tsc9FPOmr+cgIFIpt1aj8X3aY4FCsxZqhz72UHRp6qUPey1srX2WR1e0LfZGwTcJCrVek36
MLFD6UwRrXXul8dArUdAGMwxRXo1rpI5uIihLBFGaRXuLbz2D0Aiyij8oxXNuTF8ldGzI8TERN6/
m3M00gO4mJOWlPoNVhMXys4oiVJ6iC3ZCa7EMlgbz00O9hy8RL97PPCEnWk901xpy0+PMNNetQIG
W4N8YrhiNW+2vk8DfNG0g36oYbROc+TT4+WQKUFPkh9XSfw81NiRmeHIVeYovGEP9fcjkBUH6J1m
N+CdOVFeM2qckL2vr/pHzLxJTw8xwgRxW7O6W+eXamtRBMzxVdUcZKXPkVZNxlW1FcFNtiC2WnoI
0ILcIL6TNCzSgNDx6tHXEmLoMPBw2KBTl2mI58eb47Q871vfkG4FTAOmhQ12mYiokQSuaY7iasjk
6tiHSeeaRaXFrLvVnPwDUrGx9h95Xj3oHKzM8ZrA8j9mJQZjGucTBFMX1SFqzqWoA/jhVrHrQuLC
mkn7LOhAMF7Jb63wrdUwh4vx2J4NbEyMRY3POYxhclzmL3MoWUQ6WRkSUyYDahjPmPCcSgw0BWlm
tnFP9JIwaawkLoPDP79UJKDxwI3baXYpD6Sj2aSkRaSl2W1yHMCP210wHuI5xdOCxuugOQn4R5gB
x2vthi+T82G6QY+qw2kOqSe3poUBqZTWPhHGj0DrPbbZOXrJ8wVsvJjLTB4APTASYiokTjNygULS
BwWFfBCzrIVsm/CnV9MQ5rZikfOcPoejLNyDn/juARPHysgdDdOmII9iU85aWuLxvqT405Aw5iR+
qYEg0cAel0ZbfnDEfXNHQWZSBshI4OmWeqegITLlh78lN1Vb3ZFOD+soc+4exwGLE0k2tNsMcDs4
Y7qaSqVHOs8VcieePqgN4rkZi9cJdAyoFu3dbkaDs+/se00/Hsphh+rjT62zoom6lbF34+BA8QQi
J5nNAe2UbAvZXTXPCw6TDlwluKDWzhFlEloWUwsHwUQch5+PSwbNkoR7HNBcN2SnG93iSejYohlv
iZXm0cosLasm6zt9fjxVwqcbggW/WZd6iH3IfzL5s9eP2/Khen58meqCyb5/DUZsEK12g5DCVGB+
5UVZEWnlqlf4XgS2j/QnHXh6bD3BRs0ZXhrhYgTz6tuhycSh89HdKf3Eso0weX61dYF6pZrvFN3X
46NUQbjSY3rjoz3Mu4P6IxTELmlVwB9hYXkpcRMsAHqRWeZXV2viuFIV/ntuamcCnqKdyZpk99k9
xZ+wEcEELjoNNd5fH3z38oF9rsaipxA4oxrNNjAclzI2tF1bzXd3DOAl4CWTH1dypgYtaYAn0m2G
P4NMaZgF/raaJMpLE+gY9RSNuRFDWzcRR9quQOfNgOO6G7/RIGffx7kfzDlDjwcwMFkSNGNgkqnR
rI7mCLN+XuSM5LkjcQ3cRtokl05Y3bJRI8KwKLj3CQNVDxYI8o8N2Q+ojktyydFBor1yoMH8K/nr
N+6Xp5tzWrYw6coJfC+z++gnCmDgDR0H87FGoR5/nyzpr2LLJazHZpikSAWDZcP9a7jkgyE8MWih
MDVT5LbRxtv+ZM36y3v2M82UX/rbi5GmcC0DWzhHEcP6jcKXhr0CetEUO11HPu0Q7bBJVYbkKNHP
Rlk9cyIhKKGGoon6ilYQURKiNfNVQ0YwuuUieC2K54RH6+RESX6aldC0mu9lmCQXm05Z3pPVKFVI
9wmQwhC6+coxQu0qKSdjJ6EtHkXmocUfu8JY0Jx86SCibJl0iqitl60bq4ObUzgNUIkiwoTvbUts
pzddiDeNfjC5/6L3ursTRhmiy0VqxJbT8cAzj9Wz3F+2WidflEWklAqAdkT6Dac9q/vQW/s0YWpg
FdT20qL+CVK2zYCIqsUQiw23o/YHGH/LrPakV2KurbSLMTIszMIxQvykR2+TR2lpp/ka6QgOlTDY
x7bb7zvZ7n29tK8yKt+NGkAQDP3iGJkcbJSf37Wydg+0IbAV1L245C73eVlHLJMzDac35x1zcs2r
Ps8Xc3KEvFgLXmmipAEzc07d5sa14svgOHRhGqYSSG7NbZr6CNqK2N3rFqQdWHTe1mApXdP4wS2M
rYVgHv09tabsrlnuXVbpdC5oRq/aEsRqFZU9VNy42SLPmnvR9ZfEz4PjiNoXjwRZBMJItROdw29s
FeKQKF4mJDD8qqRpH6VvbiNnGE/w8ttFodrxjFJQW2bSuupDVXwhAylYuDd2ifwDoUGE8TrcMbW0
AErhlHCN8jXyx+SkMaVE1Sa57zEth3Jio6e1WGSG8cmAZUPpGP+B7WTnlKm7RtXWohCU01vmYRiP
yvSHWRrAvDJuJvwoCv10Ur96TvtZpGKg90krbFCpfpZ2ne2lnz1180+x3Q80O+Zvc26os2m06Ya4
GiChLohX7hdnoiPItF8fOwx5gWOM4Jv4zx+/A0yYjpEirvjxH+qO5hAdodTOt+lKID9LDrLFSdrh
ZSNT2KAktQh8D5DR7UMSwu7NWMMSE8jcxoaWj/sqY/QDOYPo0HXksggcwqxU+lyoojoXnq2vCB7V
eSrppU5UUqhAsMXyTObPzXBEO5Q96ZkT7ErbBDHhqpMHOX2RgrTSw9bG/VzVG0Orv1caRDbPadgB
CroYdTIQzFvU8k69iarav6YVt37X+XMChSE3QeFjh+KDvbYDxA1vSNyzPuO5slaSSkyz8I7+nLgB
CLp7XzYMvH1cez0QClHGMKusH1XQg7dCSWMRmb1uMIuvUWZaAOLIlvQxviRuK9gOUfg6dkwvUDlf
3KCod67Ry5MfdM8EX5fnsbeZY4pxE5VEbrRljW2xm2jlFXVK2AYLmS/JYbFo5ECEQkMTTmt/tLFw
B8UhzM1LbOvDwSyKdQon7hib9aPHRKB0n8EsKEK5bMdhODqElq8YTtcbBKOw7e3pCy3eeonYL93q
qti5qRutrIC2zD8vzn+Dt2IAtWwpgcVaUscW+9tGkdTCIGNJL3YoCpaUvvVSijw+6CQznazB8Dmg
JN9r7mMcM+RPG25E8MQENc+z9Ohk9NpVVByUcuLYXpm1/KCb+C8v0ZidsD/zZR8v0bMlLl7pmn8D
D7u1TZMPDdQOTpe5bgKMGoPLAA+tl3HUUwg7XZbF332Wcplk4OdSg+rUMrWnPh5WQr+lOa33kPYh
nDy33fb16JxtxGozzxuYmilodDOvomdIzggFPa3OwviXXVBgHf7tXYDIdT0YplInQMeaAeM/7cil
hpReV2OBbCyvzjKwnjDgLWwOHytLWPm5yQ5l0RNrgiGLNMYZYCaZaCLIY/UZ0LeXL7KOopU3fjBO
QjVXVBp63QxP2D/fEtL8L69UAjPxDOGY3t8+b2yIml/4NUp4UIpLoyLKvSl1e2e4wyoPKhwyzfB1
DOpb1br1e2t/hWTUnhybcPg2x9jh+hnxmXm+Gv2esNjMe8sr55jlajy5iLjXdcJWb9UVsYWRYSxG
HyqOnZfWARIPwkYGoIsSjN62H2pj5WXZ1uBM8ebb4/d+umrKHW9lGaCBTuUuiDwbtyxSf72lvZM4
CCPo7Ed0k8A8MMl7fDT/e3307gyE/f/76N8+mjDKA1rHv9rvH7/2l5NeCPs/1JEWHFPXM3HHg5D9
y0kvDPmf2cA+2+up+f4y0UvvP7pu4D4VrmELvrKk/F8kv/UfS1q4p02B54bCVPxPkPziVyY/5BMe
JuEJqSM+xBv2+9o1Fahttaazbwky5VVeJ2rftMEeY+hAGi3YmAyuunQNmnUeqWb2UIAWBuf+iGdu
SrfaeLW3izGGnbU0+fHTJ/nfyt5fH6PHq/OIH3B03ZM2H9BvVW9gjTJ1whbJEFbfaiowTRHEDUKR
3m2Uilsh/bslCpsETYCuiKVhYhPWt6M1IaH1uNE6CVDC+BMIZyqxkz8BYKTpHi5M4pKvnR8R4kIU
6gTC2iz8L//y8n/lE/z18k1sCC6OGJvr/+t6VeM0HupCyBu4m/KPeipiaLVoExKnpFM3STzMxEo9
hTCPzeEPRs7tUws3hjlkSBicZG8I0gMrRH5x0Nq6WoLctRUvHpqzqNBIis9oHEZGVe/7vrkbjtEc
GQkzyyR1yyx150SP5/Yv72n+yP/fTjK/JwcbsGBpYyE2xe/vyTCjIPfi1Lxxo+fbmkwWZIHMTfUh
2HcGHU0HRi4uh0FsSjoXO5819mCJUJ1G6TODdasXF6vf0cnMjRdX4iLdT0YUIVCOE3mnmkAdnQtA
T0G7/ueXPj80f3/pPDuSJ4qn6neSeV4S4UT32LiJEne6rcV3hQc+q+a4N+CbTtCHxxzNM430mWGX
jp9L2r9M0ixLQ9cdCW9d1MRnAf8aNyZAIyZwQ7TFx7+seAtHNH1nrWegq5zGQwGWh1dXM9dtMejH
UOIHQI6klnGUeHNOSrrh3qAzJkMmWBDQuSUZyLSZ4VHiT/EyGVDOVnYRbbUBS5VjXq0AQmMqi2BH
gHZ442C1qvwWPzPYxX2lggtRLR7QLb4w83R6O8MqHXYUi/pZEZm4ZwbXbgRVk/R19NZBoT4DOGux
W0dvvVZ051iT6ZqlYtw2+JQINRPzpK1FhzB/NyT9Ewb1ZI2IsbmbGHwueuXvC4jmbsU2Mwz2YrAT
willjfQuIVNZYG1ScV3R96M6G7Tym7JHbw8q6h0exbCYRlcCVS53VoaN55+vt/HfbtUHGgSCidD/
hpB3B0yJoxMaN83oTr1D2zB16xrjNDOOObrCdYzLYEK9KFTzEnKAXCeZixQgKJC+G744h0W57TyN
KW49QWoTt0FbBQmMPXMGY0y1d/as3Hv7l5f9K4L+zyeM7BbPdlyWZP7/11XD1og5Gq1a3CYLy5Ju
h3ekVFfTgetp2OgRKtgIXPiAM4jj5meJly7SkufG+9A93UDtH/14lOFYAsx9k3mU1SFu2yqHnst0
89+Ksv/yKdOZMMlL0D2Whd/X6N7z8gTCqLhlnMCedMWQVs2QrvQUdsCgXTevVnEOMyLHTz7lyUkE
8UvE2WH/z5/bb4kvj8/NJGON+psi0bEej/9P1aGvnJatiavU5T0MS+zr9Vsaxphwo5m9rnWvWQ+4
NEfyPyXnwBg9dNeGcX18lKppN5HCdQsXAhalgkwFKDE29mWFtrpuiP2MYu3ExYGPhCewHzNnb0Q9
bSlZXPKKXrAvPKJUxExxrfSTpmHt0eL0PU5C7V9aU48Ait8WYdPUJSWFcCzzbyuZIbWCVCxfvzVj
RLD3EB8HqJocWE1nlcbWXYGdswv3pjG2WIOZST/HtnkWCmGBEZkTKr622yqMT/vQgVPWomRbTBpt
P7Csq0qDFPPP18b++0buOBQX7Bn8z6GN9es9zZFSjzSzR+LWtO7KyKJ+yyK9nZzua6la58rJiqFG
yjCncxJrjfO9OBJdJ/cN/N8usZ4EDvi1LMavltu7J0QdCVT54rPUIfE9fICEnib70IhR7NE+NOwe
RaB8s9vA3emhWR+SIiwJgQdnPhvLQs5Kq4wg102tm9UCpGJ26jKVnfSShzsojrQNaP8bLi7n3lu7
cS0gQTsZ2A4wBm5/qWgfsSvAEB6nFkW/8YQP1ELW3ZHHV4qb1jkHM4bJid3vmXBH8yUbNXpyRiEZ
akLFyLORPq1JxH1YQ6jjTRk1/tF//tzlvFb8dqM4Bo+EjnTf9FhQfv3c0Tz6nas8cfOwcE7kP/R3
ReomCcC0MWwNi73m0WiJqC9OSk346AbFiUl5617L8OLp0t90jWT2KbZojC9dB0DUkjQdYp0hRoyc
MnALYJLBSweF3ef0xoDhIeLpogXHSW+XK/kc5La36QlwAXdtf3IRGqcYDSem+me3KHUGd/5wxoW6
mYZkxzwpfe7plC29Vm6ysMvJ+8V3McROuc4A5+9pfHT/coeKXxusj9XDIfCDkyVneGk9gkF+Wj20
0eh625fihor3jdRi0PBd+J7MvqGmEhLUkqbAeNTV0o+yDLdkuwhp3OPhGMsjbUeY+yVOGJMW2T9f
w0ef+edraOsWaxoHB11g0gSs9es1zNrAgFGumttQmpiYhgQTwEzC9ZIXv8IvUjvaCYVHTpMpQp9J
mxPeCqo5d7a8Pm7f0kx6Ju61tWgNzTzXLuKOqOv1k/K988TkfIlsOd1Ko9Q2Elv/JmmwV7ddqNa5
uQs6qd8H822w2RcRvYnFVNo4jZz2Q8tTBIZzIO9EqmhqwdmWqI/GtNyqCldWWGHkkQ2avma++U2G
uHpfmohzS062ITOUyAs3wqEjmEvABGGAHMnE0wNCw1wxr1KXJPmIE9WdMGeVKUsztUdBrW68AvsT
G1A0NagIWPvkitfLEMj+sglQG8B2QvUZFQFW2ij9t/WXvJbfHiyOSzoPlMmqZgDW+h09NrmJx/BH
BTctGYoLSJgeGVXqLK2c1mOhnSyr+kabtN04k3L3bRwdPDMPP7WTVu8HK0mXIc2ysQZArAhBRoc7
YRcq0YdSeoO8YFIIt0ehkQzwD8YM65qAsw0Th7XyBv1SNJjXgPI96eKPtq3EHfrDC/AK/dwVT7GX
XPVeo1dNGMg2jOuvUWdvSRDAK+VaVngfesN+zlpCu4EWY4IyevQ+dGejcYN4mMNREXXnXPGWeimo
VeMAOWlAK3OeTHUxM8kxhXM2Z06HVEk9gehYbJaxW5dkUDEjsUnd3ur1nDbKMHzZ5M5wMu1kPP35
ndHdxkweHH8010Hk+ycRNWsdw9bVAptKsC9zeK1GsZoiggS3hDseORlqXIGq3Lh70+Df1NK0u1Nu
D/6qreI3MTj1LmZgNQJMXE8J87V6Utxp6dRsCRtjEudE14BIKYTPZb91Ytzs/LEmM/O4WdEk5TCG
GXuRWGO80gsEVyNFLyKCd1ULse9IoVtOjQ6qZzQOfYXL3isF4LJm3YBI2dUzXxeIbgD/u4svMDVi
ujKevTbHDNUwnKO8DnmflrzgHDtpFq8mXWZdUF+RMFQon8C59SZ+vNHBewN4DDuzcBHV9t9jaCBH
fWguWZ/CVXB9dBudIuxe625y4O7h8qZb+j3fRIwPlSAVjQCaCiGt3l/QxplPfRt/bkzCNlzgYHGC
dV/lasGeIVAD2k+y9t/rOJyeUBhtYKhHKxpsQMCIiKZxXewqRCwbq2i+SWbG+9HBMlX3rv4JoT6C
Ln06ctnAArjkpHpK7MAMBst5gBdpiN3jEgeKnqTlMVX2U8mjssPi0p7LFecff+vl4cktuu+ugAbp
1U0MJI+4H8M2mw1qHAieKmouaY0UIOvqvSvc7GiQaEA7g2Qcn/3WqzxGh82Qnf2yOXcRLUFd0uFy
8MqvSsLV+5y3ZUNmvLqpATfDDUtcIbNa3SqYpQ0Z+csKPSPjPG6Hae9gl7kM6Y8i5QEbU9JkhF7N
gpuzT8lVBM14Vib6i86S9ioi2hugPhU4CzJsb820j63dd9uhniUFSV1fwylorjJFsD2ZjNxjmK9H
pPsMoy2JUBdR8ejq46vkt+iikvZeQjp7GzXefz/tGHK2C1xY+hMWL/1JTWp4ivdWDsw+avmQHnCP
LgMCkHlEE4PLCy5lD0m3kNYpC+2Pzk+iteVMu6gd7SsaYxyiRQP+2NKsZeBOjIkds1wbtfdV0UzH
Vvp59F1t28cN/iYQH/OYudHXkKemgwnibuOF7XenjceLN39xSh1lhktTiLOdc/RD4iv6Mf2Gwit4
mtoBYZHhPxVIAzQmxp+KvDkjagrOkW0i8vXqfifC+hXKgvFsB8Yx1NR0ifStQ+8BRTomRI3b9ks0
Td/IdXC2xQSQWLRef5pKgZeJlVKIejyW1ktYchZK0IYxzRIL6U3O06OWCeLo2oxadPGd+hKEPgF6
ZeYD33HyBa0M6rsePyALgb0Om56BuoMKxvadp64YP1ew4NJqDJ9lglzCsufB3/Ruhaias8rxFgJ1
96rqneLTIK9QZRYsXwLmA77yrox3jWGBfgwbf+Mk/cq0AeC2ts2v9UyWw177HrbC3Hc1ggO0CYvG
YwwqhPGihRPyTBfkuoos9FQdk5XDT99yeufn7WgAnOc0Wx36mRDJsaj880cDvcXjnFsd3BjyggtO
9yHgsTBo6+uHRujPn/UQVXjUzB4nlEIV1tM/v8CExKfWOJtR42PtUDP+9KX2DnpUWvs/I3JHVtk1
MtlvsKHqgzSpi5gKYu6wHHWI5i9OMKmDX6K2to1+V6GsfcguIOf0sJGzffx/mDuv5saZLcv+lY5+
hwJI2JyYngda0MqrzAtC5eC9x6+fBeq7oypF3C/uXEV064VFsihKTCYyT56zz9q+Mq7TsXt+eRoa
F9zieFvMzP1qvrngOlv4ymRMsB68ePum1ORtjvRg8EHtQqpta/rQuXmRSqjoJZok+G6lPc42SQI0
Vtbwd2mB2fRZ8ohk87GywP47HTU5sEzJOnL0bJ+MaLh1iP0rvdPCg51xsUwA7xYgMe+RiGirVGDh
pFD3awcTKyN0qRe5w+XmzcOpx7VrUuAW27KOqIPSE93V2RO9kxnBAfKNy81kw8N7fViNiuEikKZr
9h9mvOzFUO3mh5d7fg9th6ZCHkeAmEEmU3K16REftPuIXuwdHsT+7G+lbHsWe9RPQLMxS161Vjxt
cyt/0IBpoltt61UXjzdqiKmUAtCiovtybWs/qYuf6LGLFrqK51Vld7SQOla/aMqpXBp+6a0Gw8JV
puzVVYJ7mdNH+TmRDw2s2o1PTXitiOS5l/UWro2J/hxVa9vFgIT6YgOqVFkEBT5gAbqPeoQ4Rc9d
tuhLsKA2+Yo9yrZfilSeJVZzoUJp1Q844caw+auI8nDju7DVDRSOCLkJcY74fGS7ufXVKdn7E5Rv
bpg9Q2jYwDZu8UevUdOZPuowKkRiSC5n9bnlQrm3zDBGPIHGoPILmJaa3S1HvT6QGnIx/mBCpL2M
Z3ktl9p8w/a1k35Vby9PRUqZ7S+vu9y7PPf62pef/af//foOZkBysOmwRXn7O9OaJXXx+muKUg23
chwOv713fHmNKLtkq2X2vhhRiL38xZefK+aoCCzqz6qGyYN2l0+RszyhKqbbxKPpyn35La9//evv
e/kwfiGI+eln90cc3aoIB7ts2ER4fhyoAc6caA5ITt78QPa/VYaZCogL3kpI5OGg/qiiX24mgTiy
jVR9aUYNC/6obcQI/yLTHJSTEnmmg2PUMjJt9aBaEBNj2XHiMATJsEJ8D6LQ2oVqYOKNWJr7uDdR
gGXYrW6UJrhHhciVfPnvy03LOQjdnowpwRWzh4YeGsvL/7ALmtB/o0MFnGx7ed3lqcvN5WFqZlA2
MLKq5ze5PG8mzl/3igS1FmhwgEfzG11+gEg+QY1G5SEtRsc18fuJHKXZpXEz7c2KzROfkVoskwmT
jXSCX/bZ7/GISE0HeNisbfdNbLIud3HcBD5TXzRelycuN72lYvYezbqsHIzqoi11CXOYHeByA2jy
r3uvNiQohZi6r69x/t+rX5+7/Nyracnr2wx+DQG9dlhjehVGbWsLkghiviRiQ3emOWZ/wG8k3Ahq
AARAAHT2rzewtqzfnxxNegNe//vNw8t/NHWY/fYSfwyccfn3P0I4gLODhmozaMl1vLw6TXG9erk7
6QN/xesvq8MYUzK2HNNoWeWF53pO+I8//vVlr79UCZEXvz683Hvzuks17PW53z745X/e/EgvKTtD
/5J6cQO3k4Tjy8gNra1rMHfnYUKpXjf36nzXS+M0dS8jU8RdlrqTijNIapvu5Tt7/UYvD2UjOICl
ecLty/3L068vvdy7fPkhwOuJJMv8A12n0WWWIYLf6ogHO1UQ9/eTLNYgslYlB/F2XuaqsTcB5c4z
YJhEVH+mbs0Xdll8rIrTkTYzYYd6NrxACR7PIN0M9e3LTVU7mFS8PvZMH/JbHczmkRaa+8nkhDG/
9fymGAvne1NoPnkJ75AoKUokpQJdRj/+ZVQv30tF4LsRZf6AaKXb0UeAMfX8BU/NYxI268sAvhn+
y3O/fUXFZZq+jPrrXS8umDZh2351Wv+7rYRUscwwP4w5Ldh4WdJqU9rZbTt4h8FT4ABM5nCXxzHi
qYITl0rrtUL/dRjhS0H3ZouOkxqmEffx2kbjsi7orUUNju1aTii5iMRUnShBnIZSlJ/MG8Xy9KOT
3Xqa6e/wYNv5gP/gn0IrbAPt2zRTXMtcfTBp5N+J5tzGanWQqXFbOpVwSbR8CzdhbY5nw46TtcES
zJ5Hlaguq3UuStBObfAA+Gq2wDQeor7Exqt0vuUsVos2QbEU9jThKyF7/RDKr9gnaOe87W30Zrq3
U0flgIqN1JilfpWBg85eRJPbONoXoIgTXl4ISkSqoIdq0BJNNAC2GRgl1RvoJOFArxjjczgNXzMA
pQiKyECpKocnKkyC2EBam6qOOeHTsrsApDfspDZ8RzwHpTpV5Nbza/9GrdcBvQKZgVWZPz6ZVk5L
cGb/yLx03NBgIYFa0Gxsq/KuzPzwDppXuS266LFLDUw+UoeO3hFepz7miLzT3nwWHQkzXZv8be2H
u56L4drPyVaFoHY2mIKeZKR+Mkc6xbTMAzyQDoiz1eqcjQ5kjSr7rmRqduqKAeOSLHLJg96wIJUH
Y8LmKQnxvUa9tsPs99aQavrQdr5OWGR8G8SoPlWJix4VPKti2xupqDlKu3HbWrSPN1OHRsvxQUnG
bIVRKfe1Ts6A7+P7ZOtn2n1RZdGnnqHL21Ad+gXBgSqzCjFXrTNtaZa0Su9T6kC0wzvZE/7uS0XH
RbtynhOfxjxf4A2j5X4CK39ZNEN7jC0WBVOryxtRj7hz1hoNjZo8lnh/O40yEGd7E6CODrI59qC2
Nox3YVC5Jla8ik1LAdpQUij6SI0ydeKDP3et2knEQY+NTnHs82TQ0UDHFbLaDIR0kGzb5haPW6zr
O8M5Jl3xBE5P2xngCMvOwwR3JIeomrAFKw9OntPRUjL0ytfWTWLjFis2eUyCtEVOGnSHUPum0OW6
VDrKCWPt07Az0broWaW5gzu0lTeYpk7CUVguirMkib32ILj9SKUfniOpPVG/IYLlhL7RkCNydefn
oWRigcZe6mmVHbQKplgxEwaeJ0rOT438JsCdjGHm3Wqh8VUvjQGMqIf1+TieKOGlZ9OOWMSk2u2q
HGuiMa+fqqEy70UZnxJRRcdaHb5DEAEo1AbWCaRWv2p76kgS2NJEcf3BUZJ1r0YDvdGAILM6f+p1
p9hxPt0hilC3oT4cLxIgO+x2BXUTwJ7VodNwIbxQrEcGGO8cQ3GTcXqMiqR6iIdF5InhJtY3vuXX
t9jSLavc2uPwnpAqpiqqAbfGzE4saeMfthVdh1uKNsOSYNOndd9Hxh5Y+TZPqB+U2egfaEJcgguB
tsS+WsWNuaI5wTg0k/w0dKBrkBvSPCRaUEgTOcIRg/WV7hn6gThqWGapiFyMcOEW2ECPs5Z+pIiG
R/5yTvu4ilXNZyXvsTOElXmiZ+QnsubPQWFveEm20YXH7Fbb4lAObXuH9OBeVIJ8Ag9X+EvpVFsU
2FX2t9muD0SNc24DYCqjrXzBArU4w2bDohS5ZaFb4T5OphTIkPNdqDkd2/VD44/Oxi9sNzcnmO3F
51ypzpZZDVvVo9Yqhy9qE2uQnuJxHcnKA4oFw1z/qUa7XpPVs/ZZeNl0UgJlXVW7gt7/h3D8Gtq6
vss742svWsulBeOuAYhgggd26dFEjpmTzU2DVcdZ9qGmQr2g0lDt0vHOCUt13Q2WRR9cNt33HRlG
OM7LTLeQCHNqTaxIedSE6to4jiWReAh0Z0awVUezBMhN5cFepopCL4ADlWP01V0eVBv0+J8mA9I9
/IbmbHb4auQ5mGNp3wP2rxDZNST6gwFvpM7BCZsT4KjY/jYiH7WwBhTlYT8jc5ST2a6wxCnuRe2Q
0tKBW7d9unJCrT3ig5f3Y3XrkK5rRX9PKGete6oHA1C7z3od46idHGs9Cu4xFA5mi9NyX9ZVAbG/
Dx4V3etubUgX4SSR/0wWnY7j91AgiVZqix7vkoaQJmbSko3MqMaCCrTtYVxWHbpkv4iL27FhT3MS
rA7audDHBTFT9W67BiPIyzOe7lcHfch+0smduJbRgmTJLXgY2dExTMWdamIoMYXBqva4YIo8gj/C
7zGirjj50QAM0Oy5LkBNkBqOo8exgY6JbHU5Oml03XhtxbROqXjIipshux6A9O6rMKnWzIllbYlD
W7MxQDCl/68Zf1hmcx7xW1j4Y/isqJW987N52U7JRePKzPVNUEnoVclN0oAAbkdED23jTsRQN7bV
bPe6mpu7wVFmyXnZsPUayn0SA243jF8ZtLSnwoz2MYA8hCJJeFejxIUC4m/VPJpuAhk/z66up7rL
4NlRp943gE0pAlqlgZ8PAhnKLhzlDRvCSgatFS4zppyHRli7Lrf6R1IrTF+lmRYVlk65DgHZsaw5
VuqfSc6r2yTiCO/Qy3SiDQjx0CTwLo6Hc9Xf+tCMdX3a9YzCZtSmz4FV0Uqj0voYK/QwkPOno9sg
ZeoxMnQk248NhJ0lpm4VKn5ArMBJPtFB4FHRg04b9KKGhDGSmqP5eFN4AdyKOsAvVSSfDSN57OZO
IgE/WXplsxrD3iIeGB5iMxOIy7Af7nv/eqjIfqL0LJaRottLjKPcXh+dLWlhkivomFXrmeKddlah
3zKQOh4ZX/Ss1miM8X/6WNeBhxDG7YCNiSwbjOHkzUDzJo1bSMl9pnIX4h9cayz/hDDMinG6BuwR
7SVn5b6x6+tJwzDC8ocn2L4xGeQpfPCs9uQjXV+W5jhtp1HSPm+4eiR/hOWAJrrjcm0QEK0ju4ac
01SrYdTXUW3Yn1TjF1Edxriit1eZmTFdWuiMg0G7qFB/6EpIIllan9i9ijXezyvNQFdVAHYIpnR6
DnygVm00ZcwPenAHcDYHfFGwchKlspW2hvsvDI5dDZS70NUntcy+2UWxliGmCF6II+RoTAppNq89
Tn4gjwXsds2yietRj6zDpA1hP3DSgPDUHjmKQzuxb5V6jry8xMURJd7C97+dyqyioYl0iTqFVNm0
Ip+bO7ExH+C8+3ST1TA2F0HaI4CIYg7K6HW/SD/56tBRuDATqzz2Wrfq+8E/qM0YYE3Qqy4APsxw
ff3GyVLnxsz6rWeTwUj68EBJ0CWVTV7FmL6Ukg6dksWgphyz0lrScDneXHSMNd4eyuldhGZmSU9+
45YK1pu5FSc7ilX89EDBLiHYDxI8bFUpjogSyBcbtD1Fj4UNYbZR0Yw3tooQSTo3xSDHfSzUL5jL
F6tEY0OxKapCYcOEgZi+ZuNzC3v4UZra9TBuit5irU5t71DiRYMK9FpoJFu0MtvFkx0vweiuMGS1
b8AEfSm0+BC2hbJVNYFj9mRDv6L6tq0xWFwQVkVoIppuF2jpXTQq3U46Le3ZivOLgEc/KBUETJj6
E1S6fmext10Dv9xVZU9Uge0lKdzh2aopwBhKGz6aanydYmQ8DB5hE8jCTVjhBh83Ntkl3eSiNxr0
6dY5C7Akc+KvZjHaP2GkPxv5l1BXhzsrUq+TVv+SIy29tmXxCQwBFmbCSNeiqEfizd6jCmiarqK1
hzyG+RZArAJhoqXgZTgBs7Egt+zSM1qsfTC/Z2o2yVIsrVJqD11S0BDjpVTaJofmOJPSl+rcxay/
yQhqKcmR0UeQuTitlOlWLTqx1YzBoeVh+kVu/C4IMgYrh15qAy2wCmt0J1/7kvfeifCo3ju6taU5
bzqrIWqDarjp4iME7C+l0Ws3IpAYT5ZlsTLzfLoe+CYWhV55a0chj6+3i5zGr603Njdjg4k4Bk/7
3Li36B09aU2Do6Cv5Sf4r7cJfadxboUn6WEjV6Ca2iQaDb6SdnvbcQLsA5Fn+ngkrg0lSDasr0vy
JTVFjhlsMMAUg94G53YOxmNlOH/rwJZRH8b4z2YbTQNsh1TVPmOJ+l2jpxhiuXXsnN6FI0sHNeZd
S0ZhpASMbYAO/OQyx5HJrmI/BUoX9r+QIW4DreRnY4NqP8WaxSAoV4cDMaVqHEochhHXTytkOPQ2
UzreW6hHLS/V7mgMfwoc5UiVJj9jrqUUCDUdkpA3CKJhwpTs95ebGLHrqUzHT31sty6RXwr3zXRT
p+R8BuSCvkiUSInTLANjTIGdmw81zNgm/lxXBlJJCVPPswoPWg3kwL7nDHIpO+Wi20e9p58ir3z6
KzWQKPrOj5VDzpM0UfG6bjMiN53MQh4zziOLiIPzKmazcWPp/KDiD9PVag/Y6d2Wcawd/MjCATsa
D6MO8d9T6e43wGdiUA+kXxuUO6Mff3K+rl1wwN/EAJM/UrLA7YMc9KnCwd00P1Pgc3ZOHEgEueqP
fIKVaE+ZsqH3sD60bQDpTwKUB/dNRQy8ElUVb6WKBpWuQX9mZpAXysnBGxXUDqOHlJHA9MYSZBQ7
2oNjcvtQQvR8hGJu00OWG4C26izHm5bCBzh19oKUi2tJ2iY5ZPTorMd0urFmBOgstMHKo95nIEwW
ED4QI2EzOtjrGlNAChH6JzP/ATxybY95DwcTYjZx+CfmTH2o9buGrMZtHMszVg0Fy6RKh22gDjcj
BttNE1hLpimwIX8GM0rlQH6BjpUog6CJRY2f6q6lglTiSBhspgIT6MCDiibIvO5FRN9il9TE88i6
NvSZzB5S4SfMTuMTXr/e0vSbZk5w4bEU2HIbjNDi0GH2W4V+s2WB6vfAm41YeyztsRxdq7ZQu1X0
CClzgiRp6h9F2HmnofBvhI+zxGw5NjQaEuVM1Q7su80iKsAwh5wWVYSB+8zQCElpDHclQsG1bifo
5MwWq+K4PKdJXm6bGId3PEjStaJHwyqH0ak04s4Yo595T40VaMCwjT2zPco0lq5JoWyZNdovpVb1
kz3bYLRVed33fb2ywnA/MUuXA0AnN7Mon+N5Vl8HXgJ7L3XjOg+OBSUvhJC4IlEfGvaAKPqbYIr2
FvkZJQCpV1uPRaGcLHw4N4YNvbKV6g5xx3hqImksmnQmIvnJtVJWgLjnA4mP29Y5ndpPUxtsbJgO
P/rOBgIgMZcwWvGICQHJTit86Cpa0ozOPpe1KL/KtNtURvJdCOlzHhf3pamELtQOdYvbYIgFYJve
thYRSYPrm6fgippLrI+haYAQSbIb5Jc6hhRcDQltqwRjWAQ3FrYU5B6WqHWiFVrK+cjQg8Wi5FkL
BHR2B2+gRBSVi7XtWZ5bFVjU6axpKL6ziRk5clqfg5Jo5s75BWcEypdU2ovKLQPEl1OI2JFuuQcd
KiC12UanYOCJ9RDRi9HAEZoBQ8JzVoZosdChZZoKBi0MdWOE1O9UaHN0B5UVYxwXnzssOvetKaI7
TacYAlQPYPfy0pLgOBxeYKFgZVtgQNX5/jd4Ah1lxjuf5eIcKNmvdAb+6RzJnZie/Rq8FyaIqGDr
NmPdnxIVK60Q1GoUKZsuCfd+BD7czvro6Iy0GgFbx6MRIH6gTVunflSiTK5jJ1R2lOB11EyTjc+D
aEALULOvU8Pex81ImIZd8abJQ42Ck7HhisaQAbdbWstWjadcC7rN4w6nOj9S24MaO7Spom5Kbvxm
CHbFvMz2o0FroB0U27wr7wE7O4jATzolfBedd0rB19i85NfU+i6SRNRVIcfrceK4ALIggsDrfRqL
CgqWcPyFkRT1td7fsBuFR7xbPl9SMIndGxDKhObGX/Q80ajhIgjKlw2X22QMFBE7dVX7cbuliTOs
TGBMYW/cZND4zRTHnMTr13WkotTHen6Jdc69WWfKssxNZBMlZuFWLm876IG7uIA55+uDR5a0+MXH
vtXL8DHNfLHCAkACvwPNTQsYwVFHFgU8P8w9T/3aaFG0cvxYRXbbpJiQDMydAC9H0ar7cDQ2AP3C
bYGIGyRzNm2UwCtdYeek/7ADWeh6kdwJLXl0uvBODlhg+H44rI2OAARUXbpRZY5dUmqeh9pugW0v
MxXDGG/cm4X+s0VicdRSc0XfIVQAiXoCRBPTTVpQdVNlWPhgV1CmONj7hUCVy1aLl/TqEGB0aBzr
wjyB500PUexd95m6cWbrlr44iSlwjnpKHimN6D4xo+lHrFRACFUgM001QY4NQ+BIbf7zIob3Budb
BiP804JcFV4epuNtVT7kGjOi+trqYQKKR7AN/a9Jz5dQeYimdaNzO+0bAVd43UyCvF81JCfdyW86
KyTZmCf6JsqRp8ZczRA8eyAYbXXKe+doQma8I29LN21o2SuiqccmwvOCcjPqgdB0jgiOvhhFUR1K
nx6J1saWr0o8sYjqBLJHWaN4cAZKH5V1tDxrOdIofabCfvC6VqWyLantSz94GClJINWdnd5hPEel
Za5QFbdurWrHKSmMk4cseqBTxRjvxyQoME6o/A1pJbo259Rj5GPBhH27iAey9MoYb4wm+lxyGD5G
lvLUYdG2ddB8Hvy4uK7DWbwoMYfTKXpmvebve3lX2JF9uNwkisGcq2FO2B7twbHxM+CMinAY9dyi
x4dvjM5Eyfkxo5n4Uxza6E5xENcC2hugNj0UhrxPuBAOfi3XVi3nqzomGTckpLjioLlGCVdfA4rf
Sk9NWOPXKjw6Er362pbJr1J2Ks5mExtZXZz0OFUPFFma3ThhhRjkATakaP61WDmWSZtg+BTFt9U3
AY8tC/P4kd1ZO2Zzj3ZVbg1FRPcqyvp1qo2UbDRjPElMlfBXrrdDnTiIOCp8AOfcglbdcURRXLUv
QBGHKAwD6h+qU4Wu+mMIlOBQdqz2sa7cZw2PRGvi3a3J05jGOyUPbST3VbmnAe5rWLbg3nGR2uQO
EMLeIcuLBeiiJ6i1jWxw6XEghxUIUOcgtUnYhO4YpTlLkOa5KERm9Ar80DF1MIXGuGPFYcRa4Zxz
r9b6sO21YNMEun2X2eNWhzmk5452TrP4azPNCpquqO+yGHuTvs+RnbbRoYCFs4syEoVamDcH+tC3
+SDU6yDLnxgCEHwTIfioazd6wMfPqFAuEben2J5G1hIAD05eRMRbNLpwdMiwBPQQy9ISxzFRvil9
Z+Evij+ajTPLpgifcN4e3MCjyb/JYAOjzcA6DH80P+maY+JgTOANbXqu4m8yxxnZEelzxGoKBBAn
l97xT0Xc9OtM6NEGHxtWIyvMV+ZAE4fSa/pnsyM5HDefMK/wQL4qD3rRFOfaZ92yDQ2mCe3pwSCn
24pe+Btv+JVRlF93AacLUj7jDc4X0fUAzhOc/OdKLep9TssY0jzYTV04QQ30MuwOswIMoMn5QeBd
AMLiRNORebJk/D31y2SX46l2TbH/niZ3mDxSVuehB9ONGwDJoHv2HAkZLLUPNSykOkgWCl2abifv
yHvH94ryC95rvqVm2C0hI2h3fREf6RpHOwnffIkvD7MN2tLRivXryMjza6nZ6TmpH18eiI55gSR7
qYQI9iwjsw+KjmBVyXpjHRqzWTmHs4dQ9EwSze+OemM2i66FhtDjM+ZeGi5ETwQlak6UlIryraMi
b4SqcSw7SlbCV/JjP0af2p5MnqqpNzkFqxpq5DoZSux2Cq0iEyXcy0mRj4DqN1KwN2j4fkFMHxyz
QWBr2ZAxpnZpq6Acg5Dk3RANN6bPidP3bqtAG675C4jQgd4mvYAW6eXDGs3vNufLWhLTaCvUoXOr
evk8pWCnhhYJR+lroEWr+Is/rye27WXLEpqPX8OAULtxcNExKivCSNuFvLjmUP3S/07dQAGxhEFq
OZcd4S5oLrSGWhq4bOGyeI1SsXWRxESLomVzINnlzP55cpE1MWFpnR9UmGTYhqSU1Gs0WVgxAoQ8
lCaU6rpANtd19JvxmdAkNuCfWxJy/qA9dTnHsrL/TgIzdrEgDjZenzpLrajshRHOLqui0Y9Frx0K
dYquOScXHAVCcwlIi1pEVkAGTn0Sro2pPZDQ78h0k2N1TbsfH4zIiG5xRiWhDPNOtcf7vjZ5hRo6
6MqwdCzm8CzU1rjWH0ku0GgUYQk45qOz8irYIQUtNCOOVA+QydBJR6fUELTX6KR5e6f4aemxsVOI
i89ZXyxJxK1iJbS+6vQo2jCn7FZvWJha56DNi2dqq62r8r3NVNIKT2SCPy1eVVFYuSK3yd+lhw41
H120gYlGem6fDEkRUsTa534Z3XTkM5bWQKq3biIMrpBbUNO0zoUDAHHiwHWsLEEv/NfBt5onvixg
tE5PvWImWekt6gIL9w1NDYxNYIjHTs+/GaLsz56zFSkOF4nJAajwJPGHld5BpKXOWW0zsy2+CFtZ
gxO4TwUehUprNTdTDrykjJa5GSTLS2UuTrjUC6133EYD/2mI0GfDEdpZGNHBHh9aAwH6TMNkgUzG
6zwYEGhZ/ZeZVXSMpLcSue4qnJSOifFNQY679VusneGNsG22+BlLkLxjYgWHJldZObTYe0qDZu0E
dI9k2FUu8ASE3VWFZEN8FMzJhHNLPerFNktJwTb9ASJgf/PgI1Y6mAbQ2eiJ0KlcIWaO2JArdd1a
k+t4OqWS2ZoPf6pHpNLDQRpDfxipFA21qQPOictThWBlK53pm6372UEVenq43MvNIjv0sfbkl1Wx
8fR82vsGN5d7w4Tz3qCM5JKS+gT3cG1BVN82JjqBSvPGpRDIxpzQRznd5nc97UNUki9Y3ABZYiTV
RW5nM3pl0h7Gysfr1qaNvfIdYzFkwXCqKN9f2ssyyqv3U/QdIdZ1aXjWl5rzSiC1LwXg7jsdBPnB
7kua33ssZywFqmk8NxWEJAPrfDoJsBK3evQVWaJ53xj4xAF1R2DWYpoy88+APecC+k7zKw/TzwGR
/5byA1ld1OtsypO9IbbdUzIj/krDfegPnw01ZZmDtLGSjs4hMo2eL/qIwR9JT2OWfJoM/DNQSqMu
7zMSmY6DbW6As5eMwE1jSrEmDfXc8odEaPUWqCl+aY0JYcXkMq5Ua9arNIfOMJ5S7OqR58kV+Mrv
UTilW81TVgDstb05mSfDc/JV3dC9KwGzROHIwdCBFUm56ACy8li0mFX2BW28Rk7UrTct7Roy31Mz
fvTpe98TJlmrhio32VN2h8aeFi8S2Uqcw2LUN+EsXM4Up6AcCCc1aUH8FvTRrdF3O5s6JXsS9rqC
DXlALbl4aBOnXOPGxoIKi3WJKiBcRhk2CTE87UU9kDCvpEZasW882tJj/LfStqO0l5u3YWgl6FPN
XXRCA+k96jUmgCar/VJaKFLgApMbzcZnpOGlq5p7X1GsE6kswn6hrMNaFY9OYv9MS3RR7JvblMpL
2oK4A3cKCjoipzuZ2O6Bv3MRVsFJQ4KQBSSeyw6zNVV1lfQbjS75tsOhOSAhu6CzpHbr2lrXVr+N
28j+3rt1Xq37qW/vclFdO0FfrSpTSUAZkv8ELGFhH9KB+oqlRqQttOuya06RQdtymn9OSaktaCey
WV/gsIjCbkDTc8qzEU2MEr9CVyYNfS+WPWwGkIco+tLkNGTt9yHSyEt68U4f7cdSo0RS2rGyGIyI
bnEgq+umMEmoUq4kkoZ15kjtxAHltsKqc1+Y1RdfVzHWq9ObxhQbPez9U+1oN4CysZ5WEw+3oHTc
Bz4N9WqmUg+j/sT5b9Y89mfFsNVdNdV3l36CxtAeEHjmuwb30LNhRPcRVFJ3yqwn2EUJR2t7pEtF
+WH27BRpEJdrZZSSdpueNj2qTksrwY8va5pnvyqbQ9iNs4DUfGl8/p8Gmfz1+1fPzfM6a2hKuW1/
VuPdz7ol+fd//vf34X/5P/P5f2F8Zc1D/u+96O/f6D9+Xn7zw1j8/K//fP6RhgTSXOfh9+Z3xglE
C9pN/yCjXP6myx/8d2+RPPO52h+8t+5cSUnLmWrQ2qhL2t3/8z+SHDXWy38rmjrTTmgcgJ8B/w4O
3+UX/jZG/2wU/v4Dvgzn37/m7z7By/jsfvzXfwodVdZ7R0FewQYxLEeoqoWPkqQ7+o9RAB9jmbCl
dE2fu3lVuqsZ9v/+UfhOMqOZJ6Mf/om7EQZ/8r8yE968w28zQV4xA0yTJnGgIoaQIHJ+HwMJEQfK
gCo4qdDgb1g0ZP6PjME/vRzmhtB/bRDevMVvgyCubAtIl6U63Jo4iPw5CI51RX+yrgtmwkwL+lgD
oFsAr947As7V5ZNzsat82XRkvxkB9criImCp0HQLLpL94UZB6NoMiPtXLoZ/Og8M9UrjI0oTE0qc
PmhK/3MUbOMKOIjJHKDCY4gLHupjzQVNNWhTf9cgWMaVZkAtcOjP0CV33lwMmimuhEMJyZI6a6b+
8aaCjuzzvaOg61dwaCVkApvJLlke/pwKjnrl4CviaJpm2kJYM4/pY00F05Qva/Wb0OX/J0ywrwT9
Ybau/hUovJ0KmmRZsAWIR3NeM/SXZei/f4N8c0W/hgkaE/id14NuXFGUFGAPIWupJiCuP2cCM+CK
zQMSO1fNrKv4gINgvsRv75gJBtNdOux/EONBIbwNlaS4MkA2myabJxsFVL2PdjnYtnzvJmloV6Zt
cr1rRIXzfH+7PRBGQAxzPmCM4BDdvfc6IBJUWQtBAqEpfAkBfo8UbfOKUNoignAczsPmfKb4WCui
Rmzz8kf9+xeCcK6wFSQE+Eco9GY1cLgQsL8F+DpvHR9xX0Dxr713FAzrSje43FkNLhf7HBT/Phck
MQRpMm3GkqkmS+KHWw7Q3av/4tnpzebyx7GBGFEQKAGaVdkD+JS/j4KjXxkG4HjChI86FwByvDdo
nnMJ82pI/wzLg0My4c9RsK0rwB1soZdY8uMdn8huzHiud8XMun01DwFhMY3S7I5zIPTHTDAJmSGx
wfCcF8YPd3jiUPdXAPvvr4yXWJAZwCFan+e84FT++xgQHMyDZEiL/56nyYfbHwTJsPeujDoxAMdx
m2MDCExwkm9GwSFiNi3tI++SSP/em1AxjCuIcyrEWkDKmiAp/WYuaJykiactjg4CEvLHO0OSD3t3
UmVOJzAChsZJmWMinuh/jgJzgV9jCSCz/PMRg2b+POfdV4SEwS0lR0SOUH/FAr+vCyTXCJntGWps
QVX9gIujATrznRuEIa6gG1qmbYCEJPFuvE2z6qRhyUIToXLA+IiDgArq3ScIh9iYoHjOptCjd8mn
/z4TpMOqwfAwBng6kGb8cLlmkozWe0eBqUAsxDsRNppzOuHNqsA5ioQugZmJPHo+aX24UdAkp5t3
XhC6eiVharIw2GQQWWbe7JNSI+HAVLBNdst56XwJ1j9QaklQHHv5av79mGnOKAicZDkvQj8ljfgm
dqb6wiCZGFngPDDn3T9gbonKyDvngmFympyPT5Ta5jD6bV7FkleC627mw9pzFe6v4+tHmgsqnOT3
joK4IpVKKY7vet4h5sn1++pok2bkLE0ZynzJvH+8K8KgKvveUVCvmAcm2QWYO3MZ4k3kSH4Fcggb
BMH6S0Hu8gs/0lzQtBkd/67zJPHzfIQAHM1pck63EYT9Phec/8vcue22bQRh+FX0BIJM2qR1E6Bw
2joHB0EPKXq5ljbWQjQZkFJS9+n7DXfpcEmlp9HFArmJZf+iVrtz+OefnSuYxtWaoAnWWaow6e2F
HGpIuQo5CSMlGG5aZ0xkOS/LlsTPckE5w/mgWKQ4m95egCnUrgJRUVHKwT+9CkK9l5JpPbNxqa0C
pzUISBSessQuSAX6Ir++zEqcRHwi4POWmE54jHVRlKSUyXlKJlJdq+OFcin2Hx6JG9OxANM0AuqJ
Oj57riCikEVK0C5gtpQn4jJfFteEhbgB4iZEKZNkCk95hYI5VaEC6Z06VpDqM7fV4gBEk9PzJ2P/
UJZLJoNwgUzp2ff0kmryH3UthsosIgy+ZrY8O74oJ14SMe+SEgSVGrgcwmjZJ2lVpDIYMH9EdZbx
ssj5hMQBPY00sYwrQioixizL6CJnDEh6NgHZmfZESKwgJTeG8VKMOUGwwNCzFaQ8n2B5NmN+rjZa
wipSd0DMOMqYxzbBe8j+HKRIuGaiwNM6BlIk2NQ1BLyvQAA4XgJxDOTQK+wFdXy4+eQCRpEuqWUK
mEWibz7jNSMyvGx1vAoIJpckapSqipxr+7EaqZlF7q4KHuv/m0UMAoEitDPOEZks6xrvBWhnBEvI
m7hkhKQ7QWFrzmZQi5cusP05RRaESejZxOWOtwL8Us4PUfYy04pifXp5JMRQps2mcz5llhMRYmYR
ifYs2ngVegUXh6WX8aUXKqE6k/xfSyhApTLIkxsj1iEIGC9BmaFhy2hJImz01dnkbMJVrvYPUqZH
iUAejYegEL2aUmyooClOIO1dFaKFT0/snkvlRL8XUDevqUVRfRU584R0piyJlIFXoFR6PWN6XrJY
Z+okkjIM914w5jcwBpO9cLFis9AW4TOL/6Z4/xds5HNL0c3OVdvvpe/H2e5Uz9G3fmHoopm/Hjpo
+jYZGIDoF6W3yL+3F8nK/19ECqe+v2X04tDv0r9P+PPwAedvHb3X8KmGH94625p2I9PLpMEqPOY7
80hH0neVuTePZtzn5Bs7vj7JrCXq2SL+A3C3n+BKxUKN27o/mzoG7sXGeuC9qTvTDY8oXyOxKodQ
i3xjKveR6xxc9NReJ67GbqqmNdtmeEp5at+opkeua7s5uM3xEIH3el4t+EvLKBTT2jGy18qqkUPn
3qL5uLhp6KC9j5edueRn2IU/sOpuG32fQeWqff4fbdM+xI8cNJNa5FtW3Lnxigf5mRb41dbsog3I
JB2RMqlxK0bgNC4+kV4fpIaut85MrIjX3KiRmy/xtvAqFi3sm7lt8soQNTAAx83+afi6erPnpZla
6LfN0XWzZfYiBi32nXF1ZD3QPZ/DvdyZ9qky9Xa8HPB3IkTSP3LXmc3u2FluYRrg+mDBV7HV+G7D
rDtTR9C+KKqHxhdwwWW0s4OgXY/NdZH8+/Qpsk1BFHoO9ObYTqGlOqiGburDxIaEWpMW+Z29b80k
egqyFz30ZxP7rdDRrQf+srg1MkLaxW4dfKk8nQP/tW07G1mq0H16DvA7y+zwyI2FWsk5wH9n/MGw
Bv2R94I2NXTTHnaLG9M2eMr4cHodwHne4KXZT8++L6Bo4bnPNV5xr2RRw+4rIpI4q4FckGKHGrq1
D9O7APoaghb4va3r7qn6bCZpQubLllr4n3bN1i5edTPf5ul/LfzPzfEbGzE0BZ/nDeYbMRD3Wvhf
WH3bdTYKKQIdrsf+I84qA8Gsxf31YHbDhhabEihbLewH2z7i2SJkz4SqkR2ZzWR7MxtZ6EUt9G8G
v1M/HOKjGQQwanDbHRYfTj28vwFCje+6DVOAXRS5BcZRjf3E+Or6YVjhfp94Fu/vkU8xTc9XsMz5
p+GCmVN/FpNr8hubypr2xV8AAAD//w==</cx:binary>
              </cx:geoCache>
            </cx:geography>
          </cx:layoutPr>
          <cx:valueColors>
            <cx:maxColor>
              <a:srgbClr val="00B0F0"/>
            </cx:maxColor>
          </cx:valueColors>
          <cx:valueColorPositions>
            <cx:minPosition>
              <cx:number val="0"/>
            </cx:minPosition>
            <cx:maxPosition>
              <cx:number val="1"/>
            </cx:maxPosition>
          </cx:valueColorPosition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0.10744</cdr:x>
      <cdr:y>0.34433</cdr:y>
    </cdr:from>
    <cdr:to>
      <cdr:x>0.39669</cdr:x>
      <cdr:y>0.40298</cdr:y>
    </cdr:to>
    <cdr:sp macro="" textlink="">
      <cdr:nvSpPr>
        <cdr:cNvPr id="2" name="Right Brace 1">
          <a:extLst xmlns:a="http://schemas.openxmlformats.org/drawingml/2006/main">
            <a:ext uri="{FF2B5EF4-FFF2-40B4-BE49-F238E27FC236}">
              <a16:creationId xmlns:a16="http://schemas.microsoft.com/office/drawing/2014/main" id="{B8C6B051-12B7-4857-8FDA-5C60A974C936}"/>
            </a:ext>
          </a:extLst>
        </cdr:cNvPr>
        <cdr:cNvSpPr/>
      </cdr:nvSpPr>
      <cdr:spPr>
        <a:xfrm xmlns:a="http://schemas.openxmlformats.org/drawingml/2006/main" rot="16200000">
          <a:off x="2209800" y="123008"/>
          <a:ext cx="228600" cy="2667000"/>
        </a:xfrm>
        <a:prstGeom xmlns:a="http://schemas.openxmlformats.org/drawingml/2006/main" prst="rightBrac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0.17355</cdr:x>
      <cdr:y>0.24659</cdr:y>
    </cdr:from>
    <cdr:to>
      <cdr:x>0.38017</cdr:x>
      <cdr:y>0.34433</cdr:y>
    </cdr:to>
    <cdr:sp macro="" textlink="">
      <cdr:nvSpPr>
        <cdr:cNvPr id="3" name="TextBox 2">
          <a:extLst xmlns:a="http://schemas.openxmlformats.org/drawingml/2006/main">
            <a:ext uri="{FF2B5EF4-FFF2-40B4-BE49-F238E27FC236}">
              <a16:creationId xmlns:a16="http://schemas.microsoft.com/office/drawing/2014/main" id="{ED105755-DCCE-413C-A3EA-4E9351F04B42}"/>
            </a:ext>
          </a:extLst>
        </cdr:cNvPr>
        <cdr:cNvSpPr txBox="1"/>
      </cdr:nvSpPr>
      <cdr:spPr>
        <a:xfrm xmlns:a="http://schemas.openxmlformats.org/drawingml/2006/main">
          <a:off x="1600200" y="961208"/>
          <a:ext cx="19050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Transition period</a:t>
          </a:r>
        </a:p>
      </cdr:txBody>
    </cdr:sp>
  </cdr:relSizeAnchor>
  <cdr:relSizeAnchor xmlns:cdr="http://schemas.openxmlformats.org/drawingml/2006/chartDrawing">
    <cdr:from>
      <cdr:x>0.66942</cdr:x>
      <cdr:y>0.30523</cdr:y>
    </cdr:from>
    <cdr:to>
      <cdr:x>0.95868</cdr:x>
      <cdr:y>0.36388</cdr:y>
    </cdr:to>
    <cdr:sp macro="" textlink="">
      <cdr:nvSpPr>
        <cdr:cNvPr id="4" name="Right Brace 3">
          <a:extLst xmlns:a="http://schemas.openxmlformats.org/drawingml/2006/main">
            <a:ext uri="{FF2B5EF4-FFF2-40B4-BE49-F238E27FC236}">
              <a16:creationId xmlns:a16="http://schemas.microsoft.com/office/drawing/2014/main" id="{8BB2A145-96FC-4B1A-977A-02292486DFA3}"/>
            </a:ext>
          </a:extLst>
        </cdr:cNvPr>
        <cdr:cNvSpPr/>
      </cdr:nvSpPr>
      <cdr:spPr>
        <a:xfrm xmlns:a="http://schemas.openxmlformats.org/drawingml/2006/main" rot="16200000">
          <a:off x="7391400" y="-29392"/>
          <a:ext cx="228600" cy="2667000"/>
        </a:xfrm>
        <a:prstGeom xmlns:a="http://schemas.openxmlformats.org/drawingml/2006/main" prst="rightBrac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0.7438</cdr:x>
      <cdr:y>0.1684</cdr:y>
    </cdr:from>
    <cdr:to>
      <cdr:x>0.90083</cdr:x>
      <cdr:y>0.30523</cdr:y>
    </cdr:to>
    <cdr:sp macro="" textlink="">
      <cdr:nvSpPr>
        <cdr:cNvPr id="5" name="TextBox 1">
          <a:extLst xmlns:a="http://schemas.openxmlformats.org/drawingml/2006/main">
            <a:ext uri="{FF2B5EF4-FFF2-40B4-BE49-F238E27FC236}">
              <a16:creationId xmlns:a16="http://schemas.microsoft.com/office/drawing/2014/main" id="{C7AD3E44-C068-478F-BF02-F89EF23DAD16}"/>
            </a:ext>
          </a:extLst>
        </cdr:cNvPr>
        <cdr:cNvSpPr txBox="1"/>
      </cdr:nvSpPr>
      <cdr:spPr>
        <a:xfrm xmlns:a="http://schemas.openxmlformats.org/drawingml/2006/main">
          <a:off x="6858000" y="656408"/>
          <a:ext cx="1447800" cy="533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t>Reserve fund </a:t>
          </a:r>
        </a:p>
        <a:p xmlns:a="http://schemas.openxmlformats.org/drawingml/2006/main">
          <a:r>
            <a:rPr lang="en-US" sz="1400" dirty="0"/>
            <a:t>stabilizes costs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sz="quarter" idx="1"/>
          </p:nvPr>
        </p:nvSpPr>
        <p:spPr>
          <a:xfrm>
            <a:off x="3979930" y="0"/>
            <a:ext cx="3044719" cy="465614"/>
          </a:xfrm>
          <a:prstGeom prst="rect">
            <a:avLst/>
          </a:prstGeom>
        </p:spPr>
        <p:txBody>
          <a:bodyPr vert="horz" lIns="93360" tIns="46680" rIns="93360" bIns="46680" rtlCol="0"/>
          <a:lstStyle>
            <a:lvl1pPr algn="r">
              <a:defRPr sz="1200"/>
            </a:lvl1pPr>
          </a:lstStyle>
          <a:p>
            <a:fld id="{EF9A63DA-6DA7-4DD8-AB4F-4299200CBB8C}" type="datetimeFigureOut">
              <a:rPr lang="en-US" smtClean="0"/>
              <a:t>2/24/2022</a:t>
            </a:fld>
            <a:endParaRPr lang="en-US" dirty="0"/>
          </a:p>
        </p:txBody>
      </p:sp>
      <p:sp>
        <p:nvSpPr>
          <p:cNvPr id="4" name="Footer Placeholder 3"/>
          <p:cNvSpPr>
            <a:spLocks noGrp="1"/>
          </p:cNvSpPr>
          <p:nvPr>
            <p:ph type="ftr" sz="quarter" idx="2"/>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930" y="8845045"/>
            <a:ext cx="3044719" cy="465614"/>
          </a:xfrm>
          <a:prstGeom prst="rect">
            <a:avLst/>
          </a:prstGeom>
        </p:spPr>
        <p:txBody>
          <a:bodyPr vert="horz" lIns="93360" tIns="46680" rIns="93360" bIns="46680" rtlCol="0" anchor="b"/>
          <a:lstStyle>
            <a:lvl1pPr algn="r">
              <a:defRPr sz="1200"/>
            </a:lvl1pPr>
          </a:lstStyle>
          <a:p>
            <a:fld id="{C17F784F-FC9B-4951-AD1E-7FCCA0387DF6}" type="slidenum">
              <a:rPr lang="en-US" smtClean="0"/>
              <a:t>‹#›</a:t>
            </a:fld>
            <a:endParaRPr lang="en-US" dirty="0"/>
          </a:p>
        </p:txBody>
      </p:sp>
    </p:spTree>
    <p:extLst>
      <p:ext uri="{BB962C8B-B14F-4D97-AF65-F5344CB8AC3E}">
        <p14:creationId xmlns:p14="http://schemas.microsoft.com/office/powerpoint/2010/main" val="150915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4607C54B-B8E3-481B-A041-7A4E6E10E4A6}" type="datetimeFigureOut">
              <a:rPr lang="en-US" smtClean="0"/>
              <a:t>2/24/2022</a:t>
            </a:fld>
            <a:endParaRPr lang="en-US" dirty="0"/>
          </a:p>
        </p:txBody>
      </p:sp>
      <p:sp>
        <p:nvSpPr>
          <p:cNvPr id="4" name="Slide Image Placeholder 3"/>
          <p:cNvSpPr>
            <a:spLocks noGrp="1" noRot="1" noChangeAspect="1"/>
          </p:cNvSpPr>
          <p:nvPr>
            <p:ph type="sldImg" idx="2"/>
          </p:nvPr>
        </p:nvSpPr>
        <p:spPr>
          <a:xfrm>
            <a:off x="409575" y="698500"/>
            <a:ext cx="6207125" cy="349250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9768F522-E3EC-4381-90EA-2A61AE2EA7C6}" type="slidenum">
              <a:rPr lang="en-US" smtClean="0"/>
              <a:t>‹#›</a:t>
            </a:fld>
            <a:endParaRPr lang="en-US" dirty="0"/>
          </a:p>
        </p:txBody>
      </p:sp>
    </p:spTree>
    <p:extLst>
      <p:ext uri="{BB962C8B-B14F-4D97-AF65-F5344CB8AC3E}">
        <p14:creationId xmlns:p14="http://schemas.microsoft.com/office/powerpoint/2010/main" val="37684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548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581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088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063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684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68F522-E3EC-4381-90EA-2A61AE2EA7C6}" type="slidenum">
              <a:rPr lang="en-US" smtClean="0"/>
              <a:t>13</a:t>
            </a:fld>
            <a:endParaRPr lang="en-US"/>
          </a:p>
        </p:txBody>
      </p:sp>
    </p:spTree>
    <p:extLst>
      <p:ext uri="{BB962C8B-B14F-4D97-AF65-F5344CB8AC3E}">
        <p14:creationId xmlns:p14="http://schemas.microsoft.com/office/powerpoint/2010/main" val="7962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7125" cy="34925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8D5645-B5C8-441E-A6EB-A13CB59318BF}" type="slidenum">
              <a:rPr lang="en-US" smtClean="0">
                <a:solidFill>
                  <a:prstClr val="black"/>
                </a:solidFill>
              </a:rPr>
              <a:pPr/>
              <a:t>14</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09600" y="392919"/>
            <a:ext cx="10972800" cy="715192"/>
          </a:xfrm>
          <a:prstGeom prst="rect">
            <a:avLst/>
          </a:prstGeom>
        </p:spPr>
        <p:txBody>
          <a:bodyPr/>
          <a:lstStyle>
            <a:lvl1pPr>
              <a:defRPr sz="4000" baseline="0">
                <a:solidFill>
                  <a:srgbClr val="003F83"/>
                </a:solidFill>
                <a:latin typeface="Arial" panose="020B0604020202020204" pitchFamily="34" charset="0"/>
                <a:cs typeface="Arial" panose="020B0604020202020204" pitchFamily="34" charset="0"/>
              </a:defRPr>
            </a:lvl1pPr>
          </a:lstStyle>
          <a:p>
            <a:r>
              <a:rPr lang="en-US" dirty="0"/>
              <a:t>HED</a:t>
            </a:r>
          </a:p>
        </p:txBody>
      </p:sp>
      <p:sp>
        <p:nvSpPr>
          <p:cNvPr id="6" name="Content Placeholder 2"/>
          <p:cNvSpPr>
            <a:spLocks noGrp="1"/>
          </p:cNvSpPr>
          <p:nvPr>
            <p:ph idx="1"/>
          </p:nvPr>
        </p:nvSpPr>
        <p:spPr>
          <a:xfrm>
            <a:off x="609600" y="1752600"/>
            <a:ext cx="10972800" cy="4267200"/>
          </a:xfrm>
          <a:prstGeom prst="rect">
            <a:avLst/>
          </a:prstGeom>
        </p:spPr>
        <p:txBody>
          <a:bodyPr/>
          <a:lstStyle>
            <a:lvl1pPr marL="342900" indent="-342900">
              <a:buFont typeface="Wingdings" panose="05000000000000000000" pitchFamily="2" charset="2"/>
              <a:buChar char="Ø"/>
              <a:defRPr sz="2500" baseline="0">
                <a:solidFill>
                  <a:srgbClr val="003F83"/>
                </a:solidFill>
                <a:latin typeface="Arial" panose="020B0604020202020204" pitchFamily="34" charset="0"/>
                <a:cs typeface="Arial" panose="020B0604020202020204" pitchFamily="34" charset="0"/>
              </a:defRPr>
            </a:lvl1pPr>
            <a:lvl2pPr marL="742950" indent="-285750">
              <a:buFont typeface="Courier New" panose="02070309020205020404" pitchFamily="49" charset="0"/>
              <a:buChar char="o"/>
              <a:defRPr sz="2500" baseline="0">
                <a:solidFill>
                  <a:srgbClr val="003F83"/>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2500" baseline="0">
                <a:solidFill>
                  <a:srgbClr val="003F83"/>
                </a:solidFill>
                <a:latin typeface="Arial" panose="020B0604020202020204" pitchFamily="34" charset="0"/>
                <a:cs typeface="Arial" panose="020B0604020202020204" pitchFamily="34" charset="0"/>
              </a:defRPr>
            </a:lvl3pPr>
            <a:lvl4pPr marL="1600200" indent="-228600">
              <a:buFont typeface="Courier New" panose="02070309020205020404" pitchFamily="49" charset="0"/>
              <a:buChar char="o"/>
              <a:defRPr sz="2500" baseline="0">
                <a:solidFill>
                  <a:srgbClr val="003F83"/>
                </a:solidFill>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2500" baseline="0">
                <a:solidFill>
                  <a:srgbClr val="003F8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1658299" y="6587366"/>
            <a:ext cx="487680" cy="246221"/>
          </a:xfrm>
          <a:prstGeom prst="rect">
            <a:avLst/>
          </a:prstGeom>
          <a:noFill/>
        </p:spPr>
        <p:txBody>
          <a:bodyPr wrap="square" rtlCol="0">
            <a:spAutoFit/>
          </a:bodyPr>
          <a:lstStyle/>
          <a:p>
            <a:pPr defTabSz="457200"/>
            <a:fld id="{4F8BB87E-D123-4382-A3DF-FBF2322B3456}" type="slidenum">
              <a:rPr lang="en-US" sz="1000" smtClean="0">
                <a:solidFill>
                  <a:prstClr val="black"/>
                </a:solidFill>
                <a:latin typeface="Tw Cen MT" panose="020B0602020104020603" pitchFamily="34" charset="0"/>
              </a:rPr>
              <a:pPr defTabSz="457200"/>
              <a:t>‹#›</a:t>
            </a:fld>
            <a:endParaRPr lang="en-US" sz="1000" dirty="0">
              <a:solidFill>
                <a:prstClr val="black"/>
              </a:solidFill>
              <a:latin typeface="Tw Cen MT" panose="020B0602020104020603" pitchFamily="34" charset="0"/>
            </a:endParaRPr>
          </a:p>
        </p:txBody>
      </p:sp>
      <p:sp>
        <p:nvSpPr>
          <p:cNvPr id="4" name="Content Placeholder 3"/>
          <p:cNvSpPr>
            <a:spLocks noGrp="1"/>
          </p:cNvSpPr>
          <p:nvPr>
            <p:ph sz="quarter" idx="10" hasCustomPrompt="1"/>
          </p:nvPr>
        </p:nvSpPr>
        <p:spPr>
          <a:xfrm>
            <a:off x="609600" y="1219200"/>
            <a:ext cx="10972800" cy="381000"/>
          </a:xfrm>
          <a:prstGeom prst="rect">
            <a:avLst/>
          </a:prstGeom>
        </p:spPr>
        <p:txBody>
          <a:bodyPr/>
          <a:lstStyle>
            <a:lvl1pPr marL="0" indent="0">
              <a:buNone/>
              <a:defRPr sz="2200" baseline="0">
                <a:solidFill>
                  <a:srgbClr val="003F8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DEK</a:t>
            </a:r>
          </a:p>
        </p:txBody>
      </p:sp>
    </p:spTree>
    <p:extLst>
      <p:ext uri="{BB962C8B-B14F-4D97-AF65-F5344CB8AC3E}">
        <p14:creationId xmlns:p14="http://schemas.microsoft.com/office/powerpoint/2010/main" val="2703838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295159"/>
            <a:ext cx="5384800" cy="4525963"/>
          </a:xfrm>
          <a:prstGeom prst="rect">
            <a:avLst/>
          </a:prstGeom>
        </p:spPr>
        <p:txBody>
          <a:bodyPr/>
          <a:lstStyle>
            <a:lvl1pPr>
              <a:defRPr sz="2800">
                <a:solidFill>
                  <a:srgbClr val="336195"/>
                </a:solidFill>
                <a:latin typeface="Arial" panose="020B0604020202020204" pitchFamily="34" charset="0"/>
                <a:cs typeface="Arial" panose="020B0604020202020204" pitchFamily="34" charset="0"/>
              </a:defRPr>
            </a:lvl1pPr>
            <a:lvl2pPr>
              <a:defRPr sz="2400">
                <a:solidFill>
                  <a:srgbClr val="336195"/>
                </a:solidFill>
                <a:latin typeface="Arial" panose="020B0604020202020204" pitchFamily="34" charset="0"/>
                <a:cs typeface="Arial" panose="020B0604020202020204" pitchFamily="34" charset="0"/>
              </a:defRPr>
            </a:lvl2pPr>
            <a:lvl3pPr>
              <a:defRPr sz="2000">
                <a:solidFill>
                  <a:srgbClr val="336195"/>
                </a:solidFill>
                <a:latin typeface="Arial" panose="020B0604020202020204" pitchFamily="34" charset="0"/>
                <a:cs typeface="Arial" panose="020B0604020202020204" pitchFamily="34" charset="0"/>
              </a:defRPr>
            </a:lvl3pPr>
            <a:lvl4pPr>
              <a:defRPr sz="1800">
                <a:solidFill>
                  <a:srgbClr val="336195"/>
                </a:solidFill>
                <a:latin typeface="Arial" panose="020B0604020202020204" pitchFamily="34" charset="0"/>
                <a:cs typeface="Arial" panose="020B0604020202020204" pitchFamily="34" charset="0"/>
              </a:defRPr>
            </a:lvl4pPr>
            <a:lvl5pPr>
              <a:defRPr sz="1800">
                <a:solidFill>
                  <a:srgbClr val="336195"/>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6197600" y="1295159"/>
            <a:ext cx="5384800" cy="4525963"/>
          </a:xfrm>
          <a:prstGeom prst="rect">
            <a:avLst/>
          </a:prstGeom>
        </p:spPr>
        <p:txBody>
          <a:bodyPr/>
          <a:lstStyle>
            <a:lvl1pPr>
              <a:defRPr sz="2800">
                <a:solidFill>
                  <a:srgbClr val="336195"/>
                </a:solidFill>
                <a:latin typeface="Arial"/>
                <a:cs typeface="Arial"/>
              </a:defRPr>
            </a:lvl1pPr>
            <a:lvl2pPr>
              <a:defRPr sz="2400">
                <a:solidFill>
                  <a:srgbClr val="336195"/>
                </a:solidFill>
                <a:latin typeface="Arial"/>
                <a:cs typeface="Arial"/>
              </a:defRPr>
            </a:lvl2pPr>
            <a:lvl3pPr>
              <a:defRPr sz="2000">
                <a:solidFill>
                  <a:srgbClr val="336195"/>
                </a:solidFill>
                <a:latin typeface="Arial"/>
                <a:cs typeface="Arial"/>
              </a:defRPr>
            </a:lvl3pPr>
            <a:lvl4pPr>
              <a:defRPr sz="1800">
                <a:solidFill>
                  <a:srgbClr val="336195"/>
                </a:solidFill>
                <a:latin typeface="Arial"/>
                <a:cs typeface="Arial"/>
              </a:defRPr>
            </a:lvl4pPr>
            <a:lvl5pPr>
              <a:defRPr sz="1800">
                <a:solidFill>
                  <a:srgbClr val="336195"/>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392919"/>
            <a:ext cx="10972800" cy="715192"/>
          </a:xfrm>
          <a:prstGeom prst="rect">
            <a:avLst/>
          </a:prstGeom>
        </p:spPr>
        <p:txBody>
          <a:bodyPr/>
          <a:lstStyle>
            <a:lvl1pPr>
              <a:defRPr sz="4000">
                <a:solidFill>
                  <a:srgbClr val="336195"/>
                </a:solidFill>
              </a:defRPr>
            </a:lvl1pPr>
          </a:lstStyle>
          <a:p>
            <a:r>
              <a:rPr lang="en-US" dirty="0"/>
              <a:t>Click to edit Master title style</a:t>
            </a:r>
          </a:p>
        </p:txBody>
      </p:sp>
    </p:spTree>
    <p:extLst>
      <p:ext uri="{BB962C8B-B14F-4D97-AF65-F5344CB8AC3E}">
        <p14:creationId xmlns:p14="http://schemas.microsoft.com/office/powerpoint/2010/main" val="299130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a:spLocks noGrp="1"/>
          </p:cNvSpPr>
          <p:nvPr>
            <p:ph type="title"/>
          </p:nvPr>
        </p:nvSpPr>
        <p:spPr>
          <a:xfrm>
            <a:off x="609600" y="392919"/>
            <a:ext cx="10972800" cy="715192"/>
          </a:xfrm>
          <a:prstGeom prst="rect">
            <a:avLst/>
          </a:prstGeom>
        </p:spPr>
        <p:txBody>
          <a:bodyPr/>
          <a:lstStyle>
            <a:lvl1pPr>
              <a:defRPr sz="4000">
                <a:solidFill>
                  <a:srgbClr val="336195"/>
                </a:solidFill>
              </a:defRPr>
            </a:lvl1pPr>
          </a:lstStyle>
          <a:p>
            <a:r>
              <a:rPr lang="en-US" dirty="0"/>
              <a:t>Click to edit Master title style</a:t>
            </a:r>
          </a:p>
        </p:txBody>
      </p:sp>
      <p:sp>
        <p:nvSpPr>
          <p:cNvPr id="6" name="Content Placeholder 2"/>
          <p:cNvSpPr>
            <a:spLocks noGrp="1"/>
          </p:cNvSpPr>
          <p:nvPr>
            <p:ph idx="1"/>
          </p:nvPr>
        </p:nvSpPr>
        <p:spPr>
          <a:xfrm>
            <a:off x="609600" y="1305868"/>
            <a:ext cx="10972800" cy="3406721"/>
          </a:xfrm>
          <a:prstGeom prst="rect">
            <a:avLst/>
          </a:prstGeom>
        </p:spPr>
        <p:txBody>
          <a:bodyPr/>
          <a:lstStyle>
            <a:lvl1pPr>
              <a:defRPr sz="2500">
                <a:solidFill>
                  <a:srgbClr val="336195"/>
                </a:solidFill>
                <a:latin typeface="Arial"/>
                <a:cs typeface="Arial"/>
              </a:defRPr>
            </a:lvl1pPr>
            <a:lvl2pPr>
              <a:defRPr sz="2500">
                <a:solidFill>
                  <a:srgbClr val="336195"/>
                </a:solidFill>
                <a:latin typeface="Arial"/>
                <a:cs typeface="Arial"/>
              </a:defRPr>
            </a:lvl2pPr>
            <a:lvl3pPr>
              <a:defRPr sz="2500">
                <a:solidFill>
                  <a:srgbClr val="336195"/>
                </a:solidFill>
                <a:latin typeface="Arial"/>
                <a:cs typeface="Arial"/>
              </a:defRPr>
            </a:lvl3pPr>
            <a:lvl4pPr>
              <a:defRPr sz="2500">
                <a:solidFill>
                  <a:srgbClr val="336195"/>
                </a:solidFill>
                <a:latin typeface="Arial"/>
                <a:cs typeface="Arial"/>
              </a:defRPr>
            </a:lvl4pPr>
            <a:lvl5pPr>
              <a:defRPr sz="2500">
                <a:solidFill>
                  <a:srgbClr val="336195"/>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146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0099"/>
        </a:solidFill>
        <a:effectLst/>
      </p:bgPr>
    </p:bg>
    <p:spTree>
      <p:nvGrpSpPr>
        <p:cNvPr id="1" name=""/>
        <p:cNvGrpSpPr/>
        <p:nvPr/>
      </p:nvGrpSpPr>
      <p:grpSpPr>
        <a:xfrm>
          <a:off x="0" y="0"/>
          <a:ext cx="0" cy="0"/>
          <a:chOff x="0" y="0"/>
          <a:chExt cx="0" cy="0"/>
        </a:xfrm>
      </p:grpSpPr>
      <p:pic>
        <p:nvPicPr>
          <p:cNvPr id="3" name="Picture 2" descr="PEW-PPT_Content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4141213"/>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8" r:id="rId3"/>
  </p:sldLayoutIdLst>
  <p:hf sldNum="0" hdr="0" dt="0"/>
  <p:txStyles>
    <p:titleStyle>
      <a:lvl1pPr algn="l" defTabSz="457200" rtl="0" eaLnBrk="1" latinLnBrk="0" hangingPunct="1">
        <a:lnSpc>
          <a:spcPts val="5400"/>
        </a:lnSpc>
        <a:spcBef>
          <a:spcPct val="0"/>
        </a:spcBef>
        <a:buNone/>
        <a:defRPr sz="6400" b="1" kern="700" spc="-250" baseline="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4/relationships/chartEx" Target="../charts/chartEx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p>
        </p:txBody>
      </p:sp>
      <p:sp>
        <p:nvSpPr>
          <p:cNvPr id="3" name="Content Placeholder 2"/>
          <p:cNvSpPr>
            <a:spLocks noGrp="1"/>
          </p:cNvSpPr>
          <p:nvPr>
            <p:ph sz="half" idx="2"/>
          </p:nvPr>
        </p:nvSpPr>
        <p:spPr/>
        <p:txBody>
          <a:bodyPr/>
          <a:lstStyle/>
          <a:p>
            <a:endParaRPr lang="en-US" dirty="0"/>
          </a:p>
        </p:txBody>
      </p:sp>
      <p:sp>
        <p:nvSpPr>
          <p:cNvPr id="4" name="Title 3"/>
          <p:cNvSpPr>
            <a:spLocks noGrp="1"/>
          </p:cNvSpPr>
          <p:nvPr>
            <p:ph type="title"/>
          </p:nvPr>
        </p:nvSpPr>
        <p:spPr/>
        <p:txBody>
          <a:bodyPr/>
          <a:lstStyle/>
          <a:p>
            <a:r>
              <a:rPr lang="en-US" dirty="0"/>
              <a:t>E also </a:t>
            </a:r>
          </a:p>
        </p:txBody>
      </p:sp>
      <p:sp>
        <p:nvSpPr>
          <p:cNvPr id="5" name="Rectangle 4"/>
          <p:cNvSpPr/>
          <p:nvPr/>
        </p:nvSpPr>
        <p:spPr>
          <a:xfrm>
            <a:off x="0" y="0"/>
            <a:ext cx="12192000" cy="6858000"/>
          </a:xfrm>
          <a:prstGeom prst="rect">
            <a:avLst/>
          </a:prstGeom>
          <a:solidFill>
            <a:srgbClr val="003F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CC9900"/>
              </a:solidFill>
              <a:latin typeface="Tw Cen MT" panose="020B0602020104020603" pitchFamily="34" charset="0"/>
            </a:endParaRPr>
          </a:p>
        </p:txBody>
      </p:sp>
      <p:sp>
        <p:nvSpPr>
          <p:cNvPr id="6" name="Rectangle 5"/>
          <p:cNvSpPr/>
          <p:nvPr/>
        </p:nvSpPr>
        <p:spPr>
          <a:xfrm>
            <a:off x="914400" y="1472682"/>
            <a:ext cx="10439400" cy="4555093"/>
          </a:xfrm>
          <a:prstGeom prst="rect">
            <a:avLst/>
          </a:prstGeom>
        </p:spPr>
        <p:txBody>
          <a:bodyPr wrap="square">
            <a:spAutoFit/>
          </a:bodyPr>
          <a:lstStyle/>
          <a:p>
            <a:r>
              <a:rPr lang="en-US" sz="3600" kern="0" spc="-150" dirty="0">
                <a:solidFill>
                  <a:prstClr val="white"/>
                </a:solidFill>
                <a:latin typeface="Arial" panose="020B0604020202020204" pitchFamily="34" charset="0"/>
                <a:cs typeface="Arial" panose="020B0604020202020204" pitchFamily="34" charset="0"/>
              </a:rPr>
              <a:t>Reserve Fund Stabilized Contribution Policy:</a:t>
            </a:r>
          </a:p>
          <a:p>
            <a:r>
              <a:rPr lang="en-US" sz="3600" kern="0" spc="-150" dirty="0">
                <a:solidFill>
                  <a:prstClr val="white"/>
                </a:solidFill>
                <a:latin typeface="Arial" panose="020B0604020202020204" pitchFamily="34" charset="0"/>
                <a:cs typeface="Arial" panose="020B0604020202020204" pitchFamily="34" charset="0"/>
              </a:rPr>
              <a:t>A Model Public Pension Funding Policy</a:t>
            </a:r>
          </a:p>
          <a:p>
            <a:endParaRPr lang="en-US" sz="3400" b="1" kern="0" spc="-150" dirty="0">
              <a:solidFill>
                <a:prstClr val="white"/>
              </a:solidFill>
              <a:latin typeface="Tw Cen MT" panose="020B0602020104020603" pitchFamily="34" charset="0"/>
              <a:ea typeface="+mj-ea"/>
              <a:cs typeface="Arial" panose="020B0604020202020204" pitchFamily="34" charset="0"/>
            </a:endParaRPr>
          </a:p>
          <a:p>
            <a:r>
              <a:rPr lang="en-US" sz="2400" kern="700" dirty="0">
                <a:solidFill>
                  <a:srgbClr val="FFCC66"/>
                </a:solidFill>
                <a:latin typeface="Arial" panose="020B0604020202020204" pitchFamily="34" charset="0"/>
                <a:ea typeface="+mj-ea"/>
                <a:cs typeface="Arial" panose="020B0604020202020204" pitchFamily="34" charset="0"/>
              </a:rPr>
              <a:t>National Institute on Retirement Security</a:t>
            </a:r>
          </a:p>
          <a:p>
            <a:r>
              <a:rPr lang="en-US" sz="2400" kern="700" dirty="0">
                <a:solidFill>
                  <a:srgbClr val="FFCC66"/>
                </a:solidFill>
                <a:latin typeface="Arial" panose="020B0604020202020204" pitchFamily="34" charset="0"/>
                <a:ea typeface="+mj-ea"/>
                <a:cs typeface="Arial" panose="020B0604020202020204" pitchFamily="34" charset="0"/>
              </a:rPr>
              <a:t>Annual Conference</a:t>
            </a:r>
            <a:br>
              <a:rPr lang="en-US" sz="2400" kern="700" dirty="0">
                <a:solidFill>
                  <a:srgbClr val="FFCC66"/>
                </a:solidFill>
                <a:latin typeface="Arial" panose="020B0604020202020204" pitchFamily="34" charset="0"/>
                <a:ea typeface="+mj-ea"/>
                <a:cs typeface="Arial" panose="020B0604020202020204" pitchFamily="34" charset="0"/>
              </a:rPr>
            </a:br>
            <a:r>
              <a:rPr lang="en-US" sz="2400" kern="700" dirty="0">
                <a:solidFill>
                  <a:srgbClr val="FFCC66"/>
                </a:solidFill>
                <a:latin typeface="Arial" panose="020B0604020202020204" pitchFamily="34" charset="0"/>
                <a:ea typeface="+mj-ea"/>
                <a:cs typeface="Arial" panose="020B0604020202020204" pitchFamily="34" charset="0"/>
              </a:rPr>
              <a:t>March 1, 2022</a:t>
            </a:r>
          </a:p>
          <a:p>
            <a:endParaRPr lang="en-US" sz="2800" b="1" kern="700" dirty="0">
              <a:solidFill>
                <a:prstClr val="white"/>
              </a:solidFill>
              <a:latin typeface="Tw Cen MT" panose="020B0602020104020603" pitchFamily="34" charset="0"/>
              <a:ea typeface="+mj-ea"/>
              <a:cs typeface="Arial"/>
            </a:endParaRPr>
          </a:p>
          <a:p>
            <a:endParaRPr lang="en-US" sz="2800" b="1" kern="700" dirty="0">
              <a:solidFill>
                <a:prstClr val="white"/>
              </a:solidFill>
              <a:latin typeface="Tw Cen MT" panose="020B0602020104020603" pitchFamily="34" charset="0"/>
              <a:ea typeface="+mj-ea"/>
              <a:cs typeface="Arial"/>
            </a:endParaRPr>
          </a:p>
          <a:p>
            <a:r>
              <a:rPr lang="en-US" sz="2800" kern="700" dirty="0">
                <a:solidFill>
                  <a:schemeClr val="bg1"/>
                </a:solidFill>
                <a:latin typeface="Arial" panose="020B0604020202020204" pitchFamily="34" charset="0"/>
                <a:cs typeface="Arial" panose="020B0604020202020204" pitchFamily="34" charset="0"/>
              </a:rPr>
              <a:t>David Draine, Senior Officer </a:t>
            </a:r>
            <a:br>
              <a:rPr lang="en-US" sz="2800" kern="700" dirty="0">
                <a:solidFill>
                  <a:schemeClr val="bg1"/>
                </a:solidFill>
                <a:latin typeface="Arial" panose="020B0604020202020204" pitchFamily="34" charset="0"/>
                <a:cs typeface="Arial" panose="020B0604020202020204" pitchFamily="34" charset="0"/>
              </a:rPr>
            </a:br>
            <a:r>
              <a:rPr lang="en-US" sz="2800" kern="700" dirty="0">
                <a:solidFill>
                  <a:schemeClr val="bg1"/>
                </a:solidFill>
                <a:latin typeface="Arial" panose="020B0604020202020204" pitchFamily="34" charset="0"/>
                <a:cs typeface="Arial" panose="020B0604020202020204" pitchFamily="34" charset="0"/>
              </a:rPr>
              <a:t>Strengthening Public Sector Retirement Systems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255447"/>
            <a:ext cx="2971800" cy="99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006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59B-4623-47B2-AA33-AF02558D4A3D}"/>
              </a:ext>
            </a:extLst>
          </p:cNvPr>
          <p:cNvSpPr>
            <a:spLocks noGrp="1"/>
          </p:cNvSpPr>
          <p:nvPr>
            <p:ph type="title"/>
          </p:nvPr>
        </p:nvSpPr>
        <p:spPr>
          <a:xfrm>
            <a:off x="618818" y="368806"/>
            <a:ext cx="10972800" cy="715192"/>
          </a:xfrm>
        </p:spPr>
        <p:txBody>
          <a:bodyPr/>
          <a:lstStyle/>
          <a:p>
            <a:r>
              <a:rPr lang="en-US" sz="3600" kern="0" spc="0" dirty="0"/>
              <a:t>How it works</a:t>
            </a:r>
            <a:br>
              <a:rPr lang="en-US" dirty="0">
                <a:solidFill>
                  <a:srgbClr val="336195"/>
                </a:solidFill>
              </a:rPr>
            </a:br>
            <a:endParaRPr lang="en-US" dirty="0"/>
          </a:p>
        </p:txBody>
      </p:sp>
      <p:sp>
        <p:nvSpPr>
          <p:cNvPr id="4" name="Content Placeholder 3">
            <a:extLst>
              <a:ext uri="{FF2B5EF4-FFF2-40B4-BE49-F238E27FC236}">
                <a16:creationId xmlns:a16="http://schemas.microsoft.com/office/drawing/2014/main" id="{DF816F01-6740-4C5D-B8D2-A65CBB0DFF28}"/>
              </a:ext>
            </a:extLst>
          </p:cNvPr>
          <p:cNvSpPr>
            <a:spLocks noGrp="1"/>
          </p:cNvSpPr>
          <p:nvPr>
            <p:ph sz="quarter" idx="10"/>
          </p:nvPr>
        </p:nvSpPr>
        <p:spPr>
          <a:xfrm>
            <a:off x="628650" y="1101797"/>
            <a:ext cx="10972800" cy="381000"/>
          </a:xfrm>
        </p:spPr>
        <p:txBody>
          <a:bodyPr/>
          <a:lstStyle/>
          <a:p>
            <a:r>
              <a:rPr lang="en-US" dirty="0"/>
              <a:t>State pension plan balance sheets are dependent on investment market performance.  </a:t>
            </a:r>
          </a:p>
          <a:p>
            <a:endParaRPr lang="en-US" dirty="0"/>
          </a:p>
        </p:txBody>
      </p:sp>
      <p:graphicFrame>
        <p:nvGraphicFramePr>
          <p:cNvPr id="7" name="Chart 6">
            <a:extLst>
              <a:ext uri="{FF2B5EF4-FFF2-40B4-BE49-F238E27FC236}">
                <a16:creationId xmlns:a16="http://schemas.microsoft.com/office/drawing/2014/main" id="{03C29E97-7893-426E-AB15-5A29804601E2}"/>
              </a:ext>
            </a:extLst>
          </p:cNvPr>
          <p:cNvGraphicFramePr>
            <a:graphicFrameLocks/>
          </p:cNvGraphicFramePr>
          <p:nvPr>
            <p:extLst>
              <p:ext uri="{D42A27DB-BD31-4B8C-83A1-F6EECF244321}">
                <p14:modId xmlns:p14="http://schemas.microsoft.com/office/powerpoint/2010/main" val="2665498997"/>
              </p:ext>
            </p:extLst>
          </p:nvPr>
        </p:nvGraphicFramePr>
        <p:xfrm>
          <a:off x="1143000" y="1858192"/>
          <a:ext cx="9220200" cy="38980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8764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59B-4623-47B2-AA33-AF02558D4A3D}"/>
              </a:ext>
            </a:extLst>
          </p:cNvPr>
          <p:cNvSpPr>
            <a:spLocks noGrp="1"/>
          </p:cNvSpPr>
          <p:nvPr>
            <p:ph type="title"/>
          </p:nvPr>
        </p:nvSpPr>
        <p:spPr>
          <a:xfrm>
            <a:off x="618818" y="368806"/>
            <a:ext cx="10972800" cy="715192"/>
          </a:xfrm>
        </p:spPr>
        <p:txBody>
          <a:bodyPr/>
          <a:lstStyle/>
          <a:p>
            <a:r>
              <a:rPr lang="en-US" sz="3600" kern="0" spc="0" dirty="0"/>
              <a:t>Results</a:t>
            </a:r>
            <a:br>
              <a:rPr lang="en-US" dirty="0">
                <a:solidFill>
                  <a:srgbClr val="336195"/>
                </a:solidFill>
              </a:rPr>
            </a:br>
            <a:endParaRPr lang="en-US" dirty="0"/>
          </a:p>
        </p:txBody>
      </p:sp>
      <p:sp>
        <p:nvSpPr>
          <p:cNvPr id="4" name="Content Placeholder 3">
            <a:extLst>
              <a:ext uri="{FF2B5EF4-FFF2-40B4-BE49-F238E27FC236}">
                <a16:creationId xmlns:a16="http://schemas.microsoft.com/office/drawing/2014/main" id="{DF816F01-6740-4C5D-B8D2-A65CBB0DFF28}"/>
              </a:ext>
            </a:extLst>
          </p:cNvPr>
          <p:cNvSpPr>
            <a:spLocks noGrp="1"/>
          </p:cNvSpPr>
          <p:nvPr>
            <p:ph sz="quarter" idx="10"/>
          </p:nvPr>
        </p:nvSpPr>
        <p:spPr>
          <a:xfrm>
            <a:off x="628650" y="1101797"/>
            <a:ext cx="10972800" cy="381000"/>
          </a:xfrm>
        </p:spPr>
        <p:txBody>
          <a:bodyPr/>
          <a:lstStyle/>
          <a:p>
            <a:r>
              <a:rPr lang="en-US" dirty="0"/>
              <a:t>Applying stochastic analysis with 1,000 trials shows how a reserve fund policy can offer greater stability without dampening funded levels.</a:t>
            </a:r>
          </a:p>
          <a:p>
            <a:endParaRPr lang="en-US" dirty="0"/>
          </a:p>
        </p:txBody>
      </p:sp>
      <p:graphicFrame>
        <p:nvGraphicFramePr>
          <p:cNvPr id="5" name="Table 4">
            <a:extLst>
              <a:ext uri="{FF2B5EF4-FFF2-40B4-BE49-F238E27FC236}">
                <a16:creationId xmlns:a16="http://schemas.microsoft.com/office/drawing/2014/main" id="{9B11DBC5-204E-4B41-A70D-68D2C3BEC75A}"/>
              </a:ext>
            </a:extLst>
          </p:cNvPr>
          <p:cNvGraphicFramePr>
            <a:graphicFrameLocks noGrp="1"/>
          </p:cNvGraphicFramePr>
          <p:nvPr>
            <p:extLst>
              <p:ext uri="{D42A27DB-BD31-4B8C-83A1-F6EECF244321}">
                <p14:modId xmlns:p14="http://schemas.microsoft.com/office/powerpoint/2010/main" val="3097364538"/>
              </p:ext>
            </p:extLst>
          </p:nvPr>
        </p:nvGraphicFramePr>
        <p:xfrm>
          <a:off x="1524000" y="1905000"/>
          <a:ext cx="8534400" cy="4183380"/>
        </p:xfrm>
        <a:graphic>
          <a:graphicData uri="http://schemas.openxmlformats.org/drawingml/2006/table">
            <a:tbl>
              <a:tblPr/>
              <a:tblGrid>
                <a:gridCol w="1143000">
                  <a:extLst>
                    <a:ext uri="{9D8B030D-6E8A-4147-A177-3AD203B41FA5}">
                      <a16:colId xmlns:a16="http://schemas.microsoft.com/office/drawing/2014/main" val="356874252"/>
                    </a:ext>
                  </a:extLst>
                </a:gridCol>
                <a:gridCol w="609600">
                  <a:extLst>
                    <a:ext uri="{9D8B030D-6E8A-4147-A177-3AD203B41FA5}">
                      <a16:colId xmlns:a16="http://schemas.microsoft.com/office/drawing/2014/main" val="530947592"/>
                    </a:ext>
                  </a:extLst>
                </a:gridCol>
                <a:gridCol w="762000">
                  <a:extLst>
                    <a:ext uri="{9D8B030D-6E8A-4147-A177-3AD203B41FA5}">
                      <a16:colId xmlns:a16="http://schemas.microsoft.com/office/drawing/2014/main" val="3267880003"/>
                    </a:ext>
                  </a:extLst>
                </a:gridCol>
                <a:gridCol w="1447800">
                  <a:extLst>
                    <a:ext uri="{9D8B030D-6E8A-4147-A177-3AD203B41FA5}">
                      <a16:colId xmlns:a16="http://schemas.microsoft.com/office/drawing/2014/main" val="3289650189"/>
                    </a:ext>
                  </a:extLst>
                </a:gridCol>
                <a:gridCol w="1447800">
                  <a:extLst>
                    <a:ext uri="{9D8B030D-6E8A-4147-A177-3AD203B41FA5}">
                      <a16:colId xmlns:a16="http://schemas.microsoft.com/office/drawing/2014/main" val="293724123"/>
                    </a:ext>
                  </a:extLst>
                </a:gridCol>
                <a:gridCol w="1676400">
                  <a:extLst>
                    <a:ext uri="{9D8B030D-6E8A-4147-A177-3AD203B41FA5}">
                      <a16:colId xmlns:a16="http://schemas.microsoft.com/office/drawing/2014/main" val="110362339"/>
                    </a:ext>
                  </a:extLst>
                </a:gridCol>
                <a:gridCol w="1447800">
                  <a:extLst>
                    <a:ext uri="{9D8B030D-6E8A-4147-A177-3AD203B41FA5}">
                      <a16:colId xmlns:a16="http://schemas.microsoft.com/office/drawing/2014/main" val="1400017882"/>
                    </a:ext>
                  </a:extLst>
                </a:gridCol>
              </a:tblGrid>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6">
                  <a:txBody>
                    <a:bodyPr/>
                    <a:lstStyle/>
                    <a:p>
                      <a:pPr algn="ctr" fontAlgn="b"/>
                      <a:r>
                        <a:rPr lang="en-US" sz="1400" b="1" i="0" u="none" strike="noStrike" dirty="0">
                          <a:solidFill>
                            <a:srgbClr val="000000"/>
                          </a:solidFill>
                          <a:effectLst/>
                          <a:latin typeface="Calibri" panose="020F0502020204030204" pitchFamily="34" charset="0"/>
                        </a:rPr>
                        <a:t>Actuarial Contribution Policy Results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197361"/>
                  </a:ext>
                </a:extLst>
              </a:tr>
              <a:tr h="433546">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Returns</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Average ERC</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contribution rate above 15%</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max annual increase above 4%</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no contribution increase after 10 years</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min funding below 60%</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532803"/>
                  </a:ext>
                </a:extLst>
              </a:tr>
              <a:tr h="190500">
                <a:tc>
                  <a:txBody>
                    <a:bodyPr/>
                    <a:lstStyle/>
                    <a:p>
                      <a:pPr algn="l" fontAlgn="b"/>
                      <a:r>
                        <a:rPr lang="en-US" sz="1400" b="0" i="0" u="none" strike="noStrike">
                          <a:solidFill>
                            <a:srgbClr val="000000"/>
                          </a:solidFill>
                          <a:effectLst/>
                          <a:latin typeface="Calibri" panose="020F0502020204030204" pitchFamily="34" charset="0"/>
                        </a:rPr>
                        <a:t>All trials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32%</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751239"/>
                  </a:ext>
                </a:extLst>
              </a:tr>
              <a:tr h="190500">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3372141"/>
                  </a:ext>
                </a:extLst>
              </a:tr>
              <a:tr h="190500">
                <a:tc>
                  <a:txBody>
                    <a:bodyPr/>
                    <a:lstStyle/>
                    <a:p>
                      <a:pPr algn="l" fontAlgn="b"/>
                      <a:r>
                        <a:rPr lang="en-US" sz="1400" b="0" i="0" u="none" strike="noStrike">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38%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18%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22%</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45925577"/>
                  </a:ext>
                </a:extLst>
              </a:tr>
              <a:tr h="190500">
                <a:tc>
                  <a:txBody>
                    <a:bodyPr/>
                    <a:lstStyle/>
                    <a:p>
                      <a:pPr algn="l" fontAlgn="b"/>
                      <a:r>
                        <a:rPr lang="en-US" sz="1400" b="0" i="0" u="none" strike="noStrike">
                          <a:solidFill>
                            <a:srgbClr val="000000"/>
                          </a:solidFill>
                          <a:effectLst/>
                          <a:latin typeface="Calibri" panose="020F0502020204030204" pitchFamily="34" charset="0"/>
                        </a:rPr>
                        <a:t>25th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9.2%</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82%</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38%</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1478525009"/>
                  </a:ext>
                </a:extLst>
              </a:tr>
              <a:tr h="190500">
                <a:tc>
                  <a:txBody>
                    <a:bodyPr/>
                    <a:lstStyle/>
                    <a:p>
                      <a:pPr algn="l" fontAlgn="b"/>
                      <a:r>
                        <a:rPr lang="en-US" sz="1400" b="0" i="0" u="none" strike="noStrike">
                          <a:solidFill>
                            <a:srgbClr val="000000"/>
                          </a:solidFill>
                          <a:effectLst/>
                          <a:latin typeface="Calibri" panose="020F0502020204030204" pitchFamily="34" charset="0"/>
                        </a:rPr>
                        <a:t>10th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12.8%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98%</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2045879599"/>
                  </a:ext>
                </a:extLst>
              </a:tr>
              <a:tr h="190500">
                <a:tc>
                  <a:txBody>
                    <a:bodyPr/>
                    <a:lstStyle/>
                    <a:p>
                      <a:pPr algn="l" fontAlgn="b"/>
                      <a:r>
                        <a:rPr lang="en-US" sz="1400" b="0" i="0" u="none" strike="noStrike">
                          <a:solidFill>
                            <a:srgbClr val="000000"/>
                          </a:solidFill>
                          <a:effectLst/>
                          <a:latin typeface="Calibri" panose="020F0502020204030204" pitchFamily="34" charset="0"/>
                        </a:rPr>
                        <a:t>75th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740451"/>
                  </a:ext>
                </a:extLst>
              </a:tr>
              <a:tr h="19050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6">
                  <a:txBody>
                    <a:bodyPr/>
                    <a:lstStyle/>
                    <a:p>
                      <a:pPr algn="ctr" fontAlgn="b"/>
                      <a:r>
                        <a:rPr lang="en-US" sz="1400" b="1" i="0" u="none" strike="noStrike" dirty="0">
                          <a:solidFill>
                            <a:srgbClr val="000000"/>
                          </a:solidFill>
                          <a:effectLst/>
                          <a:latin typeface="Calibri" panose="020F0502020204030204" pitchFamily="34" charset="0"/>
                        </a:rPr>
                        <a:t>Reserve Fund Policy Results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5532472"/>
                  </a:ext>
                </a:extLst>
              </a:tr>
              <a:tr h="342106">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Returns</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Average ERC</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contribution rate above 15%</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max annual increase above 4%</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no contribution increase after 10 years</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min funding below 60%</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12700" cmpd="sng">
                      <a:noFill/>
                      <a:prstDash val="soli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006259"/>
                  </a:ext>
                </a:extLst>
              </a:tr>
              <a:tr h="190500">
                <a:tc>
                  <a:txBody>
                    <a:bodyPr/>
                    <a:lstStyle/>
                    <a:p>
                      <a:pPr algn="l" fontAlgn="b"/>
                      <a:r>
                        <a:rPr lang="en-US" sz="1400" b="0" i="0" u="none" strike="noStrike">
                          <a:solidFill>
                            <a:srgbClr val="000000"/>
                          </a:solidFill>
                          <a:effectLst/>
                          <a:latin typeface="Calibri" panose="020F0502020204030204" pitchFamily="34" charset="0"/>
                        </a:rPr>
                        <a:t>All trials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9.6%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64%</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28%</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1716525"/>
                  </a:ext>
                </a:extLst>
              </a:tr>
              <a:tr h="190500">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4321654"/>
                  </a:ext>
                </a:extLst>
              </a:tr>
              <a:tr h="190500">
                <a:tc>
                  <a:txBody>
                    <a:bodyPr/>
                    <a:lstStyle/>
                    <a:p>
                      <a:pPr algn="l" fontAlgn="b"/>
                      <a:r>
                        <a:rPr lang="en-US" sz="1400" b="0" i="0" u="none" strike="noStrike">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8.5%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66%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16%</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82553871"/>
                  </a:ext>
                </a:extLst>
              </a:tr>
              <a:tr h="190500">
                <a:tc>
                  <a:txBody>
                    <a:bodyPr/>
                    <a:lstStyle/>
                    <a:p>
                      <a:pPr algn="l" fontAlgn="b"/>
                      <a:r>
                        <a:rPr lang="en-US" sz="1400" b="0" i="0" u="none" strike="noStrike">
                          <a:solidFill>
                            <a:srgbClr val="000000"/>
                          </a:solidFill>
                          <a:effectLst/>
                          <a:latin typeface="Calibri" panose="020F0502020204030204" pitchFamily="34" charset="0"/>
                        </a:rPr>
                        <a:t>25th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28%</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4230394864"/>
                  </a:ext>
                </a:extLst>
              </a:tr>
              <a:tr h="190500">
                <a:tc>
                  <a:txBody>
                    <a:bodyPr/>
                    <a:lstStyle/>
                    <a:p>
                      <a:pPr algn="l" fontAlgn="b"/>
                      <a:r>
                        <a:rPr lang="en-US" sz="1400" b="0" i="0" u="none" strike="noStrike">
                          <a:solidFill>
                            <a:srgbClr val="000000"/>
                          </a:solidFill>
                          <a:effectLst/>
                          <a:latin typeface="Calibri" panose="020F0502020204030204" pitchFamily="34" charset="0"/>
                        </a:rPr>
                        <a:t>10th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13.2%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82%</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a:noFill/>
                    </a:lnB>
                    <a:noFill/>
                  </a:tcPr>
                </a:tc>
                <a:extLst>
                  <a:ext uri="{0D108BD9-81ED-4DB2-BD59-A6C34878D82A}">
                    <a16:rowId xmlns:a16="http://schemas.microsoft.com/office/drawing/2014/main" val="304408600"/>
                  </a:ext>
                </a:extLst>
              </a:tr>
              <a:tr h="190500">
                <a:tc>
                  <a:txBody>
                    <a:bodyPr/>
                    <a:lstStyle/>
                    <a:p>
                      <a:pPr algn="l" fontAlgn="b"/>
                      <a:r>
                        <a:rPr lang="en-US" sz="1400" b="0" i="0" u="none" strike="noStrike">
                          <a:solidFill>
                            <a:srgbClr val="000000"/>
                          </a:solidFill>
                          <a:effectLst/>
                          <a:latin typeface="Calibri" panose="020F0502020204030204" pitchFamily="34" charset="0"/>
                        </a:rPr>
                        <a:t>75th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7.7%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a:t>
                      </a:r>
                    </a:p>
                  </a:txBody>
                  <a:tcPr marL="9525" marR="9525" marT="9525" marB="0" anchor="b">
                    <a:lnL>
                      <a:noFill/>
                    </a:lnL>
                    <a:lnR w="12700" cap="flat" cmpd="sng" algn="ctr">
                      <a:solidFill>
                        <a:schemeClr val="tx1">
                          <a:lumMod val="50000"/>
                          <a:lumOff val="50000"/>
                        </a:schemeClr>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0294762"/>
                  </a:ext>
                </a:extLst>
              </a:tr>
              <a:tr h="190500">
                <a:tc gridSpan="6">
                  <a:txBody>
                    <a:bodyPr/>
                    <a:lstStyle/>
                    <a:p>
                      <a:pPr algn="l" fontAlgn="b"/>
                      <a:r>
                        <a:rPr lang="en-US" sz="1100" b="0" i="1" u="none" strike="noStrike">
                          <a:solidFill>
                            <a:srgbClr val="000000"/>
                          </a:solidFill>
                          <a:effectLst/>
                          <a:latin typeface="Calibri" panose="020F0502020204030204" pitchFamily="34" charset="0"/>
                        </a:rPr>
                        <a:t>Percentile results show 50 trials clustered at the median, 25th percentile, 10th percentile, and 75th percentile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1"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71968382"/>
                  </a:ext>
                </a:extLst>
              </a:tr>
            </a:tbl>
          </a:graphicData>
        </a:graphic>
      </p:graphicFrame>
    </p:spTree>
    <p:extLst>
      <p:ext uri="{BB962C8B-B14F-4D97-AF65-F5344CB8AC3E}">
        <p14:creationId xmlns:p14="http://schemas.microsoft.com/office/powerpoint/2010/main" val="3153296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59B-4623-47B2-AA33-AF02558D4A3D}"/>
              </a:ext>
            </a:extLst>
          </p:cNvPr>
          <p:cNvSpPr>
            <a:spLocks noGrp="1"/>
          </p:cNvSpPr>
          <p:nvPr>
            <p:ph type="title"/>
          </p:nvPr>
        </p:nvSpPr>
        <p:spPr>
          <a:xfrm>
            <a:off x="618818" y="368806"/>
            <a:ext cx="10972800" cy="715192"/>
          </a:xfrm>
        </p:spPr>
        <p:txBody>
          <a:bodyPr/>
          <a:lstStyle/>
          <a:p>
            <a:r>
              <a:rPr lang="en-US" sz="3600" kern="0" spc="0" dirty="0"/>
              <a:t>Results</a:t>
            </a:r>
            <a:br>
              <a:rPr lang="en-US" dirty="0">
                <a:solidFill>
                  <a:srgbClr val="336195"/>
                </a:solidFill>
              </a:rPr>
            </a:br>
            <a:endParaRPr lang="en-US" dirty="0"/>
          </a:p>
        </p:txBody>
      </p:sp>
      <p:sp>
        <p:nvSpPr>
          <p:cNvPr id="4" name="Content Placeholder 3">
            <a:extLst>
              <a:ext uri="{FF2B5EF4-FFF2-40B4-BE49-F238E27FC236}">
                <a16:creationId xmlns:a16="http://schemas.microsoft.com/office/drawing/2014/main" id="{DF816F01-6740-4C5D-B8D2-A65CBB0DFF28}"/>
              </a:ext>
            </a:extLst>
          </p:cNvPr>
          <p:cNvSpPr>
            <a:spLocks noGrp="1"/>
          </p:cNvSpPr>
          <p:nvPr>
            <p:ph sz="quarter" idx="10"/>
          </p:nvPr>
        </p:nvSpPr>
        <p:spPr>
          <a:xfrm>
            <a:off x="628650" y="1101797"/>
            <a:ext cx="10972800" cy="381000"/>
          </a:xfrm>
        </p:spPr>
        <p:txBody>
          <a:bodyPr/>
          <a:lstStyle/>
          <a:p>
            <a:r>
              <a:rPr lang="en-US" dirty="0"/>
              <a:t>Applying stochastic analysis with 1,000 trials shows how a reserve fund policy can offer greater stability without dampening funded levels.</a:t>
            </a:r>
          </a:p>
          <a:p>
            <a:endParaRPr lang="en-US" dirty="0"/>
          </a:p>
        </p:txBody>
      </p:sp>
      <p:graphicFrame>
        <p:nvGraphicFramePr>
          <p:cNvPr id="5" name="Table 4">
            <a:extLst>
              <a:ext uri="{FF2B5EF4-FFF2-40B4-BE49-F238E27FC236}">
                <a16:creationId xmlns:a16="http://schemas.microsoft.com/office/drawing/2014/main" id="{9B11DBC5-204E-4B41-A70D-68D2C3BEC75A}"/>
              </a:ext>
            </a:extLst>
          </p:cNvPr>
          <p:cNvGraphicFramePr>
            <a:graphicFrameLocks noGrp="1"/>
          </p:cNvGraphicFramePr>
          <p:nvPr>
            <p:extLst>
              <p:ext uri="{D42A27DB-BD31-4B8C-83A1-F6EECF244321}">
                <p14:modId xmlns:p14="http://schemas.microsoft.com/office/powerpoint/2010/main" val="2681634612"/>
              </p:ext>
            </p:extLst>
          </p:nvPr>
        </p:nvGraphicFramePr>
        <p:xfrm>
          <a:off x="990600" y="1934369"/>
          <a:ext cx="10601016" cy="4183380"/>
        </p:xfrm>
        <a:graphic>
          <a:graphicData uri="http://schemas.openxmlformats.org/drawingml/2006/table">
            <a:tbl>
              <a:tblPr/>
              <a:tblGrid>
                <a:gridCol w="1143000">
                  <a:extLst>
                    <a:ext uri="{9D8B030D-6E8A-4147-A177-3AD203B41FA5}">
                      <a16:colId xmlns:a16="http://schemas.microsoft.com/office/drawing/2014/main" val="356874252"/>
                    </a:ext>
                  </a:extLst>
                </a:gridCol>
                <a:gridCol w="609600">
                  <a:extLst>
                    <a:ext uri="{9D8B030D-6E8A-4147-A177-3AD203B41FA5}">
                      <a16:colId xmlns:a16="http://schemas.microsoft.com/office/drawing/2014/main" val="530947592"/>
                    </a:ext>
                  </a:extLst>
                </a:gridCol>
                <a:gridCol w="762000">
                  <a:extLst>
                    <a:ext uri="{9D8B030D-6E8A-4147-A177-3AD203B41FA5}">
                      <a16:colId xmlns:a16="http://schemas.microsoft.com/office/drawing/2014/main" val="3267880003"/>
                    </a:ext>
                  </a:extLst>
                </a:gridCol>
                <a:gridCol w="1447800">
                  <a:extLst>
                    <a:ext uri="{9D8B030D-6E8A-4147-A177-3AD203B41FA5}">
                      <a16:colId xmlns:a16="http://schemas.microsoft.com/office/drawing/2014/main" val="3289650189"/>
                    </a:ext>
                  </a:extLst>
                </a:gridCol>
                <a:gridCol w="1447800">
                  <a:extLst>
                    <a:ext uri="{9D8B030D-6E8A-4147-A177-3AD203B41FA5}">
                      <a16:colId xmlns:a16="http://schemas.microsoft.com/office/drawing/2014/main" val="293724123"/>
                    </a:ext>
                  </a:extLst>
                </a:gridCol>
                <a:gridCol w="1676400">
                  <a:extLst>
                    <a:ext uri="{9D8B030D-6E8A-4147-A177-3AD203B41FA5}">
                      <a16:colId xmlns:a16="http://schemas.microsoft.com/office/drawing/2014/main" val="110362339"/>
                    </a:ext>
                  </a:extLst>
                </a:gridCol>
                <a:gridCol w="1447800">
                  <a:extLst>
                    <a:ext uri="{9D8B030D-6E8A-4147-A177-3AD203B41FA5}">
                      <a16:colId xmlns:a16="http://schemas.microsoft.com/office/drawing/2014/main" val="1400017882"/>
                    </a:ext>
                  </a:extLst>
                </a:gridCol>
                <a:gridCol w="2066616">
                  <a:extLst>
                    <a:ext uri="{9D8B030D-6E8A-4147-A177-3AD203B41FA5}">
                      <a16:colId xmlns:a16="http://schemas.microsoft.com/office/drawing/2014/main" val="3721611999"/>
                    </a:ext>
                  </a:extLst>
                </a:gridCol>
              </a:tblGrid>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gridSpan="7">
                  <a:txBody>
                    <a:bodyPr/>
                    <a:lstStyle/>
                    <a:p>
                      <a:pPr algn="ctr" fontAlgn="b"/>
                      <a:r>
                        <a:rPr lang="en-US" sz="1400" b="1" i="0" u="none" strike="noStrike" dirty="0">
                          <a:solidFill>
                            <a:srgbClr val="000000"/>
                          </a:solidFill>
                          <a:effectLst/>
                          <a:latin typeface="Calibri" panose="020F0502020204030204" pitchFamily="34" charset="0"/>
                        </a:rPr>
                        <a:t>Actuarial Contribution Policy Results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9197361"/>
                  </a:ext>
                </a:extLst>
              </a:tr>
              <a:tr h="433546">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Returns</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Average ERC</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contribution rate above 15%</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max annual increase above 4%</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no contribution increase after 10 years</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min funding below 60%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final funding above 100%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12700" cmpd="sng">
                      <a:no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32803"/>
                  </a:ext>
                </a:extLst>
              </a:tr>
              <a:tr h="190500">
                <a:tc>
                  <a:txBody>
                    <a:bodyPr/>
                    <a:lstStyle/>
                    <a:p>
                      <a:pPr algn="l" fontAlgn="b"/>
                      <a:r>
                        <a:rPr lang="en-US" sz="1400" b="0" i="0" u="none" strike="noStrike">
                          <a:solidFill>
                            <a:srgbClr val="000000"/>
                          </a:solidFill>
                          <a:effectLst/>
                          <a:latin typeface="Calibri" panose="020F0502020204030204" pitchFamily="34" charset="0"/>
                        </a:rPr>
                        <a:t>All trials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46%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57%</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751239"/>
                  </a:ext>
                </a:extLst>
              </a:tr>
              <a:tr h="190500">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372141"/>
                  </a:ext>
                </a:extLst>
              </a:tr>
              <a:tr h="190500">
                <a:tc>
                  <a:txBody>
                    <a:bodyPr/>
                    <a:lstStyle/>
                    <a:p>
                      <a:pPr algn="l" fontAlgn="b"/>
                      <a:r>
                        <a:rPr lang="en-US" sz="1400" b="0" i="0" u="none" strike="noStrike">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38%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18%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74%</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45925577"/>
                  </a:ext>
                </a:extLst>
              </a:tr>
              <a:tr h="190500">
                <a:tc>
                  <a:txBody>
                    <a:bodyPr/>
                    <a:lstStyle/>
                    <a:p>
                      <a:pPr algn="l" fontAlgn="b"/>
                      <a:r>
                        <a:rPr lang="en-US" sz="1400" b="0" i="0" u="none" strike="noStrike">
                          <a:solidFill>
                            <a:srgbClr val="000000"/>
                          </a:solidFill>
                          <a:effectLst/>
                          <a:latin typeface="Calibri" panose="020F0502020204030204" pitchFamily="34" charset="0"/>
                        </a:rPr>
                        <a:t>25th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9.2%</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82%</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38%</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14%</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78525009"/>
                  </a:ext>
                </a:extLst>
              </a:tr>
              <a:tr h="190500">
                <a:tc>
                  <a:txBody>
                    <a:bodyPr/>
                    <a:lstStyle/>
                    <a:p>
                      <a:pPr algn="l" fontAlgn="b"/>
                      <a:r>
                        <a:rPr lang="en-US" sz="1400" b="0" i="0" u="none" strike="noStrike">
                          <a:solidFill>
                            <a:srgbClr val="000000"/>
                          </a:solidFill>
                          <a:effectLst/>
                          <a:latin typeface="Calibri" panose="020F0502020204030204" pitchFamily="34" charset="0"/>
                        </a:rPr>
                        <a:t>10th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12.8%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100%</a:t>
                      </a:r>
                    </a:p>
                  </a:txBody>
                  <a:tcPr marL="9525" marR="9525" marT="9525" marB="0" anchor="b">
                    <a:lnL>
                      <a:noFill/>
                    </a:lnL>
                    <a:lnR>
                      <a:noFill/>
                    </a:lnR>
                    <a:lnT>
                      <a:noFill/>
                    </a:lnT>
                    <a:lnB>
                      <a:noFill/>
                    </a:lnB>
                  </a:tcPr>
                </a:tc>
                <a:tc>
                  <a:txBody>
                    <a:bodyPr/>
                    <a:lstStyle/>
                    <a:p>
                      <a:pPr algn="r" fontAlgn="b"/>
                      <a:r>
                        <a:rPr lang="en-US" sz="1400" b="0" i="0" u="none" strike="noStrike" dirty="0">
                          <a:solidFill>
                            <a:srgbClr val="000000"/>
                          </a:solidFill>
                          <a:effectLst/>
                          <a:latin typeface="Calibri" panose="020F0502020204030204" pitchFamily="34" charset="0"/>
                        </a:rPr>
                        <a:t>22%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98%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45879599"/>
                  </a:ext>
                </a:extLst>
              </a:tr>
              <a:tr h="190500">
                <a:tc>
                  <a:txBody>
                    <a:bodyPr/>
                    <a:lstStyle/>
                    <a:p>
                      <a:pPr algn="l" fontAlgn="b"/>
                      <a:r>
                        <a:rPr lang="en-US" sz="1400" b="0" i="0" u="none" strike="noStrike">
                          <a:solidFill>
                            <a:srgbClr val="000000"/>
                          </a:solidFill>
                          <a:effectLst/>
                          <a:latin typeface="Calibri" panose="020F0502020204030204" pitchFamily="34" charset="0"/>
                        </a:rPr>
                        <a:t>75th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100%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740451"/>
                  </a:ext>
                </a:extLst>
              </a:tr>
              <a:tr h="190500">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a:txBody>
                    <a:bodyPr/>
                    <a:lstStyle/>
                    <a:p>
                      <a:pPr algn="ctr" fontAlgn="b"/>
                      <a:r>
                        <a:rPr lang="en-US" sz="1400" b="1" i="0" u="none" strike="noStrike" dirty="0">
                          <a:solidFill>
                            <a:srgbClr val="000000"/>
                          </a:solidFill>
                          <a:effectLst/>
                          <a:latin typeface="Calibri" panose="020F0502020204030204" pitchFamily="34" charset="0"/>
                        </a:rPr>
                        <a:t>Reserve Fund Policy Results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5532472"/>
                  </a:ext>
                </a:extLst>
              </a:tr>
              <a:tr h="342106">
                <a:tc>
                  <a:txBody>
                    <a:bodyPr/>
                    <a:lstStyle/>
                    <a:p>
                      <a:pPr algn="l" fontAlgn="b"/>
                      <a:endParaRPr lang="en-US" sz="14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Returns</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Average ERC</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contribution rate above 15%</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Share, max annual increase above 4%</a:t>
                      </a: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no contribution increase after 10 years</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min funding below 60%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mpd="sng">
                      <a:noFill/>
                      <a:prstDash val="soli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Share, final funding above 100%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12700" cmpd="sng">
                      <a:no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006259"/>
                  </a:ext>
                </a:extLst>
              </a:tr>
              <a:tr h="190500">
                <a:tc>
                  <a:txBody>
                    <a:bodyPr/>
                    <a:lstStyle/>
                    <a:p>
                      <a:pPr algn="l" fontAlgn="b"/>
                      <a:r>
                        <a:rPr lang="en-US" sz="1400" b="0" i="0" u="none" strike="noStrike">
                          <a:solidFill>
                            <a:srgbClr val="000000"/>
                          </a:solidFill>
                          <a:effectLst/>
                          <a:latin typeface="Calibri" panose="020F0502020204030204" pitchFamily="34" charset="0"/>
                        </a:rPr>
                        <a:t>All trials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9.6%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36%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64%</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28%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78%</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716525"/>
                  </a:ext>
                </a:extLst>
              </a:tr>
              <a:tr h="190500">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321654"/>
                  </a:ext>
                </a:extLst>
              </a:tr>
              <a:tr h="190500">
                <a:tc>
                  <a:txBody>
                    <a:bodyPr/>
                    <a:lstStyle/>
                    <a:p>
                      <a:pPr algn="l" fontAlgn="b"/>
                      <a:r>
                        <a:rPr lang="en-US" sz="1400" b="0" i="0" u="none" strike="noStrike">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8.5%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dirty="0">
                          <a:solidFill>
                            <a:srgbClr val="000000"/>
                          </a:solidFill>
                          <a:effectLst/>
                          <a:latin typeface="Calibri" panose="020F0502020204030204" pitchFamily="34" charset="0"/>
                        </a:rPr>
                        <a:t>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66%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16%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400" b="0" i="0" u="none" strike="noStrike">
                          <a:solidFill>
                            <a:srgbClr val="000000"/>
                          </a:solidFill>
                          <a:effectLst/>
                          <a:latin typeface="Calibri" panose="020F0502020204030204" pitchFamily="34" charset="0"/>
                        </a:rPr>
                        <a:t>100%</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82553871"/>
                  </a:ext>
                </a:extLst>
              </a:tr>
              <a:tr h="190500">
                <a:tc>
                  <a:txBody>
                    <a:bodyPr/>
                    <a:lstStyle/>
                    <a:p>
                      <a:pPr algn="l" fontAlgn="b"/>
                      <a:r>
                        <a:rPr lang="en-US" sz="1400" b="0" i="0" u="none" strike="noStrike">
                          <a:solidFill>
                            <a:srgbClr val="000000"/>
                          </a:solidFill>
                          <a:effectLst/>
                          <a:latin typeface="Calibri" panose="020F0502020204030204" pitchFamily="34" charset="0"/>
                        </a:rPr>
                        <a:t>25th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10.5%</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50%</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30394864"/>
                  </a:ext>
                </a:extLst>
              </a:tr>
              <a:tr h="190500">
                <a:tc>
                  <a:txBody>
                    <a:bodyPr/>
                    <a:lstStyle/>
                    <a:p>
                      <a:pPr algn="l" fontAlgn="b"/>
                      <a:r>
                        <a:rPr lang="en-US" sz="1400" b="0" i="0" u="none" strike="noStrike">
                          <a:solidFill>
                            <a:srgbClr val="000000"/>
                          </a:solidFill>
                          <a:effectLst/>
                          <a:latin typeface="Calibri" panose="020F0502020204030204" pitchFamily="34" charset="0"/>
                        </a:rPr>
                        <a:t>10th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13.2%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26%</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82%</a:t>
                      </a:r>
                    </a:p>
                  </a:txBody>
                  <a:tcPr marL="9525" marR="9525" marT="9525" marB="0" anchor="b">
                    <a:lnL>
                      <a:noFill/>
                    </a:lnL>
                    <a:lnR>
                      <a:noFill/>
                    </a:lnR>
                    <a:lnT>
                      <a:noFill/>
                    </a:lnT>
                    <a:lnB>
                      <a:noFill/>
                    </a:lnB>
                  </a:tcPr>
                </a:tc>
                <a:tc>
                  <a:txBody>
                    <a:bodyPr/>
                    <a:lstStyle/>
                    <a:p>
                      <a:pPr algn="r" fontAlgn="b"/>
                      <a:r>
                        <a:rPr lang="en-US" sz="1400" b="0" i="0" u="none" strike="noStrike">
                          <a:solidFill>
                            <a:srgbClr val="000000"/>
                          </a:solidFill>
                          <a:effectLst/>
                          <a:latin typeface="Calibri" panose="020F0502020204030204" pitchFamily="34" charset="0"/>
                        </a:rPr>
                        <a:t>8%</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4408600"/>
                  </a:ext>
                </a:extLst>
              </a:tr>
              <a:tr h="190500">
                <a:tc>
                  <a:txBody>
                    <a:bodyPr/>
                    <a:lstStyle/>
                    <a:p>
                      <a:pPr algn="l" fontAlgn="b"/>
                      <a:r>
                        <a:rPr lang="en-US" sz="1400" b="0" i="0" u="none" strike="noStrike">
                          <a:solidFill>
                            <a:srgbClr val="000000"/>
                          </a:solidFill>
                          <a:effectLst/>
                          <a:latin typeface="Calibri" panose="020F0502020204030204" pitchFamily="34" charset="0"/>
                        </a:rPr>
                        <a:t>75th percentile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8.4%</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7.7%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6%</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100%</a:t>
                      </a:r>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294762"/>
                  </a:ext>
                </a:extLst>
              </a:tr>
              <a:tr h="190500">
                <a:tc gridSpan="6">
                  <a:txBody>
                    <a:bodyPr/>
                    <a:lstStyle/>
                    <a:p>
                      <a:pPr algn="l" fontAlgn="b"/>
                      <a:r>
                        <a:rPr lang="en-US" sz="1100" b="0" i="1" u="none" strike="noStrike">
                          <a:solidFill>
                            <a:srgbClr val="000000"/>
                          </a:solidFill>
                          <a:effectLst/>
                          <a:latin typeface="Calibri" panose="020F0502020204030204" pitchFamily="34" charset="0"/>
                        </a:rPr>
                        <a:t>Percentile results show 50 trials clustered at the median, 25th percentile, 10th percentile, and 75th percentile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1"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1"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71968382"/>
                  </a:ext>
                </a:extLst>
              </a:tr>
            </a:tbl>
          </a:graphicData>
        </a:graphic>
      </p:graphicFrame>
    </p:spTree>
    <p:extLst>
      <p:ext uri="{BB962C8B-B14F-4D97-AF65-F5344CB8AC3E}">
        <p14:creationId xmlns:p14="http://schemas.microsoft.com/office/powerpoint/2010/main" val="182609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AC86B-98BD-4B6F-B5B9-435E7D0C7DB3}"/>
              </a:ext>
            </a:extLst>
          </p:cNvPr>
          <p:cNvSpPr>
            <a:spLocks noGrp="1"/>
          </p:cNvSpPr>
          <p:nvPr>
            <p:ph type="title"/>
          </p:nvPr>
        </p:nvSpPr>
        <p:spPr/>
        <p:txBody>
          <a:bodyPr/>
          <a:lstStyle/>
          <a:p>
            <a:r>
              <a:rPr lang="en-US" sz="3600" kern="0" spc="0" dirty="0"/>
              <a:t>Key Takeaways</a:t>
            </a:r>
          </a:p>
        </p:txBody>
      </p:sp>
      <p:sp>
        <p:nvSpPr>
          <p:cNvPr id="3" name="Content Placeholder 2">
            <a:extLst>
              <a:ext uri="{FF2B5EF4-FFF2-40B4-BE49-F238E27FC236}">
                <a16:creationId xmlns:a16="http://schemas.microsoft.com/office/drawing/2014/main" id="{A140B9FC-9998-4791-BD6B-9D5203E5B9EA}"/>
              </a:ext>
            </a:extLst>
          </p:cNvPr>
          <p:cNvSpPr>
            <a:spLocks noGrp="1"/>
          </p:cNvSpPr>
          <p:nvPr>
            <p:ph idx="1"/>
          </p:nvPr>
        </p:nvSpPr>
        <p:spPr>
          <a:xfrm>
            <a:off x="457200" y="1447800"/>
            <a:ext cx="11277600" cy="4800600"/>
          </a:xfrm>
        </p:spPr>
        <p:txBody>
          <a:bodyPr/>
          <a:lstStyle/>
          <a:p>
            <a:pPr>
              <a:spcBef>
                <a:spcPts val="600"/>
              </a:spcBef>
              <a:spcAft>
                <a:spcPts val="600"/>
              </a:spcAft>
            </a:pPr>
            <a:r>
              <a:rPr lang="en-US" sz="2800" dirty="0">
                <a:latin typeface="Arial" panose="020B0604020202020204" pitchFamily="34" charset="0"/>
                <a:ea typeface="Yu Mincho" panose="02020400000000000000" pitchFamily="18" charset="-128"/>
                <a:cs typeface="Arial" panose="020B0604020202020204" pitchFamily="34" charset="0"/>
              </a:rPr>
              <a:t>Asking the right questions, learning from states, and analyzing volatility can help plans, plan sponsors, and stakeholders arrive at better funding policies.</a:t>
            </a:r>
          </a:p>
          <a:p>
            <a:pPr>
              <a:spcBef>
                <a:spcPts val="600"/>
              </a:spcBef>
              <a:spcAft>
                <a:spcPts val="600"/>
              </a:spcAft>
            </a:pPr>
            <a:r>
              <a:rPr lang="en-US" sz="2800" dirty="0">
                <a:ea typeface="Yu Mincho" panose="02020400000000000000" pitchFamily="18" charset="-128"/>
              </a:rPr>
              <a:t>Using a reserve fund can stabilize contributions in the face of volatile investments or other shocks without sacrificing plan funding.</a:t>
            </a:r>
          </a:p>
          <a:p>
            <a:pPr>
              <a:spcBef>
                <a:spcPts val="600"/>
              </a:spcBef>
              <a:spcAft>
                <a:spcPts val="600"/>
              </a:spcAft>
            </a:pPr>
            <a:r>
              <a:rPr lang="en-US" sz="2800" dirty="0">
                <a:latin typeface="Arial" panose="020B0604020202020204" pitchFamily="34" charset="0"/>
                <a:ea typeface="Yu Mincho" panose="02020400000000000000" pitchFamily="18" charset="-128"/>
                <a:cs typeface="Arial" panose="020B0604020202020204" pitchFamily="34" charset="0"/>
              </a:rPr>
              <a:t>The Reserve Fund Stabilized Contribution Policy offers an example of how to build on current actuarial best practices.</a:t>
            </a:r>
          </a:p>
          <a:p>
            <a:pPr>
              <a:spcBef>
                <a:spcPts val="600"/>
              </a:spcBef>
              <a:spcAft>
                <a:spcPts val="600"/>
              </a:spcAft>
            </a:pPr>
            <a:endParaRPr lang="en-US" dirty="0">
              <a:latin typeface="Arial" panose="020B0604020202020204" pitchFamily="34" charset="0"/>
              <a:ea typeface="Yu Mincho" panose="02020400000000000000" pitchFamily="18" charset="-128"/>
              <a:cs typeface="Arial" panose="020B0604020202020204" pitchFamily="34" charset="0"/>
            </a:endParaRPr>
          </a:p>
          <a:p>
            <a:pPr marL="0" indent="0">
              <a:spcBef>
                <a:spcPts val="600"/>
              </a:spcBef>
              <a:spcAft>
                <a:spcPts val="600"/>
              </a:spcAft>
              <a:buNone/>
            </a:pPr>
            <a:endParaRPr lang="en-US" dirty="0"/>
          </a:p>
        </p:txBody>
      </p:sp>
    </p:spTree>
    <p:extLst>
      <p:ext uri="{BB962C8B-B14F-4D97-AF65-F5344CB8AC3E}">
        <p14:creationId xmlns:p14="http://schemas.microsoft.com/office/powerpoint/2010/main" val="275392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003F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CC9900"/>
              </a:solidFill>
              <a:latin typeface="Tw Cen MT" panose="020B0602020104020603" pitchFamily="34" charset="0"/>
            </a:endParaRPr>
          </a:p>
        </p:txBody>
      </p:sp>
      <p:grpSp>
        <p:nvGrpSpPr>
          <p:cNvPr id="5" name="Group 4"/>
          <p:cNvGrpSpPr/>
          <p:nvPr/>
        </p:nvGrpSpPr>
        <p:grpSpPr>
          <a:xfrm>
            <a:off x="2743200" y="1524000"/>
            <a:ext cx="6387338" cy="1292662"/>
            <a:chOff x="416438" y="1986515"/>
            <a:chExt cx="6387338" cy="1292662"/>
          </a:xfrm>
        </p:grpSpPr>
        <p:sp>
          <p:nvSpPr>
            <p:cNvPr id="7" name="TextBox 6"/>
            <p:cNvSpPr txBox="1"/>
            <p:nvPr/>
          </p:nvSpPr>
          <p:spPr>
            <a:xfrm>
              <a:off x="3977025" y="2197479"/>
              <a:ext cx="2826751" cy="830997"/>
            </a:xfrm>
            <a:prstGeom prst="rect">
              <a:avLst/>
            </a:prstGeom>
            <a:noFill/>
          </p:spPr>
          <p:txBody>
            <a:bodyPr wrap="square" rtlCol="0">
              <a:spAutoFit/>
            </a:bodyPr>
            <a:lstStyle/>
            <a:p>
              <a:pPr defTabSz="457200"/>
              <a:r>
                <a:rPr lang="en-US" sz="1600" dirty="0">
                  <a:solidFill>
                    <a:prstClr val="white"/>
                  </a:solidFill>
                  <a:latin typeface="Tw Cen MT" panose="020B0602020104020603" pitchFamily="34" charset="0"/>
                  <a:cs typeface="Arial" pitchFamily="34" charset="0"/>
                </a:rPr>
                <a:t>David Draine</a:t>
              </a:r>
            </a:p>
            <a:p>
              <a:pPr defTabSz="457200"/>
              <a:r>
                <a:rPr lang="en-US" sz="1600" dirty="0">
                  <a:solidFill>
                    <a:prstClr val="white"/>
                  </a:solidFill>
                  <a:latin typeface="Tw Cen MT" panose="020B0602020104020603" pitchFamily="34" charset="0"/>
                  <a:cs typeface="Arial" pitchFamily="34" charset="0"/>
                </a:rPr>
                <a:t>ddraine@pewtrusts.org</a:t>
              </a:r>
            </a:p>
            <a:p>
              <a:pPr defTabSz="457200"/>
              <a:r>
                <a:rPr lang="en-US" sz="1600" dirty="0">
                  <a:solidFill>
                    <a:prstClr val="white"/>
                  </a:solidFill>
                  <a:latin typeface="Tw Cen MT" panose="020B0602020104020603" pitchFamily="34" charset="0"/>
                  <a:cs typeface="Arial" pitchFamily="34" charset="0"/>
                </a:rPr>
                <a:t>pewtrusts.org/publicpensions</a:t>
              </a:r>
            </a:p>
          </p:txBody>
        </p:sp>
        <p:sp>
          <p:nvSpPr>
            <p:cNvPr id="10" name="Rectangle 9"/>
            <p:cNvSpPr/>
            <p:nvPr/>
          </p:nvSpPr>
          <p:spPr>
            <a:xfrm>
              <a:off x="3717363" y="1986515"/>
              <a:ext cx="45719" cy="129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Tw Cen MT" panose="020B0602020104020603" pitchFamily="34" charset="0"/>
              </a:endParaRPr>
            </a:p>
          </p:txBody>
        </p:sp>
        <p:pic>
          <p:nvPicPr>
            <p:cNvPr id="6" name="Picture 35" descr="PEW_smallFINAL"/>
            <p:cNvPicPr>
              <a:picLocks noChangeAspect="1" noChangeArrowheads="1"/>
            </p:cNvPicPr>
            <p:nvPr/>
          </p:nvPicPr>
          <p:blipFill>
            <a:blip r:embed="rId3" cstate="print"/>
            <a:srcRect t="22197" r="1429" b="35587"/>
            <a:stretch>
              <a:fillRect/>
            </a:stretch>
          </p:blipFill>
          <p:spPr bwMode="auto">
            <a:xfrm>
              <a:off x="416438" y="2068603"/>
              <a:ext cx="3385458" cy="1128486"/>
            </a:xfrm>
            <a:prstGeom prst="rect">
              <a:avLst/>
            </a:prstGeom>
            <a:solidFill>
              <a:schemeClr val="accent1">
                <a:alpha val="0"/>
              </a:schemeClr>
            </a:solidFill>
          </p:spPr>
        </p:pic>
      </p:grpSp>
      <p:sp>
        <p:nvSpPr>
          <p:cNvPr id="8" name="TextBox 7">
            <a:extLst>
              <a:ext uri="{FF2B5EF4-FFF2-40B4-BE49-F238E27FC236}">
                <a16:creationId xmlns:a16="http://schemas.microsoft.com/office/drawing/2014/main" id="{D47212E0-CBF0-4D3F-B7E3-BEF85CAA9947}"/>
              </a:ext>
            </a:extLst>
          </p:cNvPr>
          <p:cNvSpPr txBox="1"/>
          <p:nvPr/>
        </p:nvSpPr>
        <p:spPr>
          <a:xfrm>
            <a:off x="1676400" y="5773408"/>
            <a:ext cx="8473620" cy="1077218"/>
          </a:xfrm>
          <a:prstGeom prst="rect">
            <a:avLst/>
          </a:prstGeom>
          <a:noFill/>
        </p:spPr>
        <p:txBody>
          <a:bodyPr wrap="square" rtlCol="0">
            <a:spAutoFit/>
          </a:bodyPr>
          <a:lstStyle/>
          <a:p>
            <a:pPr algn="ctr"/>
            <a:r>
              <a:rPr lang="en-US" sz="3200" dirty="0">
                <a:solidFill>
                  <a:schemeClr val="bg1"/>
                </a:solidFill>
                <a:latin typeface="Tw Cen MT" panose="020B0602020104020603" pitchFamily="34" charset="0"/>
                <a:cs typeface="Arial" panose="020B0604020202020204" pitchFamily="34" charset="0"/>
              </a:rPr>
              <a:t>https://www.pewtrusts.org/en/projects/public-sector-retirement-systems</a:t>
            </a:r>
          </a:p>
        </p:txBody>
      </p:sp>
    </p:spTree>
    <p:extLst>
      <p:ext uri="{BB962C8B-B14F-4D97-AF65-F5344CB8AC3E}">
        <p14:creationId xmlns:p14="http://schemas.microsoft.com/office/powerpoint/2010/main" val="259338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09600" y="1295159"/>
            <a:ext cx="11049000" cy="4525963"/>
          </a:xfrm>
        </p:spPr>
        <p:txBody>
          <a:bodyPr lIns="91440" tIns="45720" rIns="91440" bIns="45720" anchor="t"/>
          <a:lstStyle/>
          <a:p>
            <a:pPr>
              <a:spcBef>
                <a:spcPts val="0"/>
              </a:spcBef>
              <a:buFont typeface="Wingdings" panose="05000000000000000000" pitchFamily="2" charset="2"/>
              <a:buChar char="Ø"/>
            </a:pPr>
            <a:endParaRPr lang="en-US" sz="3600" b="1" dirty="0">
              <a:solidFill>
                <a:srgbClr val="003F83"/>
              </a:solidFill>
              <a:latin typeface="Arial" panose="020B0604020202020204" pitchFamily="34" charset="0"/>
              <a:cs typeface="Arial" panose="020B0604020202020204" pitchFamily="34" charset="0"/>
            </a:endParaRPr>
          </a:p>
          <a:p>
            <a:pPr marL="857250">
              <a:spcBef>
                <a:spcPts val="0"/>
              </a:spcBef>
              <a:buFont typeface="Wingdings" panose="05000000000000000000" pitchFamily="2" charset="2"/>
              <a:buChar char="Ø"/>
            </a:pPr>
            <a:r>
              <a:rPr lang="en-US" sz="3200" b="1" dirty="0">
                <a:solidFill>
                  <a:srgbClr val="003F83"/>
                </a:solidFill>
                <a:latin typeface="Arial" panose="020B0604020202020204" pitchFamily="34" charset="0"/>
                <a:cs typeface="Arial" panose="020B0604020202020204" pitchFamily="34" charset="0"/>
              </a:rPr>
              <a:t>Ask the right questions</a:t>
            </a:r>
            <a:endParaRPr lang="en-US" sz="3200" i="1" dirty="0">
              <a:solidFill>
                <a:srgbClr val="003F83"/>
              </a:solidFill>
            </a:endParaRPr>
          </a:p>
          <a:p>
            <a:pPr marL="971550" lvl="1" indent="0">
              <a:spcBef>
                <a:spcPts val="0"/>
              </a:spcBef>
              <a:spcAft>
                <a:spcPts val="600"/>
              </a:spcAft>
              <a:buNone/>
            </a:pPr>
            <a:endParaRPr lang="en-US" sz="3200" b="1" i="1" dirty="0">
              <a:solidFill>
                <a:srgbClr val="003F83"/>
              </a:solidFill>
              <a:latin typeface="Arial"/>
              <a:cs typeface="Arial"/>
            </a:endParaRPr>
          </a:p>
          <a:p>
            <a:pPr marL="857250">
              <a:spcBef>
                <a:spcPts val="0"/>
              </a:spcBef>
              <a:spcAft>
                <a:spcPts val="600"/>
              </a:spcAft>
              <a:buFont typeface="Wingdings" panose="05000000000000000000" pitchFamily="2" charset="2"/>
              <a:buChar char="Ø"/>
            </a:pPr>
            <a:r>
              <a:rPr lang="en-US" sz="3200" b="1" dirty="0">
                <a:solidFill>
                  <a:srgbClr val="003F83"/>
                </a:solidFill>
                <a:latin typeface="Arial"/>
                <a:cs typeface="Arial"/>
              </a:rPr>
              <a:t>Learn from states</a:t>
            </a:r>
          </a:p>
          <a:p>
            <a:pPr marL="857250">
              <a:spcBef>
                <a:spcPts val="0"/>
              </a:spcBef>
              <a:spcAft>
                <a:spcPts val="600"/>
              </a:spcAft>
              <a:buFont typeface="Wingdings" panose="05000000000000000000" pitchFamily="2" charset="2"/>
              <a:buChar char="Ø"/>
            </a:pPr>
            <a:endParaRPr lang="en-US" sz="3200" b="1" dirty="0">
              <a:solidFill>
                <a:srgbClr val="003F83"/>
              </a:solidFill>
              <a:latin typeface="Arial"/>
              <a:cs typeface="Arial"/>
            </a:endParaRPr>
          </a:p>
          <a:p>
            <a:pPr marL="857250">
              <a:spcBef>
                <a:spcPts val="0"/>
              </a:spcBef>
              <a:spcAft>
                <a:spcPts val="600"/>
              </a:spcAft>
              <a:buFont typeface="Wingdings" panose="05000000000000000000" pitchFamily="2" charset="2"/>
              <a:buChar char="Ø"/>
            </a:pPr>
            <a:r>
              <a:rPr lang="en-US" sz="3200" b="1" dirty="0">
                <a:solidFill>
                  <a:srgbClr val="003F83"/>
                </a:solidFill>
                <a:latin typeface="Arial"/>
                <a:cs typeface="Arial"/>
              </a:rPr>
              <a:t>Model volatility</a:t>
            </a:r>
            <a:endParaRPr lang="en-US" sz="3200" dirty="0">
              <a:solidFill>
                <a:srgbClr val="003F83"/>
              </a:solidFill>
              <a:latin typeface="Arial"/>
              <a:cs typeface="Arial"/>
            </a:endParaRPr>
          </a:p>
        </p:txBody>
      </p:sp>
      <p:sp>
        <p:nvSpPr>
          <p:cNvPr id="4" name="Title 3"/>
          <p:cNvSpPr>
            <a:spLocks noGrp="1"/>
          </p:cNvSpPr>
          <p:nvPr>
            <p:ph type="title"/>
          </p:nvPr>
        </p:nvSpPr>
        <p:spPr/>
        <p:txBody>
          <a:bodyPr/>
          <a:lstStyle/>
          <a:p>
            <a:r>
              <a:rPr lang="en-US" sz="3600" kern="0" spc="0" dirty="0">
                <a:solidFill>
                  <a:srgbClr val="003F83"/>
                </a:solidFill>
                <a:latin typeface="Arial" panose="020B0604020202020204" pitchFamily="34" charset="0"/>
                <a:cs typeface="Arial" panose="020B0604020202020204" pitchFamily="34" charset="0"/>
              </a:rPr>
              <a:t>Key Steps for Improving Funding Policy</a:t>
            </a:r>
          </a:p>
        </p:txBody>
      </p:sp>
    </p:spTree>
    <p:extLst>
      <p:ext uri="{BB962C8B-B14F-4D97-AF65-F5344CB8AC3E}">
        <p14:creationId xmlns:p14="http://schemas.microsoft.com/office/powerpoint/2010/main" val="306340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2582" y="1397000"/>
            <a:ext cx="11049000" cy="4525963"/>
          </a:xfrm>
        </p:spPr>
        <p:txBody>
          <a:bodyPr lIns="91440" tIns="45720" rIns="91440" bIns="45720" anchor="t"/>
          <a:lstStyle/>
          <a:p>
            <a:pPr>
              <a:spcBef>
                <a:spcPts val="0"/>
              </a:spcBef>
              <a:buFont typeface="Wingdings" panose="05000000000000000000" pitchFamily="2" charset="2"/>
              <a:buChar char="Ø"/>
            </a:pPr>
            <a:r>
              <a:rPr lang="en-US" sz="2000" dirty="0">
                <a:solidFill>
                  <a:srgbClr val="003F83"/>
                </a:solidFill>
                <a:latin typeface="Arial"/>
                <a:cs typeface="Arial"/>
              </a:rPr>
              <a:t>Standard actuarial funding practices have led to volatile contribution levels following recessions and market corrections.</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States and local governments that fall short of minimum actuarial standards have been in even worse shape.</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Volatile contributions make budget planning difficult and crowd out important public investments. </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The challenge—identify funding approaches that reduce cost volatility and preserve intergenerational equity </a:t>
            </a:r>
            <a:r>
              <a:rPr lang="en-US" sz="2000" b="1" dirty="0">
                <a:solidFill>
                  <a:srgbClr val="003F83"/>
                </a:solidFill>
                <a:latin typeface="Arial"/>
                <a:cs typeface="Arial"/>
              </a:rPr>
              <a:t>without</a:t>
            </a:r>
            <a:r>
              <a:rPr lang="en-US" sz="2000" dirty="0">
                <a:solidFill>
                  <a:srgbClr val="003F83"/>
                </a:solidFill>
                <a:latin typeface="Arial"/>
                <a:cs typeface="Arial"/>
              </a:rPr>
              <a:t> sacrificing solvency and plan funding.</a:t>
            </a: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p:txBody>
      </p:sp>
      <p:sp>
        <p:nvSpPr>
          <p:cNvPr id="4" name="Title 3"/>
          <p:cNvSpPr>
            <a:spLocks noGrp="1"/>
          </p:cNvSpPr>
          <p:nvPr>
            <p:ph type="title"/>
          </p:nvPr>
        </p:nvSpPr>
        <p:spPr/>
        <p:txBody>
          <a:bodyPr/>
          <a:lstStyle/>
          <a:p>
            <a:r>
              <a:rPr lang="en-US" sz="3600" kern="0" spc="0" dirty="0">
                <a:solidFill>
                  <a:srgbClr val="003F83"/>
                </a:solidFill>
                <a:latin typeface="Arial" panose="020B0604020202020204" pitchFamily="34" charset="0"/>
                <a:cs typeface="Arial" panose="020B0604020202020204" pitchFamily="34" charset="0"/>
              </a:rPr>
              <a:t>Finding a better funding policy</a:t>
            </a:r>
          </a:p>
        </p:txBody>
      </p:sp>
    </p:spTree>
    <p:extLst>
      <p:ext uri="{BB962C8B-B14F-4D97-AF65-F5344CB8AC3E}">
        <p14:creationId xmlns:p14="http://schemas.microsoft.com/office/powerpoint/2010/main" val="3324248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59B-4623-47B2-AA33-AF02558D4A3D}"/>
              </a:ext>
            </a:extLst>
          </p:cNvPr>
          <p:cNvSpPr>
            <a:spLocks noGrp="1"/>
          </p:cNvSpPr>
          <p:nvPr>
            <p:ph type="title"/>
          </p:nvPr>
        </p:nvSpPr>
        <p:spPr/>
        <p:txBody>
          <a:bodyPr/>
          <a:lstStyle/>
          <a:p>
            <a:r>
              <a:rPr lang="en-US" sz="3600" kern="0" spc="0" dirty="0"/>
              <a:t>Current practice can handle the expected</a:t>
            </a:r>
            <a:br>
              <a:rPr lang="en-US" dirty="0">
                <a:solidFill>
                  <a:srgbClr val="336195"/>
                </a:solidFill>
              </a:rPr>
            </a:br>
            <a:endParaRPr lang="en-US" dirty="0"/>
          </a:p>
        </p:txBody>
      </p:sp>
      <p:sp>
        <p:nvSpPr>
          <p:cNvPr id="4" name="Content Placeholder 3">
            <a:extLst>
              <a:ext uri="{FF2B5EF4-FFF2-40B4-BE49-F238E27FC236}">
                <a16:creationId xmlns:a16="http://schemas.microsoft.com/office/drawing/2014/main" id="{DF816F01-6740-4C5D-B8D2-A65CBB0DFF28}"/>
              </a:ext>
            </a:extLst>
          </p:cNvPr>
          <p:cNvSpPr>
            <a:spLocks noGrp="1"/>
          </p:cNvSpPr>
          <p:nvPr>
            <p:ph sz="quarter" idx="10"/>
          </p:nvPr>
        </p:nvSpPr>
        <p:spPr>
          <a:xfrm>
            <a:off x="628650" y="1101797"/>
            <a:ext cx="10972800" cy="381000"/>
          </a:xfrm>
        </p:spPr>
        <p:txBody>
          <a:bodyPr/>
          <a:lstStyle/>
          <a:p>
            <a:r>
              <a:rPr lang="en-US" dirty="0"/>
              <a:t>If everything meets expectations, typical plan funding will allow for stable employer costs.</a:t>
            </a:r>
          </a:p>
          <a:p>
            <a:endParaRPr lang="en-US" dirty="0"/>
          </a:p>
        </p:txBody>
      </p:sp>
      <p:graphicFrame>
        <p:nvGraphicFramePr>
          <p:cNvPr id="7" name="Chart 6">
            <a:extLst>
              <a:ext uri="{FF2B5EF4-FFF2-40B4-BE49-F238E27FC236}">
                <a16:creationId xmlns:a16="http://schemas.microsoft.com/office/drawing/2014/main" id="{8A954F8A-DC67-49DF-A7C7-3B8D3219DD0E}"/>
              </a:ext>
            </a:extLst>
          </p:cNvPr>
          <p:cNvGraphicFramePr>
            <a:graphicFrameLocks/>
          </p:cNvGraphicFramePr>
          <p:nvPr/>
        </p:nvGraphicFramePr>
        <p:xfrm>
          <a:off x="762000" y="2191673"/>
          <a:ext cx="5486400" cy="384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4695691-E15F-46E4-A176-7C1AF9D9B0FD}"/>
              </a:ext>
            </a:extLst>
          </p:cNvPr>
          <p:cNvGraphicFramePr>
            <a:graphicFrameLocks/>
          </p:cNvGraphicFramePr>
          <p:nvPr/>
        </p:nvGraphicFramePr>
        <p:xfrm>
          <a:off x="6248400" y="2191672"/>
          <a:ext cx="5486400" cy="384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6151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E59B-4623-47B2-AA33-AF02558D4A3D}"/>
              </a:ext>
            </a:extLst>
          </p:cNvPr>
          <p:cNvSpPr>
            <a:spLocks noGrp="1"/>
          </p:cNvSpPr>
          <p:nvPr>
            <p:ph type="title"/>
          </p:nvPr>
        </p:nvSpPr>
        <p:spPr/>
        <p:txBody>
          <a:bodyPr/>
          <a:lstStyle/>
          <a:p>
            <a:r>
              <a:rPr lang="en-US" sz="3600" kern="0" spc="0" dirty="0"/>
              <a:t>But not the unexpected</a:t>
            </a:r>
            <a:br>
              <a:rPr lang="en-US" dirty="0">
                <a:solidFill>
                  <a:srgbClr val="336195"/>
                </a:solidFill>
              </a:rPr>
            </a:br>
            <a:endParaRPr lang="en-US" dirty="0"/>
          </a:p>
        </p:txBody>
      </p:sp>
      <p:sp>
        <p:nvSpPr>
          <p:cNvPr id="4" name="Content Placeholder 3">
            <a:extLst>
              <a:ext uri="{FF2B5EF4-FFF2-40B4-BE49-F238E27FC236}">
                <a16:creationId xmlns:a16="http://schemas.microsoft.com/office/drawing/2014/main" id="{DF816F01-6740-4C5D-B8D2-A65CBB0DFF28}"/>
              </a:ext>
            </a:extLst>
          </p:cNvPr>
          <p:cNvSpPr>
            <a:spLocks noGrp="1"/>
          </p:cNvSpPr>
          <p:nvPr>
            <p:ph sz="quarter" idx="10"/>
          </p:nvPr>
        </p:nvSpPr>
        <p:spPr>
          <a:xfrm>
            <a:off x="628650" y="1101797"/>
            <a:ext cx="10972800" cy="381000"/>
          </a:xfrm>
        </p:spPr>
        <p:txBody>
          <a:bodyPr/>
          <a:lstStyle/>
          <a:p>
            <a:r>
              <a:rPr lang="en-US" dirty="0"/>
              <a:t>Standard actuarial funding practices can lead to unpredictable costs given the volatility of public pension plan investments.</a:t>
            </a:r>
          </a:p>
          <a:p>
            <a:endParaRPr lang="en-US" dirty="0"/>
          </a:p>
        </p:txBody>
      </p:sp>
      <p:graphicFrame>
        <p:nvGraphicFramePr>
          <p:cNvPr id="7" name="Chart 6">
            <a:extLst>
              <a:ext uri="{FF2B5EF4-FFF2-40B4-BE49-F238E27FC236}">
                <a16:creationId xmlns:a16="http://schemas.microsoft.com/office/drawing/2014/main" id="{8A954F8A-DC67-49DF-A7C7-3B8D3219DD0E}"/>
              </a:ext>
            </a:extLst>
          </p:cNvPr>
          <p:cNvGraphicFramePr>
            <a:graphicFrameLocks/>
          </p:cNvGraphicFramePr>
          <p:nvPr>
            <p:extLst>
              <p:ext uri="{D42A27DB-BD31-4B8C-83A1-F6EECF244321}">
                <p14:modId xmlns:p14="http://schemas.microsoft.com/office/powerpoint/2010/main" val="1935449301"/>
              </p:ext>
            </p:extLst>
          </p:nvPr>
        </p:nvGraphicFramePr>
        <p:xfrm>
          <a:off x="762000" y="2191673"/>
          <a:ext cx="5486400" cy="384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4695691-E15F-46E4-A176-7C1AF9D9B0FD}"/>
              </a:ext>
            </a:extLst>
          </p:cNvPr>
          <p:cNvGraphicFramePr>
            <a:graphicFrameLocks/>
          </p:cNvGraphicFramePr>
          <p:nvPr>
            <p:extLst>
              <p:ext uri="{D42A27DB-BD31-4B8C-83A1-F6EECF244321}">
                <p14:modId xmlns:p14="http://schemas.microsoft.com/office/powerpoint/2010/main" val="1051128439"/>
              </p:ext>
            </p:extLst>
          </p:nvPr>
        </p:nvGraphicFramePr>
        <p:xfrm>
          <a:off x="6248400" y="2191672"/>
          <a:ext cx="5486400" cy="384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33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2582" y="1397000"/>
            <a:ext cx="11049000" cy="4525963"/>
          </a:xfrm>
        </p:spPr>
        <p:txBody>
          <a:bodyPr lIns="91440" tIns="45720" rIns="91440" bIns="45720" anchor="t"/>
          <a:lstStyle/>
          <a:p>
            <a:pPr>
              <a:spcBef>
                <a:spcPts val="0"/>
              </a:spcBef>
              <a:buFont typeface="Wingdings" panose="05000000000000000000" pitchFamily="2" charset="2"/>
              <a:buChar char="Ø"/>
            </a:pPr>
            <a:r>
              <a:rPr lang="en-US" sz="2000" dirty="0">
                <a:solidFill>
                  <a:srgbClr val="003F83"/>
                </a:solidFill>
                <a:latin typeface="Arial"/>
                <a:cs typeface="Arial"/>
              </a:rPr>
              <a:t>The proposed funding policy builds on current actuarial best practices on funding by adding a reserve fund to stabilize employer contributions.</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When the plan is fully funded, the plan sponsor will contribute more than the employer normal cost, with the excess going into a reserve fund.</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When there is a downturn or actuarial shock, some or all of the increase in needed contributions will come from the reserve fund rather than from the plan sponsor.</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At no time does the plan receive less than the actuarial contribution rate from the plan sponsor and the reserve fund, preserving funding levels.</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The key tradeoff—higher employer contribution rates if everything goes as expected in exchange for greater predictability in the case of a downturn.</a:t>
            </a: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p:txBody>
      </p:sp>
      <p:sp>
        <p:nvSpPr>
          <p:cNvPr id="4" name="Title 3"/>
          <p:cNvSpPr>
            <a:spLocks noGrp="1"/>
          </p:cNvSpPr>
          <p:nvPr>
            <p:ph type="title"/>
          </p:nvPr>
        </p:nvSpPr>
        <p:spPr/>
        <p:txBody>
          <a:bodyPr/>
          <a:lstStyle/>
          <a:p>
            <a:r>
              <a:rPr lang="en-US" sz="3600" kern="0" spc="0" dirty="0">
                <a:solidFill>
                  <a:srgbClr val="003F83"/>
                </a:solidFill>
                <a:latin typeface="Arial" panose="020B0604020202020204" pitchFamily="34" charset="0"/>
                <a:cs typeface="Arial" panose="020B0604020202020204" pitchFamily="34" charset="0"/>
              </a:rPr>
              <a:t>Using a reserve fund to stabilize funding</a:t>
            </a:r>
          </a:p>
        </p:txBody>
      </p:sp>
    </p:spTree>
    <p:extLst>
      <p:ext uri="{BB962C8B-B14F-4D97-AF65-F5344CB8AC3E}">
        <p14:creationId xmlns:p14="http://schemas.microsoft.com/office/powerpoint/2010/main" val="199468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6C22-959F-4F8F-92A1-946AD8EC0C9F}"/>
              </a:ext>
            </a:extLst>
          </p:cNvPr>
          <p:cNvSpPr>
            <a:spLocks noGrp="1"/>
          </p:cNvSpPr>
          <p:nvPr>
            <p:ph type="title"/>
          </p:nvPr>
        </p:nvSpPr>
        <p:spPr/>
        <p:txBody>
          <a:bodyPr/>
          <a:lstStyle/>
          <a:p>
            <a:pPr>
              <a:lnSpc>
                <a:spcPct val="100000"/>
              </a:lnSpc>
            </a:pPr>
            <a:r>
              <a:rPr lang="en-US" sz="3600" kern="0" spc="0" dirty="0"/>
              <a:t>Tennessee’s pension reserve fund</a:t>
            </a:r>
            <a:endParaRPr lang="en-US" sz="3800" kern="0" spc="0" dirty="0"/>
          </a:p>
        </p:txBody>
      </p:sp>
      <p:sp>
        <p:nvSpPr>
          <p:cNvPr id="4" name="Content Placeholder 3">
            <a:extLst>
              <a:ext uri="{FF2B5EF4-FFF2-40B4-BE49-F238E27FC236}">
                <a16:creationId xmlns:a16="http://schemas.microsoft.com/office/drawing/2014/main" id="{92DFC333-DA33-4ABC-A15D-233AB173371C}"/>
              </a:ext>
            </a:extLst>
          </p:cNvPr>
          <p:cNvSpPr>
            <a:spLocks noGrp="1"/>
          </p:cNvSpPr>
          <p:nvPr>
            <p:ph sz="quarter" idx="10"/>
          </p:nvPr>
        </p:nvSpPr>
        <p:spPr>
          <a:xfrm>
            <a:off x="723900" y="1052182"/>
            <a:ext cx="11048999" cy="381000"/>
          </a:xfrm>
        </p:spPr>
        <p:txBody>
          <a:bodyPr/>
          <a:lstStyle/>
          <a:p>
            <a:r>
              <a:rPr lang="en-US" dirty="0"/>
              <a:t>Following the Great Recession, Tennessee adopted a hybrid plan design for new hires. This plan would ensure predictable costs through the combination of a reserve fund, variable benefits, and by providing a portion of benefits through a DC account.</a:t>
            </a:r>
          </a:p>
        </p:txBody>
      </p:sp>
      <p:sp>
        <p:nvSpPr>
          <p:cNvPr id="8" name="TextBox 7">
            <a:extLst>
              <a:ext uri="{FF2B5EF4-FFF2-40B4-BE49-F238E27FC236}">
                <a16:creationId xmlns:a16="http://schemas.microsoft.com/office/drawing/2014/main" id="{D6D03DF0-C69A-4EAB-A05A-94C82EF123E7}"/>
              </a:ext>
            </a:extLst>
          </p:cNvPr>
          <p:cNvSpPr txBox="1"/>
          <p:nvPr/>
        </p:nvSpPr>
        <p:spPr>
          <a:xfrm>
            <a:off x="6248399" y="2261942"/>
            <a:ext cx="5524499" cy="3785652"/>
          </a:xfrm>
          <a:prstGeom prst="rect">
            <a:avLst/>
          </a:prstGeom>
          <a:noFill/>
        </p:spPr>
        <p:txBody>
          <a:bodyPr wrap="square" rtlCol="0">
            <a:spAutoFit/>
          </a:bodyPr>
          <a:lstStyle/>
          <a:p>
            <a:pPr>
              <a:spcAft>
                <a:spcPts val="1200"/>
              </a:spcAft>
            </a:pPr>
            <a:r>
              <a:rPr lang="en-US" sz="2000" b="1" dirty="0">
                <a:solidFill>
                  <a:srgbClr val="003F83"/>
                </a:solidFill>
                <a:latin typeface="Arial" panose="020B0604020202020204" pitchFamily="34" charset="0"/>
                <a:cs typeface="Arial" panose="020B0604020202020204" pitchFamily="34" charset="0"/>
              </a:rPr>
              <a:t>How the TN reserve fund works:</a:t>
            </a:r>
          </a:p>
          <a:p>
            <a:pPr marL="285750" indent="-285750">
              <a:spcAft>
                <a:spcPts val="1200"/>
              </a:spcAft>
              <a:buFont typeface="Wingdings" panose="05000000000000000000" pitchFamily="2" charset="2"/>
              <a:buChar char="Ø"/>
            </a:pPr>
            <a:r>
              <a:rPr lang="en-US" sz="2000" dirty="0">
                <a:solidFill>
                  <a:srgbClr val="003F83"/>
                </a:solidFill>
                <a:latin typeface="Arial" panose="020B0604020202020204" pitchFamily="34" charset="0"/>
                <a:cs typeface="Arial" panose="020B0604020202020204" pitchFamily="34" charset="0"/>
              </a:rPr>
              <a:t>Every participating employer will contribute 4% of payroll for the hybrid DB.</a:t>
            </a:r>
          </a:p>
          <a:p>
            <a:pPr marL="285750" indent="-285750">
              <a:spcAft>
                <a:spcPts val="1200"/>
              </a:spcAft>
              <a:buFont typeface="Wingdings" panose="05000000000000000000" pitchFamily="2" charset="2"/>
              <a:buChar char="Ø"/>
            </a:pPr>
            <a:r>
              <a:rPr lang="en-US" sz="2000" dirty="0">
                <a:solidFill>
                  <a:srgbClr val="003F83"/>
                </a:solidFill>
                <a:latin typeface="Arial" panose="020B0604020202020204" pitchFamily="34" charset="0"/>
                <a:cs typeface="Arial" panose="020B0604020202020204" pitchFamily="34" charset="0"/>
              </a:rPr>
              <a:t>The normal cost is projected to be below that—the excess goes to the reserve.</a:t>
            </a:r>
          </a:p>
          <a:p>
            <a:pPr marL="285750" indent="-285750">
              <a:spcAft>
                <a:spcPts val="1200"/>
              </a:spcAft>
              <a:buFont typeface="Wingdings" panose="05000000000000000000" pitchFamily="2" charset="2"/>
              <a:buChar char="Ø"/>
            </a:pPr>
            <a:r>
              <a:rPr lang="en-US" sz="2000" dirty="0">
                <a:solidFill>
                  <a:srgbClr val="003F83"/>
                </a:solidFill>
                <a:latin typeface="Arial" panose="020B0604020202020204" pitchFamily="34" charset="0"/>
                <a:cs typeface="Arial" panose="020B0604020202020204" pitchFamily="34" charset="0"/>
              </a:rPr>
              <a:t>If the actuarial contribution for the hybrid exceeds 4%, the reserve is used to pay for the difference.</a:t>
            </a:r>
          </a:p>
          <a:p>
            <a:pPr marL="285750" indent="-285750">
              <a:spcAft>
                <a:spcPts val="1200"/>
              </a:spcAft>
              <a:buFont typeface="Wingdings" panose="05000000000000000000" pitchFamily="2" charset="2"/>
              <a:buChar char="Ø"/>
            </a:pPr>
            <a:r>
              <a:rPr lang="en-US" sz="2000" dirty="0">
                <a:solidFill>
                  <a:srgbClr val="003F83"/>
                </a:solidFill>
                <a:latin typeface="Arial" panose="020B0604020202020204" pitchFamily="34" charset="0"/>
                <a:cs typeface="Arial" panose="020B0604020202020204" pitchFamily="34" charset="0"/>
              </a:rPr>
              <a:t>If the reserve is depleted, the variable benefit provisions apply.</a:t>
            </a:r>
          </a:p>
        </p:txBody>
      </p:sp>
      <mc:AlternateContent xmlns:mc="http://schemas.openxmlformats.org/markup-compatibility/2006">
        <mc:Choice xmlns:cx4="http://schemas.microsoft.com/office/drawing/2016/5/10/chartex" Requires="cx4">
          <p:graphicFrame>
            <p:nvGraphicFramePr>
              <p:cNvPr id="9" name="Content Placeholder 8">
                <a:extLst>
                  <a:ext uri="{FF2B5EF4-FFF2-40B4-BE49-F238E27FC236}">
                    <a16:creationId xmlns:a16="http://schemas.microsoft.com/office/drawing/2014/main" id="{650CF8F7-757C-4024-A49D-9FB73A24ACD2}"/>
                  </a:ext>
                </a:extLst>
              </p:cNvPr>
              <p:cNvGraphicFramePr>
                <a:graphicFrameLocks noGrp="1"/>
              </p:cNvGraphicFramePr>
              <p:nvPr>
                <p:ph idx="1"/>
                <p:extLst>
                  <p:ext uri="{D42A27DB-BD31-4B8C-83A1-F6EECF244321}">
                    <p14:modId xmlns:p14="http://schemas.microsoft.com/office/powerpoint/2010/main" val="1842205627"/>
                  </p:ext>
                </p:extLst>
              </p:nvPr>
            </p:nvGraphicFramePr>
            <p:xfrm>
              <a:off x="609600" y="2080260"/>
              <a:ext cx="5638800" cy="393954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9" name="Content Placeholder 8">
                <a:extLst>
                  <a:ext uri="{FF2B5EF4-FFF2-40B4-BE49-F238E27FC236}">
                    <a16:creationId xmlns:a16="http://schemas.microsoft.com/office/drawing/2014/main" id="{650CF8F7-757C-4024-A49D-9FB73A24ACD2}"/>
                  </a:ext>
                </a:extLst>
              </p:cNvPr>
              <p:cNvPicPr>
                <a:picLocks noGrp="1" noRot="1" noChangeAspect="1" noMove="1" noResize="1" noEditPoints="1" noAdjustHandles="1" noChangeArrowheads="1" noChangeShapeType="1"/>
              </p:cNvPicPr>
              <p:nvPr/>
            </p:nvPicPr>
            <p:blipFill>
              <a:blip r:embed="rId3"/>
              <a:stretch>
                <a:fillRect/>
              </a:stretch>
            </p:blipFill>
            <p:spPr>
              <a:xfrm>
                <a:off x="609600" y="2080260"/>
                <a:ext cx="5638800" cy="3939540"/>
              </a:xfrm>
              <a:prstGeom prst="rect">
                <a:avLst/>
              </a:prstGeom>
            </p:spPr>
          </p:pic>
        </mc:Fallback>
      </mc:AlternateContent>
      <p:sp>
        <p:nvSpPr>
          <p:cNvPr id="6" name="TextBox 5">
            <a:extLst>
              <a:ext uri="{FF2B5EF4-FFF2-40B4-BE49-F238E27FC236}">
                <a16:creationId xmlns:a16="http://schemas.microsoft.com/office/drawing/2014/main" id="{8486D703-7BA9-4AAB-86D3-E60DB04364EB}"/>
              </a:ext>
            </a:extLst>
          </p:cNvPr>
          <p:cNvSpPr txBox="1"/>
          <p:nvPr/>
        </p:nvSpPr>
        <p:spPr>
          <a:xfrm>
            <a:off x="3810000" y="5682734"/>
            <a:ext cx="27432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65688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2582" y="1397000"/>
            <a:ext cx="11049000" cy="4525963"/>
          </a:xfrm>
        </p:spPr>
        <p:txBody>
          <a:bodyPr lIns="91440" tIns="45720" rIns="91440" bIns="45720" anchor="t"/>
          <a:lstStyle/>
          <a:p>
            <a:pPr>
              <a:spcBef>
                <a:spcPts val="0"/>
              </a:spcBef>
              <a:buFont typeface="Wingdings" panose="05000000000000000000" pitchFamily="2" charset="2"/>
              <a:buChar char="Ø"/>
            </a:pPr>
            <a:r>
              <a:rPr lang="en-US" sz="2000" dirty="0">
                <a:solidFill>
                  <a:srgbClr val="003F83"/>
                </a:solidFill>
                <a:latin typeface="Arial"/>
                <a:cs typeface="Arial"/>
              </a:rPr>
              <a:t>How do you build up the reserve?</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How do you invest the reserve?</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When is the reserve fund sufficient to allow for predictable costs?</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How should the plan manage surpluses?</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Modeling volatility through stochastic analysis, which simulates the variability and uncertainty of investment markets, allows policymakers to find answers to these questions that fit the situation in their state or city.</a:t>
            </a: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a:p>
            <a:pPr>
              <a:spcBef>
                <a:spcPts val="0"/>
              </a:spcBef>
              <a:buFont typeface="Wingdings" panose="05000000000000000000" pitchFamily="2" charset="2"/>
              <a:buChar char="Ø"/>
            </a:pPr>
            <a:endParaRPr lang="en-US" dirty="0">
              <a:solidFill>
                <a:schemeClr val="accent1">
                  <a:lumMod val="75000"/>
                </a:schemeClr>
              </a:solidFill>
              <a:latin typeface="Arial"/>
              <a:cs typeface="Arial"/>
            </a:endParaRPr>
          </a:p>
        </p:txBody>
      </p:sp>
      <p:sp>
        <p:nvSpPr>
          <p:cNvPr id="4" name="Title 3"/>
          <p:cNvSpPr>
            <a:spLocks noGrp="1"/>
          </p:cNvSpPr>
          <p:nvPr>
            <p:ph type="title"/>
          </p:nvPr>
        </p:nvSpPr>
        <p:spPr/>
        <p:txBody>
          <a:bodyPr/>
          <a:lstStyle/>
          <a:p>
            <a:r>
              <a:rPr lang="en-US" sz="3600" kern="0" spc="0" dirty="0">
                <a:solidFill>
                  <a:srgbClr val="003F83"/>
                </a:solidFill>
                <a:latin typeface="Arial" panose="020B0604020202020204" pitchFamily="34" charset="0"/>
                <a:cs typeface="Arial" panose="020B0604020202020204" pitchFamily="34" charset="0"/>
              </a:rPr>
              <a:t>Questions in designing a reserve fund?</a:t>
            </a:r>
          </a:p>
        </p:txBody>
      </p:sp>
    </p:spTree>
    <p:extLst>
      <p:ext uri="{BB962C8B-B14F-4D97-AF65-F5344CB8AC3E}">
        <p14:creationId xmlns:p14="http://schemas.microsoft.com/office/powerpoint/2010/main" val="3846175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2582" y="1397000"/>
            <a:ext cx="11049000" cy="4525963"/>
          </a:xfrm>
        </p:spPr>
        <p:txBody>
          <a:bodyPr lIns="91440" tIns="45720" rIns="91440" bIns="45720" anchor="t"/>
          <a:lstStyle/>
          <a:p>
            <a:pPr>
              <a:spcBef>
                <a:spcPts val="0"/>
              </a:spcBef>
              <a:buFont typeface="Wingdings" panose="05000000000000000000" pitchFamily="2" charset="2"/>
              <a:buChar char="Ø"/>
            </a:pPr>
            <a:r>
              <a:rPr lang="en-US" sz="2000" dirty="0">
                <a:solidFill>
                  <a:srgbClr val="003F83"/>
                </a:solidFill>
                <a:latin typeface="Arial"/>
                <a:cs typeface="Arial"/>
              </a:rPr>
              <a:t>The plan will never receive less than the actuarial contribution and the employer will never pay less than the normal cost plus a buffer rate.</a:t>
            </a:r>
          </a:p>
          <a:p>
            <a:pPr lvl="1">
              <a:spcBef>
                <a:spcPts val="0"/>
              </a:spcBef>
              <a:buFont typeface="Courier New" panose="02070309020205020404" pitchFamily="49" charset="0"/>
              <a:buChar char="o"/>
            </a:pPr>
            <a:r>
              <a:rPr lang="en-US" sz="1600" dirty="0">
                <a:solidFill>
                  <a:srgbClr val="003F83"/>
                </a:solidFill>
                <a:latin typeface="Arial"/>
                <a:cs typeface="Arial"/>
              </a:rPr>
              <a:t>The buffer rate was set at 2% of payroll so the employer minimum contribution is 7% of payroll. </a:t>
            </a:r>
          </a:p>
          <a:p>
            <a:pPr lvl="1">
              <a:spcBef>
                <a:spcPts val="0"/>
              </a:spcBef>
              <a:buFont typeface="Wingdings" panose="05000000000000000000" pitchFamily="2" charset="2"/>
              <a:buChar char="Ø"/>
            </a:pPr>
            <a:endParaRPr lang="en-US" sz="16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To build up the reserve, the funding policy will have an initial transition period during which the employer will contribute the higher of the minimum contribution or the actuarial contribution plus 1% of payroll.</a:t>
            </a:r>
          </a:p>
          <a:p>
            <a:pPr lvl="1">
              <a:spcBef>
                <a:spcPts val="0"/>
              </a:spcBef>
              <a:buFont typeface="Courier New" panose="02070309020205020404" pitchFamily="49" charset="0"/>
              <a:buChar char="o"/>
            </a:pPr>
            <a:r>
              <a:rPr lang="en-US" sz="1600" dirty="0">
                <a:solidFill>
                  <a:srgbClr val="003F83"/>
                </a:solidFill>
                <a:latin typeface="Arial"/>
                <a:cs typeface="Arial"/>
              </a:rPr>
              <a:t>The transition period is set at 10 years.</a:t>
            </a:r>
          </a:p>
          <a:p>
            <a:pPr lvl="1">
              <a:spcBef>
                <a:spcPts val="0"/>
              </a:spcBef>
              <a:buFont typeface="Courier New" panose="02070309020205020404" pitchFamily="49" charset="0"/>
              <a:buChar char="o"/>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After the transition period, the goal is for the employer contribution rate to stay stable.</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If the actuarial rate rises above the current employer rate, the reserve fund will make up the full difference if the fund balance is sufficient, or a portion of the difference. </a:t>
            </a:r>
          </a:p>
          <a:p>
            <a:pPr>
              <a:spcBef>
                <a:spcPts val="0"/>
              </a:spcBef>
              <a:buFont typeface="Wingdings" panose="05000000000000000000" pitchFamily="2" charset="2"/>
              <a:buChar char="Ø"/>
            </a:pPr>
            <a:endParaRPr lang="en-US" sz="2000" dirty="0">
              <a:solidFill>
                <a:srgbClr val="003F83"/>
              </a:solidFill>
              <a:latin typeface="Arial"/>
              <a:cs typeface="Arial"/>
            </a:endParaRPr>
          </a:p>
          <a:p>
            <a:pPr>
              <a:spcBef>
                <a:spcPts val="0"/>
              </a:spcBef>
              <a:buFont typeface="Wingdings" panose="05000000000000000000" pitchFamily="2" charset="2"/>
              <a:buChar char="Ø"/>
            </a:pPr>
            <a:r>
              <a:rPr lang="en-US" sz="2000" dirty="0">
                <a:solidFill>
                  <a:srgbClr val="003F83"/>
                </a:solidFill>
                <a:latin typeface="Arial"/>
                <a:cs typeface="Arial"/>
              </a:rPr>
              <a:t>If the current employer rate sufficiently exceeds the actuarial rate, it will decrease by 1%.</a:t>
            </a:r>
            <a:endParaRPr lang="en-US" dirty="0">
              <a:solidFill>
                <a:schemeClr val="accent1">
                  <a:lumMod val="75000"/>
                </a:schemeClr>
              </a:solidFill>
              <a:latin typeface="Arial"/>
              <a:cs typeface="Arial"/>
            </a:endParaRPr>
          </a:p>
        </p:txBody>
      </p:sp>
      <p:sp>
        <p:nvSpPr>
          <p:cNvPr id="4" name="Title 3"/>
          <p:cNvSpPr>
            <a:spLocks noGrp="1"/>
          </p:cNvSpPr>
          <p:nvPr>
            <p:ph type="title"/>
          </p:nvPr>
        </p:nvSpPr>
        <p:spPr/>
        <p:txBody>
          <a:bodyPr/>
          <a:lstStyle/>
          <a:p>
            <a:r>
              <a:rPr lang="en-US" sz="3600" kern="0" spc="0" dirty="0">
                <a:solidFill>
                  <a:srgbClr val="003F83"/>
                </a:solidFill>
                <a:latin typeface="Arial" panose="020B0604020202020204" pitchFamily="34" charset="0"/>
                <a:cs typeface="Arial" panose="020B0604020202020204" pitchFamily="34" charset="0"/>
              </a:rPr>
              <a:t>Reserve Fund Stabilized Contribution Policy</a:t>
            </a:r>
          </a:p>
        </p:txBody>
      </p:sp>
    </p:spTree>
    <p:extLst>
      <p:ext uri="{BB962C8B-B14F-4D97-AF65-F5344CB8AC3E}">
        <p14:creationId xmlns:p14="http://schemas.microsoft.com/office/powerpoint/2010/main" val="3221708232"/>
      </p:ext>
    </p:extLst>
  </p:cSld>
  <p:clrMapOvr>
    <a:masterClrMapping/>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07BCB39AB03F4F9FBB4ECBD014D77C" ma:contentTypeVersion="6" ma:contentTypeDescription="Create a new document." ma:contentTypeScope="" ma:versionID="67fa40ecdafe75a2b798743a73501ede">
  <xsd:schema xmlns:xsd="http://www.w3.org/2001/XMLSchema" xmlns:xs="http://www.w3.org/2001/XMLSchema" xmlns:p="http://schemas.microsoft.com/office/2006/metadata/properties" xmlns:ns2="76dd3b4e-ef71-458e-abe8-9493958881cf" xmlns:ns3="c264f222-f928-4061-b520-d5b67a107c57" targetNamespace="http://schemas.microsoft.com/office/2006/metadata/properties" ma:root="true" ma:fieldsID="14b41c316d5ee3d5b837cb1883be07b2" ns2:_="" ns3:_="">
    <xsd:import namespace="76dd3b4e-ef71-458e-abe8-9493958881cf"/>
    <xsd:import namespace="c264f222-f928-4061-b520-d5b67a107c5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d3b4e-ef71-458e-abe8-9493958881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64f222-f928-4061-b520-d5b67a107c5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264f222-f928-4061-b520-d5b67a107c57">
      <UserInfo>
        <DisplayName>David Draine</DisplayName>
        <AccountId>17</AccountId>
        <AccountType/>
      </UserInfo>
      <UserInfo>
        <DisplayName>Corryn Hall</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B56104-ABCB-4545-A03C-A139D08AED31}">
  <ds:schemaRefs>
    <ds:schemaRef ds:uri="76dd3b4e-ef71-458e-abe8-9493958881cf"/>
    <ds:schemaRef ds:uri="c264f222-f928-4061-b520-d5b67a107c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643259-D9CF-4994-8467-E1861D8DDAAE}">
  <ds:schemaRefs>
    <ds:schemaRef ds:uri="6fe91da5-ec08-41f2-973d-8aab19e8ae3a"/>
    <ds:schemaRef ds:uri="c2267f7c-fbf3-4ccb-bf0e-74c1799ecf83"/>
    <ds:schemaRef ds:uri="c264f222-f928-4061-b520-d5b67a107c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74BA5B-0249-4DD0-923C-521FD25366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66559</TotalTime>
  <Words>1373</Words>
  <Application>Microsoft Office PowerPoint</Application>
  <PresentationFormat>Widescreen</PresentationFormat>
  <Paragraphs>304</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Tw Cen MT</vt:lpstr>
      <vt:lpstr>Wingdings</vt:lpstr>
      <vt:lpstr>7_Office Theme</vt:lpstr>
      <vt:lpstr>E also </vt:lpstr>
      <vt:lpstr>Key Steps for Improving Funding Policy</vt:lpstr>
      <vt:lpstr>Finding a better funding policy</vt:lpstr>
      <vt:lpstr>Current practice can handle the expected </vt:lpstr>
      <vt:lpstr>But not the unexpected </vt:lpstr>
      <vt:lpstr>Using a reserve fund to stabilize funding</vt:lpstr>
      <vt:lpstr>Tennessee’s pension reserve fund</vt:lpstr>
      <vt:lpstr>Questions in designing a reserve fund?</vt:lpstr>
      <vt:lpstr>Reserve Fund Stabilized Contribution Policy</vt:lpstr>
      <vt:lpstr>How it works </vt:lpstr>
      <vt:lpstr>Results </vt:lpstr>
      <vt:lpstr>Results </vt:lpstr>
      <vt:lpstr>Key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NCSL Midwest States Fiscal Leaders’ Forum   March 10, 2017  Public Pensions: 50-State Overview    David Draine, Senior Officer Public Sector Retirement Systems Project</dc:title>
  <dc:creator>David Draine</dc:creator>
  <cp:lastModifiedBy>David Draine</cp:lastModifiedBy>
  <cp:revision>525</cp:revision>
  <cp:lastPrinted>2018-03-20T14:43:28Z</cp:lastPrinted>
  <dcterms:created xsi:type="dcterms:W3CDTF">2017-07-18T14:16:26Z</dcterms:created>
  <dcterms:modified xsi:type="dcterms:W3CDTF">2022-02-25T17:46:53Z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0x0101003007BCB39AB03F4F9FBB4ECBD014D77C</vt:lpwstr>
  </property>
</Properties>
</file>