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4"/>
  </p:notesMasterIdLst>
  <p:handoutMasterIdLst>
    <p:handoutMasterId r:id="rId65"/>
  </p:handoutMasterIdLst>
  <p:sldIdLst>
    <p:sldId id="574" r:id="rId2"/>
    <p:sldId id="575" r:id="rId3"/>
    <p:sldId id="576" r:id="rId4"/>
    <p:sldId id="577" r:id="rId5"/>
    <p:sldId id="593" r:id="rId6"/>
    <p:sldId id="692" r:id="rId7"/>
    <p:sldId id="734" r:id="rId8"/>
    <p:sldId id="691" r:id="rId9"/>
    <p:sldId id="723" r:id="rId10"/>
    <p:sldId id="642" r:id="rId11"/>
    <p:sldId id="699" r:id="rId12"/>
    <p:sldId id="724" r:id="rId13"/>
    <p:sldId id="732" r:id="rId14"/>
    <p:sldId id="727" r:id="rId15"/>
    <p:sldId id="700" r:id="rId16"/>
    <p:sldId id="725" r:id="rId17"/>
    <p:sldId id="726" r:id="rId18"/>
    <p:sldId id="728" r:id="rId19"/>
    <p:sldId id="701" r:id="rId20"/>
    <p:sldId id="733" r:id="rId21"/>
    <p:sldId id="729" r:id="rId22"/>
    <p:sldId id="730" r:id="rId23"/>
    <p:sldId id="735" r:id="rId24"/>
    <p:sldId id="736" r:id="rId25"/>
    <p:sldId id="702" r:id="rId26"/>
    <p:sldId id="709" r:id="rId27"/>
    <p:sldId id="737" r:id="rId28"/>
    <p:sldId id="741" r:id="rId29"/>
    <p:sldId id="742" r:id="rId30"/>
    <p:sldId id="743" r:id="rId31"/>
    <p:sldId id="744" r:id="rId32"/>
    <p:sldId id="745" r:id="rId33"/>
    <p:sldId id="703" r:id="rId34"/>
    <p:sldId id="746" r:id="rId35"/>
    <p:sldId id="747" r:id="rId36"/>
    <p:sldId id="704" r:id="rId37"/>
    <p:sldId id="750" r:id="rId38"/>
    <p:sldId id="749" r:id="rId39"/>
    <p:sldId id="751" r:id="rId40"/>
    <p:sldId id="752" r:id="rId41"/>
    <p:sldId id="753" r:id="rId42"/>
    <p:sldId id="705" r:id="rId43"/>
    <p:sldId id="754" r:id="rId44"/>
    <p:sldId id="755" r:id="rId45"/>
    <p:sldId id="756" r:id="rId46"/>
    <p:sldId id="706" r:id="rId47"/>
    <p:sldId id="757" r:id="rId48"/>
    <p:sldId id="758" r:id="rId49"/>
    <p:sldId id="759" r:id="rId50"/>
    <p:sldId id="707" r:id="rId51"/>
    <p:sldId id="760" r:id="rId52"/>
    <p:sldId id="761" r:id="rId53"/>
    <p:sldId id="762" r:id="rId54"/>
    <p:sldId id="766" r:id="rId55"/>
    <p:sldId id="763" r:id="rId56"/>
    <p:sldId id="767" r:id="rId57"/>
    <p:sldId id="764" r:id="rId58"/>
    <p:sldId id="765" r:id="rId59"/>
    <p:sldId id="768" r:id="rId60"/>
    <p:sldId id="717" r:id="rId61"/>
    <p:sldId id="718" r:id="rId62"/>
    <p:sldId id="719" r:id="rId63"/>
  </p:sldIdLst>
  <p:sldSz cx="9144000" cy="6858000" type="screen4x3"/>
  <p:notesSz cx="6858000" cy="9144000"/>
  <p:defaultTextStyle>
    <a:lvl1pPr>
      <a:defRPr sz="2400">
        <a:solidFill>
          <a:srgbClr val="4A5558"/>
        </a:solidFill>
        <a:latin typeface="+mn-lt"/>
        <a:ea typeface="+mn-ea"/>
        <a:cs typeface="+mn-cs"/>
        <a:sym typeface="Helvetica Neue"/>
      </a:defRPr>
    </a:lvl1pPr>
    <a:lvl2pPr>
      <a:defRPr sz="2400">
        <a:solidFill>
          <a:srgbClr val="4A5558"/>
        </a:solidFill>
        <a:latin typeface="+mn-lt"/>
        <a:ea typeface="+mn-ea"/>
        <a:cs typeface="+mn-cs"/>
        <a:sym typeface="Helvetica Neue"/>
      </a:defRPr>
    </a:lvl2pPr>
    <a:lvl3pPr>
      <a:defRPr sz="2400">
        <a:solidFill>
          <a:srgbClr val="4A5558"/>
        </a:solidFill>
        <a:latin typeface="+mn-lt"/>
        <a:ea typeface="+mn-ea"/>
        <a:cs typeface="+mn-cs"/>
        <a:sym typeface="Helvetica Neue"/>
      </a:defRPr>
    </a:lvl3pPr>
    <a:lvl4pPr>
      <a:defRPr sz="2400">
        <a:solidFill>
          <a:srgbClr val="4A5558"/>
        </a:solidFill>
        <a:latin typeface="+mn-lt"/>
        <a:ea typeface="+mn-ea"/>
        <a:cs typeface="+mn-cs"/>
        <a:sym typeface="Helvetica Neue"/>
      </a:defRPr>
    </a:lvl4pPr>
    <a:lvl5pPr>
      <a:defRPr sz="2400">
        <a:solidFill>
          <a:srgbClr val="4A5558"/>
        </a:solidFill>
        <a:latin typeface="+mn-lt"/>
        <a:ea typeface="+mn-ea"/>
        <a:cs typeface="+mn-cs"/>
        <a:sym typeface="Helvetica Neue"/>
      </a:defRPr>
    </a:lvl5pPr>
    <a:lvl6pPr>
      <a:defRPr sz="2400">
        <a:solidFill>
          <a:srgbClr val="4A5558"/>
        </a:solidFill>
        <a:latin typeface="+mn-lt"/>
        <a:ea typeface="+mn-ea"/>
        <a:cs typeface="+mn-cs"/>
        <a:sym typeface="Helvetica Neue"/>
      </a:defRPr>
    </a:lvl6pPr>
    <a:lvl7pPr>
      <a:defRPr sz="2400">
        <a:solidFill>
          <a:srgbClr val="4A5558"/>
        </a:solidFill>
        <a:latin typeface="+mn-lt"/>
        <a:ea typeface="+mn-ea"/>
        <a:cs typeface="+mn-cs"/>
        <a:sym typeface="Helvetica Neue"/>
      </a:defRPr>
    </a:lvl7pPr>
    <a:lvl8pPr>
      <a:defRPr sz="2400">
        <a:solidFill>
          <a:srgbClr val="4A5558"/>
        </a:solidFill>
        <a:latin typeface="+mn-lt"/>
        <a:ea typeface="+mn-ea"/>
        <a:cs typeface="+mn-cs"/>
        <a:sym typeface="Helvetica Neue"/>
      </a:defRPr>
    </a:lvl8pPr>
    <a:lvl9pPr>
      <a:defRPr sz="2400">
        <a:solidFill>
          <a:srgbClr val="4A5558"/>
        </a:solidFill>
        <a:latin typeface="+mn-lt"/>
        <a:ea typeface="+mn-ea"/>
        <a:cs typeface="+mn-cs"/>
        <a:sym typeface="Helvetica Neue"/>
      </a:defRPr>
    </a:lvl9pPr>
  </p:defaultTextStyle>
  <p:extLst>
    <p:ext uri="{521415D9-36F7-43E2-AB2F-B90AF26B5E84}">
      <p14:sectionLst xmlns:p14="http://schemas.microsoft.com/office/powerpoint/2010/main">
        <p14:section name="Default Section" id="{ECAE9D73-E979-704C-AE53-F6D99BD142BB}">
          <p14:sldIdLst>
            <p14:sldId id="574"/>
            <p14:sldId id="575"/>
            <p14:sldId id="576"/>
            <p14:sldId id="577"/>
            <p14:sldId id="593"/>
            <p14:sldId id="692"/>
            <p14:sldId id="734"/>
            <p14:sldId id="691"/>
            <p14:sldId id="723"/>
            <p14:sldId id="642"/>
            <p14:sldId id="699"/>
            <p14:sldId id="724"/>
            <p14:sldId id="732"/>
            <p14:sldId id="727"/>
            <p14:sldId id="700"/>
            <p14:sldId id="725"/>
            <p14:sldId id="726"/>
            <p14:sldId id="728"/>
            <p14:sldId id="701"/>
            <p14:sldId id="733"/>
            <p14:sldId id="729"/>
            <p14:sldId id="730"/>
            <p14:sldId id="735"/>
            <p14:sldId id="736"/>
            <p14:sldId id="702"/>
            <p14:sldId id="709"/>
            <p14:sldId id="737"/>
            <p14:sldId id="741"/>
            <p14:sldId id="742"/>
            <p14:sldId id="743"/>
            <p14:sldId id="744"/>
            <p14:sldId id="745"/>
            <p14:sldId id="703"/>
            <p14:sldId id="746"/>
            <p14:sldId id="747"/>
            <p14:sldId id="704"/>
            <p14:sldId id="750"/>
            <p14:sldId id="749"/>
            <p14:sldId id="751"/>
            <p14:sldId id="752"/>
            <p14:sldId id="753"/>
            <p14:sldId id="705"/>
            <p14:sldId id="754"/>
            <p14:sldId id="755"/>
            <p14:sldId id="756"/>
            <p14:sldId id="706"/>
            <p14:sldId id="757"/>
            <p14:sldId id="758"/>
            <p14:sldId id="759"/>
            <p14:sldId id="707"/>
            <p14:sldId id="760"/>
            <p14:sldId id="761"/>
            <p14:sldId id="762"/>
            <p14:sldId id="766"/>
            <p14:sldId id="763"/>
            <p14:sldId id="767"/>
            <p14:sldId id="764"/>
            <p14:sldId id="765"/>
            <p14:sldId id="768"/>
            <p14:sldId id="717"/>
            <p14:sldId id="718"/>
            <p14:sldId id="719"/>
          </p14:sldIdLst>
        </p14:section>
        <p14:section name="Untitled Section" id="{D6529DE3-F2AB-C640-AB56-DD91886579E9}">
          <p14:sldIdLst/>
        </p14:section>
        <p14:section name="Untitled Section" id="{120CFFCA-7979-5D4B-9D8D-B7A027D01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EDE"/>
          </a:solidFill>
        </a:fill>
      </a:tcStyle>
    </a:wholeTbl>
    <a:band2H>
      <a:tcTxStyle/>
      <a:tcStyle>
        <a:tcBdr/>
        <a:fill>
          <a:solidFill>
            <a:srgbClr val="EFEF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Row>
  </a:tblStyle>
  <a:tblStyle styleId="{C7B018BB-80A7-4F77-B60F-C8B233D01FF8}"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EDE"/>
          </a:solidFill>
        </a:fill>
      </a:tcStyle>
    </a:wholeTbl>
    <a:band2H>
      <a:tcTxStyle/>
      <a:tcStyle>
        <a:tcBdr/>
        <a:fill>
          <a:solidFill>
            <a:srgbClr val="EFEF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F9E9C"/>
          </a:solidFill>
        </a:fill>
      </a:tcStyle>
    </a:firstRow>
  </a:tblStyle>
  <a:tblStyle styleId="{EEE7283C-3CF3-47DC-8721-378D4A62B228}"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0CD"/>
          </a:solidFill>
        </a:fill>
      </a:tcStyle>
    </a:wholeTbl>
    <a:band2H>
      <a:tcTxStyle/>
      <a:tcStyle>
        <a:tcBdr/>
        <a:fill>
          <a:solidFill>
            <a:srgbClr val="E6E9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641"/>
          </a:solidFill>
        </a:fill>
      </a:tcStyle>
    </a:firstRow>
  </a:tblStyle>
  <a:tblStyle styleId="{33BA23B1-9221-436E-865A-0063620EA4FD}" styleName="">
    <a:tblBg/>
    <a:wholeTbl>
      <a:tcTxStyle b="on" i="on">
        <a:fontRef idx="minor">
          <a:srgbClr val="4A5558"/>
        </a:fontRef>
        <a:srgbClr val="4A555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9E9"/>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F9E9C"/>
          </a:solidFill>
        </a:fill>
      </a:tcStyle>
    </a:firstCol>
    <a:lastRow>
      <a:tcTxStyle b="on" i="on">
        <a:fontRef idx="minor">
          <a:srgbClr val="4A5558"/>
        </a:fontRef>
        <a:srgbClr val="4A5558"/>
      </a:tcTxStyle>
      <a:tcStyle>
        <a:tcBdr>
          <a:left>
            <a:ln w="12700" cap="flat">
              <a:noFill/>
              <a:miter lim="400000"/>
            </a:ln>
          </a:left>
          <a:right>
            <a:ln w="12700" cap="flat">
              <a:noFill/>
              <a:miter lim="400000"/>
            </a:ln>
          </a:right>
          <a:top>
            <a:ln w="50800" cap="flat">
              <a:solidFill>
                <a:srgbClr val="4A5558"/>
              </a:solidFill>
              <a:prstDash val="solid"/>
              <a:bevel/>
            </a:ln>
          </a:top>
          <a:bottom>
            <a:ln w="25400" cap="flat">
              <a:solidFill>
                <a:srgbClr val="4A5558"/>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4A5558"/>
              </a:solidFill>
              <a:prstDash val="solid"/>
              <a:bevel/>
            </a:ln>
          </a:top>
          <a:bottom>
            <a:ln w="25400" cap="flat">
              <a:solidFill>
                <a:srgbClr val="4A5558"/>
              </a:solidFill>
              <a:prstDash val="solid"/>
              <a:bevel/>
            </a:ln>
          </a:bottom>
          <a:insideH>
            <a:ln w="12700" cap="flat">
              <a:noFill/>
              <a:miter lim="400000"/>
            </a:ln>
          </a:insideH>
          <a:insideV>
            <a:ln w="12700" cap="flat">
              <a:noFill/>
              <a:miter lim="400000"/>
            </a:ln>
          </a:insideV>
        </a:tcBdr>
        <a:fill>
          <a:solidFill>
            <a:srgbClr val="9F9E9C"/>
          </a:solidFill>
        </a:fill>
      </a:tcStyle>
    </a:firstRow>
  </a:tblStyle>
  <a:tblStyle styleId="{2708684C-4D16-4618-839F-0558EEFCDFE6}" styleName="">
    <a:tblBg/>
    <a:wholeTbl>
      <a:tcTxStyle b="on" i="on">
        <a:fontRef idx="minor">
          <a:srgbClr val="4A5558"/>
        </a:fontRef>
        <a:srgbClr val="4A5558"/>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D0D0"/>
          </a:solidFill>
        </a:fill>
      </a:tcStyle>
    </a:wholeTbl>
    <a:band2H>
      <a:tcTxStyle/>
      <a:tcStyle>
        <a:tcBdr/>
        <a:fill>
          <a:solidFill>
            <a:srgbClr val="E8E9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A5558"/>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0506" autoAdjust="0"/>
  </p:normalViewPr>
  <p:slideViewPr>
    <p:cSldViewPr snapToGrid="0" snapToObjects="1">
      <p:cViewPr varScale="1">
        <p:scale>
          <a:sx n="98" d="100"/>
          <a:sy n="98" d="100"/>
        </p:scale>
        <p:origin x="936"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2B32F2-6C81-1C47-A191-5663C6D28E13}" type="datetimeFigureOut">
              <a:rPr lang="en-US" smtClean="0"/>
              <a:t>11/18/19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F9F22-D86B-4840-AD79-19C75F47F9E0}" type="slidenum">
              <a:rPr lang="en-US" smtClean="0"/>
              <a:t>‹#›</a:t>
            </a:fld>
            <a:endParaRPr lang="en-US" dirty="0"/>
          </a:p>
        </p:txBody>
      </p:sp>
    </p:spTree>
    <p:extLst>
      <p:ext uri="{BB962C8B-B14F-4D97-AF65-F5344CB8AC3E}">
        <p14:creationId xmlns:p14="http://schemas.microsoft.com/office/powerpoint/2010/main" val="2239352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4132622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77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371600" y="0"/>
            <a:ext cx="7772400" cy="2286000"/>
          </a:xfrm>
          <a:prstGeom prst="rect">
            <a:avLst/>
          </a:prstGeom>
          <a:solidFill>
            <a:srgbClr val="E7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pic>
        <p:nvPicPr>
          <p:cNvPr id="5" name="Picture 7" descr="nirs_logo_cmy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0" y="5257800"/>
            <a:ext cx="41910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8"/>
          <p:cNvSpPr>
            <a:spLocks noChangeArrowheads="1"/>
          </p:cNvSpPr>
          <p:nvPr userDrawn="1"/>
        </p:nvSpPr>
        <p:spPr bwMode="auto">
          <a:xfrm>
            <a:off x="0" y="0"/>
            <a:ext cx="1371600" cy="6858000"/>
          </a:xfrm>
          <a:prstGeom prst="rect">
            <a:avLst/>
          </a:prstGeom>
          <a:solidFill>
            <a:srgbClr val="5BAD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7" name="Line 9"/>
          <p:cNvSpPr>
            <a:spLocks noChangeShapeType="1"/>
          </p:cNvSpPr>
          <p:nvPr userDrawn="1"/>
        </p:nvSpPr>
        <p:spPr bwMode="auto">
          <a:xfrm>
            <a:off x="1370013" y="0"/>
            <a:ext cx="1587" cy="6858000"/>
          </a:xfrm>
          <a:prstGeom prst="line">
            <a:avLst/>
          </a:prstGeom>
          <a:noFill/>
          <a:ln w="9525">
            <a:solidFill>
              <a:srgbClr val="4A5558"/>
            </a:solidFill>
            <a:round/>
            <a:headEnd/>
            <a:tailEnd/>
          </a:ln>
          <a:extLst>
            <a:ext uri="{909E8E84-426E-40dd-AFC4-6F175D3DCCD1}">
              <a14:hiddenFill xmlns:a14="http://schemas.microsoft.com/office/drawing/2010/main" xmlns="">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8" name="Line 11"/>
          <p:cNvSpPr>
            <a:spLocks noChangeShapeType="1"/>
          </p:cNvSpPr>
          <p:nvPr userDrawn="1"/>
        </p:nvSpPr>
        <p:spPr bwMode="auto">
          <a:xfrm>
            <a:off x="1371600" y="6172200"/>
            <a:ext cx="3124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9" name="Line 16"/>
          <p:cNvSpPr>
            <a:spLocks noChangeShapeType="1"/>
          </p:cNvSpPr>
          <p:nvPr userDrawn="1"/>
        </p:nvSpPr>
        <p:spPr bwMode="auto">
          <a:xfrm>
            <a:off x="1371600" y="2286000"/>
            <a:ext cx="777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3074" name="Rectangle 2"/>
          <p:cNvSpPr>
            <a:spLocks noGrp="1" noChangeArrowheads="1"/>
          </p:cNvSpPr>
          <p:nvPr>
            <p:ph type="ctrTitle"/>
          </p:nvPr>
        </p:nvSpPr>
        <p:spPr>
          <a:xfrm>
            <a:off x="1676400" y="457200"/>
            <a:ext cx="7010400" cy="1676400"/>
          </a:xfrm>
        </p:spPr>
        <p:txBody>
          <a:bodyPr anchor="b"/>
          <a:lstStyle>
            <a:lvl1pPr>
              <a:defRPr sz="5000">
                <a:solidFill>
                  <a:srgbClr val="4A5558"/>
                </a:solidFill>
              </a:defRPr>
            </a:lvl1pPr>
          </a:lstStyle>
          <a:p>
            <a:r>
              <a:rPr lang="en-US"/>
              <a:t>Click to edit Master title style</a:t>
            </a:r>
          </a:p>
        </p:txBody>
      </p:sp>
      <p:sp>
        <p:nvSpPr>
          <p:cNvPr id="3075" name="Rectangle 3"/>
          <p:cNvSpPr>
            <a:spLocks noGrp="1" noChangeArrowheads="1"/>
          </p:cNvSpPr>
          <p:nvPr>
            <p:ph type="subTitle" idx="1"/>
          </p:nvPr>
        </p:nvSpPr>
        <p:spPr>
          <a:xfrm>
            <a:off x="1676400" y="2438400"/>
            <a:ext cx="7010400" cy="1752600"/>
          </a:xfrm>
        </p:spPr>
        <p:txBody>
          <a:bodyPr/>
          <a:lstStyle>
            <a:lvl1pPr marL="0" indent="0">
              <a:buFontTx/>
              <a:buNone/>
              <a:defRPr sz="2400">
                <a:solidFill>
                  <a:srgbClr val="007258"/>
                </a:solidFill>
              </a:defRPr>
            </a:lvl1pPr>
          </a:lstStyle>
          <a:p>
            <a:r>
              <a:rPr lang="en-US"/>
              <a:t>Click to edit Master subtitle style</a:t>
            </a:r>
          </a:p>
        </p:txBody>
      </p:sp>
    </p:spTree>
    <p:extLst>
      <p:ext uri="{BB962C8B-B14F-4D97-AF65-F5344CB8AC3E}">
        <p14:creationId xmlns:p14="http://schemas.microsoft.com/office/powerpoint/2010/main" val="1795273251"/>
      </p:ext>
    </p:extLst>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6A6DAD98-E14E-AE4F-8EDB-1A79E49F268D}"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4841436"/>
      </p:ext>
    </p:extLst>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19812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57912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03B1E293-DD36-CD4D-A284-9CB39DAA861A}"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81653592"/>
      </p:ext>
    </p:extLst>
  </p:cSld>
  <p:clrMapOvr>
    <a:masterClrMapping/>
  </p:clrMapOvr>
  <p:transition spd="med">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924800" cy="1143000"/>
          </a:xfrm>
        </p:spPr>
        <p:txBody>
          <a:bodyPr/>
          <a:lstStyle/>
          <a:p>
            <a:r>
              <a:rPr lang="en-US"/>
              <a:t>Click to edit Master title style</a:t>
            </a:r>
          </a:p>
        </p:txBody>
      </p:sp>
      <p:sp>
        <p:nvSpPr>
          <p:cNvPr id="3" name="Chart Placeholder 2"/>
          <p:cNvSpPr>
            <a:spLocks noGrp="1"/>
          </p:cNvSpPr>
          <p:nvPr>
            <p:ph type="chart" idx="1"/>
          </p:nvPr>
        </p:nvSpPr>
        <p:spPr>
          <a:xfrm>
            <a:off x="914400" y="2057400"/>
            <a:ext cx="7924800" cy="3276600"/>
          </a:xfrm>
        </p:spPr>
        <p:txBody>
          <a:bodyPr/>
          <a:lstStyle/>
          <a:p>
            <a:pPr lvl="0"/>
            <a:endParaRPr lang="en-US" noProof="0" dirty="0"/>
          </a:p>
        </p:txBody>
      </p:sp>
      <p:sp>
        <p:nvSpPr>
          <p:cNvPr id="4"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878B14D0-FACE-F34B-90E8-ADF5DE07FF79}"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18434321"/>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0" y="0"/>
            <a:ext cx="762000" cy="6324600"/>
          </a:xfrm>
          <a:prstGeom prst="rect">
            <a:avLst/>
          </a:prstGeom>
          <a:solidFill>
            <a:srgbClr val="5BADA5"/>
          </a:solidFill>
          <a:ln w="12700">
            <a:miter lim="400000"/>
          </a:ln>
        </p:spPr>
        <p:txBody>
          <a:bodyPr lIns="0" tIns="0" rIns="0" bIns="0" anchor="ctr"/>
          <a:lstStyle/>
          <a:p>
            <a:pPr lvl="0">
              <a:defRPr sz="1800">
                <a:latin typeface="Arial"/>
                <a:ea typeface="Arial"/>
                <a:cs typeface="Arial"/>
                <a:sym typeface="Arial"/>
              </a:defRPr>
            </a:pPr>
            <a:endParaRPr/>
          </a:p>
        </p:txBody>
      </p:sp>
      <p:sp>
        <p:nvSpPr>
          <p:cNvPr id="13" name="Shape 13"/>
          <p:cNvSpPr/>
          <p:nvPr/>
        </p:nvSpPr>
        <p:spPr>
          <a:xfrm>
            <a:off x="761998" y="0"/>
            <a:ext cx="3178" cy="632460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14" name="Shape 14"/>
          <p:cNvSpPr/>
          <p:nvPr/>
        </p:nvSpPr>
        <p:spPr>
          <a:xfrm>
            <a:off x="0" y="6324600"/>
            <a:ext cx="58674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15" name="image2.png" descr="nirs_logo_cmyk"/>
          <p:cNvPicPr/>
          <p:nvPr/>
        </p:nvPicPr>
        <p:blipFill>
          <a:blip r:embed="rId2" cstate="email">
            <a:extLst>
              <a:ext uri="{28A0092B-C50C-407E-A947-70E740481C1C}">
                <a14:useLocalDpi xmlns:a14="http://schemas.microsoft.com/office/drawing/2010/main"/>
              </a:ext>
            </a:extLst>
          </a:blip>
          <a:stretch>
            <a:fillRect/>
          </a:stretch>
        </p:blipFill>
        <p:spPr>
          <a:xfrm>
            <a:off x="6096000" y="5867400"/>
            <a:ext cx="2357439" cy="547688"/>
          </a:xfrm>
          <a:prstGeom prst="rect">
            <a:avLst/>
          </a:prstGeom>
          <a:ln w="12700">
            <a:miter lim="400000"/>
          </a:ln>
        </p:spPr>
      </p:pic>
      <p:sp>
        <p:nvSpPr>
          <p:cNvPr id="16" name="Shape 16"/>
          <p:cNvSpPr>
            <a:spLocks noGrp="1"/>
          </p:cNvSpPr>
          <p:nvPr>
            <p:ph type="sldNum" sz="quarter" idx="2"/>
          </p:nvPr>
        </p:nvSpPr>
        <p:spPr>
          <a:xfrm>
            <a:off x="8915400" y="6657291"/>
            <a:ext cx="228600" cy="172816"/>
          </a:xfrm>
          <a:prstGeom prst="rect">
            <a:avLst/>
          </a:prstGeom>
          <a:ln w="12700">
            <a:miter lim="400000"/>
          </a:ln>
        </p:spPr>
        <p:txBody>
          <a:bodyPr lIns="0" tIns="0" rIns="0" bIns="0" anchor="ctr">
            <a:spAutoFit/>
          </a:bodyPr>
          <a:lstStyle>
            <a:lvl1pPr algn="ctr">
              <a:defRPr sz="1200" b="1">
                <a:solidFill>
                  <a:srgbClr val="777777"/>
                </a:solidFill>
                <a:latin typeface="Arial"/>
                <a:ea typeface="Arial"/>
                <a:cs typeface="Arial"/>
                <a:sym typeface="Arial"/>
              </a:defRPr>
            </a:lvl1pPr>
          </a:lstStyle>
          <a:p>
            <a:pPr lvl="0"/>
            <a:fld id="{86CB4B4D-7CA3-9044-876B-883B54F8677D}" type="slidenum">
              <a:rPr/>
              <a:pPr lvl="0"/>
              <a:t>‹#›</a:t>
            </a:fld>
            <a:endParaRPr/>
          </a:p>
        </p:txBody>
      </p:sp>
    </p:spTree>
    <p:extLst>
      <p:ext uri="{BB962C8B-B14F-4D97-AF65-F5344CB8AC3E}">
        <p14:creationId xmlns:p14="http://schemas.microsoft.com/office/powerpoint/2010/main" val="7698045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874101"/>
      </p:ext>
    </p:extLst>
  </p:cSld>
  <p:clrMapOvr>
    <a:masterClrMapping/>
  </p:clrMapOvr>
  <p:transition spd="med">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8399133"/>
      </p:ext>
    </p:extLst>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057400"/>
            <a:ext cx="3886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445583"/>
      </p:ext>
    </p:extLst>
  </p:cSld>
  <p:clrMapOvr>
    <a:masterClrMapping/>
  </p:clrMapOvr>
  <p:transition spd="med">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474949"/>
      </p:ext>
    </p:extLst>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569253"/>
      </p:ext>
    </p:extLst>
  </p:cSld>
  <p:clrMapOvr>
    <a:masterClrMapping/>
  </p:clrMapOvr>
  <p:transition spd="med">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31697"/>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269A978C-ADF8-A149-95E4-7C93ED44C668}"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62870827"/>
      </p:ext>
    </p:extLst>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3"/>
          <p:cNvSpPr>
            <a:spLocks noGrp="1" noChangeArrowheads="1"/>
          </p:cNvSpPr>
          <p:nvPr>
            <p:ph type="sldNum" sz="quarter" idx="10"/>
          </p:nvPr>
        </p:nvSpPr>
        <p:spPr>
          <a:xfrm>
            <a:off x="8763000" y="6553200"/>
            <a:ext cx="381000" cy="3048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lgn="l" rtl="0" eaLnBrk="0" fontAlgn="base" hangingPunct="0">
              <a:spcBef>
                <a:spcPct val="0"/>
              </a:spcBef>
              <a:spcAft>
                <a:spcPct val="0"/>
              </a:spcAft>
              <a:defRPr/>
            </a:pPr>
            <a:fld id="{FDE11E6F-8511-4343-ACE3-C6BAA31CF3D8}" type="slidenum">
              <a:rPr lang="en-US" kern="1200">
                <a:latin typeface="Arial" charset="0"/>
                <a:ea typeface="ＭＳ Ｐゴシック" charset="0"/>
                <a:cs typeface="ＭＳ Ｐゴシック" charset="0"/>
              </a:rPr>
              <a:pPr algn="l" rtl="0" eaLnBrk="0" fontAlgn="base" hangingPunct="0">
                <a:spcBef>
                  <a:spcPct val="0"/>
                </a:spcBef>
                <a:spcAft>
                  <a:spcPct val="0"/>
                </a:spcAft>
                <a:defRPr/>
              </a:pPr>
              <a:t>‹#›</a:t>
            </a:fld>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41432572"/>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7924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057400"/>
            <a:ext cx="7924800" cy="3276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21"/>
          <p:cNvSpPr>
            <a:spLocks noChangeArrowheads="1"/>
          </p:cNvSpPr>
          <p:nvPr userDrawn="1"/>
        </p:nvSpPr>
        <p:spPr bwMode="auto">
          <a:xfrm>
            <a:off x="0" y="0"/>
            <a:ext cx="762000" cy="6324600"/>
          </a:xfrm>
          <a:prstGeom prst="rect">
            <a:avLst/>
          </a:prstGeom>
          <a:solidFill>
            <a:srgbClr val="5BAD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
        <p:nvSpPr>
          <p:cNvPr id="1029" name="Line 22"/>
          <p:cNvSpPr>
            <a:spLocks noChangeShapeType="1"/>
          </p:cNvSpPr>
          <p:nvPr userDrawn="1"/>
        </p:nvSpPr>
        <p:spPr bwMode="auto">
          <a:xfrm>
            <a:off x="762000" y="0"/>
            <a:ext cx="3175" cy="6324600"/>
          </a:xfrm>
          <a:prstGeom prst="line">
            <a:avLst/>
          </a:prstGeom>
          <a:noFill/>
          <a:ln w="9525">
            <a:solidFill>
              <a:srgbClr val="4A5558"/>
            </a:solidFill>
            <a:round/>
            <a:headEnd/>
            <a:tailEnd/>
          </a:ln>
          <a:extLst>
            <a:ext uri="{909E8E84-426E-40dd-AFC4-6F175D3DCCD1}">
              <a14:hiddenFill xmlns:a14="http://schemas.microsoft.com/office/drawing/2010/main" xmlns="">
                <a:noFill/>
              </a14:hiddenFill>
            </a:ext>
          </a:extLst>
        </p:spPr>
        <p:txBody>
          <a:bodyPr wrap="none" anchor="ctr"/>
          <a:lstStyle/>
          <a:p>
            <a:pPr algn="l" rtl="0" eaLnBrk="0" fontAlgn="base" hangingPunct="0">
              <a:spcBef>
                <a:spcPct val="0"/>
              </a:spcBef>
              <a:spcAft>
                <a:spcPct val="0"/>
              </a:spcAft>
            </a:pPr>
            <a:endParaRPr lang="en-US" kern="1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677398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ransition spd="med">
    <p:pull dir="rd"/>
  </p:transition>
  <p:hf hdr="0" dt="0"/>
  <p:txStyles>
    <p:titleStyle>
      <a:lvl1pPr algn="l" rtl="0" eaLnBrk="0" fontAlgn="base" hangingPunct="0">
        <a:spcBef>
          <a:spcPct val="0"/>
        </a:spcBef>
        <a:spcAft>
          <a:spcPct val="0"/>
        </a:spcAft>
        <a:defRPr sz="4000">
          <a:solidFill>
            <a:srgbClr val="007258"/>
          </a:solidFill>
          <a:latin typeface="+mj-lt"/>
          <a:ea typeface="+mj-ea"/>
          <a:cs typeface="+mj-cs"/>
        </a:defRPr>
      </a:lvl1pPr>
      <a:lvl2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4000">
          <a:solidFill>
            <a:srgbClr val="007258"/>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body" idx="1"/>
          </p:nvPr>
        </p:nvSpPr>
        <p:spPr>
          <a:xfrm>
            <a:off x="1533357" y="286351"/>
            <a:ext cx="7486735" cy="1786194"/>
          </a:xfrm>
          <a:prstGeom prst="rect">
            <a:avLst/>
          </a:prstGeom>
        </p:spPr>
        <p:txBody>
          <a:bodyPr lIns="0" tIns="0" rIns="0" bIns="0">
            <a:noAutofit/>
          </a:bodyPr>
          <a:lstStyle/>
          <a:p>
            <a:pPr lvl="0" defTabSz="905255">
              <a:spcBef>
                <a:spcPts val="800"/>
              </a:spcBef>
              <a:defRPr sz="1800">
                <a:solidFill>
                  <a:srgbClr val="000000"/>
                </a:solidFill>
              </a:defRPr>
            </a:pPr>
            <a:r>
              <a:rPr lang="en-US" sz="2800" b="1" dirty="0">
                <a:solidFill>
                  <a:schemeClr val="accent2"/>
                </a:solidFill>
              </a:rPr>
              <a:t>NEW Research</a:t>
            </a:r>
          </a:p>
          <a:p>
            <a:pPr defTabSz="905255">
              <a:spcBef>
                <a:spcPts val="800"/>
              </a:spcBef>
              <a:defRPr sz="1800">
                <a:solidFill>
                  <a:srgbClr val="000000"/>
                </a:solidFill>
              </a:defRPr>
            </a:pPr>
            <a:r>
              <a:rPr lang="en-US" sz="2800" b="1" dirty="0">
                <a:solidFill>
                  <a:schemeClr val="accent2"/>
                </a:solidFill>
              </a:rPr>
              <a:t>State and Local Employees Views on Their Jobs, Pay and Benefits</a:t>
            </a:r>
          </a:p>
        </p:txBody>
      </p:sp>
      <p:sp>
        <p:nvSpPr>
          <p:cNvPr id="77" name="Shape 77"/>
          <p:cNvSpPr/>
          <p:nvPr/>
        </p:nvSpPr>
        <p:spPr>
          <a:xfrm>
            <a:off x="5276724" y="3291485"/>
            <a:ext cx="3197650" cy="138499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p>
            <a:pPr lvl="0" algn="l">
              <a:defRPr sz="1800">
                <a:solidFill>
                  <a:srgbClr val="000000"/>
                </a:solidFill>
              </a:defRPr>
            </a:pPr>
            <a:r>
              <a:rPr lang="en-US" sz="3600" b="1" dirty="0">
                <a:solidFill>
                  <a:srgbClr val="005F48"/>
                </a:solidFill>
              </a:rPr>
              <a:t>Webinar</a:t>
            </a:r>
          </a:p>
          <a:p>
            <a:pPr lvl="0" algn="l">
              <a:defRPr sz="1800">
                <a:solidFill>
                  <a:srgbClr val="000000"/>
                </a:solidFill>
              </a:defRPr>
            </a:pPr>
            <a:endParaRPr lang="en-US" b="1" dirty="0">
              <a:solidFill>
                <a:schemeClr val="accent6"/>
              </a:solidFill>
            </a:endParaRPr>
          </a:p>
          <a:p>
            <a:pPr lvl="0" algn="l">
              <a:defRPr sz="1800">
                <a:solidFill>
                  <a:srgbClr val="000000"/>
                </a:solidFill>
              </a:defRPr>
            </a:pPr>
            <a:r>
              <a:rPr lang="en-US" b="1" dirty="0">
                <a:solidFill>
                  <a:schemeClr val="accent6"/>
                </a:solidFill>
              </a:rPr>
              <a:t>November 18, 2019</a:t>
            </a:r>
          </a:p>
          <a:p>
            <a:pPr lvl="0" algn="l">
              <a:defRPr sz="1800">
                <a:solidFill>
                  <a:srgbClr val="000000"/>
                </a:solidFill>
              </a:defRPr>
            </a:pPr>
            <a:r>
              <a:rPr lang="en-US" b="1" dirty="0">
                <a:solidFill>
                  <a:schemeClr val="accent6"/>
                </a:solidFill>
              </a:rPr>
              <a:t>2:00 PM ET</a:t>
            </a:r>
          </a:p>
        </p:txBody>
      </p:sp>
      <p:sp>
        <p:nvSpPr>
          <p:cNvPr id="2" name="TextBox 1"/>
          <p:cNvSpPr txBox="1"/>
          <p:nvPr/>
        </p:nvSpPr>
        <p:spPr>
          <a:xfrm>
            <a:off x="2022528" y="1610880"/>
            <a:ext cx="184666" cy="461665"/>
          </a:xfrm>
          <a:prstGeom prst="rect">
            <a:avLst/>
          </a:prstGeom>
          <a:noFill/>
        </p:spPr>
        <p:txBody>
          <a:bodyPr wrap="none" rtlCol="0">
            <a:spAutoFit/>
          </a:bodyPr>
          <a:lstStyle/>
          <a:p>
            <a:endParaRPr lang="en-US" dirty="0"/>
          </a:p>
        </p:txBody>
      </p:sp>
      <p:sp>
        <p:nvSpPr>
          <p:cNvPr id="4" name="TextBox 3"/>
          <p:cNvSpPr txBox="1"/>
          <p:nvPr/>
        </p:nvSpPr>
        <p:spPr>
          <a:xfrm>
            <a:off x="1810868" y="1458023"/>
            <a:ext cx="184666" cy="461665"/>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38ABC913-5365-0548-850C-E1BEAB43A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804" y="2309846"/>
            <a:ext cx="3290559" cy="4258370"/>
          </a:xfrm>
          <a:prstGeom prst="rect">
            <a:avLst/>
          </a:prstGeom>
        </p:spPr>
      </p:pic>
    </p:spTree>
    <p:extLst>
      <p:ext uri="{BB962C8B-B14F-4D97-AF65-F5344CB8AC3E}">
        <p14:creationId xmlns:p14="http://schemas.microsoft.com/office/powerpoint/2010/main" val="193697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1  </a:t>
            </a:r>
            <a:r>
              <a:rPr lang="en-US" sz="3200" b="1" dirty="0">
                <a:solidFill>
                  <a:srgbClr val="007258"/>
                </a:solidFill>
              </a:rPr>
              <a:t>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10</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348555" y="4460747"/>
            <a:ext cx="7259689" cy="1384995"/>
          </a:xfrm>
          <a:prstGeom prst="rect">
            <a:avLst/>
          </a:prstGeom>
          <a:noFill/>
        </p:spPr>
        <p:txBody>
          <a:bodyPr wrap="square" rtlCol="0">
            <a:spAutoFit/>
          </a:bodyPr>
          <a:lstStyle/>
          <a:p>
            <a:pPr algn="ctr"/>
            <a:r>
              <a:rPr lang="en-US" sz="2000" dirty="0"/>
              <a:t>State and local employees place a high value on serving the public and their community, and are generally satisfied with their job despite high stress.  </a:t>
            </a:r>
          </a:p>
          <a:p>
            <a:pPr algn="ctr"/>
            <a:endParaRPr lang="en-US" dirty="0"/>
          </a:p>
        </p:txBody>
      </p:sp>
      <p:pic>
        <p:nvPicPr>
          <p:cNvPr id="16" name="Picture 15">
            <a:extLst>
              <a:ext uri="{FF2B5EF4-FFF2-40B4-BE49-F238E27FC236}">
                <a16:creationId xmlns:a16="http://schemas.microsoft.com/office/drawing/2014/main" id="{163942BE-5483-3F40-ABCD-3F4E069B125B}"/>
              </a:ext>
            </a:extLst>
          </p:cNvPr>
          <p:cNvPicPr>
            <a:picLocks noChangeAspect="1"/>
          </p:cNvPicPr>
          <p:nvPr/>
        </p:nvPicPr>
        <p:blipFill rotWithShape="1">
          <a:blip r:embed="rId2" cstate="email">
            <a:alphaModFix amt="41000"/>
            <a:extLst>
              <a:ext uri="{28A0092B-C50C-407E-A947-70E740481C1C}">
                <a14:useLocalDpi xmlns:a14="http://schemas.microsoft.com/office/drawing/2010/main"/>
              </a:ext>
            </a:extLst>
          </a:blip>
          <a:srcRect/>
          <a:stretch/>
        </p:blipFill>
        <p:spPr>
          <a:xfrm>
            <a:off x="812801" y="1427490"/>
            <a:ext cx="8331199" cy="2478200"/>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21152536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The majority of public employees satisfied with ability to serve the public.</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11</a:t>
            </a:fld>
            <a:endParaRPr lang="en-US" sz="1600" dirty="0"/>
          </a:p>
        </p:txBody>
      </p:sp>
      <p:pic>
        <p:nvPicPr>
          <p:cNvPr id="4" name="Picture 3">
            <a:extLst>
              <a:ext uri="{FF2B5EF4-FFF2-40B4-BE49-F238E27FC236}">
                <a16:creationId xmlns:a16="http://schemas.microsoft.com/office/drawing/2014/main" id="{893B3679-31E1-004B-ADEB-D0FFB8E844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92502" y="1886894"/>
            <a:ext cx="6854073" cy="3866671"/>
          </a:xfrm>
          <a:prstGeom prst="rect">
            <a:avLst/>
          </a:prstGeom>
        </p:spPr>
      </p:pic>
    </p:spTree>
    <p:extLst>
      <p:ext uri="{BB962C8B-B14F-4D97-AF65-F5344CB8AC3E}">
        <p14:creationId xmlns:p14="http://schemas.microsoft.com/office/powerpoint/2010/main" val="19006561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85% of public employees satisfied with their job.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12</a:t>
            </a:fld>
            <a:endParaRPr lang="en-US" sz="1600" dirty="0"/>
          </a:p>
        </p:txBody>
      </p:sp>
      <p:pic>
        <p:nvPicPr>
          <p:cNvPr id="6" name="Picture 5">
            <a:extLst>
              <a:ext uri="{FF2B5EF4-FFF2-40B4-BE49-F238E27FC236}">
                <a16:creationId xmlns:a16="http://schemas.microsoft.com/office/drawing/2014/main" id="{692FB43F-3244-5243-9093-BE895F231B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2622" y="2395850"/>
            <a:ext cx="7960024" cy="2540123"/>
          </a:xfrm>
          <a:prstGeom prst="rect">
            <a:avLst/>
          </a:prstGeom>
        </p:spPr>
      </p:pic>
    </p:spTree>
    <p:extLst>
      <p:ext uri="{BB962C8B-B14F-4D97-AF65-F5344CB8AC3E}">
        <p14:creationId xmlns:p14="http://schemas.microsoft.com/office/powerpoint/2010/main" val="9997501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State and local employees more satisfied with benefits than salary.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13</a:t>
            </a:fld>
            <a:endParaRPr lang="en-US" sz="1600" dirty="0"/>
          </a:p>
        </p:txBody>
      </p:sp>
      <p:pic>
        <p:nvPicPr>
          <p:cNvPr id="3" name="Picture 2">
            <a:extLst>
              <a:ext uri="{FF2B5EF4-FFF2-40B4-BE49-F238E27FC236}">
                <a16:creationId xmlns:a16="http://schemas.microsoft.com/office/drawing/2014/main" id="{5FB955FB-D70D-464C-8B84-2036830551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8868" y="1867255"/>
            <a:ext cx="7098224" cy="4076871"/>
          </a:xfrm>
          <a:prstGeom prst="rect">
            <a:avLst/>
          </a:prstGeom>
        </p:spPr>
      </p:pic>
    </p:spTree>
    <p:extLst>
      <p:ext uri="{BB962C8B-B14F-4D97-AF65-F5344CB8AC3E}">
        <p14:creationId xmlns:p14="http://schemas.microsoft.com/office/powerpoint/2010/main" val="38200664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three-fourths of state and local employees say their jobs are stressful.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14</a:t>
            </a:fld>
            <a:endParaRPr lang="en-US" sz="1600" dirty="0"/>
          </a:p>
        </p:txBody>
      </p:sp>
      <p:pic>
        <p:nvPicPr>
          <p:cNvPr id="9" name="Picture 8">
            <a:extLst>
              <a:ext uri="{FF2B5EF4-FFF2-40B4-BE49-F238E27FC236}">
                <a16:creationId xmlns:a16="http://schemas.microsoft.com/office/drawing/2014/main" id="{21894A83-C22A-F841-B55D-10F399D01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801" y="2398339"/>
            <a:ext cx="8287844" cy="2867177"/>
          </a:xfrm>
          <a:prstGeom prst="rect">
            <a:avLst/>
          </a:prstGeom>
        </p:spPr>
      </p:pic>
    </p:spTree>
    <p:extLst>
      <p:ext uri="{BB962C8B-B14F-4D97-AF65-F5344CB8AC3E}">
        <p14:creationId xmlns:p14="http://schemas.microsoft.com/office/powerpoint/2010/main" val="30147160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2</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15</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643819" y="4666046"/>
            <a:ext cx="6504315" cy="1077218"/>
          </a:xfrm>
          <a:prstGeom prst="rect">
            <a:avLst/>
          </a:prstGeom>
          <a:noFill/>
        </p:spPr>
        <p:txBody>
          <a:bodyPr wrap="square" rtlCol="0">
            <a:spAutoFit/>
          </a:bodyPr>
          <a:lstStyle/>
          <a:p>
            <a:pPr algn="ctr"/>
            <a:r>
              <a:rPr lang="en-US" sz="2000" dirty="0"/>
              <a:t>Benefits are among the most important job features for state and local employees.</a:t>
            </a:r>
          </a:p>
          <a:p>
            <a:pPr algn="ctr"/>
            <a:endParaRPr lang="en-US" dirty="0"/>
          </a:p>
        </p:txBody>
      </p:sp>
      <p:pic>
        <p:nvPicPr>
          <p:cNvPr id="6" name="Picture 5">
            <a:extLst>
              <a:ext uri="{FF2B5EF4-FFF2-40B4-BE49-F238E27FC236}">
                <a16:creationId xmlns:a16="http://schemas.microsoft.com/office/drawing/2014/main" id="{2EA368DE-14E5-D548-B3BC-8AA6C71A5C10}"/>
              </a:ext>
            </a:extLst>
          </p:cNvPr>
          <p:cNvPicPr>
            <a:picLocks noChangeAspect="1"/>
          </p:cNvPicPr>
          <p:nvPr/>
        </p:nvPicPr>
        <p:blipFill rotWithShape="1">
          <a:blip r:embed="rId2" cstate="email">
            <a:alphaModFix amt="55000"/>
            <a:extLst>
              <a:ext uri="{28A0092B-C50C-407E-A947-70E740481C1C}">
                <a14:useLocalDpi xmlns:a14="http://schemas.microsoft.com/office/drawing/2010/main"/>
              </a:ext>
            </a:extLst>
          </a:blip>
          <a:srcRect l="-894"/>
          <a:stretch/>
        </p:blipFill>
        <p:spPr>
          <a:xfrm>
            <a:off x="730377" y="1410582"/>
            <a:ext cx="8413623" cy="2597928"/>
          </a:xfrm>
          <a:prstGeom prst="rect">
            <a:avLst/>
          </a:prstGeom>
        </p:spPr>
      </p:pic>
    </p:spTree>
    <p:extLst>
      <p:ext uri="{BB962C8B-B14F-4D97-AF65-F5344CB8AC3E}">
        <p14:creationId xmlns:p14="http://schemas.microsoft.com/office/powerpoint/2010/main" val="40319232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Benefits are more important job feature than salary for state and local employees.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16</a:t>
            </a:fld>
            <a:endParaRPr lang="en-US" sz="1600" dirty="0"/>
          </a:p>
        </p:txBody>
      </p:sp>
      <p:pic>
        <p:nvPicPr>
          <p:cNvPr id="9" name="Picture 8">
            <a:extLst>
              <a:ext uri="{FF2B5EF4-FFF2-40B4-BE49-F238E27FC236}">
                <a16:creationId xmlns:a16="http://schemas.microsoft.com/office/drawing/2014/main" id="{1C1F938D-77BF-FE4B-8654-2F62AD3E0C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7709" y="1720316"/>
            <a:ext cx="7329863" cy="4223547"/>
          </a:xfrm>
          <a:prstGeom prst="rect">
            <a:avLst/>
          </a:prstGeom>
        </p:spPr>
      </p:pic>
    </p:spTree>
    <p:extLst>
      <p:ext uri="{BB962C8B-B14F-4D97-AF65-F5344CB8AC3E}">
        <p14:creationId xmlns:p14="http://schemas.microsoft.com/office/powerpoint/2010/main" val="12709003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Across professions, healthcare is highly important </a:t>
            </a:r>
            <a:br>
              <a:rPr lang="en-US" sz="2400" b="1" dirty="0">
                <a:solidFill>
                  <a:srgbClr val="007258"/>
                </a:solidFill>
              </a:rPr>
            </a:br>
            <a:r>
              <a:rPr lang="en-US" sz="2400" b="1" dirty="0">
                <a:solidFill>
                  <a:srgbClr val="007258"/>
                </a:solidFill>
              </a:rPr>
              <a:t>job feature.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17</a:t>
            </a:fld>
            <a:endParaRPr lang="en-US" sz="1600" dirty="0"/>
          </a:p>
        </p:txBody>
      </p:sp>
      <p:pic>
        <p:nvPicPr>
          <p:cNvPr id="7" name="Picture 6">
            <a:extLst>
              <a:ext uri="{FF2B5EF4-FFF2-40B4-BE49-F238E27FC236}">
                <a16:creationId xmlns:a16="http://schemas.microsoft.com/office/drawing/2014/main" id="{F6D032D7-0EC8-D14A-8468-42BB2E8CCA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801" y="2304699"/>
            <a:ext cx="8140998" cy="2848226"/>
          </a:xfrm>
          <a:prstGeom prst="rect">
            <a:avLst/>
          </a:prstGeom>
        </p:spPr>
      </p:pic>
    </p:spTree>
    <p:extLst>
      <p:ext uri="{BB962C8B-B14F-4D97-AF65-F5344CB8AC3E}">
        <p14:creationId xmlns:p14="http://schemas.microsoft.com/office/powerpoint/2010/main" val="27660222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Across profession, retirement benefits are highly important job feature.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18</a:t>
            </a:fld>
            <a:endParaRPr lang="en-US" sz="1600" dirty="0"/>
          </a:p>
        </p:txBody>
      </p:sp>
      <p:pic>
        <p:nvPicPr>
          <p:cNvPr id="3" name="Picture 2">
            <a:extLst>
              <a:ext uri="{FF2B5EF4-FFF2-40B4-BE49-F238E27FC236}">
                <a16:creationId xmlns:a16="http://schemas.microsoft.com/office/drawing/2014/main" id="{DE44B576-A3F6-F34A-BD68-74F53B9833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308" y="2274354"/>
            <a:ext cx="8029266" cy="2742833"/>
          </a:xfrm>
          <a:prstGeom prst="rect">
            <a:avLst/>
          </a:prstGeom>
        </p:spPr>
      </p:pic>
    </p:spTree>
    <p:extLst>
      <p:ext uri="{BB962C8B-B14F-4D97-AF65-F5344CB8AC3E}">
        <p14:creationId xmlns:p14="http://schemas.microsoft.com/office/powerpoint/2010/main" val="30715342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3</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19</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271875" y="4036673"/>
            <a:ext cx="7432814" cy="1692771"/>
          </a:xfrm>
          <a:prstGeom prst="rect">
            <a:avLst/>
          </a:prstGeom>
          <a:noFill/>
        </p:spPr>
        <p:txBody>
          <a:bodyPr wrap="square" rtlCol="0">
            <a:spAutoFit/>
          </a:bodyPr>
          <a:lstStyle/>
          <a:p>
            <a:pPr algn="ctr"/>
            <a:r>
              <a:rPr lang="en-US" sz="2000" dirty="0"/>
              <a:t>State and local employees have mixed views on the competitiveness of their salary. They are in agreement that their benefits are competitive -- but without a pension, their compensation is less competitive. </a:t>
            </a:r>
          </a:p>
          <a:p>
            <a:pPr algn="ctr"/>
            <a:endParaRPr lang="en-US" dirty="0"/>
          </a:p>
        </p:txBody>
      </p:sp>
      <p:pic>
        <p:nvPicPr>
          <p:cNvPr id="4" name="Picture 3">
            <a:extLst>
              <a:ext uri="{FF2B5EF4-FFF2-40B4-BE49-F238E27FC236}">
                <a16:creationId xmlns:a16="http://schemas.microsoft.com/office/drawing/2014/main" id="{6A22F19F-2342-854D-8646-55D0C2869274}"/>
              </a:ext>
            </a:extLst>
          </p:cNvPr>
          <p:cNvPicPr>
            <a:picLocks noChangeAspect="1"/>
          </p:cNvPicPr>
          <p:nvPr/>
        </p:nvPicPr>
        <p:blipFill rotWithShape="1">
          <a:blip r:embed="rId2" cstate="email">
            <a:alphaModFix amt="65000"/>
            <a:extLst>
              <a:ext uri="{28A0092B-C50C-407E-A947-70E740481C1C}">
                <a14:useLocalDpi xmlns:a14="http://schemas.microsoft.com/office/drawing/2010/main"/>
              </a:ext>
            </a:extLst>
          </a:blip>
          <a:srcRect l="-125" r="-125"/>
          <a:stretch/>
        </p:blipFill>
        <p:spPr>
          <a:xfrm>
            <a:off x="812800" y="1410582"/>
            <a:ext cx="8350964" cy="1954736"/>
          </a:xfrm>
          <a:prstGeom prst="rect">
            <a:avLst/>
          </a:prstGeom>
        </p:spPr>
      </p:pic>
    </p:spTree>
    <p:extLst>
      <p:ext uri="{BB962C8B-B14F-4D97-AF65-F5344CB8AC3E}">
        <p14:creationId xmlns:p14="http://schemas.microsoft.com/office/powerpoint/2010/main" val="7501491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8350212"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Agenda</a:t>
            </a:r>
            <a:endParaRPr sz="3600" b="1" dirty="0">
              <a:solidFill>
                <a:srgbClr val="007258"/>
              </a:solidFill>
            </a:endParaRPr>
          </a:p>
        </p:txBody>
      </p:sp>
      <p:sp>
        <p:nvSpPr>
          <p:cNvPr id="67" name="Shape 67"/>
          <p:cNvSpPr>
            <a:spLocks noGrp="1"/>
          </p:cNvSpPr>
          <p:nvPr>
            <p:ph type="body" idx="4294967295"/>
          </p:nvPr>
        </p:nvSpPr>
        <p:spPr>
          <a:xfrm>
            <a:off x="2746026" y="4070241"/>
            <a:ext cx="4061792" cy="2050445"/>
          </a:xfrm>
          <a:prstGeom prst="rect">
            <a:avLst/>
          </a:prstGeom>
        </p:spPr>
        <p:txBody>
          <a:bodyPr lIns="0" tIns="0" rIns="0" bIns="0">
            <a:noAutofit/>
          </a:bodyPr>
          <a:lstStyle/>
          <a:p>
            <a:pPr marL="457200" lvl="0" indent="-457200">
              <a:lnSpc>
                <a:spcPct val="80000"/>
              </a:lnSpc>
              <a:buFont typeface="+mj-lt"/>
              <a:buAutoNum type="arabicPeriod"/>
              <a:defRPr sz="1800">
                <a:solidFill>
                  <a:srgbClr val="000000"/>
                </a:solidFill>
              </a:defRPr>
            </a:pPr>
            <a:r>
              <a:rPr lang="en-US" sz="2000" dirty="0">
                <a:solidFill>
                  <a:schemeClr val="bg2">
                    <a:lumMod val="50000"/>
                  </a:schemeClr>
                </a:solidFill>
              </a:rPr>
              <a:t>Introductions </a:t>
            </a:r>
          </a:p>
          <a:p>
            <a:pPr marL="457200" lvl="0" indent="-457200">
              <a:lnSpc>
                <a:spcPct val="80000"/>
              </a:lnSpc>
              <a:buFont typeface="+mj-lt"/>
              <a:buAutoNum type="arabicPeriod"/>
              <a:defRPr sz="1800">
                <a:solidFill>
                  <a:srgbClr val="000000"/>
                </a:solidFill>
              </a:defRPr>
            </a:pPr>
            <a:endParaRPr lang="en-US" sz="2000" i="1" dirty="0">
              <a:solidFill>
                <a:schemeClr val="bg2">
                  <a:lumMod val="50000"/>
                </a:schemeClr>
              </a:solidFill>
            </a:endParaRPr>
          </a:p>
          <a:p>
            <a:pPr marL="457200" lvl="0" indent="-457200">
              <a:lnSpc>
                <a:spcPct val="80000"/>
              </a:lnSpc>
              <a:buFont typeface="+mj-lt"/>
              <a:buAutoNum type="arabicPeriod"/>
              <a:defRPr sz="1800">
                <a:solidFill>
                  <a:srgbClr val="000000"/>
                </a:solidFill>
              </a:defRPr>
            </a:pPr>
            <a:r>
              <a:rPr lang="en-US" sz="2000" dirty="0">
                <a:solidFill>
                  <a:schemeClr val="bg2">
                    <a:lumMod val="50000"/>
                  </a:schemeClr>
                </a:solidFill>
              </a:rPr>
              <a:t>Research Review</a:t>
            </a:r>
          </a:p>
          <a:p>
            <a:pPr marL="457200" lvl="0" indent="-457200">
              <a:lnSpc>
                <a:spcPct val="80000"/>
              </a:lnSpc>
              <a:buFont typeface="+mj-lt"/>
              <a:buAutoNum type="arabicPeriod"/>
              <a:defRPr sz="1800">
                <a:solidFill>
                  <a:srgbClr val="000000"/>
                </a:solidFill>
              </a:defRPr>
            </a:pPr>
            <a:endParaRPr lang="en-US" sz="2000" dirty="0">
              <a:solidFill>
                <a:schemeClr val="bg2">
                  <a:lumMod val="50000"/>
                </a:schemeClr>
              </a:solidFill>
            </a:endParaRPr>
          </a:p>
          <a:p>
            <a:pPr marL="457200" lvl="0" indent="-457200">
              <a:lnSpc>
                <a:spcPct val="80000"/>
              </a:lnSpc>
              <a:buFont typeface="+mj-lt"/>
              <a:buAutoNum type="arabicPeriod"/>
              <a:defRPr sz="1800">
                <a:solidFill>
                  <a:srgbClr val="000000"/>
                </a:solidFill>
              </a:defRPr>
            </a:pPr>
            <a:r>
              <a:rPr lang="en-US" sz="2000" dirty="0">
                <a:solidFill>
                  <a:schemeClr val="bg2">
                    <a:lumMod val="50000"/>
                  </a:schemeClr>
                </a:solidFill>
              </a:rPr>
              <a:t>Fact Sheets </a:t>
            </a:r>
          </a:p>
          <a:p>
            <a:pPr marL="457200" lvl="0" indent="-457200">
              <a:lnSpc>
                <a:spcPct val="80000"/>
              </a:lnSpc>
              <a:buFont typeface="+mj-lt"/>
              <a:buAutoNum type="arabicPeriod"/>
              <a:defRPr sz="1800">
                <a:solidFill>
                  <a:srgbClr val="000000"/>
                </a:solidFill>
              </a:defRPr>
            </a:pPr>
            <a:endParaRPr lang="en-US" sz="2000" dirty="0">
              <a:solidFill>
                <a:schemeClr val="bg2">
                  <a:lumMod val="50000"/>
                </a:schemeClr>
              </a:solidFill>
            </a:endParaRPr>
          </a:p>
          <a:p>
            <a:pPr marL="457200" lvl="0" indent="-457200">
              <a:lnSpc>
                <a:spcPct val="80000"/>
              </a:lnSpc>
              <a:buFont typeface="+mj-lt"/>
              <a:buAutoNum type="arabicPeriod"/>
              <a:defRPr sz="1800">
                <a:solidFill>
                  <a:srgbClr val="000000"/>
                </a:solidFill>
              </a:defRPr>
            </a:pPr>
            <a:r>
              <a:rPr lang="en-US" sz="2000" dirty="0">
                <a:solidFill>
                  <a:schemeClr val="bg2">
                    <a:lumMod val="50000"/>
                  </a:schemeClr>
                </a:solidFill>
              </a:rPr>
              <a:t>Q&amp;A</a:t>
            </a:r>
          </a:p>
        </p:txBody>
      </p:sp>
      <p:pic>
        <p:nvPicPr>
          <p:cNvPr id="2" name="Picture 1"/>
          <p:cNvPicPr>
            <a:picLocks noChangeAspect="1"/>
          </p:cNvPicPr>
          <p:nvPr/>
        </p:nvPicPr>
        <p:blipFill rotWithShape="1">
          <a:blip r:embed="rId3" cstate="print">
            <a:alphaModFix amt="48000"/>
            <a:extLst>
              <a:ext uri="{28A0092B-C50C-407E-A947-70E740481C1C}">
                <a14:useLocalDpi xmlns:a14="http://schemas.microsoft.com/office/drawing/2010/main"/>
              </a:ext>
            </a:extLst>
          </a:blip>
          <a:srcRect/>
          <a:stretch/>
        </p:blipFill>
        <p:spPr>
          <a:xfrm>
            <a:off x="812801" y="1444501"/>
            <a:ext cx="8331199" cy="2345627"/>
          </a:xfrm>
          <a:prstGeom prst="rect">
            <a:avLst/>
          </a:prstGeom>
        </p:spPr>
      </p:pic>
      <p:sp>
        <p:nvSpPr>
          <p:cNvPr id="6" name="Rectangle 6">
            <a:extLst>
              <a:ext uri="{FF2B5EF4-FFF2-40B4-BE49-F238E27FC236}">
                <a16:creationId xmlns:a16="http://schemas.microsoft.com/office/drawing/2014/main" id="{8121F513-5641-6A41-88FE-00E5E3C96C19}"/>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a:t>
            </a:fld>
            <a:endParaRPr lang="en-US" sz="1600" dirty="0"/>
          </a:p>
        </p:txBody>
      </p:sp>
      <p:sp>
        <p:nvSpPr>
          <p:cNvPr id="7" name="Shape 68">
            <a:extLst>
              <a:ext uri="{FF2B5EF4-FFF2-40B4-BE49-F238E27FC236}">
                <a16:creationId xmlns:a16="http://schemas.microsoft.com/office/drawing/2014/main" id="{C59391F1-2289-6D40-BA77-D4C270BDB1F4}"/>
              </a:ext>
            </a:extLst>
          </p:cNvPr>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val="14034170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State and local employees have mixed views on the competitiveness of their salary.</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20</a:t>
            </a:fld>
            <a:endParaRPr lang="en-US" sz="1600" dirty="0"/>
          </a:p>
        </p:txBody>
      </p:sp>
      <p:pic>
        <p:nvPicPr>
          <p:cNvPr id="3" name="Picture 2">
            <a:extLst>
              <a:ext uri="{FF2B5EF4-FFF2-40B4-BE49-F238E27FC236}">
                <a16:creationId xmlns:a16="http://schemas.microsoft.com/office/drawing/2014/main" id="{4CC79CD0-C46D-B944-A16E-19C2E2297C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781" b="-3779"/>
          <a:stretch/>
        </p:blipFill>
        <p:spPr>
          <a:xfrm>
            <a:off x="-303528" y="2301969"/>
            <a:ext cx="8964696" cy="3207442"/>
          </a:xfrm>
          <a:prstGeom prst="rect">
            <a:avLst/>
          </a:prstGeom>
        </p:spPr>
      </p:pic>
    </p:spTree>
    <p:extLst>
      <p:ext uri="{BB962C8B-B14F-4D97-AF65-F5344CB8AC3E}">
        <p14:creationId xmlns:p14="http://schemas.microsoft.com/office/powerpoint/2010/main" val="13888004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But, they agree they could earn a higher salary in the private sector.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21</a:t>
            </a:fld>
            <a:endParaRPr lang="en-US" sz="1600" dirty="0"/>
          </a:p>
        </p:txBody>
      </p:sp>
      <p:pic>
        <p:nvPicPr>
          <p:cNvPr id="4" name="Picture 3">
            <a:extLst>
              <a:ext uri="{FF2B5EF4-FFF2-40B4-BE49-F238E27FC236}">
                <a16:creationId xmlns:a16="http://schemas.microsoft.com/office/drawing/2014/main" id="{08818B16-B2FC-0A43-8C7D-0685131337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2827" y="1790279"/>
            <a:ext cx="6647411" cy="3861541"/>
          </a:xfrm>
          <a:prstGeom prst="rect">
            <a:avLst/>
          </a:prstGeom>
        </p:spPr>
      </p:pic>
    </p:spTree>
    <p:extLst>
      <p:ext uri="{BB962C8B-B14F-4D97-AF65-F5344CB8AC3E}">
        <p14:creationId xmlns:p14="http://schemas.microsoft.com/office/powerpoint/2010/main" val="18002543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The vast majority (88%) agree that their retirement benefits are competitive.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22</a:t>
            </a:fld>
            <a:endParaRPr lang="en-US" sz="1600" dirty="0"/>
          </a:p>
        </p:txBody>
      </p:sp>
      <p:pic>
        <p:nvPicPr>
          <p:cNvPr id="3" name="Picture 2">
            <a:extLst>
              <a:ext uri="{FF2B5EF4-FFF2-40B4-BE49-F238E27FC236}">
                <a16:creationId xmlns:a16="http://schemas.microsoft.com/office/drawing/2014/main" id="{23E3F300-3253-0F47-8D21-30AAA6D306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308" y="2232846"/>
            <a:ext cx="7996558" cy="2973731"/>
          </a:xfrm>
          <a:prstGeom prst="rect">
            <a:avLst/>
          </a:prstGeom>
        </p:spPr>
      </p:pic>
    </p:spTree>
    <p:extLst>
      <p:ext uri="{BB962C8B-B14F-4D97-AF65-F5344CB8AC3E}">
        <p14:creationId xmlns:p14="http://schemas.microsoft.com/office/powerpoint/2010/main" val="38768671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And the vast majority (80%) agree that their total compensation is competitive.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23</a:t>
            </a:fld>
            <a:endParaRPr lang="en-US" sz="1600" dirty="0"/>
          </a:p>
        </p:txBody>
      </p:sp>
      <p:pic>
        <p:nvPicPr>
          <p:cNvPr id="4" name="Picture 3">
            <a:extLst>
              <a:ext uri="{FF2B5EF4-FFF2-40B4-BE49-F238E27FC236}">
                <a16:creationId xmlns:a16="http://schemas.microsoft.com/office/drawing/2014/main" id="{D7A0B293-5FB8-3949-BA37-1400BBF83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6336" y="2344110"/>
            <a:ext cx="8306807" cy="2987292"/>
          </a:xfrm>
          <a:prstGeom prst="rect">
            <a:avLst/>
          </a:prstGeom>
        </p:spPr>
      </p:pic>
    </p:spTree>
    <p:extLst>
      <p:ext uri="{BB962C8B-B14F-4D97-AF65-F5344CB8AC3E}">
        <p14:creationId xmlns:p14="http://schemas.microsoft.com/office/powerpoint/2010/main" val="41190627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But they views their total compensation as less competitive when it lacks a pension.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24</a:t>
            </a:fld>
            <a:endParaRPr lang="en-US" sz="1600" dirty="0"/>
          </a:p>
        </p:txBody>
      </p:sp>
      <p:pic>
        <p:nvPicPr>
          <p:cNvPr id="3" name="Picture 2">
            <a:extLst>
              <a:ext uri="{FF2B5EF4-FFF2-40B4-BE49-F238E27FC236}">
                <a16:creationId xmlns:a16="http://schemas.microsoft.com/office/drawing/2014/main" id="{484A4369-C5E0-D243-8917-7C12E83B81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2236" y="2106102"/>
            <a:ext cx="8127482" cy="3341316"/>
          </a:xfrm>
          <a:prstGeom prst="rect">
            <a:avLst/>
          </a:prstGeom>
        </p:spPr>
      </p:pic>
    </p:spTree>
    <p:extLst>
      <p:ext uri="{BB962C8B-B14F-4D97-AF65-F5344CB8AC3E}">
        <p14:creationId xmlns:p14="http://schemas.microsoft.com/office/powerpoint/2010/main" val="14990556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4</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25</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928753" y="4286447"/>
            <a:ext cx="5518969" cy="1384995"/>
          </a:xfrm>
          <a:prstGeom prst="rect">
            <a:avLst/>
          </a:prstGeom>
          <a:noFill/>
        </p:spPr>
        <p:txBody>
          <a:bodyPr wrap="square" rtlCol="0">
            <a:spAutoFit/>
          </a:bodyPr>
          <a:lstStyle/>
          <a:p>
            <a:pPr algn="ctr"/>
            <a:r>
              <a:rPr lang="en-US" sz="2000" dirty="0"/>
              <a:t>Benefits are viewed as a powerful recruitment and retention tool across state and local government professions.  </a:t>
            </a:r>
          </a:p>
          <a:p>
            <a:pPr algn="ctr"/>
            <a:endParaRPr lang="en-US" dirty="0"/>
          </a:p>
        </p:txBody>
      </p:sp>
      <p:pic>
        <p:nvPicPr>
          <p:cNvPr id="7" name="Picture 6">
            <a:extLst>
              <a:ext uri="{FF2B5EF4-FFF2-40B4-BE49-F238E27FC236}">
                <a16:creationId xmlns:a16="http://schemas.microsoft.com/office/drawing/2014/main" id="{10508836-AA4D-4B4F-9F45-B0039BF030BE}"/>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812801" y="1410582"/>
            <a:ext cx="8331200" cy="2146507"/>
          </a:xfrm>
          <a:prstGeom prst="rect">
            <a:avLst/>
          </a:prstGeom>
        </p:spPr>
      </p:pic>
    </p:spTree>
    <p:extLst>
      <p:ext uri="{BB962C8B-B14F-4D97-AF65-F5344CB8AC3E}">
        <p14:creationId xmlns:p14="http://schemas.microsoft.com/office/powerpoint/2010/main" val="33599376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all (93%) say pensions are an incentive for </a:t>
            </a:r>
            <a:br>
              <a:rPr lang="en-US" sz="2400" b="1" dirty="0">
                <a:solidFill>
                  <a:srgbClr val="007258"/>
                </a:solidFill>
              </a:rPr>
            </a:br>
            <a:r>
              <a:rPr lang="en-US" sz="2400" b="1" dirty="0">
                <a:solidFill>
                  <a:srgbClr val="007258"/>
                </a:solidFill>
              </a:rPr>
              <a:t>long public service careers.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26</a:t>
            </a:fld>
            <a:endParaRPr lang="en-US" sz="1600" dirty="0"/>
          </a:p>
        </p:txBody>
      </p:sp>
      <p:pic>
        <p:nvPicPr>
          <p:cNvPr id="3" name="Picture 2">
            <a:extLst>
              <a:ext uri="{FF2B5EF4-FFF2-40B4-BE49-F238E27FC236}">
                <a16:creationId xmlns:a16="http://schemas.microsoft.com/office/drawing/2014/main" id="{0FDAAB66-EF03-FF4A-A40F-1045EE7031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308" y="1999285"/>
            <a:ext cx="7406060" cy="3895188"/>
          </a:xfrm>
          <a:prstGeom prst="rect">
            <a:avLst/>
          </a:prstGeom>
        </p:spPr>
      </p:pic>
    </p:spTree>
    <p:extLst>
      <p:ext uri="{BB962C8B-B14F-4D97-AF65-F5344CB8AC3E}">
        <p14:creationId xmlns:p14="http://schemas.microsoft.com/office/powerpoint/2010/main" val="422299496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72% say a pension is a major reason state and local workers chose a career in public service.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27</a:t>
            </a:fld>
            <a:endParaRPr lang="en-US" sz="1600" dirty="0"/>
          </a:p>
        </p:txBody>
      </p:sp>
      <p:pic>
        <p:nvPicPr>
          <p:cNvPr id="3" name="Picture 2">
            <a:extLst>
              <a:ext uri="{FF2B5EF4-FFF2-40B4-BE49-F238E27FC236}">
                <a16:creationId xmlns:a16="http://schemas.microsoft.com/office/drawing/2014/main" id="{3FD2DC37-71DA-8743-9205-1E249CB396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3963" y="2309252"/>
            <a:ext cx="8350037" cy="2995040"/>
          </a:xfrm>
          <a:prstGeom prst="rect">
            <a:avLst/>
          </a:prstGeom>
        </p:spPr>
      </p:pic>
    </p:spTree>
    <p:extLst>
      <p:ext uri="{BB962C8B-B14F-4D97-AF65-F5344CB8AC3E}">
        <p14:creationId xmlns:p14="http://schemas.microsoft.com/office/powerpoint/2010/main" val="188535156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86% say a pension is a major reason state and local workers stay public service.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28</a:t>
            </a:fld>
            <a:endParaRPr lang="en-US" sz="1600" dirty="0"/>
          </a:p>
        </p:txBody>
      </p:sp>
      <p:pic>
        <p:nvPicPr>
          <p:cNvPr id="4" name="Picture 3">
            <a:extLst>
              <a:ext uri="{FF2B5EF4-FFF2-40B4-BE49-F238E27FC236}">
                <a16:creationId xmlns:a16="http://schemas.microsoft.com/office/drawing/2014/main" id="{E876728A-F370-9A4E-B4D5-138087BACC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2385" y="2406100"/>
            <a:ext cx="8281615" cy="2874709"/>
          </a:xfrm>
          <a:prstGeom prst="rect">
            <a:avLst/>
          </a:prstGeom>
        </p:spPr>
      </p:pic>
    </p:spTree>
    <p:extLst>
      <p:ext uri="{BB962C8B-B14F-4D97-AF65-F5344CB8AC3E}">
        <p14:creationId xmlns:p14="http://schemas.microsoft.com/office/powerpoint/2010/main" val="13356995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State and local workers also agree healthcare benefits also important reason for selecting public sector job.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29</a:t>
            </a:fld>
            <a:endParaRPr lang="en-US" sz="1600" dirty="0"/>
          </a:p>
        </p:txBody>
      </p:sp>
      <p:pic>
        <p:nvPicPr>
          <p:cNvPr id="3" name="Picture 2">
            <a:extLst>
              <a:ext uri="{FF2B5EF4-FFF2-40B4-BE49-F238E27FC236}">
                <a16:creationId xmlns:a16="http://schemas.microsoft.com/office/drawing/2014/main" id="{78AD39F0-FE29-504C-A180-FEC892822C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7494" y="1804574"/>
            <a:ext cx="7685152" cy="3880758"/>
          </a:xfrm>
          <a:prstGeom prst="rect">
            <a:avLst/>
          </a:prstGeom>
        </p:spPr>
      </p:pic>
    </p:spTree>
    <p:extLst>
      <p:ext uri="{BB962C8B-B14F-4D97-AF65-F5344CB8AC3E}">
        <p14:creationId xmlns:p14="http://schemas.microsoft.com/office/powerpoint/2010/main" val="32666214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24822"/>
            <a:ext cx="8350212" cy="1135004"/>
          </a:xfrm>
          <a:prstGeom prst="rect">
            <a:avLst/>
          </a:prstGeom>
        </p:spPr>
        <p:txBody>
          <a:bodyPr lIns="0" tIns="0" rIns="0" bIns="0">
            <a:normAutofit/>
          </a:bodyPr>
          <a:lstStyle/>
          <a:p>
            <a:pPr lvl="0" defTabSz="795527">
              <a:defRPr sz="1800">
                <a:solidFill>
                  <a:srgbClr val="000000"/>
                </a:solidFill>
              </a:defRPr>
            </a:pPr>
            <a:r>
              <a:rPr lang="en-US" sz="3600" b="1" dirty="0">
                <a:solidFill>
                  <a:schemeClr val="accent6">
                    <a:lumMod val="90000"/>
                    <a:lumOff val="10000"/>
                  </a:schemeClr>
                </a:solidFill>
              </a:rPr>
              <a:t>Webinar Logistics</a:t>
            </a:r>
            <a:endParaRPr sz="3400" b="1" dirty="0">
              <a:solidFill>
                <a:schemeClr val="accent6">
                  <a:lumMod val="90000"/>
                  <a:lumOff val="10000"/>
                </a:schemeClr>
              </a:solidFill>
            </a:endParaRPr>
          </a:p>
        </p:txBody>
      </p:sp>
      <p:sp>
        <p:nvSpPr>
          <p:cNvPr id="67" name="Shape 67"/>
          <p:cNvSpPr>
            <a:spLocks noGrp="1"/>
          </p:cNvSpPr>
          <p:nvPr>
            <p:ph type="body" idx="4294967295"/>
          </p:nvPr>
        </p:nvSpPr>
        <p:spPr>
          <a:xfrm>
            <a:off x="929308" y="2006645"/>
            <a:ext cx="5439409" cy="3700291"/>
          </a:xfrm>
          <a:prstGeom prst="rect">
            <a:avLst/>
          </a:prstGeom>
        </p:spPr>
        <p:txBody>
          <a:bodyPr lIns="0" tIns="0" rIns="0" bIns="0">
            <a:noAutofit/>
          </a:bodyPr>
          <a:lstStyle/>
          <a:p>
            <a:pPr marL="285750" lvl="0" indent="-285750">
              <a:spcBef>
                <a:spcPts val="400"/>
              </a:spcBef>
              <a:buClr>
                <a:srgbClr val="384042"/>
              </a:buClr>
              <a:buChar char="•"/>
              <a:defRPr sz="1800">
                <a:solidFill>
                  <a:srgbClr val="000000"/>
                </a:solidFill>
              </a:defRPr>
            </a:pPr>
            <a:r>
              <a:rPr lang="en-US" sz="2000" dirty="0">
                <a:solidFill>
                  <a:schemeClr val="bg2">
                    <a:lumMod val="50000"/>
                  </a:schemeClr>
                </a:solidFill>
              </a:rPr>
              <a:t>Attendees in listen only mode.</a:t>
            </a:r>
          </a:p>
          <a:p>
            <a:pPr marL="0" lvl="0" indent="0">
              <a:spcBef>
                <a:spcPts val="400"/>
              </a:spcBef>
              <a:buClr>
                <a:srgbClr val="384042"/>
              </a:buClr>
              <a:buNone/>
              <a:defRPr sz="1800">
                <a:solidFill>
                  <a:srgbClr val="000000"/>
                </a:solidFill>
              </a:defRPr>
            </a:pPr>
            <a:endParaRPr lang="en-US" sz="2000" dirty="0">
              <a:solidFill>
                <a:schemeClr val="bg2">
                  <a:lumMod val="50000"/>
                </a:schemeClr>
              </a:solidFill>
            </a:endParaRPr>
          </a:p>
          <a:p>
            <a:pPr marL="285750" lvl="0" indent="-285750">
              <a:spcBef>
                <a:spcPts val="400"/>
              </a:spcBef>
              <a:buClr>
                <a:srgbClr val="384042"/>
              </a:buClr>
              <a:buChar char="•"/>
              <a:defRPr sz="1800">
                <a:solidFill>
                  <a:srgbClr val="000000"/>
                </a:solidFill>
              </a:defRPr>
            </a:pPr>
            <a:r>
              <a:rPr lang="en-US" sz="2000" dirty="0">
                <a:solidFill>
                  <a:schemeClr val="bg2">
                    <a:lumMod val="50000"/>
                  </a:schemeClr>
                </a:solidFill>
              </a:rPr>
              <a:t>Questions welcome. Type question using “Question” function on control panel, and we will answer.</a:t>
            </a:r>
          </a:p>
          <a:p>
            <a:pPr marL="0" lvl="0" indent="0">
              <a:spcBef>
                <a:spcPts val="400"/>
              </a:spcBef>
              <a:buClr>
                <a:srgbClr val="384042"/>
              </a:buClr>
              <a:buNone/>
              <a:defRPr sz="1800">
                <a:solidFill>
                  <a:srgbClr val="000000"/>
                </a:solidFill>
              </a:defRPr>
            </a:pPr>
            <a:endParaRPr lang="en-US" sz="2000" dirty="0">
              <a:solidFill>
                <a:schemeClr val="bg2">
                  <a:lumMod val="50000"/>
                </a:schemeClr>
              </a:solidFill>
            </a:endParaRPr>
          </a:p>
          <a:p>
            <a:pPr marL="285750" lvl="0" indent="-285750">
              <a:spcBef>
                <a:spcPts val="400"/>
              </a:spcBef>
              <a:buClr>
                <a:srgbClr val="384042"/>
              </a:buClr>
              <a:buChar char="•"/>
              <a:defRPr sz="1800">
                <a:solidFill>
                  <a:srgbClr val="000000"/>
                </a:solidFill>
              </a:defRPr>
            </a:pPr>
            <a:r>
              <a:rPr lang="en-US" sz="2000" dirty="0">
                <a:solidFill>
                  <a:schemeClr val="bg2">
                    <a:lumMod val="50000"/>
                  </a:schemeClr>
                </a:solidFill>
              </a:rPr>
              <a:t>Audio, technical issues during webinar, call GoToWebinar at 1-800-263-6317.</a:t>
            </a:r>
          </a:p>
          <a:p>
            <a:pPr marL="285750" lvl="0" indent="-285750">
              <a:spcBef>
                <a:spcPts val="400"/>
              </a:spcBef>
              <a:buClr>
                <a:srgbClr val="384042"/>
              </a:buClr>
              <a:buChar char="•"/>
              <a:defRPr sz="1800">
                <a:solidFill>
                  <a:srgbClr val="000000"/>
                </a:solidFill>
              </a:defRPr>
            </a:pPr>
            <a:endParaRPr lang="en-US" sz="2000" dirty="0">
              <a:solidFill>
                <a:schemeClr val="bg2">
                  <a:lumMod val="50000"/>
                </a:schemeClr>
              </a:solidFill>
            </a:endParaRPr>
          </a:p>
          <a:p>
            <a:pPr marL="285750" lvl="0" indent="-285750">
              <a:spcBef>
                <a:spcPts val="400"/>
              </a:spcBef>
              <a:buClr>
                <a:srgbClr val="384042"/>
              </a:buClr>
              <a:buChar char="•"/>
              <a:defRPr sz="1800">
                <a:solidFill>
                  <a:srgbClr val="000000"/>
                </a:solidFill>
              </a:defRPr>
            </a:pPr>
            <a:r>
              <a:rPr lang="en-US" sz="2000" dirty="0">
                <a:solidFill>
                  <a:schemeClr val="bg2">
                    <a:lumMod val="50000"/>
                  </a:schemeClr>
                </a:solidFill>
              </a:rPr>
              <a:t>Webinar replay will be available.  </a:t>
            </a:r>
          </a:p>
          <a:p>
            <a:pPr marL="285750" lvl="0" indent="-285750">
              <a:spcBef>
                <a:spcPts val="400"/>
              </a:spcBef>
              <a:buClr>
                <a:srgbClr val="384042"/>
              </a:buClr>
              <a:buChar char="•"/>
              <a:defRPr sz="1800">
                <a:solidFill>
                  <a:srgbClr val="000000"/>
                </a:solidFill>
              </a:defRPr>
            </a:pPr>
            <a:endParaRPr lang="en-US" sz="1800" dirty="0">
              <a:solidFill>
                <a:schemeClr val="bg2">
                  <a:lumMod val="50000"/>
                </a:schemeClr>
              </a:solidFill>
            </a:endParaRPr>
          </a:p>
          <a:p>
            <a:pPr marL="0" indent="0">
              <a:lnSpc>
                <a:spcPct val="80000"/>
              </a:lnSpc>
              <a:buNone/>
            </a:pPr>
            <a:endParaRPr lang="en-US" sz="1800" dirty="0">
              <a:solidFill>
                <a:schemeClr val="tx1">
                  <a:lumMod val="50000"/>
                </a:schemeClr>
              </a:solidFill>
              <a:latin typeface="Arial" charset="0"/>
              <a:ea typeface="ＭＳ Ｐゴシック" charset="0"/>
              <a:cs typeface="ＭＳ Ｐゴシック" charset="0"/>
            </a:endParaRPr>
          </a:p>
        </p:txBody>
      </p:sp>
      <p:pic>
        <p:nvPicPr>
          <p:cNvPr id="7" name="Picture 6" descr="Screen Shot 2015-07-29 at 12.55.1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717" y="1607035"/>
            <a:ext cx="2470483" cy="4099905"/>
          </a:xfrm>
          <a:prstGeom prst="rect">
            <a:avLst/>
          </a:prstGeom>
        </p:spPr>
      </p:pic>
      <p:sp>
        <p:nvSpPr>
          <p:cNvPr id="6" name="Rectangle 6">
            <a:extLst>
              <a:ext uri="{FF2B5EF4-FFF2-40B4-BE49-F238E27FC236}">
                <a16:creationId xmlns:a16="http://schemas.microsoft.com/office/drawing/2014/main" id="{EF9AA674-E5BE-2448-9E5D-520007A83988}"/>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a:t>
            </a:fld>
            <a:endParaRPr lang="en-US" sz="1600" dirty="0"/>
          </a:p>
        </p:txBody>
      </p:sp>
      <p:sp>
        <p:nvSpPr>
          <p:cNvPr id="8" name="Shape 68">
            <a:extLst>
              <a:ext uri="{FF2B5EF4-FFF2-40B4-BE49-F238E27FC236}">
                <a16:creationId xmlns:a16="http://schemas.microsoft.com/office/drawing/2014/main" id="{11F6F3CF-91FE-C040-9994-1257C88517FB}"/>
              </a:ext>
            </a:extLst>
          </p:cNvPr>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Tree>
    <p:extLst>
      <p:ext uri="{BB962C8B-B14F-4D97-AF65-F5344CB8AC3E}">
        <p14:creationId xmlns:p14="http://schemas.microsoft.com/office/powerpoint/2010/main" val="221957904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94% of state and local workers agree pensions effective for attracting new employees to public jobs.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30</a:t>
            </a:fld>
            <a:endParaRPr lang="en-US" sz="1600" dirty="0"/>
          </a:p>
        </p:txBody>
      </p:sp>
      <p:pic>
        <p:nvPicPr>
          <p:cNvPr id="4" name="Picture 3">
            <a:extLst>
              <a:ext uri="{FF2B5EF4-FFF2-40B4-BE49-F238E27FC236}">
                <a16:creationId xmlns:a16="http://schemas.microsoft.com/office/drawing/2014/main" id="{DBA970E6-2D6D-874C-A54C-B2D9562D0F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351" y="2200764"/>
            <a:ext cx="8036100" cy="2774192"/>
          </a:xfrm>
          <a:prstGeom prst="rect">
            <a:avLst/>
          </a:prstGeom>
        </p:spPr>
      </p:pic>
    </p:spTree>
    <p:extLst>
      <p:ext uri="{BB962C8B-B14F-4D97-AF65-F5344CB8AC3E}">
        <p14:creationId xmlns:p14="http://schemas.microsoft.com/office/powerpoint/2010/main" val="2773091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94% of state and local workers agree pensions effective for retaining employees.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31</a:t>
            </a:fld>
            <a:endParaRPr lang="en-US" sz="1600" dirty="0"/>
          </a:p>
        </p:txBody>
      </p:sp>
      <p:pic>
        <p:nvPicPr>
          <p:cNvPr id="3" name="Picture 2">
            <a:extLst>
              <a:ext uri="{FF2B5EF4-FFF2-40B4-BE49-F238E27FC236}">
                <a16:creationId xmlns:a16="http://schemas.microsoft.com/office/drawing/2014/main" id="{4DEC421B-17CF-EB43-B089-91FB497454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0125" y="1999280"/>
            <a:ext cx="7202945" cy="3864251"/>
          </a:xfrm>
          <a:prstGeom prst="rect">
            <a:avLst/>
          </a:prstGeom>
        </p:spPr>
      </p:pic>
    </p:spTree>
    <p:extLst>
      <p:ext uri="{BB962C8B-B14F-4D97-AF65-F5344CB8AC3E}">
        <p14:creationId xmlns:p14="http://schemas.microsoft.com/office/powerpoint/2010/main" val="8297541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89% plan to stay in jobs until retirement or unable </a:t>
            </a:r>
            <a:br>
              <a:rPr lang="en-US" sz="2400" b="1" dirty="0">
                <a:solidFill>
                  <a:srgbClr val="007258"/>
                </a:solidFill>
              </a:rPr>
            </a:br>
            <a:r>
              <a:rPr lang="en-US" sz="2400" b="1" dirty="0">
                <a:solidFill>
                  <a:srgbClr val="007258"/>
                </a:solidFill>
              </a:rPr>
              <a:t>to work.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32</a:t>
            </a:fld>
            <a:endParaRPr lang="en-US" sz="1600" dirty="0"/>
          </a:p>
        </p:txBody>
      </p:sp>
      <p:pic>
        <p:nvPicPr>
          <p:cNvPr id="4" name="Picture 3">
            <a:extLst>
              <a:ext uri="{FF2B5EF4-FFF2-40B4-BE49-F238E27FC236}">
                <a16:creationId xmlns:a16="http://schemas.microsoft.com/office/drawing/2014/main" id="{FECABF02-E4FD-0548-B6A9-C47664A3D9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308" y="2169826"/>
            <a:ext cx="8196074" cy="3014122"/>
          </a:xfrm>
          <a:prstGeom prst="rect">
            <a:avLst/>
          </a:prstGeom>
        </p:spPr>
      </p:pic>
    </p:spTree>
    <p:extLst>
      <p:ext uri="{BB962C8B-B14F-4D97-AF65-F5344CB8AC3E}">
        <p14:creationId xmlns:p14="http://schemas.microsoft.com/office/powerpoint/2010/main" val="15456669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5</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33</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526506" y="4357701"/>
            <a:ext cx="6738941" cy="1384995"/>
          </a:xfrm>
          <a:prstGeom prst="rect">
            <a:avLst/>
          </a:prstGeom>
          <a:noFill/>
        </p:spPr>
        <p:txBody>
          <a:bodyPr wrap="square" rtlCol="0">
            <a:spAutoFit/>
          </a:bodyPr>
          <a:lstStyle/>
          <a:p>
            <a:pPr algn="ctr"/>
            <a:r>
              <a:rPr lang="en-US" sz="2000" dirty="0"/>
              <a:t>State and local government employees overwhelmingly have favorable views of pensions, with lasting retirement income and monthly checks the most important features. </a:t>
            </a:r>
          </a:p>
          <a:p>
            <a:pPr algn="ctr"/>
            <a:endParaRPr lang="en-US" dirty="0"/>
          </a:p>
        </p:txBody>
      </p:sp>
      <p:pic>
        <p:nvPicPr>
          <p:cNvPr id="3" name="Picture 2">
            <a:extLst>
              <a:ext uri="{FF2B5EF4-FFF2-40B4-BE49-F238E27FC236}">
                <a16:creationId xmlns:a16="http://schemas.microsoft.com/office/drawing/2014/main" id="{75934057-50D2-8349-87C7-4C8ED35E5F01}"/>
              </a:ext>
            </a:extLst>
          </p:cNvPr>
          <p:cNvPicPr>
            <a:picLocks noChangeAspect="1"/>
          </p:cNvPicPr>
          <p:nvPr/>
        </p:nvPicPr>
        <p:blipFill rotWithShape="1">
          <a:blip r:embed="rId2" cstate="email">
            <a:alphaModFix amt="46000"/>
            <a:extLst>
              <a:ext uri="{28A0092B-C50C-407E-A947-70E740481C1C}">
                <a14:useLocalDpi xmlns:a14="http://schemas.microsoft.com/office/drawing/2010/main"/>
              </a:ext>
            </a:extLst>
          </a:blip>
          <a:srcRect/>
          <a:stretch/>
        </p:blipFill>
        <p:spPr>
          <a:xfrm>
            <a:off x="812801" y="1410582"/>
            <a:ext cx="8331199" cy="2289016"/>
          </a:xfrm>
          <a:prstGeom prst="rect">
            <a:avLst/>
          </a:prstGeom>
        </p:spPr>
      </p:pic>
    </p:spTree>
    <p:extLst>
      <p:ext uri="{BB962C8B-B14F-4D97-AF65-F5344CB8AC3E}">
        <p14:creationId xmlns:p14="http://schemas.microsoft.com/office/powerpoint/2010/main" val="147533527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94% plan have favorable views of pensions</a:t>
            </a:r>
            <a:r>
              <a:rPr lang="en-US" sz="2400" b="1" dirty="0"/>
              <a:t>.</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34</a:t>
            </a:fld>
            <a:endParaRPr lang="en-US" sz="1600" dirty="0"/>
          </a:p>
        </p:txBody>
      </p:sp>
      <p:pic>
        <p:nvPicPr>
          <p:cNvPr id="3" name="Picture 2">
            <a:extLst>
              <a:ext uri="{FF2B5EF4-FFF2-40B4-BE49-F238E27FC236}">
                <a16:creationId xmlns:a16="http://schemas.microsoft.com/office/drawing/2014/main" id="{A602734A-B33C-E943-A11B-EC3343B455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7154" y="1751307"/>
            <a:ext cx="7086600" cy="3975961"/>
          </a:xfrm>
          <a:prstGeom prst="rect">
            <a:avLst/>
          </a:prstGeom>
        </p:spPr>
      </p:pic>
    </p:spTree>
    <p:extLst>
      <p:ext uri="{BB962C8B-B14F-4D97-AF65-F5344CB8AC3E}">
        <p14:creationId xmlns:p14="http://schemas.microsoft.com/office/powerpoint/2010/main" val="118981353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Lasting income and a monthly check are important features of pensions to state and local workforce.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35</a:t>
            </a:fld>
            <a:endParaRPr lang="en-US" sz="1600" dirty="0"/>
          </a:p>
        </p:txBody>
      </p:sp>
      <p:pic>
        <p:nvPicPr>
          <p:cNvPr id="4" name="Picture 3">
            <a:extLst>
              <a:ext uri="{FF2B5EF4-FFF2-40B4-BE49-F238E27FC236}">
                <a16:creationId xmlns:a16="http://schemas.microsoft.com/office/drawing/2014/main" id="{7BBE9AF4-C52D-1349-95CC-887BBE7270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8922" y="2433247"/>
            <a:ext cx="3953507" cy="2664750"/>
          </a:xfrm>
          <a:prstGeom prst="rect">
            <a:avLst/>
          </a:prstGeom>
        </p:spPr>
      </p:pic>
      <p:pic>
        <p:nvPicPr>
          <p:cNvPr id="7" name="Picture 6">
            <a:extLst>
              <a:ext uri="{FF2B5EF4-FFF2-40B4-BE49-F238E27FC236}">
                <a16:creationId xmlns:a16="http://schemas.microsoft.com/office/drawing/2014/main" id="{18E720C9-D28A-D14F-B87D-1888DA0DEB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8988" y="2433247"/>
            <a:ext cx="3913658" cy="2680270"/>
          </a:xfrm>
          <a:prstGeom prst="rect">
            <a:avLst/>
          </a:prstGeom>
        </p:spPr>
      </p:pic>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45395104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6</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36</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391605" y="4268759"/>
            <a:ext cx="7008744" cy="1692771"/>
          </a:xfrm>
          <a:prstGeom prst="rect">
            <a:avLst/>
          </a:prstGeom>
          <a:noFill/>
        </p:spPr>
        <p:txBody>
          <a:bodyPr wrap="square" rtlCol="0">
            <a:spAutoFit/>
          </a:bodyPr>
          <a:lstStyle/>
          <a:p>
            <a:pPr algn="ctr"/>
            <a:r>
              <a:rPr lang="en-US" sz="2000" dirty="0"/>
              <a:t>Most state and local employees feel they will be financially secure in retirement, but the vast majority of are highly concerned about cuts to retirement benefits &amp; government officials underfunding of pension plans. </a:t>
            </a:r>
          </a:p>
          <a:p>
            <a:pPr algn="ctr"/>
            <a:endParaRPr lang="en-US" dirty="0"/>
          </a:p>
        </p:txBody>
      </p:sp>
      <p:pic>
        <p:nvPicPr>
          <p:cNvPr id="6" name="Picture 5">
            <a:extLst>
              <a:ext uri="{FF2B5EF4-FFF2-40B4-BE49-F238E27FC236}">
                <a16:creationId xmlns:a16="http://schemas.microsoft.com/office/drawing/2014/main" id="{A9BB97D7-FADE-134E-9D24-02CA35F4D93E}"/>
              </a:ext>
            </a:extLst>
          </p:cNvPr>
          <p:cNvPicPr>
            <a:picLocks noChangeAspect="1"/>
          </p:cNvPicPr>
          <p:nvPr/>
        </p:nvPicPr>
        <p:blipFill rotWithShape="1">
          <a:blip r:embed="rId2" cstate="print">
            <a:alphaModFix amt="46000"/>
            <a:extLst>
              <a:ext uri="{28A0092B-C50C-407E-A947-70E740481C1C}">
                <a14:useLocalDpi xmlns:a14="http://schemas.microsoft.com/office/drawing/2010/main"/>
              </a:ext>
            </a:extLst>
          </a:blip>
          <a:srcRect/>
          <a:stretch/>
        </p:blipFill>
        <p:spPr>
          <a:xfrm>
            <a:off x="812800" y="1410582"/>
            <a:ext cx="8331200" cy="2418908"/>
          </a:xfrm>
          <a:prstGeom prst="rect">
            <a:avLst/>
          </a:prstGeom>
        </p:spPr>
      </p:pic>
    </p:spTree>
    <p:extLst>
      <p:ext uri="{BB962C8B-B14F-4D97-AF65-F5344CB8AC3E}">
        <p14:creationId xmlns:p14="http://schemas.microsoft.com/office/powerpoint/2010/main" val="32689258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three-fourths of state and local workers are confident they will be financially secure in retirement.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37</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FF517AD9-9BB7-8B48-925D-670684F2A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3018" y="1979884"/>
            <a:ext cx="6946900" cy="3673098"/>
          </a:xfrm>
          <a:prstGeom prst="rect">
            <a:avLst/>
          </a:prstGeom>
        </p:spPr>
      </p:pic>
    </p:spTree>
    <p:extLst>
      <p:ext uri="{BB962C8B-B14F-4D97-AF65-F5344CB8AC3E}">
        <p14:creationId xmlns:p14="http://schemas.microsoft.com/office/powerpoint/2010/main" val="77271366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State and local workforce agrees pensions better than 401(k)-style individual accounts for maintaining standard of living in retirement.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38</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D03C39E0-E5D5-2645-8B55-3C698E94BA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7430" y="1763050"/>
            <a:ext cx="7169145" cy="4258794"/>
          </a:xfrm>
          <a:prstGeom prst="rect">
            <a:avLst/>
          </a:prstGeom>
        </p:spPr>
      </p:pic>
    </p:spTree>
    <p:extLst>
      <p:ext uri="{BB962C8B-B14F-4D97-AF65-F5344CB8AC3E}">
        <p14:creationId xmlns:p14="http://schemas.microsoft.com/office/powerpoint/2010/main" val="106313259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But most are concerned about cuts to their pensions.</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39</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7562EFE0-A924-E840-AC8A-47C483014E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8034" y="1823638"/>
            <a:ext cx="6946900" cy="4071114"/>
          </a:xfrm>
          <a:prstGeom prst="rect">
            <a:avLst/>
          </a:prstGeom>
        </p:spPr>
      </p:pic>
    </p:spTree>
    <p:extLst>
      <p:ext uri="{BB962C8B-B14F-4D97-AF65-F5344CB8AC3E}">
        <p14:creationId xmlns:p14="http://schemas.microsoft.com/office/powerpoint/2010/main" val="42281033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57179" y="182374"/>
            <a:ext cx="8350212" cy="1135004"/>
          </a:xfrm>
          <a:prstGeom prst="rect">
            <a:avLst/>
          </a:prstGeom>
        </p:spPr>
        <p:txBody>
          <a:bodyPr lIns="0" tIns="0" rIns="0" bIns="0">
            <a:normAutofit/>
          </a:bodyPr>
          <a:lstStyle/>
          <a:p>
            <a:pPr lvl="0" defTabSz="795527">
              <a:defRPr sz="1800">
                <a:solidFill>
                  <a:srgbClr val="000000"/>
                </a:solidFill>
              </a:defRPr>
            </a:pPr>
            <a:r>
              <a:rPr lang="en-US" sz="3600" b="1" dirty="0">
                <a:solidFill>
                  <a:schemeClr val="accent6">
                    <a:lumMod val="90000"/>
                    <a:lumOff val="10000"/>
                  </a:schemeClr>
                </a:solidFill>
              </a:rPr>
              <a:t>Speakers</a:t>
            </a:r>
            <a:endParaRPr sz="3400" b="1" dirty="0">
              <a:solidFill>
                <a:schemeClr val="accent6">
                  <a:lumMod val="90000"/>
                  <a:lumOff val="10000"/>
                </a:schemeClr>
              </a:solidFill>
            </a:endParaRPr>
          </a:p>
        </p:txBody>
      </p:sp>
      <p:sp>
        <p:nvSpPr>
          <p:cNvPr id="7" name="Rectangle 6">
            <a:extLst>
              <a:ext uri="{FF2B5EF4-FFF2-40B4-BE49-F238E27FC236}">
                <a16:creationId xmlns:a16="http://schemas.microsoft.com/office/drawing/2014/main" id="{FE0E2080-7813-B142-8D71-2460A72FE09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a:t>
            </a:fld>
            <a:endParaRPr lang="en-US" sz="1600" dirty="0"/>
          </a:p>
        </p:txBody>
      </p:sp>
      <p:pic>
        <p:nvPicPr>
          <p:cNvPr id="14" name="Picture 13" descr="A person wearing a suit and tie smiling and looking at the camera&#10;&#10;Description automatically generated">
            <a:extLst>
              <a:ext uri="{FF2B5EF4-FFF2-40B4-BE49-F238E27FC236}">
                <a16:creationId xmlns:a16="http://schemas.microsoft.com/office/drawing/2014/main" id="{37684A23-5123-F54C-864B-024241479C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8810" y="1949550"/>
            <a:ext cx="1413395" cy="1479450"/>
          </a:xfrm>
          <a:prstGeom prst="rect">
            <a:avLst/>
          </a:prstGeom>
          <a:ln>
            <a:solidFill>
              <a:schemeClr val="accent5"/>
            </a:solidFill>
          </a:ln>
        </p:spPr>
      </p:pic>
      <p:sp>
        <p:nvSpPr>
          <p:cNvPr id="17" name="Shape 68">
            <a:extLst>
              <a:ext uri="{FF2B5EF4-FFF2-40B4-BE49-F238E27FC236}">
                <a16:creationId xmlns:a16="http://schemas.microsoft.com/office/drawing/2014/main" id="{60FB6837-AA31-0B41-825E-BDC4F490D53B}"/>
              </a:ext>
            </a:extLst>
          </p:cNvPr>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3" name="Picture 2">
            <a:extLst>
              <a:ext uri="{FF2B5EF4-FFF2-40B4-BE49-F238E27FC236}">
                <a16:creationId xmlns:a16="http://schemas.microsoft.com/office/drawing/2014/main" id="{90E93568-EF62-8445-82D8-E59C7E647F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8810" y="3920830"/>
            <a:ext cx="1420575" cy="1479452"/>
          </a:xfrm>
          <a:prstGeom prst="rect">
            <a:avLst/>
          </a:prstGeom>
          <a:ln>
            <a:solidFill>
              <a:schemeClr val="accent5"/>
            </a:solidFill>
          </a:ln>
        </p:spPr>
      </p:pic>
      <p:graphicFrame>
        <p:nvGraphicFramePr>
          <p:cNvPr id="9" name="Table 8">
            <a:extLst>
              <a:ext uri="{FF2B5EF4-FFF2-40B4-BE49-F238E27FC236}">
                <a16:creationId xmlns:a16="http://schemas.microsoft.com/office/drawing/2014/main" id="{02084C93-40BA-4344-8C9E-82C4883C966B}"/>
              </a:ext>
            </a:extLst>
          </p:cNvPr>
          <p:cNvGraphicFramePr>
            <a:graphicFrameLocks noGrp="1"/>
          </p:cNvGraphicFramePr>
          <p:nvPr>
            <p:extLst>
              <p:ext uri="{D42A27DB-BD31-4B8C-83A1-F6EECF244321}">
                <p14:modId xmlns:p14="http://schemas.microsoft.com/office/powerpoint/2010/main" val="1664672254"/>
              </p:ext>
            </p:extLst>
          </p:nvPr>
        </p:nvGraphicFramePr>
        <p:xfrm>
          <a:off x="3211391" y="2076009"/>
          <a:ext cx="5467660" cy="3296920"/>
        </p:xfrm>
        <a:graphic>
          <a:graphicData uri="http://schemas.openxmlformats.org/drawingml/2006/table">
            <a:tbl>
              <a:tblPr firstRow="1" bandRow="1">
                <a:tableStyleId>{5940675A-B579-460E-94D1-54222C63F5DA}</a:tableStyleId>
              </a:tblPr>
              <a:tblGrid>
                <a:gridCol w="5467660">
                  <a:extLst>
                    <a:ext uri="{9D8B030D-6E8A-4147-A177-3AD203B41FA5}">
                      <a16:colId xmlns:a16="http://schemas.microsoft.com/office/drawing/2014/main" val="5681453"/>
                    </a:ext>
                  </a:extLst>
                </a:gridCol>
              </a:tblGrid>
              <a:tr h="370840">
                <a:tc>
                  <a:txBody>
                    <a:bodyPr/>
                    <a:lstStyle/>
                    <a:p>
                      <a:endParaRPr lang="en-US" b="1" dirty="0"/>
                    </a:p>
                    <a:p>
                      <a:r>
                        <a:rPr lang="en-US" b="1" dirty="0"/>
                        <a:t>Dan </a:t>
                      </a:r>
                      <a:r>
                        <a:rPr lang="en-US" b="1" dirty="0" err="1"/>
                        <a:t>Doonan</a:t>
                      </a:r>
                      <a:endParaRPr lang="en-US" b="1" dirty="0"/>
                    </a:p>
                    <a:p>
                      <a:r>
                        <a:rPr lang="en-US" dirty="0"/>
                        <a:t>NIRS Executive Director</a:t>
                      </a:r>
                    </a:p>
                    <a:p>
                      <a:endParaRPr lang="en-US" dirty="0"/>
                    </a:p>
                    <a:p>
                      <a:endParaRPr lang="en-US" dirty="0"/>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279654"/>
                  </a:ext>
                </a:extLst>
              </a:tr>
              <a:tr h="370840">
                <a:tc>
                  <a:txBody>
                    <a:bodyPr/>
                    <a:lstStyle/>
                    <a:p>
                      <a:endParaRPr lang="en-US" b="1" dirty="0"/>
                    </a:p>
                    <a:p>
                      <a:endParaRPr lang="en-US" b="1" dirty="0"/>
                    </a:p>
                    <a:p>
                      <a:r>
                        <a:rPr lang="en-US" b="1" dirty="0"/>
                        <a:t>Tyler Bond</a:t>
                      </a:r>
                    </a:p>
                    <a:p>
                      <a:r>
                        <a:rPr lang="en-US" dirty="0"/>
                        <a:t>NIRS Research Manager and Report Co-Author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7223141"/>
                  </a:ext>
                </a:extLst>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223641"/>
                  </a:ext>
                </a:extLst>
              </a:tr>
            </a:tbl>
          </a:graphicData>
        </a:graphic>
      </p:graphicFrame>
    </p:spTree>
    <p:extLst>
      <p:ext uri="{BB962C8B-B14F-4D97-AF65-F5344CB8AC3E}">
        <p14:creationId xmlns:p14="http://schemas.microsoft.com/office/powerpoint/2010/main" val="175397052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And they also are worried about COLA cuts.</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40</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5EBCEF7B-0379-7344-8DE0-A8ADC91CBA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1850" y="1642827"/>
            <a:ext cx="7121568" cy="4202537"/>
          </a:xfrm>
          <a:prstGeom prst="rect">
            <a:avLst/>
          </a:prstGeom>
        </p:spPr>
      </p:pic>
    </p:spTree>
    <p:extLst>
      <p:ext uri="{BB962C8B-B14F-4D97-AF65-F5344CB8AC3E}">
        <p14:creationId xmlns:p14="http://schemas.microsoft.com/office/powerpoint/2010/main" val="88544573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And underfunding of pensions by government officials is a concern for state and local employees.</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41</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7" name="Picture 6">
            <a:extLst>
              <a:ext uri="{FF2B5EF4-FFF2-40B4-BE49-F238E27FC236}">
                <a16:creationId xmlns:a16="http://schemas.microsoft.com/office/drawing/2014/main" id="{A4E40A21-204B-5B42-A311-5646AD1A1B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7548" y="1863661"/>
            <a:ext cx="7289800" cy="3931414"/>
          </a:xfrm>
          <a:prstGeom prst="rect">
            <a:avLst/>
          </a:prstGeom>
        </p:spPr>
      </p:pic>
    </p:spTree>
    <p:extLst>
      <p:ext uri="{BB962C8B-B14F-4D97-AF65-F5344CB8AC3E}">
        <p14:creationId xmlns:p14="http://schemas.microsoft.com/office/powerpoint/2010/main" val="145183550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7</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42</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825403" y="4739532"/>
            <a:ext cx="6169066" cy="707886"/>
          </a:xfrm>
          <a:prstGeom prst="rect">
            <a:avLst/>
          </a:prstGeom>
          <a:noFill/>
        </p:spPr>
        <p:txBody>
          <a:bodyPr wrap="square" rtlCol="0">
            <a:spAutoFit/>
          </a:bodyPr>
          <a:lstStyle/>
          <a:p>
            <a:pPr algn="ctr"/>
            <a:r>
              <a:rPr lang="en-US" sz="2000" dirty="0"/>
              <a:t>State and local employees say cutting employee benefits could drive them out of the public workforce. </a:t>
            </a:r>
          </a:p>
        </p:txBody>
      </p:sp>
      <p:pic>
        <p:nvPicPr>
          <p:cNvPr id="2" name="Picture 1">
            <a:extLst>
              <a:ext uri="{FF2B5EF4-FFF2-40B4-BE49-F238E27FC236}">
                <a16:creationId xmlns:a16="http://schemas.microsoft.com/office/drawing/2014/main" id="{8FA47DFD-75D1-814D-BF0D-E6B1144BE85A}"/>
              </a:ext>
            </a:extLst>
          </p:cNvPr>
          <p:cNvPicPr>
            <a:picLocks noChangeAspect="1"/>
          </p:cNvPicPr>
          <p:nvPr/>
        </p:nvPicPr>
        <p:blipFill rotWithShape="1">
          <a:blip r:embed="rId2" cstate="email">
            <a:alphaModFix amt="29000"/>
            <a:extLst>
              <a:ext uri="{28A0092B-C50C-407E-A947-70E740481C1C}">
                <a14:useLocalDpi xmlns:a14="http://schemas.microsoft.com/office/drawing/2010/main"/>
              </a:ext>
            </a:extLst>
          </a:blip>
          <a:srcRect/>
          <a:stretch/>
        </p:blipFill>
        <p:spPr>
          <a:xfrm>
            <a:off x="812801" y="1456846"/>
            <a:ext cx="8331199" cy="2650207"/>
          </a:xfrm>
          <a:prstGeom prst="rect">
            <a:avLst/>
          </a:prstGeom>
        </p:spPr>
      </p:pic>
    </p:spTree>
    <p:extLst>
      <p:ext uri="{BB962C8B-B14F-4D97-AF65-F5344CB8AC3E}">
        <p14:creationId xmlns:p14="http://schemas.microsoft.com/office/powerpoint/2010/main" val="199202605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More than half of state and local employees say switching out of pensions would make them more likely to leave their job.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43</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41C6756F-7FBA-174A-8C03-CD1B61FC04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2560" y="1952785"/>
            <a:ext cx="7190030" cy="3922108"/>
          </a:xfrm>
          <a:prstGeom prst="rect">
            <a:avLst/>
          </a:prstGeom>
        </p:spPr>
      </p:pic>
    </p:spTree>
    <p:extLst>
      <p:ext uri="{BB962C8B-B14F-4D97-AF65-F5344CB8AC3E}">
        <p14:creationId xmlns:p14="http://schemas.microsoft.com/office/powerpoint/2010/main" val="357853681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three-fourths of state and local workers say they’re more likely to their leave job if pension cut.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44</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D76CB97C-20E5-354B-8B94-E5844D7770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9083" y="1807674"/>
            <a:ext cx="7035800" cy="3918714"/>
          </a:xfrm>
          <a:prstGeom prst="rect">
            <a:avLst/>
          </a:prstGeom>
        </p:spPr>
      </p:pic>
    </p:spTree>
    <p:extLst>
      <p:ext uri="{BB962C8B-B14F-4D97-AF65-F5344CB8AC3E}">
        <p14:creationId xmlns:p14="http://schemas.microsoft.com/office/powerpoint/2010/main" val="310317685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More than three-fourths of state and local workers say they’re more likely to their leave job if healthcare cut.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45</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E5E68133-632B-2243-8F5B-6B9D406ACE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04499" y="1782305"/>
            <a:ext cx="6982955" cy="4018280"/>
          </a:xfrm>
          <a:prstGeom prst="rect">
            <a:avLst/>
          </a:prstGeom>
        </p:spPr>
      </p:pic>
    </p:spTree>
    <p:extLst>
      <p:ext uri="{BB962C8B-B14F-4D97-AF65-F5344CB8AC3E}">
        <p14:creationId xmlns:p14="http://schemas.microsoft.com/office/powerpoint/2010/main" val="42657174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8</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46</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979938" y="5093475"/>
            <a:ext cx="5507542" cy="707886"/>
          </a:xfrm>
          <a:prstGeom prst="rect">
            <a:avLst/>
          </a:prstGeom>
          <a:noFill/>
        </p:spPr>
        <p:txBody>
          <a:bodyPr wrap="square" rtlCol="0">
            <a:spAutoFit/>
          </a:bodyPr>
          <a:lstStyle/>
          <a:p>
            <a:pPr algn="ctr"/>
            <a:r>
              <a:rPr lang="en-US" sz="2000" dirty="0"/>
              <a:t>State and local employees say eliminating pensions has risks.</a:t>
            </a:r>
          </a:p>
        </p:txBody>
      </p:sp>
      <p:pic>
        <p:nvPicPr>
          <p:cNvPr id="3" name="Picture 2">
            <a:extLst>
              <a:ext uri="{FF2B5EF4-FFF2-40B4-BE49-F238E27FC236}">
                <a16:creationId xmlns:a16="http://schemas.microsoft.com/office/drawing/2014/main" id="{04E5256B-621C-4546-AA52-4950AFA8C1DF}"/>
              </a:ext>
            </a:extLst>
          </p:cNvPr>
          <p:cNvPicPr>
            <a:picLocks noChangeAspect="1"/>
          </p:cNvPicPr>
          <p:nvPr/>
        </p:nvPicPr>
        <p:blipFill rotWithShape="1">
          <a:blip r:embed="rId2" cstate="email">
            <a:alphaModFix amt="23000"/>
            <a:extLst>
              <a:ext uri="{28A0092B-C50C-407E-A947-70E740481C1C}">
                <a14:useLocalDpi xmlns:a14="http://schemas.microsoft.com/office/drawing/2010/main"/>
              </a:ext>
            </a:extLst>
          </a:blip>
          <a:srcRect/>
          <a:stretch/>
        </p:blipFill>
        <p:spPr>
          <a:xfrm>
            <a:off x="812801" y="1410582"/>
            <a:ext cx="8331199" cy="317715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73504688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Most state and local workers say eliminating pensions would weaken public safety.</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47</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D3142D29-27F9-D74B-9157-AEB7A3C834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2775" y="1853561"/>
            <a:ext cx="7192290" cy="3994467"/>
          </a:xfrm>
          <a:prstGeom prst="rect">
            <a:avLst/>
          </a:prstGeom>
        </p:spPr>
      </p:pic>
    </p:spTree>
    <p:extLst>
      <p:ext uri="{BB962C8B-B14F-4D97-AF65-F5344CB8AC3E}">
        <p14:creationId xmlns:p14="http://schemas.microsoft.com/office/powerpoint/2010/main" val="387673751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Most state and local workers say eliminating pensions would weaken education system.</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48</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6BC0F5FC-5371-0A4A-AE24-FC09122696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8400" y="1774350"/>
            <a:ext cx="6807200" cy="4045703"/>
          </a:xfrm>
          <a:prstGeom prst="rect">
            <a:avLst/>
          </a:prstGeom>
        </p:spPr>
      </p:pic>
    </p:spTree>
    <p:extLst>
      <p:ext uri="{BB962C8B-B14F-4D97-AF65-F5344CB8AC3E}">
        <p14:creationId xmlns:p14="http://schemas.microsoft.com/office/powerpoint/2010/main" val="16039944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all state and local workers say eliminating pensions would harm recruitment and retention.</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49</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7799B83D-9B6B-F842-8E27-6469DCD504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8340" y="1783272"/>
            <a:ext cx="7492223" cy="4061649"/>
          </a:xfrm>
          <a:prstGeom prst="rect">
            <a:avLst/>
          </a:prstGeom>
        </p:spPr>
      </p:pic>
    </p:spTree>
    <p:extLst>
      <p:ext uri="{BB962C8B-B14F-4D97-AF65-F5344CB8AC3E}">
        <p14:creationId xmlns:p14="http://schemas.microsoft.com/office/powerpoint/2010/main" val="4367455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Why This Research?</a:t>
            </a:r>
          </a:p>
        </p:txBody>
      </p:sp>
      <p:sp>
        <p:nvSpPr>
          <p:cNvPr id="67" name="Shape 67"/>
          <p:cNvSpPr>
            <a:spLocks noGrp="1"/>
          </p:cNvSpPr>
          <p:nvPr>
            <p:ph type="body" idx="4294967295"/>
          </p:nvPr>
        </p:nvSpPr>
        <p:spPr>
          <a:xfrm>
            <a:off x="929308" y="1966854"/>
            <a:ext cx="5040418" cy="3641365"/>
          </a:xfrm>
          <a:prstGeom prst="rect">
            <a:avLst/>
          </a:prstGeom>
        </p:spPr>
        <p:txBody>
          <a:bodyPr lIns="0" tIns="0" rIns="0" bIns="0">
            <a:noAutofit/>
          </a:bodyPr>
          <a:lstStyle/>
          <a:p>
            <a:pPr eaLnBrk="1" fontAlgn="auto" hangingPunct="1"/>
            <a:r>
              <a:rPr lang="en-US" sz="1600" dirty="0"/>
              <a:t>State and local governments face challenges recruiting and retaining employees to deliver vital taxpayer services.  </a:t>
            </a:r>
          </a:p>
          <a:p>
            <a:pPr eaLnBrk="1" fontAlgn="auto" hangingPunct="1"/>
            <a:endParaRPr lang="en-US" sz="1600" dirty="0"/>
          </a:p>
          <a:p>
            <a:pPr eaLnBrk="1" fontAlgn="auto" hangingPunct="1"/>
            <a:r>
              <a:rPr lang="en-US" sz="1600" dirty="0"/>
              <a:t>Policymakers best positioned to meet growing workforce demands when they fully understand what drives employee job decision making. </a:t>
            </a:r>
          </a:p>
          <a:p>
            <a:pPr eaLnBrk="1" fontAlgn="auto" hangingPunct="1"/>
            <a:endParaRPr lang="en-US" sz="1600" dirty="0"/>
          </a:p>
          <a:p>
            <a:pPr eaLnBrk="1" fontAlgn="auto" hangingPunct="1"/>
            <a:r>
              <a:rPr lang="en-US" sz="1600" dirty="0"/>
              <a:t>Develop deep understanding of how public employees view their jobs, benefits, as well as impacts of any cuts to benefits.  </a:t>
            </a:r>
          </a:p>
          <a:p>
            <a:pPr eaLnBrk="1" fontAlgn="auto" hangingPunct="1"/>
            <a:endParaRPr lang="en-US" sz="1600" dirty="0"/>
          </a:p>
          <a:p>
            <a:pPr eaLnBrk="1" fontAlgn="auto" hangingPunct="1"/>
            <a:r>
              <a:rPr lang="en-US" sz="1600" dirty="0"/>
              <a:t>Assess differing views by profession and younger workers.  </a:t>
            </a: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a:t>
            </a:fld>
            <a:endParaRPr lang="en-US" sz="1600" dirty="0"/>
          </a:p>
        </p:txBody>
      </p:sp>
      <p:pic>
        <p:nvPicPr>
          <p:cNvPr id="3" name="Picture 2">
            <a:extLst>
              <a:ext uri="{FF2B5EF4-FFF2-40B4-BE49-F238E27FC236}">
                <a16:creationId xmlns:a16="http://schemas.microsoft.com/office/drawing/2014/main" id="{55F7F072-78C8-2B40-AD19-1F8B3A3B6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216" y="1966854"/>
            <a:ext cx="2597430" cy="3361380"/>
          </a:xfrm>
          <a:prstGeom prst="rect">
            <a:avLst/>
          </a:prstGeom>
          <a:ln>
            <a:solidFill>
              <a:schemeClr val="accent1"/>
            </a:solidFill>
          </a:ln>
        </p:spPr>
      </p:pic>
    </p:spTree>
    <p:extLst>
      <p:ext uri="{BB962C8B-B14F-4D97-AF65-F5344CB8AC3E}">
        <p14:creationId xmlns:p14="http://schemas.microsoft.com/office/powerpoint/2010/main" val="66846376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6600" b="1" dirty="0">
                <a:solidFill>
                  <a:srgbClr val="007258"/>
                </a:solidFill>
              </a:rPr>
              <a:t>9</a:t>
            </a:r>
            <a:r>
              <a:rPr lang="en-US" sz="3200" b="1" dirty="0">
                <a:solidFill>
                  <a:srgbClr val="007258"/>
                </a:solidFill>
              </a:rPr>
              <a:t> Key Finding </a:t>
            </a:r>
            <a:endParaRPr sz="32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50</a:t>
            </a:fld>
            <a:endParaRPr lang="en-US" sz="1600" dirty="0"/>
          </a:p>
        </p:txBody>
      </p:sp>
      <p:sp>
        <p:nvSpPr>
          <p:cNvPr id="8" name="TextBox 7">
            <a:extLst>
              <a:ext uri="{FF2B5EF4-FFF2-40B4-BE49-F238E27FC236}">
                <a16:creationId xmlns:a16="http://schemas.microsoft.com/office/drawing/2014/main" id="{B04F41F0-1DA6-B64C-9E42-088ED16033BE}"/>
              </a:ext>
            </a:extLst>
          </p:cNvPr>
          <p:cNvSpPr txBox="1"/>
          <p:nvPr/>
        </p:nvSpPr>
        <p:spPr>
          <a:xfrm>
            <a:off x="1398982" y="4466262"/>
            <a:ext cx="6993990" cy="1015663"/>
          </a:xfrm>
          <a:prstGeom prst="rect">
            <a:avLst/>
          </a:prstGeom>
          <a:noFill/>
        </p:spPr>
        <p:txBody>
          <a:bodyPr wrap="square" rtlCol="0">
            <a:spAutoFit/>
          </a:bodyPr>
          <a:lstStyle/>
          <a:p>
            <a:pPr algn="ctr"/>
            <a:r>
              <a:rPr lang="en-US" sz="2000" dirty="0"/>
              <a:t>Millennials working in state and local government generally share the views of Baby Boomers and </a:t>
            </a:r>
            <a:r>
              <a:rPr lang="en-US" sz="2000" dirty="0" err="1"/>
              <a:t>GenXers</a:t>
            </a:r>
            <a:r>
              <a:rPr lang="en-US" sz="2000" dirty="0"/>
              <a:t> on their job, serving the public, pay, and benefits. </a:t>
            </a:r>
            <a:endParaRPr lang="en-US" dirty="0"/>
          </a:p>
        </p:txBody>
      </p:sp>
      <p:pic>
        <p:nvPicPr>
          <p:cNvPr id="3" name="Picture 2">
            <a:extLst>
              <a:ext uri="{FF2B5EF4-FFF2-40B4-BE49-F238E27FC236}">
                <a16:creationId xmlns:a16="http://schemas.microsoft.com/office/drawing/2014/main" id="{B3AA9298-91AA-2840-8502-0F6F64390421}"/>
              </a:ext>
            </a:extLst>
          </p:cNvPr>
          <p:cNvPicPr>
            <a:picLocks noChangeAspect="1"/>
          </p:cNvPicPr>
          <p:nvPr/>
        </p:nvPicPr>
        <p:blipFill rotWithShape="1">
          <a:blip r:embed="rId2" cstate="email">
            <a:alphaModFix amt="41000"/>
            <a:extLst>
              <a:ext uri="{28A0092B-C50C-407E-A947-70E740481C1C}">
                <a14:useLocalDpi xmlns:a14="http://schemas.microsoft.com/office/drawing/2010/main"/>
              </a:ext>
            </a:extLst>
          </a:blip>
          <a:srcRect l="-2376" r="-2376"/>
          <a:stretch/>
        </p:blipFill>
        <p:spPr>
          <a:xfrm>
            <a:off x="605626" y="1410582"/>
            <a:ext cx="8726009" cy="2530048"/>
          </a:xfrm>
          <a:prstGeom prst="rect">
            <a:avLst/>
          </a:prstGeom>
        </p:spPr>
      </p:pic>
    </p:spTree>
    <p:extLst>
      <p:ext uri="{BB962C8B-B14F-4D97-AF65-F5344CB8AC3E}">
        <p14:creationId xmlns:p14="http://schemas.microsoft.com/office/powerpoint/2010/main" val="236912891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84% of Millennials working in state and local government are satisfied with their job.</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51</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7" name="Picture 6">
            <a:extLst>
              <a:ext uri="{FF2B5EF4-FFF2-40B4-BE49-F238E27FC236}">
                <a16:creationId xmlns:a16="http://schemas.microsoft.com/office/drawing/2014/main" id="{F43AC255-813E-E842-A094-C5B652D16F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9203" y="2545586"/>
            <a:ext cx="7903443" cy="2134902"/>
          </a:xfrm>
          <a:prstGeom prst="rect">
            <a:avLst/>
          </a:prstGeom>
        </p:spPr>
      </p:pic>
    </p:spTree>
    <p:extLst>
      <p:ext uri="{BB962C8B-B14F-4D97-AF65-F5344CB8AC3E}">
        <p14:creationId xmlns:p14="http://schemas.microsoft.com/office/powerpoint/2010/main" val="381526884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80% of Millennials working in state and local government say they could earn a higher salary in the private sector.</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52</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AC6B724A-3958-0040-9721-B31BC42C0C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9789" y="1832664"/>
            <a:ext cx="6908800" cy="3963164"/>
          </a:xfrm>
          <a:prstGeom prst="rect">
            <a:avLst/>
          </a:prstGeom>
        </p:spPr>
      </p:pic>
    </p:spTree>
    <p:extLst>
      <p:ext uri="{BB962C8B-B14F-4D97-AF65-F5344CB8AC3E}">
        <p14:creationId xmlns:p14="http://schemas.microsoft.com/office/powerpoint/2010/main" val="3160536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Nearly all Millennials working in state and local government have favorable views of pensions.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53</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B32127B8-7990-8E45-AF0F-62F3FEFBCA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41558" y="1797803"/>
            <a:ext cx="7035800" cy="3985109"/>
          </a:xfrm>
          <a:prstGeom prst="rect">
            <a:avLst/>
          </a:prstGeom>
        </p:spPr>
      </p:pic>
    </p:spTree>
    <p:extLst>
      <p:ext uri="{BB962C8B-B14F-4D97-AF65-F5344CB8AC3E}">
        <p14:creationId xmlns:p14="http://schemas.microsoft.com/office/powerpoint/2010/main" val="38759511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More than three-fourths of Millennials agree a pension is better than a 401(k) for maintaining their standard of living in retirement.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54</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2D8E5FFC-D19D-2B4F-96D0-CF60395AA3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6800" y="1838978"/>
            <a:ext cx="7457268" cy="4191960"/>
          </a:xfrm>
          <a:prstGeom prst="rect">
            <a:avLst/>
          </a:prstGeom>
        </p:spPr>
      </p:pic>
    </p:spTree>
    <p:extLst>
      <p:ext uri="{BB962C8B-B14F-4D97-AF65-F5344CB8AC3E}">
        <p14:creationId xmlns:p14="http://schemas.microsoft.com/office/powerpoint/2010/main" val="83940476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More than half of Millennials in state and local government agree switching out of pension would make them more likely to leave their job.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55</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7" name="Picture 6">
            <a:extLst>
              <a:ext uri="{FF2B5EF4-FFF2-40B4-BE49-F238E27FC236}">
                <a16:creationId xmlns:a16="http://schemas.microsoft.com/office/drawing/2014/main" id="{A130517D-FE2E-8344-B1B7-D797A242A1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9177" y="2042127"/>
            <a:ext cx="7213600" cy="3727127"/>
          </a:xfrm>
          <a:prstGeom prst="rect">
            <a:avLst/>
          </a:prstGeom>
        </p:spPr>
      </p:pic>
    </p:spTree>
    <p:extLst>
      <p:ext uri="{BB962C8B-B14F-4D97-AF65-F5344CB8AC3E}">
        <p14:creationId xmlns:p14="http://schemas.microsoft.com/office/powerpoint/2010/main" val="234213814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Most Millennials in state and local government say they plan plan to stay with employer until retirement or until can’t work. </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56</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9E45A836-E1D7-574E-90D5-EF9ADEB324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8491" y="1591306"/>
            <a:ext cx="7099819" cy="4125536"/>
          </a:xfrm>
          <a:prstGeom prst="rect">
            <a:avLst/>
          </a:prstGeom>
        </p:spPr>
      </p:pic>
    </p:spTree>
    <p:extLst>
      <p:ext uri="{BB962C8B-B14F-4D97-AF65-F5344CB8AC3E}">
        <p14:creationId xmlns:p14="http://schemas.microsoft.com/office/powerpoint/2010/main" val="303092988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Three-fourths of Millennials in state and local government agree  a pension is a major reason they chose a public sector job.</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57</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4" name="Picture 3">
            <a:extLst>
              <a:ext uri="{FF2B5EF4-FFF2-40B4-BE49-F238E27FC236}">
                <a16:creationId xmlns:a16="http://schemas.microsoft.com/office/drawing/2014/main" id="{5E32CD27-31FB-7C4C-9FDE-D8B53DA370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2337" y="2626839"/>
            <a:ext cx="8060309" cy="2327750"/>
          </a:xfrm>
          <a:prstGeom prst="rect">
            <a:avLst/>
          </a:prstGeom>
        </p:spPr>
      </p:pic>
    </p:spTree>
    <p:extLst>
      <p:ext uri="{BB962C8B-B14F-4D97-AF65-F5344CB8AC3E}">
        <p14:creationId xmlns:p14="http://schemas.microsoft.com/office/powerpoint/2010/main" val="59205700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2400" b="1" dirty="0">
                <a:solidFill>
                  <a:srgbClr val="007258"/>
                </a:solidFill>
              </a:rPr>
              <a:t>Most Millennials in state and local government agree  a pension is a major reason they stay in their job.</a:t>
            </a:r>
            <a:endParaRPr sz="24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58</a:t>
            </a:fld>
            <a:endParaRPr lang="en-US" sz="1600" dirty="0"/>
          </a:p>
        </p:txBody>
      </p:sp>
      <p:sp>
        <p:nvSpPr>
          <p:cNvPr id="8" name="TextBox 7">
            <a:extLst>
              <a:ext uri="{FF2B5EF4-FFF2-40B4-BE49-F238E27FC236}">
                <a16:creationId xmlns:a16="http://schemas.microsoft.com/office/drawing/2014/main" id="{9107DC2C-D12C-404F-93C4-85FDE297837D}"/>
              </a:ext>
            </a:extLst>
          </p:cNvPr>
          <p:cNvSpPr txBox="1"/>
          <p:nvPr/>
        </p:nvSpPr>
        <p:spPr>
          <a:xfrm>
            <a:off x="1699789"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DC806E79-0615-A74E-B2F7-B1DE46583550}"/>
              </a:ext>
            </a:extLst>
          </p:cNvPr>
          <p:cNvSpPr txBox="1"/>
          <p:nvPr/>
        </p:nvSpPr>
        <p:spPr>
          <a:xfrm>
            <a:off x="5694307" y="4060557"/>
            <a:ext cx="764442" cy="263470"/>
          </a:xfrm>
          <a:prstGeom prst="rect">
            <a:avLst/>
          </a:prstGeom>
          <a:solidFill>
            <a:schemeClr val="bg1"/>
          </a:solidFill>
        </p:spPr>
        <p:txBody>
          <a:bodyPr wrap="square" rtlCol="0">
            <a:spAutoFit/>
          </a:bodyPr>
          <a:lstStyle/>
          <a:p>
            <a:endParaRPr lang="en-US" dirty="0">
              <a:solidFill>
                <a:schemeClr val="bg1"/>
              </a:solidFill>
            </a:endParaRPr>
          </a:p>
        </p:txBody>
      </p:sp>
      <p:pic>
        <p:nvPicPr>
          <p:cNvPr id="3" name="Picture 2">
            <a:extLst>
              <a:ext uri="{FF2B5EF4-FFF2-40B4-BE49-F238E27FC236}">
                <a16:creationId xmlns:a16="http://schemas.microsoft.com/office/drawing/2014/main" id="{6401D1DC-4114-3247-8750-AEC9494A56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308" y="2428851"/>
            <a:ext cx="8214692" cy="2142181"/>
          </a:xfrm>
          <a:prstGeom prst="rect">
            <a:avLst/>
          </a:prstGeom>
        </p:spPr>
      </p:pic>
    </p:spTree>
    <p:extLst>
      <p:ext uri="{BB962C8B-B14F-4D97-AF65-F5344CB8AC3E}">
        <p14:creationId xmlns:p14="http://schemas.microsoft.com/office/powerpoint/2010/main" val="59126246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State &amp; Local Employees Fact Sheet</a:t>
            </a:r>
            <a:endParaRPr sz="36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59</a:t>
            </a:fld>
            <a:endParaRPr lang="en-US" sz="1600" dirty="0"/>
          </a:p>
        </p:txBody>
      </p:sp>
      <p:pic>
        <p:nvPicPr>
          <p:cNvPr id="4" name="Picture 3" descr="A screenshot of a cell phone&#10;&#10;Description automatically generated">
            <a:extLst>
              <a:ext uri="{FF2B5EF4-FFF2-40B4-BE49-F238E27FC236}">
                <a16:creationId xmlns:a16="http://schemas.microsoft.com/office/drawing/2014/main" id="{526B2340-7F04-D247-B380-B0C617FD88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3" t="-56" r="-133" b="-56"/>
          <a:stretch/>
        </p:blipFill>
        <p:spPr>
          <a:xfrm>
            <a:off x="1243667" y="1659023"/>
            <a:ext cx="3529811" cy="4302466"/>
          </a:xfrm>
          <a:prstGeom prst="rect">
            <a:avLst/>
          </a:prstGeom>
          <a:ln>
            <a:solidFill>
              <a:schemeClr val="accent1"/>
            </a:solidFill>
          </a:ln>
        </p:spPr>
      </p:pic>
      <p:pic>
        <p:nvPicPr>
          <p:cNvPr id="8" name="Picture 7" descr="A screenshot of a cell phone&#10;&#10;Description automatically generated">
            <a:extLst>
              <a:ext uri="{FF2B5EF4-FFF2-40B4-BE49-F238E27FC236}">
                <a16:creationId xmlns:a16="http://schemas.microsoft.com/office/drawing/2014/main" id="{59A4FD7D-4970-8444-A98D-3640FEF1D8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5252" y="1618096"/>
            <a:ext cx="3390328" cy="4368004"/>
          </a:xfrm>
          <a:prstGeom prst="rect">
            <a:avLst/>
          </a:prstGeom>
          <a:ln>
            <a:solidFill>
              <a:schemeClr val="accent1"/>
            </a:solidFill>
          </a:ln>
        </p:spPr>
      </p:pic>
    </p:spTree>
    <p:extLst>
      <p:ext uri="{BB962C8B-B14F-4D97-AF65-F5344CB8AC3E}">
        <p14:creationId xmlns:p14="http://schemas.microsoft.com/office/powerpoint/2010/main" val="40374450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Methodology</a:t>
            </a: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6</a:t>
            </a:fld>
            <a:endParaRPr lang="en-US" sz="1600" dirty="0"/>
          </a:p>
        </p:txBody>
      </p:sp>
      <p:sp>
        <p:nvSpPr>
          <p:cNvPr id="6" name="Content Placeholder 2">
            <a:extLst>
              <a:ext uri="{FF2B5EF4-FFF2-40B4-BE49-F238E27FC236}">
                <a16:creationId xmlns:a16="http://schemas.microsoft.com/office/drawing/2014/main" id="{637DB0BB-9879-F144-8C59-3C71C762021E}"/>
              </a:ext>
            </a:extLst>
          </p:cNvPr>
          <p:cNvSpPr txBox="1">
            <a:spLocks/>
          </p:cNvSpPr>
          <p:nvPr/>
        </p:nvSpPr>
        <p:spPr>
          <a:xfrm>
            <a:off x="929308" y="3639625"/>
            <a:ext cx="8049844" cy="3332453"/>
          </a:xfrm>
          <a:prstGeom prst="rect">
            <a:avLst/>
          </a:prstGeom>
        </p:spPr>
        <p:txBody>
          <a:bodyPr/>
          <a:lstStyle>
            <a:lvl1pPr marL="342900" indent="-342900" algn="l" rtl="0" eaLnBrk="0" fontAlgn="base" hangingPunct="0">
              <a:spcBef>
                <a:spcPct val="20000"/>
              </a:spcBef>
              <a:spcAft>
                <a:spcPct val="0"/>
              </a:spcAft>
              <a:buChar char="•"/>
              <a:defRPr sz="2800">
                <a:solidFill>
                  <a:srgbClr val="4A5558"/>
                </a:solidFill>
                <a:latin typeface="+mn-lt"/>
                <a:ea typeface="+mn-ea"/>
                <a:cs typeface="+mn-cs"/>
              </a:defRPr>
            </a:lvl1pPr>
            <a:lvl2pPr marL="742950" indent="-285750" algn="l" rtl="0" eaLnBrk="0" fontAlgn="base" hangingPunct="0">
              <a:spcBef>
                <a:spcPct val="20000"/>
              </a:spcBef>
              <a:spcAft>
                <a:spcPct val="0"/>
              </a:spcAft>
              <a:buChar char="–"/>
              <a:defRPr sz="2400">
                <a:solidFill>
                  <a:srgbClr val="4A5558"/>
                </a:solidFill>
                <a:latin typeface="+mn-lt"/>
                <a:ea typeface="+mn-ea"/>
              </a:defRPr>
            </a:lvl2pPr>
            <a:lvl3pPr marL="1143000" indent="-228600" algn="l" rtl="0" eaLnBrk="0" fontAlgn="base" hangingPunct="0">
              <a:spcBef>
                <a:spcPct val="20000"/>
              </a:spcBef>
              <a:spcAft>
                <a:spcPct val="0"/>
              </a:spcAft>
              <a:buChar char="•"/>
              <a:defRPr>
                <a:solidFill>
                  <a:srgbClr val="4A5558"/>
                </a:solidFill>
                <a:latin typeface="+mn-lt"/>
                <a:ea typeface="+mn-ea"/>
              </a:defRPr>
            </a:lvl3pPr>
            <a:lvl4pPr marL="1600200" indent="-228600" algn="l" rtl="0" eaLnBrk="0" fontAlgn="base" hangingPunct="0">
              <a:spcBef>
                <a:spcPct val="20000"/>
              </a:spcBef>
              <a:spcAft>
                <a:spcPct val="0"/>
              </a:spcAft>
              <a:buChar char="–"/>
              <a:defRPr sz="1400">
                <a:solidFill>
                  <a:srgbClr val="4A5558"/>
                </a:solidFill>
                <a:latin typeface="+mn-lt"/>
                <a:ea typeface="+mn-ea"/>
              </a:defRPr>
            </a:lvl4pPr>
            <a:lvl5pPr marL="2057400" indent="-228600" algn="l" rtl="0" eaLnBrk="0" fontAlgn="base" hangingPunct="0">
              <a:spcBef>
                <a:spcPct val="20000"/>
              </a:spcBef>
              <a:spcAft>
                <a:spcPct val="0"/>
              </a:spcAft>
              <a:buChar char="»"/>
              <a:defRPr sz="1400">
                <a:solidFill>
                  <a:srgbClr val="4A5558"/>
                </a:solidFill>
                <a:latin typeface="+mn-lt"/>
                <a:ea typeface="+mn-ea"/>
              </a:defRPr>
            </a:lvl5pPr>
            <a:lvl6pPr marL="2514600" indent="-228600" algn="l" rtl="0" fontAlgn="base">
              <a:spcBef>
                <a:spcPct val="20000"/>
              </a:spcBef>
              <a:spcAft>
                <a:spcPct val="0"/>
              </a:spcAft>
              <a:buChar char="»"/>
              <a:defRPr sz="1400">
                <a:solidFill>
                  <a:srgbClr val="4A5558"/>
                </a:solidFill>
                <a:latin typeface="+mn-lt"/>
                <a:ea typeface="+mn-ea"/>
              </a:defRPr>
            </a:lvl6pPr>
            <a:lvl7pPr marL="2971800" indent="-228600" algn="l" rtl="0" fontAlgn="base">
              <a:spcBef>
                <a:spcPct val="20000"/>
              </a:spcBef>
              <a:spcAft>
                <a:spcPct val="0"/>
              </a:spcAft>
              <a:buChar char="»"/>
              <a:defRPr sz="1400">
                <a:solidFill>
                  <a:srgbClr val="4A5558"/>
                </a:solidFill>
                <a:latin typeface="+mn-lt"/>
                <a:ea typeface="+mn-ea"/>
              </a:defRPr>
            </a:lvl7pPr>
            <a:lvl8pPr marL="3429000" indent="-228600" algn="l" rtl="0" fontAlgn="base">
              <a:spcBef>
                <a:spcPct val="20000"/>
              </a:spcBef>
              <a:spcAft>
                <a:spcPct val="0"/>
              </a:spcAft>
              <a:buChar char="»"/>
              <a:defRPr sz="1400">
                <a:solidFill>
                  <a:srgbClr val="4A5558"/>
                </a:solidFill>
                <a:latin typeface="+mn-lt"/>
                <a:ea typeface="+mn-ea"/>
              </a:defRPr>
            </a:lvl8pPr>
            <a:lvl9pPr marL="3886200" indent="-228600" algn="l" rtl="0" fontAlgn="base">
              <a:spcBef>
                <a:spcPct val="20000"/>
              </a:spcBef>
              <a:spcAft>
                <a:spcPct val="0"/>
              </a:spcAft>
              <a:buChar char="»"/>
              <a:defRPr sz="1400">
                <a:solidFill>
                  <a:srgbClr val="4A5558"/>
                </a:solidFill>
                <a:latin typeface="+mn-lt"/>
                <a:ea typeface="+mn-ea"/>
              </a:defRPr>
            </a:lvl9pPr>
          </a:lstStyle>
          <a:p>
            <a:r>
              <a:rPr lang="en-US" sz="1200" dirty="0"/>
              <a:t>Conducted by Greenwald &amp; Associates, information for this study was collected from online interviews between August 22 - September 12, 2019. </a:t>
            </a:r>
          </a:p>
          <a:p>
            <a:endParaRPr lang="en-US" sz="1200" dirty="0"/>
          </a:p>
          <a:p>
            <a:r>
              <a:rPr lang="en-US" sz="1200" dirty="0"/>
              <a:t>A total of 1,118 public sector employees aged 18 and older completed the survey, including 362 teachers, 284 law enforcement personnel, 204 firefighters and 268 other public sector employees. All employees surveyed were required to be currently participating in a pension plan at their job. </a:t>
            </a:r>
          </a:p>
          <a:p>
            <a:pPr marL="0" indent="0">
              <a:buNone/>
            </a:pPr>
            <a:endParaRPr lang="en-US" sz="1200" dirty="0"/>
          </a:p>
          <a:p>
            <a:r>
              <a:rPr lang="en-US" sz="1200" dirty="0"/>
              <a:t>The final data were weighted by age, gender, and personal income to reflect the demographics within each of these professions according to the Census Bureau’s 2018 Annual Social and Economic Supplement to the Current Population Survey. The results were also weighted to reflect the distribution of these professions within the public sector workforce.</a:t>
            </a:r>
          </a:p>
          <a:p>
            <a:pPr marL="0" indent="0">
              <a:buNone/>
            </a:pPr>
            <a:endParaRPr lang="en-US" sz="1600" dirty="0"/>
          </a:p>
        </p:txBody>
      </p:sp>
      <p:pic>
        <p:nvPicPr>
          <p:cNvPr id="7" name="Picture 6">
            <a:extLst>
              <a:ext uri="{FF2B5EF4-FFF2-40B4-BE49-F238E27FC236}">
                <a16:creationId xmlns:a16="http://schemas.microsoft.com/office/drawing/2014/main" id="{44B0F5FF-9787-9941-BC87-F34ADDCBC93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32779" y="1451547"/>
            <a:ext cx="4126396" cy="2188078"/>
          </a:xfrm>
          <a:prstGeom prst="rect">
            <a:avLst/>
          </a:prstGeom>
        </p:spPr>
      </p:pic>
    </p:spTree>
    <p:extLst>
      <p:ext uri="{BB962C8B-B14F-4D97-AF65-F5344CB8AC3E}">
        <p14:creationId xmlns:p14="http://schemas.microsoft.com/office/powerpoint/2010/main" val="104798482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Law Enforcement Fact Sheets</a:t>
            </a:r>
            <a:endParaRPr sz="36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60</a:t>
            </a:fld>
            <a:endParaRPr lang="en-US" sz="1600" dirty="0"/>
          </a:p>
        </p:txBody>
      </p:sp>
      <p:pic>
        <p:nvPicPr>
          <p:cNvPr id="3" name="Picture 2">
            <a:extLst>
              <a:ext uri="{FF2B5EF4-FFF2-40B4-BE49-F238E27FC236}">
                <a16:creationId xmlns:a16="http://schemas.microsoft.com/office/drawing/2014/main" id="{D9B9B9E2-6895-364A-85D7-C16F8A048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31492" y="1628510"/>
            <a:ext cx="3375639" cy="4255694"/>
          </a:xfrm>
          <a:prstGeom prst="rect">
            <a:avLst/>
          </a:prstGeom>
          <a:solidFill>
            <a:schemeClr val="bg1"/>
          </a:solidFill>
          <a:ln>
            <a:solidFill>
              <a:schemeClr val="accent1"/>
            </a:solidFill>
          </a:ln>
        </p:spPr>
      </p:pic>
      <p:pic>
        <p:nvPicPr>
          <p:cNvPr id="6" name="Picture 5">
            <a:extLst>
              <a:ext uri="{FF2B5EF4-FFF2-40B4-BE49-F238E27FC236}">
                <a16:creationId xmlns:a16="http://schemas.microsoft.com/office/drawing/2014/main" id="{946285BB-D7B8-EE4F-9923-178330025D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2554" y="1628512"/>
            <a:ext cx="3298317" cy="4255692"/>
          </a:xfrm>
          <a:prstGeom prst="rect">
            <a:avLst/>
          </a:prstGeom>
          <a:ln>
            <a:solidFill>
              <a:schemeClr val="accent1"/>
            </a:solidFill>
          </a:ln>
        </p:spPr>
      </p:pic>
    </p:spTree>
    <p:extLst>
      <p:ext uri="{BB962C8B-B14F-4D97-AF65-F5344CB8AC3E}">
        <p14:creationId xmlns:p14="http://schemas.microsoft.com/office/powerpoint/2010/main" val="122583137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Teacher Fact Sheets</a:t>
            </a:r>
            <a:endParaRPr sz="36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61</a:t>
            </a:fld>
            <a:endParaRPr lang="en-US" sz="1600" dirty="0"/>
          </a:p>
        </p:txBody>
      </p:sp>
      <p:pic>
        <p:nvPicPr>
          <p:cNvPr id="4" name="Picture 3">
            <a:extLst>
              <a:ext uri="{FF2B5EF4-FFF2-40B4-BE49-F238E27FC236}">
                <a16:creationId xmlns:a16="http://schemas.microsoft.com/office/drawing/2014/main" id="{7804DD20-2C7A-E143-AFD0-F01F1A7044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9900" y="1680735"/>
            <a:ext cx="3271586" cy="4157767"/>
          </a:xfrm>
          <a:prstGeom prst="rect">
            <a:avLst/>
          </a:prstGeom>
        </p:spPr>
      </p:pic>
      <p:pic>
        <p:nvPicPr>
          <p:cNvPr id="8" name="Picture 7">
            <a:extLst>
              <a:ext uri="{FF2B5EF4-FFF2-40B4-BE49-F238E27FC236}">
                <a16:creationId xmlns:a16="http://schemas.microsoft.com/office/drawing/2014/main" id="{7C925179-F2CE-4442-8689-EAE52A5A1B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2997" y="1646034"/>
            <a:ext cx="3230326" cy="4176523"/>
          </a:xfrm>
          <a:prstGeom prst="rect">
            <a:avLst/>
          </a:prstGeom>
          <a:ln>
            <a:solidFill>
              <a:schemeClr val="accent1"/>
            </a:solidFill>
          </a:ln>
        </p:spPr>
      </p:pic>
      <p:pic>
        <p:nvPicPr>
          <p:cNvPr id="11" name="Picture 10">
            <a:extLst>
              <a:ext uri="{FF2B5EF4-FFF2-40B4-BE49-F238E27FC236}">
                <a16:creationId xmlns:a16="http://schemas.microsoft.com/office/drawing/2014/main" id="{035F0926-E8AC-0647-B345-F602884CA7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9900" y="1646034"/>
            <a:ext cx="3271586" cy="4157767"/>
          </a:xfrm>
          <a:prstGeom prst="rect">
            <a:avLst/>
          </a:prstGeom>
          <a:ln>
            <a:solidFill>
              <a:schemeClr val="accent1"/>
            </a:solidFill>
          </a:ln>
        </p:spPr>
      </p:pic>
    </p:spTree>
    <p:extLst>
      <p:ext uri="{BB962C8B-B14F-4D97-AF65-F5344CB8AC3E}">
        <p14:creationId xmlns:p14="http://schemas.microsoft.com/office/powerpoint/2010/main" val="201618561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Firefighter Fact Sheets</a:t>
            </a:r>
            <a:endParaRPr sz="3600" b="1" dirty="0">
              <a:solidFill>
                <a:srgbClr val="007258"/>
              </a:solidFill>
            </a:endParaRPr>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62</a:t>
            </a:fld>
            <a:endParaRPr lang="en-US" sz="1600" dirty="0"/>
          </a:p>
        </p:txBody>
      </p:sp>
      <p:pic>
        <p:nvPicPr>
          <p:cNvPr id="4" name="Picture 3">
            <a:extLst>
              <a:ext uri="{FF2B5EF4-FFF2-40B4-BE49-F238E27FC236}">
                <a16:creationId xmlns:a16="http://schemas.microsoft.com/office/drawing/2014/main" id="{9D35A9A8-A101-2B4E-99C8-138C5D3912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2597" y="1716100"/>
            <a:ext cx="3277844" cy="4182287"/>
          </a:xfrm>
          <a:prstGeom prst="rect">
            <a:avLst/>
          </a:prstGeom>
          <a:ln>
            <a:solidFill>
              <a:schemeClr val="accent1"/>
            </a:solidFill>
          </a:ln>
        </p:spPr>
      </p:pic>
      <p:pic>
        <p:nvPicPr>
          <p:cNvPr id="8" name="Picture 7">
            <a:extLst>
              <a:ext uri="{FF2B5EF4-FFF2-40B4-BE49-F238E27FC236}">
                <a16:creationId xmlns:a16="http://schemas.microsoft.com/office/drawing/2014/main" id="{C75679BB-CECF-8448-9353-6FAAA2E0DB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9547" y="1716100"/>
            <a:ext cx="3292179" cy="4182287"/>
          </a:xfrm>
          <a:prstGeom prst="rect">
            <a:avLst/>
          </a:prstGeom>
          <a:ln>
            <a:solidFill>
              <a:schemeClr val="accent1"/>
            </a:solidFill>
          </a:ln>
        </p:spPr>
      </p:pic>
    </p:spTree>
    <p:extLst>
      <p:ext uri="{BB962C8B-B14F-4D97-AF65-F5344CB8AC3E}">
        <p14:creationId xmlns:p14="http://schemas.microsoft.com/office/powerpoint/2010/main" val="13821236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9 Key Findings</a:t>
            </a:r>
          </a:p>
        </p:txBody>
      </p:sp>
      <p:sp>
        <p:nvSpPr>
          <p:cNvPr id="67" name="Shape 67"/>
          <p:cNvSpPr>
            <a:spLocks noGrp="1"/>
          </p:cNvSpPr>
          <p:nvPr>
            <p:ph type="body" idx="4294967295"/>
          </p:nvPr>
        </p:nvSpPr>
        <p:spPr>
          <a:xfrm>
            <a:off x="1020447" y="1733991"/>
            <a:ext cx="7751059" cy="4343398"/>
          </a:xfrm>
          <a:prstGeom prst="rect">
            <a:avLst/>
          </a:prstGeom>
        </p:spPr>
        <p:txBody>
          <a:bodyPr lIns="0" tIns="0" rIns="0" bIns="0">
            <a:noAutofit/>
          </a:bodyPr>
          <a:lstStyle/>
          <a:p>
            <a:pPr eaLnBrk="1" fontAlgn="auto" hangingPunct="1">
              <a:buFont typeface="+mj-lt"/>
              <a:buAutoNum type="arabicPeriod"/>
            </a:pPr>
            <a:r>
              <a:rPr lang="en-US" sz="1800" dirty="0"/>
              <a:t>State and local employees place a high value on serving the public and their community, and are generally satisfied with their job despite high stress.  </a:t>
            </a:r>
          </a:p>
          <a:p>
            <a:pPr eaLnBrk="1" fontAlgn="auto" hangingPunct="1">
              <a:buFont typeface="+mj-lt"/>
              <a:buAutoNum type="arabicPeriod"/>
            </a:pPr>
            <a:endParaRPr lang="en-US" sz="1800" dirty="0"/>
          </a:p>
          <a:p>
            <a:pPr eaLnBrk="1" fontAlgn="auto" hangingPunct="1">
              <a:buFont typeface="+mj-lt"/>
              <a:buAutoNum type="arabicPeriod"/>
            </a:pPr>
            <a:r>
              <a:rPr lang="en-US" sz="1800" dirty="0"/>
              <a:t>Benefits are among the most important job features for state and local employees.</a:t>
            </a:r>
          </a:p>
          <a:p>
            <a:pPr eaLnBrk="1" fontAlgn="auto" hangingPunct="1">
              <a:buFont typeface="+mj-lt"/>
              <a:buAutoNum type="arabicPeriod"/>
            </a:pPr>
            <a:endParaRPr lang="en-US" sz="1800" dirty="0"/>
          </a:p>
          <a:p>
            <a:pPr eaLnBrk="1" fontAlgn="auto" hangingPunct="1">
              <a:buFont typeface="+mj-lt"/>
              <a:buAutoNum type="arabicPeriod"/>
            </a:pPr>
            <a:r>
              <a:rPr lang="en-US" sz="1800" dirty="0"/>
              <a:t>State and local employees have mixed views on the competitiveness of their salary. They are in agreement that their benefits are competitive -- but without a pension, their compensation is less competitive. </a:t>
            </a:r>
          </a:p>
          <a:p>
            <a:pPr eaLnBrk="1" fontAlgn="t" hangingPunct="1">
              <a:buFont typeface="+mj-lt"/>
              <a:buAutoNum type="arabicPeriod"/>
            </a:pPr>
            <a:endParaRPr lang="en-US" sz="1800" dirty="0"/>
          </a:p>
          <a:p>
            <a:pPr eaLnBrk="1" fontAlgn="t" hangingPunct="1">
              <a:buFont typeface="+mj-lt"/>
              <a:buAutoNum type="arabicPeriod"/>
            </a:pPr>
            <a:r>
              <a:rPr lang="en-US" sz="1800" dirty="0"/>
              <a:t>Benefits are viewed as a powerful recruitment and retention tool across state and local government professions.  </a:t>
            </a:r>
          </a:p>
          <a:p>
            <a:endParaRPr lang="en-US" sz="1800" dirty="0"/>
          </a:p>
        </p:txBody>
      </p:sp>
      <p:sp>
        <p:nvSpPr>
          <p:cNvPr id="68" name="Shape 68"/>
          <p:cNvSpPr/>
          <p:nvPr/>
        </p:nvSpPr>
        <p:spPr>
          <a:xfrm>
            <a:off x="812801" y="1410582"/>
            <a:ext cx="8331200"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7</a:t>
            </a:fld>
            <a:endParaRPr lang="en-US" sz="1600" dirty="0"/>
          </a:p>
        </p:txBody>
      </p:sp>
    </p:spTree>
    <p:extLst>
      <p:ext uri="{BB962C8B-B14F-4D97-AF65-F5344CB8AC3E}">
        <p14:creationId xmlns:p14="http://schemas.microsoft.com/office/powerpoint/2010/main" val="32373289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Key Findings (continued)</a:t>
            </a:r>
          </a:p>
        </p:txBody>
      </p:sp>
      <p:sp>
        <p:nvSpPr>
          <p:cNvPr id="67" name="Shape 67"/>
          <p:cNvSpPr>
            <a:spLocks noGrp="1"/>
          </p:cNvSpPr>
          <p:nvPr>
            <p:ph type="body" idx="4294967295"/>
          </p:nvPr>
        </p:nvSpPr>
        <p:spPr>
          <a:xfrm>
            <a:off x="1111587" y="1610004"/>
            <a:ext cx="7568779" cy="4343398"/>
          </a:xfrm>
          <a:prstGeom prst="rect">
            <a:avLst/>
          </a:prstGeom>
        </p:spPr>
        <p:txBody>
          <a:bodyPr lIns="0" tIns="0" rIns="0" bIns="0">
            <a:noAutofit/>
          </a:bodyPr>
          <a:lstStyle/>
          <a:p>
            <a:pPr eaLnBrk="1" fontAlgn="auto" hangingPunct="1">
              <a:buFont typeface="+mj-lt"/>
              <a:buAutoNum type="arabicPeriod" startAt="5"/>
            </a:pPr>
            <a:r>
              <a:rPr lang="en-US" sz="1600" dirty="0"/>
              <a:t>State and local government employees overwhelmingly have favorable views of pensions, with lasting retirement income and monthly checks the most important features. </a:t>
            </a:r>
          </a:p>
          <a:p>
            <a:pPr eaLnBrk="1" fontAlgn="auto" hangingPunct="1">
              <a:buFont typeface="+mj-lt"/>
              <a:buAutoNum type="arabicPeriod" startAt="5"/>
            </a:pPr>
            <a:endParaRPr lang="en-US" sz="1600" dirty="0"/>
          </a:p>
          <a:p>
            <a:pPr eaLnBrk="1" fontAlgn="auto" hangingPunct="1">
              <a:buFont typeface="+mj-lt"/>
              <a:buAutoNum type="arabicPeriod" startAt="5"/>
            </a:pPr>
            <a:r>
              <a:rPr lang="en-US" sz="1600" dirty="0"/>
              <a:t>Most public workers feel they will be financially secure in retirement, but the vast majority of state and local employees are highly concerned about cuts to retirement benefits &amp; government officials underfunding of pension plans. </a:t>
            </a:r>
          </a:p>
          <a:p>
            <a:pPr eaLnBrk="1" fontAlgn="auto" hangingPunct="1">
              <a:buFont typeface="+mj-lt"/>
              <a:buAutoNum type="arabicPeriod" startAt="5"/>
            </a:pPr>
            <a:endParaRPr lang="en-US" sz="1600" dirty="0"/>
          </a:p>
          <a:p>
            <a:pPr eaLnBrk="1" fontAlgn="auto" hangingPunct="1">
              <a:buFont typeface="+mj-lt"/>
              <a:buAutoNum type="arabicPeriod" startAt="5"/>
            </a:pPr>
            <a:r>
              <a:rPr lang="en-US" sz="1600" dirty="0"/>
              <a:t>Cutting state and local employee benefits could drive them out of the public workforce. </a:t>
            </a:r>
          </a:p>
          <a:p>
            <a:pPr eaLnBrk="1" fontAlgn="auto" hangingPunct="1">
              <a:buFont typeface="+mj-lt"/>
              <a:buAutoNum type="arabicPeriod" startAt="5"/>
            </a:pPr>
            <a:endParaRPr lang="en-US" sz="1600" dirty="0"/>
          </a:p>
          <a:p>
            <a:pPr eaLnBrk="1" fontAlgn="auto" hangingPunct="1">
              <a:buFont typeface="+mj-lt"/>
              <a:buAutoNum type="arabicPeriod" startAt="5"/>
            </a:pPr>
            <a:r>
              <a:rPr lang="en-US" sz="1600" dirty="0"/>
              <a:t>State and local employees say eliminating pensions for state and local workers has risks.</a:t>
            </a:r>
          </a:p>
          <a:p>
            <a:pPr eaLnBrk="1" fontAlgn="auto" hangingPunct="1">
              <a:buFont typeface="+mj-lt"/>
              <a:buAutoNum type="arabicPeriod" startAt="5"/>
            </a:pPr>
            <a:endParaRPr lang="en-US" sz="1600" dirty="0"/>
          </a:p>
          <a:p>
            <a:pPr eaLnBrk="1" fontAlgn="auto" hangingPunct="1">
              <a:buFont typeface="+mj-lt"/>
              <a:buAutoNum type="arabicPeriod" startAt="5"/>
            </a:pPr>
            <a:r>
              <a:rPr lang="en-US" sz="1600" dirty="0"/>
              <a:t>Millennials working in state and local generally share the views of Baby Boomers and </a:t>
            </a:r>
            <a:r>
              <a:rPr lang="en-US" sz="1600" dirty="0" err="1"/>
              <a:t>GenXers</a:t>
            </a:r>
            <a:r>
              <a:rPr lang="en-US" sz="1600" dirty="0"/>
              <a:t> on their job, serving the public, pay, and benefits.  </a:t>
            </a:r>
          </a:p>
          <a:p>
            <a:pPr eaLnBrk="1" fontAlgn="auto" hangingPunct="1">
              <a:buFont typeface="+mj-lt"/>
              <a:buAutoNum type="arabicPeriod" startAt="5"/>
            </a:pPr>
            <a:endParaRPr lang="en-US" sz="1800" dirty="0"/>
          </a:p>
          <a:p>
            <a:endParaRPr lang="en-US" sz="2200" dirty="0"/>
          </a:p>
        </p:txBody>
      </p:sp>
      <p:sp>
        <p:nvSpPr>
          <p:cNvPr id="68" name="Shape 68"/>
          <p:cNvSpPr/>
          <p:nvPr/>
        </p:nvSpPr>
        <p:spPr>
          <a:xfrm>
            <a:off x="812800" y="1410582"/>
            <a:ext cx="8331199"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8</a:t>
            </a:fld>
            <a:endParaRPr lang="en-US" sz="1600" dirty="0"/>
          </a:p>
        </p:txBody>
      </p:sp>
    </p:spTree>
    <p:extLst>
      <p:ext uri="{BB962C8B-B14F-4D97-AF65-F5344CB8AC3E}">
        <p14:creationId xmlns:p14="http://schemas.microsoft.com/office/powerpoint/2010/main" val="34672395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929308" y="275578"/>
            <a:ext cx="7933338" cy="1135004"/>
          </a:xfrm>
          <a:prstGeom prst="rect">
            <a:avLst/>
          </a:prstGeom>
        </p:spPr>
        <p:txBody>
          <a:bodyPr lIns="0" tIns="0" rIns="0" bIns="0">
            <a:normAutofit/>
          </a:bodyPr>
          <a:lstStyle/>
          <a:p>
            <a:pPr lvl="0" defTabSz="795527">
              <a:defRPr sz="1800">
                <a:solidFill>
                  <a:srgbClr val="000000"/>
                </a:solidFill>
              </a:defRPr>
            </a:pPr>
            <a:r>
              <a:rPr lang="en-US" sz="3600" b="1" dirty="0">
                <a:solidFill>
                  <a:srgbClr val="007258"/>
                </a:solidFill>
              </a:rPr>
              <a:t>Four Fact Sheets</a:t>
            </a:r>
          </a:p>
        </p:txBody>
      </p:sp>
      <p:sp>
        <p:nvSpPr>
          <p:cNvPr id="68" name="Shape 68"/>
          <p:cNvSpPr/>
          <p:nvPr/>
        </p:nvSpPr>
        <p:spPr>
          <a:xfrm>
            <a:off x="812800" y="1410582"/>
            <a:ext cx="8331199" cy="0"/>
          </a:xfrm>
          <a:prstGeom prst="line">
            <a:avLst/>
          </a:prstGeom>
          <a:ln>
            <a:solidFill>
              <a:srgbClr val="4A5558"/>
            </a:solidFill>
            <a:round/>
          </a:ln>
        </p:spPr>
        <p:txBody>
          <a:bodyPr lIns="0" tIns="0" rIns="0" bIns="0"/>
          <a:lstStyle/>
          <a:p>
            <a:pPr lvl="0" defTabSz="457200">
              <a:defRPr sz="1200">
                <a:solidFill>
                  <a:srgbClr val="000000"/>
                </a:solidFill>
                <a:latin typeface="+mj-lt"/>
                <a:ea typeface="+mj-ea"/>
                <a:cs typeface="+mj-cs"/>
                <a:sym typeface="Helvetica"/>
              </a:defRPr>
            </a:pPr>
            <a:endParaRPr/>
          </a:p>
        </p:txBody>
      </p:sp>
      <p:sp>
        <p:nvSpPr>
          <p:cNvPr id="5" name="Rectangle 6">
            <a:extLst>
              <a:ext uri="{FF2B5EF4-FFF2-40B4-BE49-F238E27FC236}">
                <a16:creationId xmlns:a16="http://schemas.microsoft.com/office/drawing/2014/main" id="{8B72A9A1-FF4B-7741-9F0D-41A753F3CFD1}"/>
              </a:ext>
            </a:extLst>
          </p:cNvPr>
          <p:cNvSpPr txBox="1">
            <a:spLocks noChangeArrowheads="1"/>
          </p:cNvSpPr>
          <p:nvPr/>
        </p:nvSpPr>
        <p:spPr>
          <a:xfrm>
            <a:off x="0" y="6400800"/>
            <a:ext cx="9144000" cy="391357"/>
          </a:xfrm>
          <a:prstGeom prst="rect">
            <a:avLst/>
          </a:prstGeom>
          <a:noFill/>
        </p:spPr>
        <p:txBody>
          <a:bodyPr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742950" indent="-285750" algn="l" rtl="0" fontAlgn="base">
              <a:spcBef>
                <a:spcPct val="0"/>
              </a:spcBef>
              <a:spcAft>
                <a:spcPct val="0"/>
              </a:spcAft>
              <a:defRPr sz="2400" kern="1200">
                <a:solidFill>
                  <a:schemeClr val="tx1"/>
                </a:solidFill>
                <a:latin typeface="Arial" charset="0"/>
                <a:ea typeface="ＭＳ Ｐゴシック" charset="-128"/>
                <a:cs typeface="+mn-cs"/>
              </a:defRPr>
            </a:lvl2pPr>
            <a:lvl3pPr marL="1143000" indent="-228600" algn="l" rtl="0" fontAlgn="base">
              <a:spcBef>
                <a:spcPct val="0"/>
              </a:spcBef>
              <a:spcAft>
                <a:spcPct val="0"/>
              </a:spcAft>
              <a:defRPr sz="2400" kern="1200">
                <a:solidFill>
                  <a:schemeClr val="tx1"/>
                </a:solidFill>
                <a:latin typeface="Arial" charset="0"/>
                <a:ea typeface="ＭＳ Ｐゴシック" charset="-128"/>
                <a:cs typeface="+mn-cs"/>
              </a:defRPr>
            </a:lvl3pPr>
            <a:lvl4pPr marL="1600200" indent="-228600" algn="l" rtl="0" fontAlgn="base">
              <a:spcBef>
                <a:spcPct val="0"/>
              </a:spcBef>
              <a:spcAft>
                <a:spcPct val="0"/>
              </a:spcAft>
              <a:defRPr sz="2400" kern="1200">
                <a:solidFill>
                  <a:schemeClr val="tx1"/>
                </a:solidFill>
                <a:latin typeface="Arial" charset="0"/>
                <a:ea typeface="ＭＳ Ｐゴシック" charset="-128"/>
                <a:cs typeface="+mn-cs"/>
              </a:defRPr>
            </a:lvl4pPr>
            <a:lvl5pPr marL="2057400" indent="-228600" algn="l" rtl="0" fontAlgn="base">
              <a:spcBef>
                <a:spcPct val="0"/>
              </a:spcBef>
              <a:spcAft>
                <a:spcPct val="0"/>
              </a:spcAft>
              <a:defRPr sz="24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charset="-128"/>
                <a:cs typeface="+mn-cs"/>
              </a:defRPr>
            </a:lvl9pPr>
          </a:lstStyle>
          <a:p>
            <a:pPr algn="ctr"/>
            <a:fld id="{F0E3EA20-1ABA-41BB-A3FB-EDA1728A230A}" type="slidenum">
              <a:rPr lang="en-US" sz="1100" smtClean="0"/>
              <a:pPr algn="ctr"/>
              <a:t>9</a:t>
            </a:fld>
            <a:endParaRPr lang="en-US" sz="1600" dirty="0"/>
          </a:p>
        </p:txBody>
      </p:sp>
      <p:pic>
        <p:nvPicPr>
          <p:cNvPr id="3" name="Picture 2">
            <a:extLst>
              <a:ext uri="{FF2B5EF4-FFF2-40B4-BE49-F238E27FC236}">
                <a16:creationId xmlns:a16="http://schemas.microsoft.com/office/drawing/2014/main" id="{32CBCC1A-BF0B-6340-860F-99E2858AF7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1826" y="2409779"/>
            <a:ext cx="1895533" cy="2389713"/>
          </a:xfrm>
          <a:prstGeom prst="rect">
            <a:avLst/>
          </a:prstGeom>
          <a:ln>
            <a:solidFill>
              <a:schemeClr val="accent1"/>
            </a:solidFill>
          </a:ln>
        </p:spPr>
      </p:pic>
      <p:pic>
        <p:nvPicPr>
          <p:cNvPr id="6" name="Picture 5">
            <a:extLst>
              <a:ext uri="{FF2B5EF4-FFF2-40B4-BE49-F238E27FC236}">
                <a16:creationId xmlns:a16="http://schemas.microsoft.com/office/drawing/2014/main" id="{623ACF45-7DCD-1846-B720-3057BB8025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00445" y="2416123"/>
            <a:ext cx="1895532" cy="2418558"/>
          </a:xfrm>
          <a:prstGeom prst="rect">
            <a:avLst/>
          </a:prstGeom>
          <a:solidFill>
            <a:schemeClr val="bg1"/>
          </a:solidFill>
          <a:ln>
            <a:solidFill>
              <a:schemeClr val="accent1"/>
            </a:solidFill>
          </a:ln>
        </p:spPr>
      </p:pic>
      <p:pic>
        <p:nvPicPr>
          <p:cNvPr id="10" name="Picture 9">
            <a:extLst>
              <a:ext uri="{FF2B5EF4-FFF2-40B4-BE49-F238E27FC236}">
                <a16:creationId xmlns:a16="http://schemas.microsoft.com/office/drawing/2014/main" id="{4C3BED48-8845-B541-8117-8E7F45A86D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84334" y="2449804"/>
            <a:ext cx="1895532" cy="2350810"/>
          </a:xfrm>
          <a:prstGeom prst="rect">
            <a:avLst/>
          </a:prstGeom>
          <a:ln>
            <a:solidFill>
              <a:schemeClr val="accent1"/>
            </a:solidFill>
          </a:ln>
        </p:spPr>
      </p:pic>
      <p:pic>
        <p:nvPicPr>
          <p:cNvPr id="4" name="Picture 3" descr="A screenshot of a cell phone&#10;&#10;Description automatically generated">
            <a:extLst>
              <a:ext uri="{FF2B5EF4-FFF2-40B4-BE49-F238E27FC236}">
                <a16:creationId xmlns:a16="http://schemas.microsoft.com/office/drawing/2014/main" id="{446997EF-3E66-484A-8CFE-A84DB13580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852" y="2409779"/>
            <a:ext cx="1987476" cy="2422521"/>
          </a:xfrm>
          <a:prstGeom prst="rect">
            <a:avLst/>
          </a:prstGeom>
          <a:ln>
            <a:solidFill>
              <a:srgbClr val="4A5558"/>
            </a:solidFill>
          </a:ln>
        </p:spPr>
      </p:pic>
    </p:spTree>
    <p:extLst>
      <p:ext uri="{BB962C8B-B14F-4D97-AF65-F5344CB8AC3E}">
        <p14:creationId xmlns:p14="http://schemas.microsoft.com/office/powerpoint/2010/main" val="1549069693"/>
      </p:ext>
    </p:extLst>
  </p:cSld>
  <p:clrMapOvr>
    <a:masterClrMapping/>
  </p:clrMapOvr>
  <p:transition spd="med"/>
</p:sld>
</file>

<file path=ppt/theme/theme1.xml><?xml version="1.0" encoding="utf-8"?>
<a:theme xmlns:a="http://schemas.openxmlformats.org/drawingml/2006/main" name="1_Blank Presentation">
  <a:themeElements>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4A5558"/>
        </a:dk1>
        <a:lt1>
          <a:srgbClr val="FFFFFF"/>
        </a:lt1>
        <a:dk2>
          <a:srgbClr val="005F48"/>
        </a:dk2>
        <a:lt2>
          <a:srgbClr val="9F9E9C"/>
        </a:lt2>
        <a:accent1>
          <a:srgbClr val="9F9E9C"/>
        </a:accent1>
        <a:accent2>
          <a:srgbClr val="005F48"/>
        </a:accent2>
        <a:accent3>
          <a:srgbClr val="FFFFFF"/>
        </a:accent3>
        <a:accent4>
          <a:srgbClr val="3E474A"/>
        </a:accent4>
        <a:accent5>
          <a:srgbClr val="CDCCCB"/>
        </a:accent5>
        <a:accent6>
          <a:srgbClr val="005540"/>
        </a:accent6>
        <a:hlink>
          <a:srgbClr val="009A74"/>
        </a:hlink>
        <a:folHlink>
          <a:srgbClr val="9F9E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F9E9C"/>
      </a:accent1>
      <a:accent2>
        <a:srgbClr val="005F48"/>
      </a:accent2>
      <a:accent3>
        <a:srgbClr val="8F8F8F"/>
      </a:accent3>
      <a:accent4>
        <a:srgbClr val="3F494B"/>
      </a:accent4>
      <a:accent5>
        <a:srgbClr val="CBCBCA"/>
      </a:accent5>
      <a:accent6>
        <a:srgbClr val="00564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F9E9C"/>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A55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F9E9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A55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47932</TotalTime>
  <Words>1473</Words>
  <Application>Microsoft Macintosh PowerPoint</Application>
  <PresentationFormat>On-screen Show (4:3)</PresentationFormat>
  <Paragraphs>187</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Helvetica Neue</vt:lpstr>
      <vt:lpstr>1_Blank Presentation</vt:lpstr>
      <vt:lpstr>PowerPoint Presentation</vt:lpstr>
      <vt:lpstr>Agenda</vt:lpstr>
      <vt:lpstr>Webinar Logistics</vt:lpstr>
      <vt:lpstr>Speakers</vt:lpstr>
      <vt:lpstr>Why This Research?</vt:lpstr>
      <vt:lpstr>Methodology</vt:lpstr>
      <vt:lpstr>9 Key Findings</vt:lpstr>
      <vt:lpstr>Key Findings (continued)</vt:lpstr>
      <vt:lpstr>Four Fact Sheets</vt:lpstr>
      <vt:lpstr>1  Key Finding </vt:lpstr>
      <vt:lpstr>The majority of public employees satisfied with ability to serve the public.</vt:lpstr>
      <vt:lpstr>85% of public employees satisfied with their job.   </vt:lpstr>
      <vt:lpstr>State and local employees more satisfied with benefits than salary. </vt:lpstr>
      <vt:lpstr>Nearly three-fourths of state and local employees say their jobs are stressful. </vt:lpstr>
      <vt:lpstr>2 Key Finding </vt:lpstr>
      <vt:lpstr>Benefits are more important job feature than salary for state and local employees.  </vt:lpstr>
      <vt:lpstr>Across professions, healthcare is highly important  job feature.   </vt:lpstr>
      <vt:lpstr>Across profession, retirement benefits are highly important job feature.  </vt:lpstr>
      <vt:lpstr>3 Key Finding </vt:lpstr>
      <vt:lpstr>State and local employees have mixed views on the competitiveness of their salary.</vt:lpstr>
      <vt:lpstr>But, they agree they could earn a higher salary in the private sector.  </vt:lpstr>
      <vt:lpstr>The vast majority (88%) agree that their retirement benefits are competitive.  </vt:lpstr>
      <vt:lpstr>And the vast majority (80%) agree that their total compensation is competitive.  </vt:lpstr>
      <vt:lpstr>But they views their total compensation as less competitive when it lacks a pension.  </vt:lpstr>
      <vt:lpstr>4 Key Finding </vt:lpstr>
      <vt:lpstr>Nearly all (93%) say pensions are an incentive for  long public service careers. </vt:lpstr>
      <vt:lpstr>72% say a pension is a major reason state and local workers chose a career in public service. </vt:lpstr>
      <vt:lpstr>86% say a pension is a major reason state and local workers stay public service. </vt:lpstr>
      <vt:lpstr>State and local workers also agree healthcare benefits also important reason for selecting public sector job. </vt:lpstr>
      <vt:lpstr>94% of state and local workers agree pensions effective for attracting new employees to public jobs. </vt:lpstr>
      <vt:lpstr>94% of state and local workers agree pensions effective for retaining employees. </vt:lpstr>
      <vt:lpstr>89% plan to stay in jobs until retirement or unable  to work. </vt:lpstr>
      <vt:lpstr>5 Key Finding </vt:lpstr>
      <vt:lpstr>94% plan have favorable views of pensions.</vt:lpstr>
      <vt:lpstr>Lasting income and a monthly check are important features of pensions to state and local workforce.  </vt:lpstr>
      <vt:lpstr>6 Key Finding </vt:lpstr>
      <vt:lpstr>Nearly three-fourths of state and local workers are confident they will be financially secure in retirement.  </vt:lpstr>
      <vt:lpstr>State and local workforce agrees pensions better than 401(k)-style individual accounts for maintaining standard of living in retirement.  </vt:lpstr>
      <vt:lpstr>But most are concerned about cuts to their pensions.</vt:lpstr>
      <vt:lpstr>And they also are worried about COLA cuts.</vt:lpstr>
      <vt:lpstr>And underfunding of pensions by government officials is a concern for state and local employees.</vt:lpstr>
      <vt:lpstr>7 Key Finding </vt:lpstr>
      <vt:lpstr>More than half of state and local employees say switching out of pensions would make them more likely to leave their job. </vt:lpstr>
      <vt:lpstr>Nearly three-fourths of state and local workers say they’re more likely to their leave job if pension cut. </vt:lpstr>
      <vt:lpstr>More than three-fourths of state and local workers say they’re more likely to their leave job if healthcare cut. </vt:lpstr>
      <vt:lpstr>8 Key Finding </vt:lpstr>
      <vt:lpstr>Most state and local workers say eliminating pensions would weaken public safety.</vt:lpstr>
      <vt:lpstr>Most state and local workers say eliminating pensions would weaken education system.</vt:lpstr>
      <vt:lpstr>Nearly all state and local workers say eliminating pensions would harm recruitment and retention.</vt:lpstr>
      <vt:lpstr>9 Key Finding </vt:lpstr>
      <vt:lpstr>84% of Millennials working in state and local government are satisfied with their job.</vt:lpstr>
      <vt:lpstr>80% of Millennials working in state and local government say they could earn a higher salary in the private sector.</vt:lpstr>
      <vt:lpstr>Nearly all Millennials working in state and local government have favorable views of pensions. </vt:lpstr>
      <vt:lpstr>More than three-fourths of Millennials agree a pension is better than a 401(k) for maintaining their standard of living in retirement. </vt:lpstr>
      <vt:lpstr>More than half of Millennials in state and local government agree switching out of pension would make them more likely to leave their job. </vt:lpstr>
      <vt:lpstr>Most Millennials in state and local government say they plan plan to stay with employer until retirement or until can’t work. </vt:lpstr>
      <vt:lpstr>Three-fourths of Millennials in state and local government agree  a pension is a major reason they chose a public sector job.</vt:lpstr>
      <vt:lpstr>Most Millennials in state and local government agree  a pension is a major reason they stay in their job.</vt:lpstr>
      <vt:lpstr>State &amp; Local Employees Fact Sheet</vt:lpstr>
      <vt:lpstr>Law Enforcement Fact Sheets</vt:lpstr>
      <vt:lpstr>Teacher Fact Sheets</vt:lpstr>
      <vt:lpstr>Firefighter Fact Sheets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December 4, 2014 12:00 PM ET  www.nirsonline.org</dc:title>
  <dc:subject/>
  <dc:creator>Admin</dc:creator>
  <cp:keywords/>
  <dc:description/>
  <cp:lastModifiedBy>Kelly Kenneally</cp:lastModifiedBy>
  <cp:revision>529</cp:revision>
  <cp:lastPrinted>2019-11-06T18:20:39Z</cp:lastPrinted>
  <dcterms:created xsi:type="dcterms:W3CDTF">2014-12-04T21:11:32Z</dcterms:created>
  <dcterms:modified xsi:type="dcterms:W3CDTF">2019-11-18T22:29:53Z</dcterms:modified>
  <cp:category/>
</cp:coreProperties>
</file>