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7"/>
  </p:notesMasterIdLst>
  <p:sldIdLst>
    <p:sldId id="260" r:id="rId2"/>
    <p:sldId id="266" r:id="rId3"/>
    <p:sldId id="267" r:id="rId4"/>
    <p:sldId id="269" r:id="rId5"/>
    <p:sldId id="26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yler Bond" initials="TB" lastIdx="1" clrIdx="0">
    <p:extLst>
      <p:ext uri="{19B8F6BF-5375-455C-9EA6-DF929625EA0E}">
        <p15:presenceInfo xmlns:p15="http://schemas.microsoft.com/office/powerpoint/2012/main" userId="8c7df6442d873d2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23"/>
    <p:restoredTop sz="94674"/>
  </p:normalViewPr>
  <p:slideViewPr>
    <p:cSldViewPr snapToGrid="0" snapToObjects="1">
      <p:cViewPr varScale="1">
        <p:scale>
          <a:sx n="86" d="100"/>
          <a:sy n="86" d="100"/>
        </p:scale>
        <p:origin x="48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My%20Drive\Research\401k%20tax%20incentives%20study\Retirement-Savings-2017-w%20initial%20graph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lvl="0">
              <a:defRPr b="1">
                <a:solidFill>
                  <a:srgbClr val="016C5C"/>
                </a:solidFill>
                <a:latin typeface="Arial"/>
              </a:defRPr>
            </a:pPr>
            <a:r>
              <a:rPr lang="en-US" sz="1300" b="1">
                <a:solidFill>
                  <a:srgbClr val="016C5C"/>
                </a:solidFill>
                <a:latin typeface="Arial"/>
              </a:rPr>
              <a:t>Percent of Families Receiving Tax Benefits for Retirement Savings (2017)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411002304914931E-2"/>
          <c:y val="7.4204946996466431E-2"/>
          <c:w val="0.71932815339188372"/>
          <c:h val="0.84798642219192566"/>
        </c:manualLayout>
      </c:layout>
      <c:barChart>
        <c:barDir val="col"/>
        <c:grouping val="clustered"/>
        <c:varyColors val="1"/>
        <c:ser>
          <c:idx val="1"/>
          <c:order val="0"/>
          <c:tx>
            <c:v>Traditional Defined Contribution Plans and Accounts</c:v>
          </c:tx>
          <c:spPr>
            <a:solidFill>
              <a:srgbClr val="083553"/>
            </a:solidFill>
            <a:ln cmpd="sng">
              <a:solidFill>
                <a:srgbClr val="000000"/>
              </a:solidFill>
            </a:ln>
          </c:spPr>
          <c:invertIfNegative val="1"/>
          <c:cat>
            <c:strRef>
              <c:f>'Percent of Families'!$A$12:$A$24</c:f>
              <c:strCache>
                <c:ptCount val="13"/>
                <c:pt idx="0">
                  <c:v>0 to 10</c:v>
                </c:pt>
                <c:pt idx="1">
                  <c:v>10 to 20</c:v>
                </c:pt>
                <c:pt idx="2">
                  <c:v>20 to 30</c:v>
                </c:pt>
                <c:pt idx="3">
                  <c:v>30 to 40</c:v>
                </c:pt>
                <c:pt idx="4">
                  <c:v>40 to 50</c:v>
                </c:pt>
                <c:pt idx="5">
                  <c:v>50 to 60</c:v>
                </c:pt>
                <c:pt idx="6">
                  <c:v>60 to 70</c:v>
                </c:pt>
                <c:pt idx="7">
                  <c:v>70 to 80</c:v>
                </c:pt>
                <c:pt idx="8">
                  <c:v>80 to 90</c:v>
                </c:pt>
                <c:pt idx="9">
                  <c:v>90 to 95</c:v>
                </c:pt>
                <c:pt idx="10">
                  <c:v>95 to 99</c:v>
                </c:pt>
                <c:pt idx="11">
                  <c:v>99 to 99.9</c:v>
                </c:pt>
                <c:pt idx="12">
                  <c:v>99.9 to 100</c:v>
                </c:pt>
              </c:strCache>
            </c:strRef>
          </c:cat>
          <c:val>
            <c:numRef>
              <c:f>'Percent of Families'!$C$12:$C$24</c:f>
              <c:numCache>
                <c:formatCode>0.00</c:formatCode>
                <c:ptCount val="13"/>
                <c:pt idx="0">
                  <c:v>1.1299999999999999</c:v>
                </c:pt>
                <c:pt idx="1">
                  <c:v>3.67</c:v>
                </c:pt>
                <c:pt idx="2">
                  <c:v>8.4700000000000006</c:v>
                </c:pt>
                <c:pt idx="3">
                  <c:v>14.45</c:v>
                </c:pt>
                <c:pt idx="4">
                  <c:v>22.4</c:v>
                </c:pt>
                <c:pt idx="5">
                  <c:v>31.41</c:v>
                </c:pt>
                <c:pt idx="6">
                  <c:v>40.049999999999997</c:v>
                </c:pt>
                <c:pt idx="7">
                  <c:v>48.61</c:v>
                </c:pt>
                <c:pt idx="8">
                  <c:v>58.68</c:v>
                </c:pt>
                <c:pt idx="9">
                  <c:v>63.41</c:v>
                </c:pt>
                <c:pt idx="10">
                  <c:v>63.7</c:v>
                </c:pt>
                <c:pt idx="11">
                  <c:v>59.83</c:v>
                </c:pt>
                <c:pt idx="12">
                  <c:v>55.57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0-C040-4003-AE7B-71F6804F297C}"/>
            </c:ext>
          </c:extLst>
        </c:ser>
        <c:ser>
          <c:idx val="2"/>
          <c:order val="1"/>
          <c:tx>
            <c:v>Defined Benefit Plans</c:v>
          </c:tx>
          <c:spPr>
            <a:solidFill>
              <a:srgbClr val="FDB917"/>
            </a:solidFill>
            <a:ln cmpd="sng">
              <a:solidFill>
                <a:srgbClr val="000000"/>
              </a:solidFill>
            </a:ln>
          </c:spPr>
          <c:invertIfNegative val="1"/>
          <c:cat>
            <c:strRef>
              <c:f>'Percent of Families'!$A$12:$A$24</c:f>
              <c:strCache>
                <c:ptCount val="13"/>
                <c:pt idx="0">
                  <c:v>0 to 10</c:v>
                </c:pt>
                <c:pt idx="1">
                  <c:v>10 to 20</c:v>
                </c:pt>
                <c:pt idx="2">
                  <c:v>20 to 30</c:v>
                </c:pt>
                <c:pt idx="3">
                  <c:v>30 to 40</c:v>
                </c:pt>
                <c:pt idx="4">
                  <c:v>40 to 50</c:v>
                </c:pt>
                <c:pt idx="5">
                  <c:v>50 to 60</c:v>
                </c:pt>
                <c:pt idx="6">
                  <c:v>60 to 70</c:v>
                </c:pt>
                <c:pt idx="7">
                  <c:v>70 to 80</c:v>
                </c:pt>
                <c:pt idx="8">
                  <c:v>80 to 90</c:v>
                </c:pt>
                <c:pt idx="9">
                  <c:v>90 to 95</c:v>
                </c:pt>
                <c:pt idx="10">
                  <c:v>95 to 99</c:v>
                </c:pt>
                <c:pt idx="11">
                  <c:v>99 to 99.9</c:v>
                </c:pt>
                <c:pt idx="12">
                  <c:v>99.9 to 100</c:v>
                </c:pt>
              </c:strCache>
            </c:strRef>
          </c:cat>
          <c:val>
            <c:numRef>
              <c:f>'Percent of Families'!$D$12:$D$24</c:f>
              <c:numCache>
                <c:formatCode>0.00</c:formatCode>
                <c:ptCount val="13"/>
                <c:pt idx="0">
                  <c:v>2.34</c:v>
                </c:pt>
                <c:pt idx="1">
                  <c:v>5.52</c:v>
                </c:pt>
                <c:pt idx="2">
                  <c:v>7.57</c:v>
                </c:pt>
                <c:pt idx="3">
                  <c:v>11.01</c:v>
                </c:pt>
                <c:pt idx="4">
                  <c:v>15.58</c:v>
                </c:pt>
                <c:pt idx="5">
                  <c:v>21.12</c:v>
                </c:pt>
                <c:pt idx="6">
                  <c:v>26.03</c:v>
                </c:pt>
                <c:pt idx="7">
                  <c:v>31.59</c:v>
                </c:pt>
                <c:pt idx="8">
                  <c:v>37.049999999999997</c:v>
                </c:pt>
                <c:pt idx="9">
                  <c:v>39.04</c:v>
                </c:pt>
                <c:pt idx="10">
                  <c:v>35.630000000000003</c:v>
                </c:pt>
                <c:pt idx="11">
                  <c:v>27.53</c:v>
                </c:pt>
                <c:pt idx="12">
                  <c:v>24.24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1-C040-4003-AE7B-71F6804F297C}"/>
            </c:ext>
          </c:extLst>
        </c:ser>
        <c:ser>
          <c:idx val="0"/>
          <c:order val="2"/>
          <c:tx>
            <c:v>Roth Defined Contribution Plans and Accounts</c:v>
          </c:tx>
          <c:spPr>
            <a:solidFill>
              <a:srgbClr val="92D050"/>
            </a:solidFill>
            <a:ln cmpd="sng">
              <a:solidFill>
                <a:srgbClr val="000000"/>
              </a:solidFill>
            </a:ln>
          </c:spPr>
          <c:invertIfNegative val="1"/>
          <c:cat>
            <c:strRef>
              <c:f>'Percent of Families'!$A$12:$A$24</c:f>
              <c:strCache>
                <c:ptCount val="13"/>
                <c:pt idx="0">
                  <c:v>0 to 10</c:v>
                </c:pt>
                <c:pt idx="1">
                  <c:v>10 to 20</c:v>
                </c:pt>
                <c:pt idx="2">
                  <c:v>20 to 30</c:v>
                </c:pt>
                <c:pt idx="3">
                  <c:v>30 to 40</c:v>
                </c:pt>
                <c:pt idx="4">
                  <c:v>40 to 50</c:v>
                </c:pt>
                <c:pt idx="5">
                  <c:v>50 to 60</c:v>
                </c:pt>
                <c:pt idx="6">
                  <c:v>60 to 70</c:v>
                </c:pt>
                <c:pt idx="7">
                  <c:v>70 to 80</c:v>
                </c:pt>
                <c:pt idx="8">
                  <c:v>80 to 90</c:v>
                </c:pt>
                <c:pt idx="9">
                  <c:v>90 to 95</c:v>
                </c:pt>
                <c:pt idx="10">
                  <c:v>95 to 99</c:v>
                </c:pt>
                <c:pt idx="11">
                  <c:v>99 to 99.9</c:v>
                </c:pt>
                <c:pt idx="12">
                  <c:v>99.9 to 100</c:v>
                </c:pt>
              </c:strCache>
            </c:strRef>
          </c:cat>
          <c:val>
            <c:numRef>
              <c:f>'Percent of Families'!$B$12:$B$24</c:f>
              <c:numCache>
                <c:formatCode>0.00</c:formatCode>
                <c:ptCount val="13"/>
                <c:pt idx="0">
                  <c:v>0</c:v>
                </c:pt>
                <c:pt idx="1">
                  <c:v>0.06</c:v>
                </c:pt>
                <c:pt idx="2">
                  <c:v>0.45</c:v>
                </c:pt>
                <c:pt idx="3">
                  <c:v>0.92</c:v>
                </c:pt>
                <c:pt idx="4">
                  <c:v>1.66</c:v>
                </c:pt>
                <c:pt idx="5">
                  <c:v>2.75</c:v>
                </c:pt>
                <c:pt idx="6">
                  <c:v>3.96</c:v>
                </c:pt>
                <c:pt idx="7">
                  <c:v>6.06</c:v>
                </c:pt>
                <c:pt idx="8">
                  <c:v>8.8000000000000007</c:v>
                </c:pt>
                <c:pt idx="9">
                  <c:v>8.64</c:v>
                </c:pt>
                <c:pt idx="10">
                  <c:v>3</c:v>
                </c:pt>
                <c:pt idx="11">
                  <c:v>2.23</c:v>
                </c:pt>
                <c:pt idx="12">
                  <c:v>1.63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2-C040-4003-AE7B-71F6804F297C}"/>
            </c:ext>
          </c:extLst>
        </c:ser>
        <c:ser>
          <c:idx val="3"/>
          <c:order val="3"/>
          <c:tx>
            <c:v>Saver's Credit</c:v>
          </c:tx>
          <c:spPr>
            <a:solidFill>
              <a:srgbClr val="00B0F0"/>
            </a:solidFill>
            <a:ln cmpd="sng">
              <a:solidFill>
                <a:srgbClr val="000000"/>
              </a:solidFill>
            </a:ln>
          </c:spPr>
          <c:invertIfNegative val="1"/>
          <c:cat>
            <c:strRef>
              <c:f>'Percent of Families'!$A$12:$A$24</c:f>
              <c:strCache>
                <c:ptCount val="13"/>
                <c:pt idx="0">
                  <c:v>0 to 10</c:v>
                </c:pt>
                <c:pt idx="1">
                  <c:v>10 to 20</c:v>
                </c:pt>
                <c:pt idx="2">
                  <c:v>20 to 30</c:v>
                </c:pt>
                <c:pt idx="3">
                  <c:v>30 to 40</c:v>
                </c:pt>
                <c:pt idx="4">
                  <c:v>40 to 50</c:v>
                </c:pt>
                <c:pt idx="5">
                  <c:v>50 to 60</c:v>
                </c:pt>
                <c:pt idx="6">
                  <c:v>60 to 70</c:v>
                </c:pt>
                <c:pt idx="7">
                  <c:v>70 to 80</c:v>
                </c:pt>
                <c:pt idx="8">
                  <c:v>80 to 90</c:v>
                </c:pt>
                <c:pt idx="9">
                  <c:v>90 to 95</c:v>
                </c:pt>
                <c:pt idx="10">
                  <c:v>95 to 99</c:v>
                </c:pt>
                <c:pt idx="11">
                  <c:v>99 to 99.9</c:v>
                </c:pt>
                <c:pt idx="12">
                  <c:v>99.9 to 100</c:v>
                </c:pt>
              </c:strCache>
            </c:strRef>
          </c:cat>
          <c:val>
            <c:numRef>
              <c:f>'Percent of Families'!$F$12:$F$24</c:f>
              <c:numCache>
                <c:formatCode>0.00</c:formatCode>
                <c:ptCount val="13"/>
                <c:pt idx="0">
                  <c:v>0.01</c:v>
                </c:pt>
                <c:pt idx="1">
                  <c:v>0.52</c:v>
                </c:pt>
                <c:pt idx="2">
                  <c:v>4.24</c:v>
                </c:pt>
                <c:pt idx="3">
                  <c:v>8.8000000000000007</c:v>
                </c:pt>
                <c:pt idx="4">
                  <c:v>12.83</c:v>
                </c:pt>
                <c:pt idx="5">
                  <c:v>9.4499999999999993</c:v>
                </c:pt>
                <c:pt idx="6">
                  <c:v>4.43</c:v>
                </c:pt>
                <c:pt idx="7">
                  <c:v>0.93</c:v>
                </c:pt>
                <c:pt idx="8">
                  <c:v>0.36</c:v>
                </c:pt>
                <c:pt idx="9">
                  <c:v>0.17</c:v>
                </c:pt>
                <c:pt idx="10">
                  <c:v>0.16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3-C040-4003-AE7B-71F6804F29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91535173"/>
        <c:axId val="2117312080"/>
      </c:barChart>
      <c:catAx>
        <c:axId val="291535173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+mn-lt"/>
                  </a:defRPr>
                </a:pPr>
                <a:endParaRPr lang="en-US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 lvl="0">
              <a:defRPr sz="900" b="0" i="0">
                <a:solidFill>
                  <a:srgbClr val="000000"/>
                </a:solidFill>
                <a:latin typeface="+mn-lt"/>
              </a:defRPr>
            </a:pPr>
            <a:endParaRPr lang="en-US"/>
          </a:p>
        </c:txPr>
        <c:crossAx val="2117312080"/>
        <c:crosses val="autoZero"/>
        <c:auto val="1"/>
        <c:lblAlgn val="ctr"/>
        <c:lblOffset val="100"/>
        <c:noMultiLvlLbl val="1"/>
      </c:catAx>
      <c:valAx>
        <c:axId val="2117312080"/>
        <c:scaling>
          <c:orientation val="minMax"/>
        </c:scaling>
        <c:delete val="0"/>
        <c:axPos val="l"/>
        <c:majorGridlines>
          <c:spPr>
            <a:ln>
              <a:solidFill>
                <a:srgbClr val="B7B7B7"/>
              </a:solidFill>
            </a:ln>
          </c:spPr>
        </c:majorGridlines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+mn-lt"/>
                  </a:defRPr>
                </a:pPr>
                <a:endParaRPr lang="en-US"/>
              </a:p>
            </c:rich>
          </c:tx>
          <c:overlay val="0"/>
        </c:title>
        <c:numFmt formatCode="0" sourceLinked="0"/>
        <c:majorTickMark val="none"/>
        <c:minorTickMark val="none"/>
        <c:tickLblPos val="nextTo"/>
        <c:spPr>
          <a:ln/>
        </c:spPr>
        <c:txPr>
          <a:bodyPr/>
          <a:lstStyle/>
          <a:p>
            <a:pPr lvl="0">
              <a:defRPr sz="1500" b="0" i="0">
                <a:solidFill>
                  <a:srgbClr val="000000"/>
                </a:solidFill>
                <a:latin typeface="+mn-lt"/>
              </a:defRPr>
            </a:pPr>
            <a:endParaRPr lang="en-US"/>
          </a:p>
        </c:txPr>
        <c:crossAx val="291535173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77199093352513626"/>
          <c:y val="0.29887760496369048"/>
          <c:w val="0.22578796941247728"/>
          <c:h val="0.60218246570768763"/>
        </c:manualLayout>
      </c:layout>
      <c:overlay val="0"/>
      <c:txPr>
        <a:bodyPr/>
        <a:lstStyle/>
        <a:p>
          <a:pPr lvl="0">
            <a:defRPr sz="1200" b="0">
              <a:solidFill>
                <a:srgbClr val="1A1A1A"/>
              </a:solidFill>
              <a:latin typeface="Arial"/>
            </a:defRPr>
          </a:pPr>
          <a:endParaRPr lang="en-US"/>
        </a:p>
      </c:txPr>
    </c:legend>
    <c:plotVisOnly val="1"/>
    <c:dispBlanksAs val="zero"/>
    <c:showDLblsOverMax val="1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ADF51-AA73-C14D-BCB6-A3DC13111781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B6F2C-332D-9942-87BC-43B9E630E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387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E91B21C-E83F-9A4D-911C-25D073466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6547" r="-10325"/>
          <a:stretch/>
        </p:blipFill>
        <p:spPr>
          <a:xfrm>
            <a:off x="0" y="0"/>
            <a:ext cx="7589521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22FA6F3-FD5A-8448-BE72-21DC2AB1B4AB}"/>
              </a:ext>
            </a:extLst>
          </p:cNvPr>
          <p:cNvSpPr/>
          <p:nvPr userDrawn="1"/>
        </p:nvSpPr>
        <p:spPr>
          <a:xfrm>
            <a:off x="4602480" y="0"/>
            <a:ext cx="75895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14695E-4783-A547-80E7-D048E74867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23929" y="860198"/>
            <a:ext cx="5977463" cy="2266906"/>
          </a:xfrm>
        </p:spPr>
        <p:txBody>
          <a:bodyPr anchor="b">
            <a:noAutofit/>
          </a:bodyPr>
          <a:lstStyle>
            <a:lvl1pPr algn="l">
              <a:defRPr sz="5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F25F3B-2C80-D747-B5E6-0692BEB0F7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3929" y="3219179"/>
            <a:ext cx="5977463" cy="959688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1D50B3-FDFB-F14B-895E-636EEF2309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50644" y="5762262"/>
            <a:ext cx="2269348" cy="235540"/>
          </a:xfrm>
        </p:spPr>
        <p:txBody>
          <a:bodyPr anchor="t" anchorCtr="0"/>
          <a:lstStyle>
            <a:lvl1pPr>
              <a:defRPr sz="18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F3A59A5-5CF8-7A4C-BF30-3CD797D378E9}" type="datetime4">
              <a:rPr lang="en-US" smtClean="0"/>
              <a:t>February 25, 2022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60EE10F-CAB1-7640-9BAA-9C80DF4B9A2C}"/>
              </a:ext>
            </a:extLst>
          </p:cNvPr>
          <p:cNvCxnSpPr>
            <a:cxnSpLocks/>
          </p:cNvCxnSpPr>
          <p:nvPr userDrawn="1"/>
        </p:nvCxnSpPr>
        <p:spPr>
          <a:xfrm>
            <a:off x="5223929" y="5770729"/>
            <a:ext cx="0" cy="23882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974F30BF-3D41-3D45-AA13-D586805860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96867" y="5450310"/>
            <a:ext cx="2404529" cy="65578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A395CF6-30E7-984E-879B-B32DE8A789B1}"/>
              </a:ext>
            </a:extLst>
          </p:cNvPr>
          <p:cNvGrpSpPr/>
          <p:nvPr userDrawn="1"/>
        </p:nvGrpSpPr>
        <p:grpSpPr>
          <a:xfrm>
            <a:off x="11880541" y="-8468"/>
            <a:ext cx="330199" cy="6866468"/>
            <a:chOff x="11870267" y="-8468"/>
            <a:chExt cx="330199" cy="685799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4412AC9-8DF5-8744-8A84-0E6D4B62979E}"/>
                </a:ext>
              </a:extLst>
            </p:cNvPr>
            <p:cNvSpPr/>
            <p:nvPr userDrawn="1"/>
          </p:nvSpPr>
          <p:spPr>
            <a:xfrm>
              <a:off x="11870267" y="-8468"/>
              <a:ext cx="330199" cy="2286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C01F84A-F78E-C44F-ABCD-DF6C97AC294D}"/>
                </a:ext>
              </a:extLst>
            </p:cNvPr>
            <p:cNvSpPr/>
            <p:nvPr userDrawn="1"/>
          </p:nvSpPr>
          <p:spPr>
            <a:xfrm>
              <a:off x="11870267" y="2277532"/>
              <a:ext cx="330199" cy="228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69CB3CC-6873-F94B-A72D-8B502A3D1C74}"/>
                </a:ext>
              </a:extLst>
            </p:cNvPr>
            <p:cNvSpPr/>
            <p:nvPr userDrawn="1"/>
          </p:nvSpPr>
          <p:spPr>
            <a:xfrm>
              <a:off x="11870267" y="4563531"/>
              <a:ext cx="330199" cy="228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25987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F380963-BB57-2B45-9D00-F8DF33CDACFB}"/>
              </a:ext>
            </a:extLst>
          </p:cNvPr>
          <p:cNvSpPr/>
          <p:nvPr userDrawn="1"/>
        </p:nvSpPr>
        <p:spPr>
          <a:xfrm>
            <a:off x="-10886" y="2280355"/>
            <a:ext cx="12221626" cy="45776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00B80B-3E9C-3043-8020-1AAF4C904970}"/>
              </a:ext>
            </a:extLst>
          </p:cNvPr>
          <p:cNvSpPr/>
          <p:nvPr userDrawn="1"/>
        </p:nvSpPr>
        <p:spPr>
          <a:xfrm>
            <a:off x="1032930" y="1"/>
            <a:ext cx="6310405" cy="48225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C53AE7-6F1C-F54F-A387-077808661C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6434" y="2620961"/>
            <a:ext cx="5767751" cy="669378"/>
          </a:xfrm>
        </p:spPr>
        <p:txBody>
          <a:bodyPr anchor="b" anchorCtr="0">
            <a:no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21B2C0-EE23-C14E-8616-A5DCF56EC8B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36434" y="3385424"/>
            <a:ext cx="5767751" cy="469607"/>
          </a:xfrm>
        </p:spPr>
        <p:txBody>
          <a:bodyPr anchor="t" anchorCtr="0">
            <a:noAutofit/>
          </a:bodyPr>
          <a:lstStyle>
            <a:lvl1pPr marL="0" indent="0">
              <a:buNone/>
              <a:defRPr sz="2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3A5B2E-323C-E147-94B2-1BCE54245C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50595" y="703384"/>
            <a:ext cx="3566719" cy="972742"/>
          </a:xfrm>
          <a:prstGeom prst="rect">
            <a:avLst/>
          </a:prstGeom>
        </p:spPr>
      </p:pic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0C680389-2CDF-A94C-8690-D16E98C0BF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08297" y="5387213"/>
            <a:ext cx="6823463" cy="906094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94357D7-2DBD-214D-ABF7-D5D70F71F494}"/>
              </a:ext>
            </a:extLst>
          </p:cNvPr>
          <p:cNvCxnSpPr>
            <a:cxnSpLocks/>
          </p:cNvCxnSpPr>
          <p:nvPr userDrawn="1"/>
        </p:nvCxnSpPr>
        <p:spPr>
          <a:xfrm>
            <a:off x="1051814" y="5387213"/>
            <a:ext cx="0" cy="906094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10FC02AA-D669-1641-B40B-6A2F750A8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15000"/>
          </a:blip>
          <a:srcRect r="78018" b="3307"/>
          <a:stretch/>
        </p:blipFill>
        <p:spPr>
          <a:xfrm>
            <a:off x="8778240" y="2740293"/>
            <a:ext cx="3432499" cy="411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345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3">
            <a:extLst>
              <a:ext uri="{FF2B5EF4-FFF2-40B4-BE49-F238E27FC236}">
                <a16:creationId xmlns:a16="http://schemas.microsoft.com/office/drawing/2014/main" id="{74BF7EF9-C9E0-7645-AD69-CB59B66E640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16549" y="-10274"/>
            <a:ext cx="5763992" cy="6888822"/>
          </a:xfr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accent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CCD896-97F3-6241-8FDE-EE22F6594D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4894780" cy="1325563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C382A-B19D-514A-A909-0E52345A6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94780" cy="4351338"/>
          </a:xfrm>
        </p:spPr>
        <p:txBody>
          <a:bodyPr/>
          <a:lstStyle>
            <a:lvl1pPr marL="0" indent="0">
              <a:spcAft>
                <a:spcPts val="400"/>
              </a:spcAft>
              <a:buNone/>
              <a:defRPr/>
            </a:lvl1pPr>
            <a:lvl2pPr>
              <a:spcAft>
                <a:spcPts val="400"/>
              </a:spcAft>
              <a:defRPr/>
            </a:lvl2pPr>
            <a:lvl3pPr>
              <a:spcAft>
                <a:spcPts val="400"/>
              </a:spcAft>
              <a:defRPr/>
            </a:lvl3pPr>
            <a:lvl4pPr>
              <a:spcAft>
                <a:spcPts val="400"/>
              </a:spcAft>
              <a:defRPr/>
            </a:lvl4pPr>
            <a:lvl5pPr>
              <a:spcAft>
                <a:spcPts val="4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5AE0F-BC09-EE4A-A414-A579A2DE4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National Institute on Retirement Security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F80D8-1FEA-544E-831B-ECA10A540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3074" y="6347562"/>
            <a:ext cx="37072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E426DF-B1C0-C24A-AD9F-2B45D2F4153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6A0B387-1299-2145-B0B0-D36A275B4EDD}"/>
              </a:ext>
            </a:extLst>
          </p:cNvPr>
          <p:cNvCxnSpPr>
            <a:cxnSpLocks/>
          </p:cNvCxnSpPr>
          <p:nvPr userDrawn="1"/>
        </p:nvCxnSpPr>
        <p:spPr>
          <a:xfrm>
            <a:off x="838200" y="6335802"/>
            <a:ext cx="4894780" cy="0"/>
          </a:xfrm>
          <a:prstGeom prst="line">
            <a:avLst/>
          </a:prstGeom>
          <a:ln w="31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B6D1B0A8-B150-9A4F-80A5-22A1F8050579}"/>
              </a:ext>
            </a:extLst>
          </p:cNvPr>
          <p:cNvGrpSpPr/>
          <p:nvPr userDrawn="1"/>
        </p:nvGrpSpPr>
        <p:grpSpPr>
          <a:xfrm>
            <a:off x="11880541" y="-8468"/>
            <a:ext cx="330199" cy="6866468"/>
            <a:chOff x="11870267" y="-8468"/>
            <a:chExt cx="330199" cy="685799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320441A-2D17-D441-A9B7-85F623EBA4C3}"/>
                </a:ext>
              </a:extLst>
            </p:cNvPr>
            <p:cNvSpPr/>
            <p:nvPr userDrawn="1"/>
          </p:nvSpPr>
          <p:spPr>
            <a:xfrm>
              <a:off x="11870267" y="-8468"/>
              <a:ext cx="330199" cy="2286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EE7E8FC-3102-5941-810C-B86275816BC4}"/>
                </a:ext>
              </a:extLst>
            </p:cNvPr>
            <p:cNvSpPr/>
            <p:nvPr userDrawn="1"/>
          </p:nvSpPr>
          <p:spPr>
            <a:xfrm>
              <a:off x="11870267" y="2277532"/>
              <a:ext cx="330199" cy="228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CF9E6EE-9ED6-DE4E-8170-018C0150F205}"/>
                </a:ext>
              </a:extLst>
            </p:cNvPr>
            <p:cNvSpPr/>
            <p:nvPr userDrawn="1"/>
          </p:nvSpPr>
          <p:spPr>
            <a:xfrm>
              <a:off x="11870267" y="4563531"/>
              <a:ext cx="330199" cy="228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11650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CD896-97F3-6241-8FDE-EE22F6594D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4894780" cy="1325563"/>
          </a:xfrm>
        </p:spPr>
        <p:txBody>
          <a:bodyPr/>
          <a:lstStyle/>
          <a:p>
            <a:r>
              <a:rPr lang="en-US" dirty="0"/>
              <a:t>SPEAKERS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C382A-B19D-514A-A909-0E52345A6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4755747"/>
            <a:ext cx="5110537" cy="301856"/>
          </a:xfrm>
        </p:spPr>
        <p:txBody>
          <a:bodyPr>
            <a:noAutofit/>
          </a:bodyPr>
          <a:lstStyle>
            <a:lvl1pPr marL="0" indent="0">
              <a:spcAft>
                <a:spcPts val="400"/>
              </a:spcAft>
              <a:buNone/>
              <a:defRPr sz="2400" b="1"/>
            </a:lvl1pPr>
            <a:lvl2pPr>
              <a:spcAft>
                <a:spcPts val="400"/>
              </a:spcAft>
              <a:defRPr/>
            </a:lvl2pPr>
            <a:lvl3pPr>
              <a:spcAft>
                <a:spcPts val="400"/>
              </a:spcAft>
              <a:defRPr/>
            </a:lvl3pPr>
            <a:lvl4pPr>
              <a:spcAft>
                <a:spcPts val="400"/>
              </a:spcAft>
              <a:defRPr/>
            </a:lvl4pPr>
            <a:lvl5pPr>
              <a:spcAft>
                <a:spcPts val="4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5AE0F-BC09-EE4A-A414-A579A2DE4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National Institute on Retirement Security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F80D8-1FEA-544E-831B-ECA10A540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3074" y="6347562"/>
            <a:ext cx="370726" cy="365125"/>
          </a:xfrm>
        </p:spPr>
        <p:txBody>
          <a:bodyPr/>
          <a:lstStyle/>
          <a:p>
            <a:fld id="{86E426DF-B1C0-C24A-AD9F-2B45D2F4153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A4FED8A-5E98-4245-A029-5DFFF9C092C4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38199" y="5152500"/>
            <a:ext cx="5110537" cy="288860"/>
          </a:xfrm>
        </p:spPr>
        <p:txBody>
          <a:bodyPr>
            <a:normAutofit/>
          </a:bodyPr>
          <a:lstStyle>
            <a:lvl1pPr marL="0" indent="0">
              <a:spcAft>
                <a:spcPts val="400"/>
              </a:spcAft>
              <a:buNone/>
              <a:defRPr sz="1600"/>
            </a:lvl1pPr>
            <a:lvl2pPr>
              <a:spcAft>
                <a:spcPts val="400"/>
              </a:spcAft>
              <a:defRPr/>
            </a:lvl2pPr>
            <a:lvl3pPr>
              <a:spcAft>
                <a:spcPts val="400"/>
              </a:spcAft>
              <a:defRPr/>
            </a:lvl3pPr>
            <a:lvl4pPr>
              <a:spcAft>
                <a:spcPts val="400"/>
              </a:spcAft>
              <a:defRPr/>
            </a:lvl4pPr>
            <a:lvl5pPr>
              <a:spcAft>
                <a:spcPts val="4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5F7AB73-4ECA-E848-ADD0-628553225333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376828" y="4755747"/>
            <a:ext cx="5037762" cy="301856"/>
          </a:xfrm>
        </p:spPr>
        <p:txBody>
          <a:bodyPr>
            <a:noAutofit/>
          </a:bodyPr>
          <a:lstStyle>
            <a:lvl1pPr marL="0" indent="0">
              <a:spcAft>
                <a:spcPts val="400"/>
              </a:spcAft>
              <a:buNone/>
              <a:defRPr sz="2400" b="1"/>
            </a:lvl1pPr>
            <a:lvl2pPr>
              <a:spcAft>
                <a:spcPts val="400"/>
              </a:spcAft>
              <a:defRPr/>
            </a:lvl2pPr>
            <a:lvl3pPr>
              <a:spcAft>
                <a:spcPts val="400"/>
              </a:spcAft>
              <a:defRPr/>
            </a:lvl3pPr>
            <a:lvl4pPr>
              <a:spcAft>
                <a:spcPts val="400"/>
              </a:spcAft>
              <a:defRPr/>
            </a:lvl4pPr>
            <a:lvl5pPr>
              <a:spcAft>
                <a:spcPts val="4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F83D265-B602-DD4A-A02E-0137612E1A05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376828" y="5152500"/>
            <a:ext cx="5037762" cy="288860"/>
          </a:xfrm>
        </p:spPr>
        <p:txBody>
          <a:bodyPr>
            <a:normAutofit/>
          </a:bodyPr>
          <a:lstStyle>
            <a:lvl1pPr marL="0" indent="0">
              <a:spcAft>
                <a:spcPts val="400"/>
              </a:spcAft>
              <a:buNone/>
              <a:defRPr sz="1600"/>
            </a:lvl1pPr>
            <a:lvl2pPr>
              <a:spcAft>
                <a:spcPts val="400"/>
              </a:spcAft>
              <a:defRPr/>
            </a:lvl2pPr>
            <a:lvl3pPr>
              <a:spcAft>
                <a:spcPts val="400"/>
              </a:spcAft>
              <a:defRPr/>
            </a:lvl3pPr>
            <a:lvl4pPr>
              <a:spcAft>
                <a:spcPts val="400"/>
              </a:spcAft>
              <a:defRPr/>
            </a:lvl4pPr>
            <a:lvl5pPr>
              <a:spcAft>
                <a:spcPts val="4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D8DB841-04AF-B343-967E-25756667AD4A}"/>
              </a:ext>
            </a:extLst>
          </p:cNvPr>
          <p:cNvCxnSpPr>
            <a:cxnSpLocks/>
          </p:cNvCxnSpPr>
          <p:nvPr userDrawn="1"/>
        </p:nvCxnSpPr>
        <p:spPr>
          <a:xfrm>
            <a:off x="838200" y="6335802"/>
            <a:ext cx="10515600" cy="0"/>
          </a:xfrm>
          <a:prstGeom prst="line">
            <a:avLst/>
          </a:prstGeom>
          <a:ln w="31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23">
            <a:extLst>
              <a:ext uri="{FF2B5EF4-FFF2-40B4-BE49-F238E27FC236}">
                <a16:creationId xmlns:a16="http://schemas.microsoft.com/office/drawing/2014/main" id="{74BF7EF9-C9E0-7645-AD69-CB59B66E640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20391" y="2280354"/>
            <a:ext cx="2511175" cy="2288823"/>
          </a:xfr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accent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23">
            <a:extLst>
              <a:ext uri="{FF2B5EF4-FFF2-40B4-BE49-F238E27FC236}">
                <a16:creationId xmlns:a16="http://schemas.microsoft.com/office/drawing/2014/main" id="{7F03A35E-EA50-FA4E-A2BC-46A70DFE79D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459019" y="2280355"/>
            <a:ext cx="2511175" cy="2288822"/>
          </a:xfr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accent6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60B0E53-93FA-744D-8B00-B34AA3E24D41}"/>
              </a:ext>
            </a:extLst>
          </p:cNvPr>
          <p:cNvGrpSpPr/>
          <p:nvPr userDrawn="1"/>
        </p:nvGrpSpPr>
        <p:grpSpPr>
          <a:xfrm>
            <a:off x="11880541" y="-8468"/>
            <a:ext cx="330199" cy="6866468"/>
            <a:chOff x="11880541" y="-8468"/>
            <a:chExt cx="330199" cy="6866468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2D641DC-707D-2E4D-A8EB-7F915FC76591}"/>
                </a:ext>
              </a:extLst>
            </p:cNvPr>
            <p:cNvSpPr/>
            <p:nvPr userDrawn="1"/>
          </p:nvSpPr>
          <p:spPr>
            <a:xfrm>
              <a:off x="11880541" y="-8468"/>
              <a:ext cx="330199" cy="228882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91494AE-AB3B-8E4A-949D-D55E49976AE9}"/>
                </a:ext>
              </a:extLst>
            </p:cNvPr>
            <p:cNvSpPr/>
            <p:nvPr userDrawn="1"/>
          </p:nvSpPr>
          <p:spPr>
            <a:xfrm>
              <a:off x="11880541" y="2280355"/>
              <a:ext cx="330199" cy="228882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9BC2DFD-E9A1-7047-AA24-BE220B7B260C}"/>
                </a:ext>
              </a:extLst>
            </p:cNvPr>
            <p:cNvSpPr/>
            <p:nvPr userDrawn="1"/>
          </p:nvSpPr>
          <p:spPr>
            <a:xfrm>
              <a:off x="11880541" y="4569177"/>
              <a:ext cx="330199" cy="228882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846FAC4-C12C-6B4B-A3B7-813BE88AEFB8}"/>
              </a:ext>
            </a:extLst>
          </p:cNvPr>
          <p:cNvCxnSpPr>
            <a:cxnSpLocks/>
          </p:cNvCxnSpPr>
          <p:nvPr userDrawn="1"/>
        </p:nvCxnSpPr>
        <p:spPr>
          <a:xfrm>
            <a:off x="869021" y="2269260"/>
            <a:ext cx="0" cy="2304288"/>
          </a:xfrm>
          <a:prstGeom prst="line">
            <a:avLst/>
          </a:prstGeom>
          <a:ln w="1016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B4A05F7-4533-6944-97AA-B3EBC24CE886}"/>
              </a:ext>
            </a:extLst>
          </p:cNvPr>
          <p:cNvCxnSpPr>
            <a:cxnSpLocks/>
          </p:cNvCxnSpPr>
          <p:nvPr userDrawn="1"/>
        </p:nvCxnSpPr>
        <p:spPr>
          <a:xfrm>
            <a:off x="6406792" y="2269260"/>
            <a:ext cx="0" cy="2304288"/>
          </a:xfrm>
          <a:prstGeom prst="line">
            <a:avLst/>
          </a:prstGeom>
          <a:ln w="1016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495FC31D-7D8B-0E4F-990B-AFBF36518033}"/>
              </a:ext>
            </a:extLst>
          </p:cNvPr>
          <p:cNvSpPr/>
          <p:nvPr userDrawn="1"/>
        </p:nvSpPr>
        <p:spPr>
          <a:xfrm>
            <a:off x="8969336" y="2280355"/>
            <a:ext cx="2911203" cy="2288823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B2FCA6E-4DB4-C541-AD72-E8E10663E842}"/>
              </a:ext>
            </a:extLst>
          </p:cNvPr>
          <p:cNvSpPr/>
          <p:nvPr userDrawn="1"/>
        </p:nvSpPr>
        <p:spPr>
          <a:xfrm>
            <a:off x="3453825" y="2280355"/>
            <a:ext cx="2923003" cy="2288823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28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CD896-97F3-6241-8FDE-EE22F6594D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C382A-B19D-514A-A909-0E52345A6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Aft>
                <a:spcPts val="400"/>
              </a:spcAft>
              <a:buNone/>
              <a:defRPr/>
            </a:lvl1pPr>
            <a:lvl2pPr>
              <a:spcAft>
                <a:spcPts val="400"/>
              </a:spcAft>
              <a:defRPr/>
            </a:lvl2pPr>
            <a:lvl3pPr>
              <a:spcAft>
                <a:spcPts val="400"/>
              </a:spcAft>
              <a:defRPr/>
            </a:lvl3pPr>
            <a:lvl4pPr>
              <a:spcAft>
                <a:spcPts val="400"/>
              </a:spcAft>
              <a:defRPr/>
            </a:lvl4pPr>
            <a:lvl5pPr>
              <a:spcAft>
                <a:spcPts val="4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5AE0F-BC09-EE4A-A414-A579A2DE4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National Institute on Retirement Security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F80D8-1FEA-544E-831B-ECA10A540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3074" y="6347562"/>
            <a:ext cx="370726" cy="365125"/>
          </a:xfrm>
        </p:spPr>
        <p:txBody>
          <a:bodyPr/>
          <a:lstStyle/>
          <a:p>
            <a:fld id="{86E426DF-B1C0-C24A-AD9F-2B45D2F4153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E98E360-C5E2-E14D-8E9B-72833C279A1E}"/>
              </a:ext>
            </a:extLst>
          </p:cNvPr>
          <p:cNvCxnSpPr/>
          <p:nvPr userDrawn="1"/>
        </p:nvCxnSpPr>
        <p:spPr>
          <a:xfrm>
            <a:off x="838200" y="6335802"/>
            <a:ext cx="10515600" cy="0"/>
          </a:xfrm>
          <a:prstGeom prst="line">
            <a:avLst/>
          </a:prstGeom>
          <a:ln w="31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AA94B34B-494E-5F46-A71B-9A29ACB11376}"/>
              </a:ext>
            </a:extLst>
          </p:cNvPr>
          <p:cNvGrpSpPr/>
          <p:nvPr userDrawn="1"/>
        </p:nvGrpSpPr>
        <p:grpSpPr>
          <a:xfrm>
            <a:off x="11880541" y="-8468"/>
            <a:ext cx="330199" cy="6866468"/>
            <a:chOff x="11870267" y="-8468"/>
            <a:chExt cx="330199" cy="685799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A453D57-C60D-BB4A-93D3-C77953191FF5}"/>
                </a:ext>
              </a:extLst>
            </p:cNvPr>
            <p:cNvSpPr/>
            <p:nvPr userDrawn="1"/>
          </p:nvSpPr>
          <p:spPr>
            <a:xfrm>
              <a:off x="11870267" y="-8468"/>
              <a:ext cx="330199" cy="2286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933334D-CC71-134C-8C80-79505ED3539F}"/>
                </a:ext>
              </a:extLst>
            </p:cNvPr>
            <p:cNvSpPr/>
            <p:nvPr userDrawn="1"/>
          </p:nvSpPr>
          <p:spPr>
            <a:xfrm>
              <a:off x="11870267" y="2277532"/>
              <a:ext cx="330199" cy="228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02D664A-645F-FC48-A487-4330A434CC14}"/>
                </a:ext>
              </a:extLst>
            </p:cNvPr>
            <p:cNvSpPr/>
            <p:nvPr userDrawn="1"/>
          </p:nvSpPr>
          <p:spPr>
            <a:xfrm>
              <a:off x="11870267" y="4563531"/>
              <a:ext cx="330199" cy="228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94428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CD896-97F3-6241-8FDE-EE22F6594D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C382A-B19D-514A-A909-0E52345A6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400"/>
              </a:spcAft>
              <a:defRPr/>
            </a:lvl1pPr>
            <a:lvl2pPr>
              <a:spcAft>
                <a:spcPts val="400"/>
              </a:spcAft>
              <a:defRPr/>
            </a:lvl2pPr>
            <a:lvl3pPr>
              <a:spcAft>
                <a:spcPts val="400"/>
              </a:spcAft>
              <a:defRPr/>
            </a:lvl3pPr>
            <a:lvl4pPr>
              <a:spcAft>
                <a:spcPts val="400"/>
              </a:spcAft>
              <a:defRPr/>
            </a:lvl4pPr>
            <a:lvl5pPr>
              <a:spcAft>
                <a:spcPts val="4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5AE0F-BC09-EE4A-A414-A579A2DE4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National Institute on Retirement Security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F80D8-1FEA-544E-831B-ECA10A540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3074" y="6347562"/>
            <a:ext cx="370726" cy="365125"/>
          </a:xfrm>
        </p:spPr>
        <p:txBody>
          <a:bodyPr/>
          <a:lstStyle/>
          <a:p>
            <a:fld id="{86E426DF-B1C0-C24A-AD9F-2B45D2F4153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C18583D-20C4-964B-8E93-5F3DE58B7B58}"/>
              </a:ext>
            </a:extLst>
          </p:cNvPr>
          <p:cNvCxnSpPr/>
          <p:nvPr userDrawn="1"/>
        </p:nvCxnSpPr>
        <p:spPr>
          <a:xfrm>
            <a:off x="838200" y="6335802"/>
            <a:ext cx="10515600" cy="0"/>
          </a:xfrm>
          <a:prstGeom prst="line">
            <a:avLst/>
          </a:prstGeom>
          <a:ln w="31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931C3833-530A-E442-9FA2-A3B547EF4BDA}"/>
              </a:ext>
            </a:extLst>
          </p:cNvPr>
          <p:cNvGrpSpPr/>
          <p:nvPr userDrawn="1"/>
        </p:nvGrpSpPr>
        <p:grpSpPr>
          <a:xfrm>
            <a:off x="11880541" y="-8468"/>
            <a:ext cx="330199" cy="6866468"/>
            <a:chOff x="11870267" y="-8468"/>
            <a:chExt cx="330199" cy="685799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CB0BA61-5509-5E4F-BDEC-E71A4D4A0289}"/>
                </a:ext>
              </a:extLst>
            </p:cNvPr>
            <p:cNvSpPr/>
            <p:nvPr userDrawn="1"/>
          </p:nvSpPr>
          <p:spPr>
            <a:xfrm>
              <a:off x="11870267" y="-8468"/>
              <a:ext cx="330199" cy="2286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B9BA8CF-ECA6-EE47-BEBC-343ADD2834FF}"/>
                </a:ext>
              </a:extLst>
            </p:cNvPr>
            <p:cNvSpPr/>
            <p:nvPr userDrawn="1"/>
          </p:nvSpPr>
          <p:spPr>
            <a:xfrm>
              <a:off x="11870267" y="2277532"/>
              <a:ext cx="330199" cy="228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A818496-C9D0-AE4C-AFED-037C2EDA6CEB}"/>
                </a:ext>
              </a:extLst>
            </p:cNvPr>
            <p:cNvSpPr/>
            <p:nvPr userDrawn="1"/>
          </p:nvSpPr>
          <p:spPr>
            <a:xfrm>
              <a:off x="11870267" y="4563531"/>
              <a:ext cx="330199" cy="228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92927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5B124-7C40-2A49-B43A-0FF3631710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B42140-9015-774E-8124-279D0D903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1248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National Institute on Retirement Security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A6CF53-025E-2443-8F3C-A98146DC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0" y="6349682"/>
            <a:ext cx="381000" cy="365125"/>
          </a:xfrm>
        </p:spPr>
        <p:txBody>
          <a:bodyPr/>
          <a:lstStyle/>
          <a:p>
            <a:fld id="{86E426DF-B1C0-C24A-AD9F-2B45D2F41536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4CB8CD6-6F6C-474E-9A0E-4E65B050FD29}"/>
              </a:ext>
            </a:extLst>
          </p:cNvPr>
          <p:cNvCxnSpPr/>
          <p:nvPr userDrawn="1"/>
        </p:nvCxnSpPr>
        <p:spPr>
          <a:xfrm>
            <a:off x="838200" y="6335802"/>
            <a:ext cx="10515600" cy="0"/>
          </a:xfrm>
          <a:prstGeom prst="line">
            <a:avLst/>
          </a:prstGeom>
          <a:ln w="31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DD4E7C36-6AD2-7140-BD6F-868B41D7D555}"/>
              </a:ext>
            </a:extLst>
          </p:cNvPr>
          <p:cNvGrpSpPr/>
          <p:nvPr userDrawn="1"/>
        </p:nvGrpSpPr>
        <p:grpSpPr>
          <a:xfrm>
            <a:off x="11880541" y="-8468"/>
            <a:ext cx="330199" cy="6866468"/>
            <a:chOff x="11870267" y="-8468"/>
            <a:chExt cx="330199" cy="685799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3B0F978-F1C1-DB48-9DB5-5532D59C5F0D}"/>
                </a:ext>
              </a:extLst>
            </p:cNvPr>
            <p:cNvSpPr/>
            <p:nvPr userDrawn="1"/>
          </p:nvSpPr>
          <p:spPr>
            <a:xfrm>
              <a:off x="11870267" y="-8468"/>
              <a:ext cx="330199" cy="2286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5D404BC-A725-BF46-B8AE-71B75EBD4449}"/>
                </a:ext>
              </a:extLst>
            </p:cNvPr>
            <p:cNvSpPr/>
            <p:nvPr userDrawn="1"/>
          </p:nvSpPr>
          <p:spPr>
            <a:xfrm>
              <a:off x="11870267" y="2277532"/>
              <a:ext cx="330199" cy="228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DCC12E7-D270-BA4F-8A8D-BFDFF032AF73}"/>
                </a:ext>
              </a:extLst>
            </p:cNvPr>
            <p:cNvSpPr/>
            <p:nvPr userDrawn="1"/>
          </p:nvSpPr>
          <p:spPr>
            <a:xfrm>
              <a:off x="11870267" y="4563531"/>
              <a:ext cx="330199" cy="228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92848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52447-1B0D-F447-9FCE-7C081D14A0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D7CC3C-C09D-AE42-93CF-A25A4456D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DFFE33-28C4-D647-994A-722C303399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FC8D22-DA37-BA46-87B7-08A67F0401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03158B-045F-1247-8902-BCCC31030A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17F153-0F1A-0948-BE62-A79285FBE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National Institute on Retirement Security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CF2D80-D732-7641-AB38-7DF9F3C12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0" y="6349682"/>
            <a:ext cx="381000" cy="365125"/>
          </a:xfrm>
        </p:spPr>
        <p:txBody>
          <a:bodyPr/>
          <a:lstStyle/>
          <a:p>
            <a:fld id="{86E426DF-B1C0-C24A-AD9F-2B45D2F4153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4BAF871-1E29-A048-A709-9F17E2EDDC0D}"/>
              </a:ext>
            </a:extLst>
          </p:cNvPr>
          <p:cNvCxnSpPr/>
          <p:nvPr userDrawn="1"/>
        </p:nvCxnSpPr>
        <p:spPr>
          <a:xfrm>
            <a:off x="838200" y="6335802"/>
            <a:ext cx="10515600" cy="0"/>
          </a:xfrm>
          <a:prstGeom prst="line">
            <a:avLst/>
          </a:prstGeom>
          <a:ln w="31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852C200-198D-354B-AF79-E96CA269FF66}"/>
              </a:ext>
            </a:extLst>
          </p:cNvPr>
          <p:cNvGrpSpPr/>
          <p:nvPr userDrawn="1"/>
        </p:nvGrpSpPr>
        <p:grpSpPr>
          <a:xfrm>
            <a:off x="11880541" y="-8468"/>
            <a:ext cx="330199" cy="6866468"/>
            <a:chOff x="11870267" y="-8468"/>
            <a:chExt cx="330199" cy="685799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749ACBB-7B5D-B547-98CF-E69604BA373B}"/>
                </a:ext>
              </a:extLst>
            </p:cNvPr>
            <p:cNvSpPr/>
            <p:nvPr userDrawn="1"/>
          </p:nvSpPr>
          <p:spPr>
            <a:xfrm>
              <a:off x="11870267" y="-8468"/>
              <a:ext cx="330199" cy="2286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C3FE90-241F-2C46-8593-662E24712A58}"/>
                </a:ext>
              </a:extLst>
            </p:cNvPr>
            <p:cNvSpPr/>
            <p:nvPr userDrawn="1"/>
          </p:nvSpPr>
          <p:spPr>
            <a:xfrm>
              <a:off x="11870267" y="2277532"/>
              <a:ext cx="330199" cy="228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76EB4E1-3109-F348-A88F-6538678A221F}"/>
                </a:ext>
              </a:extLst>
            </p:cNvPr>
            <p:cNvSpPr/>
            <p:nvPr userDrawn="1"/>
          </p:nvSpPr>
          <p:spPr>
            <a:xfrm>
              <a:off x="11870267" y="4563531"/>
              <a:ext cx="330199" cy="228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59040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5B124-7C40-2A49-B43A-0FF3631710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CONNECT WITH US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D4E7C36-6AD2-7140-BD6F-868B41D7D555}"/>
              </a:ext>
            </a:extLst>
          </p:cNvPr>
          <p:cNvGrpSpPr/>
          <p:nvPr userDrawn="1"/>
        </p:nvGrpSpPr>
        <p:grpSpPr>
          <a:xfrm>
            <a:off x="11880541" y="-8468"/>
            <a:ext cx="330199" cy="6866468"/>
            <a:chOff x="11870267" y="-8468"/>
            <a:chExt cx="330199" cy="685799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3B0F978-F1C1-DB48-9DB5-5532D59C5F0D}"/>
                </a:ext>
              </a:extLst>
            </p:cNvPr>
            <p:cNvSpPr/>
            <p:nvPr userDrawn="1"/>
          </p:nvSpPr>
          <p:spPr>
            <a:xfrm>
              <a:off x="11870267" y="-8468"/>
              <a:ext cx="330199" cy="2286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5D404BC-A725-BF46-B8AE-71B75EBD4449}"/>
                </a:ext>
              </a:extLst>
            </p:cNvPr>
            <p:cNvSpPr/>
            <p:nvPr userDrawn="1"/>
          </p:nvSpPr>
          <p:spPr>
            <a:xfrm>
              <a:off x="11870267" y="2277532"/>
              <a:ext cx="330199" cy="228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DCC12E7-D270-BA4F-8A8D-BFDFF032AF73}"/>
                </a:ext>
              </a:extLst>
            </p:cNvPr>
            <p:cNvSpPr/>
            <p:nvPr userDrawn="1"/>
          </p:nvSpPr>
          <p:spPr>
            <a:xfrm>
              <a:off x="11870267" y="4563531"/>
              <a:ext cx="330199" cy="228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" name="Группа 38">
            <a:extLst>
              <a:ext uri="{FF2B5EF4-FFF2-40B4-BE49-F238E27FC236}">
                <a16:creationId xmlns:a16="http://schemas.microsoft.com/office/drawing/2014/main" id="{2B9DB098-3CFF-884A-A746-227780E38BB5}"/>
              </a:ext>
            </a:extLst>
          </p:cNvPr>
          <p:cNvGrpSpPr/>
          <p:nvPr userDrawn="1"/>
        </p:nvGrpSpPr>
        <p:grpSpPr>
          <a:xfrm>
            <a:off x="7924263" y="1160631"/>
            <a:ext cx="3397644" cy="6782205"/>
            <a:chOff x="3421706" y="1143000"/>
            <a:chExt cx="2530932" cy="5052117"/>
          </a:xfrm>
        </p:grpSpPr>
        <p:sp>
          <p:nvSpPr>
            <p:cNvPr id="12" name="Скругленный прямоугольник 39">
              <a:extLst>
                <a:ext uri="{FF2B5EF4-FFF2-40B4-BE49-F238E27FC236}">
                  <a16:creationId xmlns:a16="http://schemas.microsoft.com/office/drawing/2014/main" id="{4060D2F2-FDEA-8642-A4AB-4508A24274C6}"/>
                </a:ext>
              </a:extLst>
            </p:cNvPr>
            <p:cNvSpPr/>
            <p:nvPr userDrawn="1"/>
          </p:nvSpPr>
          <p:spPr>
            <a:xfrm>
              <a:off x="5772337" y="2057401"/>
              <a:ext cx="180301" cy="487680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13" name="Скругленный прямоугольник 40">
              <a:extLst>
                <a:ext uri="{FF2B5EF4-FFF2-40B4-BE49-F238E27FC236}">
                  <a16:creationId xmlns:a16="http://schemas.microsoft.com/office/drawing/2014/main" id="{592D8A55-3A12-F744-BDD9-56BC431CAA58}"/>
                </a:ext>
              </a:extLst>
            </p:cNvPr>
            <p:cNvSpPr/>
            <p:nvPr userDrawn="1"/>
          </p:nvSpPr>
          <p:spPr>
            <a:xfrm>
              <a:off x="3421706" y="1971500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14" name="Скругленный прямоугольник 41">
              <a:extLst>
                <a:ext uri="{FF2B5EF4-FFF2-40B4-BE49-F238E27FC236}">
                  <a16:creationId xmlns:a16="http://schemas.microsoft.com/office/drawing/2014/main" id="{CB43FF31-C884-1E48-86C6-61C8BD20DC2B}"/>
                </a:ext>
              </a:extLst>
            </p:cNvPr>
            <p:cNvSpPr/>
            <p:nvPr userDrawn="1"/>
          </p:nvSpPr>
          <p:spPr>
            <a:xfrm>
              <a:off x="3421706" y="2530199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15" name="Скругленный прямоугольник 42">
              <a:extLst>
                <a:ext uri="{FF2B5EF4-FFF2-40B4-BE49-F238E27FC236}">
                  <a16:creationId xmlns:a16="http://schemas.microsoft.com/office/drawing/2014/main" id="{2647EBA4-F27A-124F-990D-0D9F24BF65AB}"/>
                </a:ext>
              </a:extLst>
            </p:cNvPr>
            <p:cNvSpPr/>
            <p:nvPr userDrawn="1"/>
          </p:nvSpPr>
          <p:spPr>
            <a:xfrm>
              <a:off x="3421706" y="3041744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16" name="Скругленный прямоугольник 43">
              <a:extLst>
                <a:ext uri="{FF2B5EF4-FFF2-40B4-BE49-F238E27FC236}">
                  <a16:creationId xmlns:a16="http://schemas.microsoft.com/office/drawing/2014/main" id="{64698C5D-8255-044B-A65C-47189406657B}"/>
                </a:ext>
              </a:extLst>
            </p:cNvPr>
            <p:cNvSpPr/>
            <p:nvPr userDrawn="1"/>
          </p:nvSpPr>
          <p:spPr>
            <a:xfrm>
              <a:off x="3453659" y="1143000"/>
              <a:ext cx="2465281" cy="505211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17" name="Овал 44">
              <a:extLst>
                <a:ext uri="{FF2B5EF4-FFF2-40B4-BE49-F238E27FC236}">
                  <a16:creationId xmlns:a16="http://schemas.microsoft.com/office/drawing/2014/main" id="{143C8DE3-32DB-D048-AC2F-0718118AF77C}"/>
                </a:ext>
              </a:extLst>
            </p:cNvPr>
            <p:cNvSpPr/>
            <p:nvPr userDrawn="1"/>
          </p:nvSpPr>
          <p:spPr>
            <a:xfrm>
              <a:off x="4481234" y="5699769"/>
              <a:ext cx="410131" cy="406782"/>
            </a:xfrm>
            <a:prstGeom prst="ellipse">
              <a:avLst/>
            </a:prstGeom>
            <a:noFill/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18" name="Скругленный прямоугольник 45">
              <a:extLst>
                <a:ext uri="{FF2B5EF4-FFF2-40B4-BE49-F238E27FC236}">
                  <a16:creationId xmlns:a16="http://schemas.microsoft.com/office/drawing/2014/main" id="{1ED24B38-0662-9E44-9A2B-94AB51ACD5A6}"/>
                </a:ext>
              </a:extLst>
            </p:cNvPr>
            <p:cNvSpPr/>
            <p:nvPr userDrawn="1"/>
          </p:nvSpPr>
          <p:spPr>
            <a:xfrm>
              <a:off x="4372270" y="1457767"/>
              <a:ext cx="628058" cy="45719"/>
            </a:xfrm>
            <a:prstGeom prst="roundRect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19" name="Овал 46">
              <a:extLst>
                <a:ext uri="{FF2B5EF4-FFF2-40B4-BE49-F238E27FC236}">
                  <a16:creationId xmlns:a16="http://schemas.microsoft.com/office/drawing/2014/main" id="{3937655A-7D39-D644-811F-18B63AF25309}"/>
                </a:ext>
              </a:extLst>
            </p:cNvPr>
            <p:cNvSpPr/>
            <p:nvPr userDrawn="1"/>
          </p:nvSpPr>
          <p:spPr>
            <a:xfrm flipH="1">
              <a:off x="4159907" y="1451578"/>
              <a:ext cx="59518" cy="58098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20" name="Овал 47">
              <a:extLst>
                <a:ext uri="{FF2B5EF4-FFF2-40B4-BE49-F238E27FC236}">
                  <a16:creationId xmlns:a16="http://schemas.microsoft.com/office/drawing/2014/main" id="{0F57C9C7-EA20-4448-9B71-ECB0D5DDCF80}"/>
                </a:ext>
              </a:extLst>
            </p:cNvPr>
            <p:cNvSpPr/>
            <p:nvPr userDrawn="1"/>
          </p:nvSpPr>
          <p:spPr>
            <a:xfrm flipH="1">
              <a:off x="4656540" y="1271335"/>
              <a:ext cx="59518" cy="58098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</p:grpSp>
      <p:sp>
        <p:nvSpPr>
          <p:cNvPr id="21" name="Picture Placeholder 23">
            <a:extLst>
              <a:ext uri="{FF2B5EF4-FFF2-40B4-BE49-F238E27FC236}">
                <a16:creationId xmlns:a16="http://schemas.microsoft.com/office/drawing/2014/main" id="{F0BE08AC-B493-004E-98C0-37A048F8AF7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94168" y="1675653"/>
            <a:ext cx="2873008" cy="5264119"/>
          </a:xfr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>
            <a:outerShdw blurRad="762000" dist="254000" dir="5400000" sx="95000" sy="95000" algn="ctr" rotWithShape="0">
              <a:srgbClr val="000000">
                <a:alpha val="30000"/>
              </a:srgb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accent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23">
            <a:extLst>
              <a:ext uri="{FF2B5EF4-FFF2-40B4-BE49-F238E27FC236}">
                <a16:creationId xmlns:a16="http://schemas.microsoft.com/office/drawing/2014/main" id="{4AFDB887-180E-C248-B660-3806477C8B0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8200" y="2390087"/>
            <a:ext cx="2032045" cy="2534804"/>
          </a:xfr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>
            <a:outerShdw blurRad="762000" dist="190500" dir="5400000" sx="95000" sy="95000" algn="ctr" rotWithShape="0">
              <a:srgbClr val="000000">
                <a:alpha val="30000"/>
              </a:srgb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accent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Picture Placeholder 23">
            <a:extLst>
              <a:ext uri="{FF2B5EF4-FFF2-40B4-BE49-F238E27FC236}">
                <a16:creationId xmlns:a16="http://schemas.microsoft.com/office/drawing/2014/main" id="{BE669F94-8819-3F4E-9202-F93B8375F50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040097" y="2390087"/>
            <a:ext cx="2032045" cy="2534804"/>
          </a:xfr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>
            <a:outerShdw blurRad="762000" dist="190500" dir="5400000" sx="95000" sy="95000" algn="ctr" rotWithShape="0">
              <a:srgbClr val="000000">
                <a:alpha val="30000"/>
              </a:srgb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accent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A7DCE06C-D53A-8346-8408-C9D673EAA71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301679" y="2390087"/>
            <a:ext cx="2032045" cy="2534804"/>
          </a:xfr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  <a:effectLst>
            <a:outerShdw blurRad="762000" dist="190500" dir="5400000" sx="95000" sy="95000" algn="ctr" rotWithShape="0">
              <a:srgbClr val="000000">
                <a:alpha val="30000"/>
              </a:srgb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accent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B1E0B79A-2696-2844-B651-48B51ED0F15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8200" y="1755214"/>
            <a:ext cx="6496050" cy="46284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Subtitle 2">
            <a:extLst>
              <a:ext uri="{FF2B5EF4-FFF2-40B4-BE49-F238E27FC236}">
                <a16:creationId xmlns:a16="http://schemas.microsoft.com/office/drawing/2014/main" id="{CA6479A6-1537-DF45-BD92-7C7D12C6839E}"/>
              </a:ext>
            </a:extLst>
          </p:cNvPr>
          <p:cNvSpPr txBox="1">
            <a:spLocks/>
          </p:cNvSpPr>
          <p:nvPr userDrawn="1"/>
        </p:nvSpPr>
        <p:spPr>
          <a:xfrm>
            <a:off x="1237227" y="5768815"/>
            <a:ext cx="3151904" cy="31107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None/>
              <a:defRPr sz="22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</a:t>
            </a:r>
            <a:r>
              <a:rPr lang="en-US" sz="1400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NIRSonline</a:t>
            </a:r>
            <a:endParaRPr lang="en-US" sz="14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Subtitle 2">
            <a:extLst>
              <a:ext uri="{FF2B5EF4-FFF2-40B4-BE49-F238E27FC236}">
                <a16:creationId xmlns:a16="http://schemas.microsoft.com/office/drawing/2014/main" id="{041EFD23-38C6-DA43-88C4-C9DC848FCA75}"/>
              </a:ext>
            </a:extLst>
          </p:cNvPr>
          <p:cNvSpPr txBox="1">
            <a:spLocks/>
          </p:cNvSpPr>
          <p:nvPr userDrawn="1"/>
        </p:nvSpPr>
        <p:spPr>
          <a:xfrm>
            <a:off x="1237227" y="6119006"/>
            <a:ext cx="3151904" cy="2634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None/>
              <a:defRPr sz="22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US" sz="1400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NIRSResearch</a:t>
            </a:r>
            <a:endParaRPr lang="en-US" sz="14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1D99FF14-527B-C548-B21E-9EB0D8553C98}"/>
              </a:ext>
            </a:extLst>
          </p:cNvPr>
          <p:cNvSpPr txBox="1">
            <a:spLocks/>
          </p:cNvSpPr>
          <p:nvPr userDrawn="1"/>
        </p:nvSpPr>
        <p:spPr>
          <a:xfrm>
            <a:off x="1237227" y="5462297"/>
            <a:ext cx="3151904" cy="26392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None/>
              <a:defRPr sz="22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www.nirsonline.org</a:t>
            </a:r>
            <a:endParaRPr lang="en-US" sz="14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Shape 4">
            <a:extLst>
              <a:ext uri="{FF2B5EF4-FFF2-40B4-BE49-F238E27FC236}">
                <a16:creationId xmlns:a16="http://schemas.microsoft.com/office/drawing/2014/main" id="{77ACA5BE-6044-CD4F-995F-A2C0DA405B11}"/>
              </a:ext>
            </a:extLst>
          </p:cNvPr>
          <p:cNvSpPr>
            <a:spLocks noChangeAspect="1"/>
          </p:cNvSpPr>
          <p:nvPr userDrawn="1"/>
        </p:nvSpPr>
        <p:spPr>
          <a:xfrm>
            <a:off x="843465" y="5787621"/>
            <a:ext cx="252374" cy="2011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37" y="5082"/>
                </a:moveTo>
                <a:cubicBezTo>
                  <a:pt x="19237" y="5506"/>
                  <a:pt x="19237" y="5929"/>
                  <a:pt x="19237" y="5929"/>
                </a:cubicBezTo>
                <a:cubicBezTo>
                  <a:pt x="19237" y="13129"/>
                  <a:pt x="14850" y="21600"/>
                  <a:pt x="6750" y="21600"/>
                </a:cubicBezTo>
                <a:cubicBezTo>
                  <a:pt x="4388" y="21600"/>
                  <a:pt x="2025" y="20753"/>
                  <a:pt x="0" y="19059"/>
                </a:cubicBezTo>
                <a:cubicBezTo>
                  <a:pt x="338" y="19059"/>
                  <a:pt x="675" y="19059"/>
                  <a:pt x="1013" y="19059"/>
                </a:cubicBezTo>
                <a:cubicBezTo>
                  <a:pt x="3038" y="19059"/>
                  <a:pt x="5063" y="18212"/>
                  <a:pt x="6413" y="16941"/>
                </a:cubicBezTo>
                <a:cubicBezTo>
                  <a:pt x="4725" y="16941"/>
                  <a:pt x="3038" y="15247"/>
                  <a:pt x="2363" y="13129"/>
                </a:cubicBezTo>
                <a:cubicBezTo>
                  <a:pt x="2700" y="13129"/>
                  <a:pt x="3038" y="13129"/>
                  <a:pt x="3375" y="13129"/>
                </a:cubicBezTo>
                <a:cubicBezTo>
                  <a:pt x="3713" y="13129"/>
                  <a:pt x="4050" y="13129"/>
                  <a:pt x="4388" y="13129"/>
                </a:cubicBezTo>
                <a:cubicBezTo>
                  <a:pt x="2363" y="12282"/>
                  <a:pt x="1013" y="10165"/>
                  <a:pt x="1013" y="7624"/>
                </a:cubicBezTo>
                <a:cubicBezTo>
                  <a:pt x="1013" y="7624"/>
                  <a:pt x="1013" y="7624"/>
                  <a:pt x="1013" y="7624"/>
                </a:cubicBezTo>
                <a:cubicBezTo>
                  <a:pt x="1688" y="8047"/>
                  <a:pt x="2363" y="8047"/>
                  <a:pt x="3038" y="8047"/>
                </a:cubicBezTo>
                <a:cubicBezTo>
                  <a:pt x="1688" y="7200"/>
                  <a:pt x="1013" y="5506"/>
                  <a:pt x="1013" y="3812"/>
                </a:cubicBezTo>
                <a:cubicBezTo>
                  <a:pt x="1013" y="2541"/>
                  <a:pt x="1350" y="1694"/>
                  <a:pt x="1688" y="847"/>
                </a:cubicBezTo>
                <a:cubicBezTo>
                  <a:pt x="3713" y="4235"/>
                  <a:pt x="7088" y="6353"/>
                  <a:pt x="10463" y="6776"/>
                </a:cubicBezTo>
                <a:cubicBezTo>
                  <a:pt x="10463" y="6353"/>
                  <a:pt x="10463" y="5929"/>
                  <a:pt x="10463" y="5506"/>
                </a:cubicBezTo>
                <a:cubicBezTo>
                  <a:pt x="10463" y="2118"/>
                  <a:pt x="12487" y="0"/>
                  <a:pt x="14850" y="0"/>
                </a:cubicBezTo>
                <a:cubicBezTo>
                  <a:pt x="16200" y="0"/>
                  <a:pt x="17212" y="424"/>
                  <a:pt x="18225" y="1694"/>
                </a:cubicBezTo>
                <a:cubicBezTo>
                  <a:pt x="18900" y="1271"/>
                  <a:pt x="19912" y="847"/>
                  <a:pt x="20925" y="424"/>
                </a:cubicBezTo>
                <a:cubicBezTo>
                  <a:pt x="20587" y="1694"/>
                  <a:pt x="19912" y="2541"/>
                  <a:pt x="18900" y="3388"/>
                </a:cubicBezTo>
                <a:cubicBezTo>
                  <a:pt x="19912" y="2965"/>
                  <a:pt x="20587" y="2965"/>
                  <a:pt x="21600" y="2541"/>
                </a:cubicBezTo>
                <a:cubicBezTo>
                  <a:pt x="20925" y="3388"/>
                  <a:pt x="20250" y="4659"/>
                  <a:pt x="19237" y="5082"/>
                </a:cubicBezTo>
                <a:close/>
              </a:path>
            </a:pathLst>
          </a:custGeom>
          <a:solidFill>
            <a:schemeClr val="tx2"/>
          </a:solidFill>
          <a:ln w="3175">
            <a:miter lim="400000"/>
          </a:ln>
        </p:spPr>
        <p:txBody>
          <a:bodyPr lIns="45719" rIns="45719"/>
          <a:lstStyle/>
          <a:p>
            <a:pPr algn="l" defTabSz="457200"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 dirty="0">
              <a:solidFill>
                <a:schemeClr val="bg1"/>
              </a:solidFill>
            </a:endParaRPr>
          </a:p>
        </p:txBody>
      </p:sp>
      <p:sp>
        <p:nvSpPr>
          <p:cNvPr id="38" name="Shape 5">
            <a:extLst>
              <a:ext uri="{FF2B5EF4-FFF2-40B4-BE49-F238E27FC236}">
                <a16:creationId xmlns:a16="http://schemas.microsoft.com/office/drawing/2014/main" id="{FCED0A8C-FF4C-684B-8595-62790C99F136}"/>
              </a:ext>
            </a:extLst>
          </p:cNvPr>
          <p:cNvSpPr>
            <a:spLocks noChangeAspect="1"/>
          </p:cNvSpPr>
          <p:nvPr userDrawn="1"/>
        </p:nvSpPr>
        <p:spPr>
          <a:xfrm>
            <a:off x="868074" y="6077549"/>
            <a:ext cx="138059" cy="263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3546"/>
                </a:moveTo>
                <a:cubicBezTo>
                  <a:pt x="17897" y="3546"/>
                  <a:pt x="17897" y="3546"/>
                  <a:pt x="17897" y="3546"/>
                </a:cubicBezTo>
                <a:cubicBezTo>
                  <a:pt x="14811" y="3546"/>
                  <a:pt x="14194" y="4513"/>
                  <a:pt x="14194" y="5481"/>
                </a:cubicBezTo>
                <a:cubicBezTo>
                  <a:pt x="14194" y="8060"/>
                  <a:pt x="14194" y="8060"/>
                  <a:pt x="14194" y="8060"/>
                </a:cubicBezTo>
                <a:cubicBezTo>
                  <a:pt x="21600" y="8060"/>
                  <a:pt x="21600" y="8060"/>
                  <a:pt x="21600" y="8060"/>
                </a:cubicBezTo>
                <a:cubicBezTo>
                  <a:pt x="20366" y="11928"/>
                  <a:pt x="20366" y="11928"/>
                  <a:pt x="20366" y="11928"/>
                </a:cubicBezTo>
                <a:cubicBezTo>
                  <a:pt x="14194" y="11928"/>
                  <a:pt x="14194" y="11928"/>
                  <a:pt x="14194" y="11928"/>
                </a:cubicBezTo>
                <a:cubicBezTo>
                  <a:pt x="14194" y="21600"/>
                  <a:pt x="14194" y="21600"/>
                  <a:pt x="14194" y="21600"/>
                </a:cubicBezTo>
                <a:cubicBezTo>
                  <a:pt x="6789" y="21600"/>
                  <a:pt x="6789" y="21600"/>
                  <a:pt x="6789" y="21600"/>
                </a:cubicBezTo>
                <a:cubicBezTo>
                  <a:pt x="6789" y="11928"/>
                  <a:pt x="6789" y="11928"/>
                  <a:pt x="6789" y="11928"/>
                </a:cubicBezTo>
                <a:cubicBezTo>
                  <a:pt x="0" y="11928"/>
                  <a:pt x="0" y="11928"/>
                  <a:pt x="0" y="11928"/>
                </a:cubicBezTo>
                <a:cubicBezTo>
                  <a:pt x="0" y="8060"/>
                  <a:pt x="0" y="8060"/>
                  <a:pt x="0" y="8060"/>
                </a:cubicBezTo>
                <a:cubicBezTo>
                  <a:pt x="6789" y="8060"/>
                  <a:pt x="6789" y="8060"/>
                  <a:pt x="6789" y="8060"/>
                </a:cubicBezTo>
                <a:cubicBezTo>
                  <a:pt x="6789" y="5158"/>
                  <a:pt x="6789" y="5158"/>
                  <a:pt x="6789" y="5158"/>
                </a:cubicBezTo>
                <a:cubicBezTo>
                  <a:pt x="6789" y="1934"/>
                  <a:pt x="10491" y="0"/>
                  <a:pt x="16046" y="0"/>
                </a:cubicBezTo>
                <a:cubicBezTo>
                  <a:pt x="18514" y="0"/>
                  <a:pt x="20983" y="322"/>
                  <a:pt x="21600" y="322"/>
                </a:cubicBezTo>
                <a:lnTo>
                  <a:pt x="21600" y="3546"/>
                </a:lnTo>
                <a:close/>
              </a:path>
            </a:pathLst>
          </a:custGeom>
          <a:solidFill>
            <a:schemeClr val="tx2"/>
          </a:solidFill>
          <a:ln w="3175">
            <a:miter lim="400000"/>
          </a:ln>
        </p:spPr>
        <p:txBody>
          <a:bodyPr lIns="45719" rIns="45719"/>
          <a:lstStyle/>
          <a:p>
            <a:pPr algn="l" defTabSz="457200"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 dirty="0">
              <a:solidFill>
                <a:schemeClr val="bg1"/>
              </a:solidFill>
            </a:endParaRPr>
          </a:p>
        </p:txBody>
      </p:sp>
      <p:sp>
        <p:nvSpPr>
          <p:cNvPr id="39" name="Freeform 15">
            <a:extLst>
              <a:ext uri="{FF2B5EF4-FFF2-40B4-BE49-F238E27FC236}">
                <a16:creationId xmlns:a16="http://schemas.microsoft.com/office/drawing/2014/main" id="{7D45FB7B-B739-F54B-A5EF-71271C3982C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6816" y="5404071"/>
            <a:ext cx="263133" cy="263928"/>
          </a:xfrm>
          <a:custGeom>
            <a:avLst/>
            <a:gdLst>
              <a:gd name="T0" fmla="*/ 0 w 176"/>
              <a:gd name="T1" fmla="*/ 88 h 176"/>
              <a:gd name="T2" fmla="*/ 176 w 176"/>
              <a:gd name="T3" fmla="*/ 88 h 176"/>
              <a:gd name="T4" fmla="*/ 64 w 176"/>
              <a:gd name="T5" fmla="*/ 12 h 176"/>
              <a:gd name="T6" fmla="*/ 59 w 176"/>
              <a:gd name="T7" fmla="*/ 18 h 176"/>
              <a:gd name="T8" fmla="*/ 50 w 176"/>
              <a:gd name="T9" fmla="*/ 34 h 176"/>
              <a:gd name="T10" fmla="*/ 36 w 176"/>
              <a:gd name="T11" fmla="*/ 27 h 176"/>
              <a:gd name="T12" fmla="*/ 31 w 176"/>
              <a:gd name="T13" fmla="*/ 32 h 176"/>
              <a:gd name="T14" fmla="*/ 46 w 176"/>
              <a:gd name="T15" fmla="*/ 44 h 176"/>
              <a:gd name="T16" fmla="*/ 42 w 176"/>
              <a:gd name="T17" fmla="*/ 66 h 176"/>
              <a:gd name="T18" fmla="*/ 40 w 176"/>
              <a:gd name="T19" fmla="*/ 77 h 176"/>
              <a:gd name="T20" fmla="*/ 8 w 176"/>
              <a:gd name="T21" fmla="*/ 84 h 176"/>
              <a:gd name="T22" fmla="*/ 8 w 176"/>
              <a:gd name="T23" fmla="*/ 92 h 176"/>
              <a:gd name="T24" fmla="*/ 40 w 176"/>
              <a:gd name="T25" fmla="*/ 99 h 176"/>
              <a:gd name="T26" fmla="*/ 42 w 176"/>
              <a:gd name="T27" fmla="*/ 110 h 176"/>
              <a:gd name="T28" fmla="*/ 46 w 176"/>
              <a:gd name="T29" fmla="*/ 132 h 176"/>
              <a:gd name="T30" fmla="*/ 31 w 176"/>
              <a:gd name="T31" fmla="*/ 144 h 176"/>
              <a:gd name="T32" fmla="*/ 36 w 176"/>
              <a:gd name="T33" fmla="*/ 149 h 176"/>
              <a:gd name="T34" fmla="*/ 50 w 176"/>
              <a:gd name="T35" fmla="*/ 142 h 176"/>
              <a:gd name="T36" fmla="*/ 59 w 176"/>
              <a:gd name="T37" fmla="*/ 158 h 176"/>
              <a:gd name="T38" fmla="*/ 64 w 176"/>
              <a:gd name="T39" fmla="*/ 164 h 176"/>
              <a:gd name="T40" fmla="*/ 84 w 176"/>
              <a:gd name="T41" fmla="*/ 168 h 176"/>
              <a:gd name="T42" fmla="*/ 84 w 176"/>
              <a:gd name="T43" fmla="*/ 132 h 176"/>
              <a:gd name="T44" fmla="*/ 84 w 176"/>
              <a:gd name="T45" fmla="*/ 124 h 176"/>
              <a:gd name="T46" fmla="*/ 48 w 176"/>
              <a:gd name="T47" fmla="*/ 92 h 176"/>
              <a:gd name="T48" fmla="*/ 84 w 176"/>
              <a:gd name="T49" fmla="*/ 124 h 176"/>
              <a:gd name="T50" fmla="*/ 48 w 176"/>
              <a:gd name="T51" fmla="*/ 84 h 176"/>
              <a:gd name="T52" fmla="*/ 84 w 176"/>
              <a:gd name="T53" fmla="*/ 52 h 176"/>
              <a:gd name="T54" fmla="*/ 84 w 176"/>
              <a:gd name="T55" fmla="*/ 44 h 176"/>
              <a:gd name="T56" fmla="*/ 84 w 176"/>
              <a:gd name="T57" fmla="*/ 8 h 176"/>
              <a:gd name="T58" fmla="*/ 168 w 176"/>
              <a:gd name="T59" fmla="*/ 84 h 176"/>
              <a:gd name="T60" fmla="*/ 136 w 176"/>
              <a:gd name="T61" fmla="*/ 77 h 176"/>
              <a:gd name="T62" fmla="*/ 134 w 176"/>
              <a:gd name="T63" fmla="*/ 66 h 176"/>
              <a:gd name="T64" fmla="*/ 130 w 176"/>
              <a:gd name="T65" fmla="*/ 44 h 176"/>
              <a:gd name="T66" fmla="*/ 145 w 176"/>
              <a:gd name="T67" fmla="*/ 32 h 176"/>
              <a:gd name="T68" fmla="*/ 140 w 176"/>
              <a:gd name="T69" fmla="*/ 27 h 176"/>
              <a:gd name="T70" fmla="*/ 126 w 176"/>
              <a:gd name="T71" fmla="*/ 34 h 176"/>
              <a:gd name="T72" fmla="*/ 117 w 176"/>
              <a:gd name="T73" fmla="*/ 18 h 176"/>
              <a:gd name="T74" fmla="*/ 112 w 176"/>
              <a:gd name="T75" fmla="*/ 12 h 176"/>
              <a:gd name="T76" fmla="*/ 92 w 176"/>
              <a:gd name="T77" fmla="*/ 8 h 176"/>
              <a:gd name="T78" fmla="*/ 92 w 176"/>
              <a:gd name="T79" fmla="*/ 44 h 176"/>
              <a:gd name="T80" fmla="*/ 92 w 176"/>
              <a:gd name="T81" fmla="*/ 52 h 176"/>
              <a:gd name="T82" fmla="*/ 128 w 176"/>
              <a:gd name="T83" fmla="*/ 84 h 176"/>
              <a:gd name="T84" fmla="*/ 92 w 176"/>
              <a:gd name="T85" fmla="*/ 52 h 176"/>
              <a:gd name="T86" fmla="*/ 128 w 176"/>
              <a:gd name="T87" fmla="*/ 92 h 176"/>
              <a:gd name="T88" fmla="*/ 92 w 176"/>
              <a:gd name="T89" fmla="*/ 124 h 176"/>
              <a:gd name="T90" fmla="*/ 92 w 176"/>
              <a:gd name="T91" fmla="*/ 168 h 176"/>
              <a:gd name="T92" fmla="*/ 119 w 176"/>
              <a:gd name="T93" fmla="*/ 137 h 176"/>
              <a:gd name="T94" fmla="*/ 112 w 176"/>
              <a:gd name="T95" fmla="*/ 164 h 176"/>
              <a:gd name="T96" fmla="*/ 117 w 176"/>
              <a:gd name="T97" fmla="*/ 158 h 176"/>
              <a:gd name="T98" fmla="*/ 126 w 176"/>
              <a:gd name="T99" fmla="*/ 142 h 176"/>
              <a:gd name="T100" fmla="*/ 140 w 176"/>
              <a:gd name="T101" fmla="*/ 149 h 176"/>
              <a:gd name="T102" fmla="*/ 145 w 176"/>
              <a:gd name="T103" fmla="*/ 144 h 176"/>
              <a:gd name="T104" fmla="*/ 130 w 176"/>
              <a:gd name="T105" fmla="*/ 132 h 176"/>
              <a:gd name="T106" fmla="*/ 134 w 176"/>
              <a:gd name="T107" fmla="*/ 110 h 176"/>
              <a:gd name="T108" fmla="*/ 136 w 176"/>
              <a:gd name="T109" fmla="*/ 99 h 176"/>
              <a:gd name="T110" fmla="*/ 168 w 176"/>
              <a:gd name="T111" fmla="*/ 9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64" y="12"/>
                </a:moveTo>
                <a:cubicBezTo>
                  <a:pt x="63" y="13"/>
                  <a:pt x="61" y="15"/>
                  <a:pt x="59" y="18"/>
                </a:cubicBezTo>
                <a:cubicBezTo>
                  <a:pt x="59" y="18"/>
                  <a:pt x="59" y="18"/>
                  <a:pt x="59" y="18"/>
                </a:cubicBezTo>
                <a:cubicBezTo>
                  <a:pt x="56" y="23"/>
                  <a:pt x="53" y="28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6"/>
                </a:cubicBezTo>
                <a:cubicBezTo>
                  <a:pt x="45" y="33"/>
                  <a:pt x="40" y="30"/>
                  <a:pt x="36" y="27"/>
                </a:cubicBezTo>
                <a:cubicBezTo>
                  <a:pt x="44" y="20"/>
                  <a:pt x="54" y="15"/>
                  <a:pt x="64" y="12"/>
                </a:cubicBezTo>
                <a:moveTo>
                  <a:pt x="31" y="32"/>
                </a:moveTo>
                <a:cubicBezTo>
                  <a:pt x="35" y="36"/>
                  <a:pt x="41" y="40"/>
                  <a:pt x="47" y="43"/>
                </a:cubicBezTo>
                <a:cubicBezTo>
                  <a:pt x="47" y="43"/>
                  <a:pt x="47" y="44"/>
                  <a:pt x="46" y="44"/>
                </a:cubicBezTo>
                <a:cubicBezTo>
                  <a:pt x="45" y="50"/>
                  <a:pt x="43" y="57"/>
                  <a:pt x="42" y="63"/>
                </a:cubicBezTo>
                <a:cubicBezTo>
                  <a:pt x="42" y="64"/>
                  <a:pt x="42" y="65"/>
                  <a:pt x="42" y="66"/>
                </a:cubicBezTo>
                <a:cubicBezTo>
                  <a:pt x="41" y="69"/>
                  <a:pt x="41" y="71"/>
                  <a:pt x="41" y="74"/>
                </a:cubicBezTo>
                <a:cubicBezTo>
                  <a:pt x="41" y="75"/>
                  <a:pt x="40" y="76"/>
                  <a:pt x="40" y="77"/>
                </a:cubicBezTo>
                <a:cubicBezTo>
                  <a:pt x="40" y="79"/>
                  <a:pt x="40" y="82"/>
                  <a:pt x="40" y="84"/>
                </a:cubicBezTo>
                <a:cubicBezTo>
                  <a:pt x="8" y="84"/>
                  <a:pt x="8" y="84"/>
                  <a:pt x="8" y="84"/>
                </a:cubicBezTo>
                <a:cubicBezTo>
                  <a:pt x="9" y="64"/>
                  <a:pt x="18" y="46"/>
                  <a:pt x="31" y="32"/>
                </a:cubicBezTo>
                <a:moveTo>
                  <a:pt x="8" y="92"/>
                </a:moveTo>
                <a:cubicBezTo>
                  <a:pt x="40" y="92"/>
                  <a:pt x="40" y="92"/>
                  <a:pt x="40" y="92"/>
                </a:cubicBezTo>
                <a:cubicBezTo>
                  <a:pt x="40" y="94"/>
                  <a:pt x="40" y="97"/>
                  <a:pt x="40" y="99"/>
                </a:cubicBezTo>
                <a:cubicBezTo>
                  <a:pt x="40" y="100"/>
                  <a:pt x="41" y="101"/>
                  <a:pt x="41" y="102"/>
                </a:cubicBezTo>
                <a:cubicBezTo>
                  <a:pt x="41" y="105"/>
                  <a:pt x="41" y="107"/>
                  <a:pt x="42" y="110"/>
                </a:cubicBezTo>
                <a:cubicBezTo>
                  <a:pt x="42" y="111"/>
                  <a:pt x="42" y="112"/>
                  <a:pt x="42" y="113"/>
                </a:cubicBezTo>
                <a:cubicBezTo>
                  <a:pt x="43" y="119"/>
                  <a:pt x="45" y="126"/>
                  <a:pt x="46" y="132"/>
                </a:cubicBezTo>
                <a:cubicBezTo>
                  <a:pt x="47" y="132"/>
                  <a:pt x="47" y="133"/>
                  <a:pt x="47" y="133"/>
                </a:cubicBezTo>
                <a:cubicBezTo>
                  <a:pt x="41" y="136"/>
                  <a:pt x="35" y="140"/>
                  <a:pt x="31" y="144"/>
                </a:cubicBezTo>
                <a:cubicBezTo>
                  <a:pt x="18" y="130"/>
                  <a:pt x="9" y="112"/>
                  <a:pt x="8" y="92"/>
                </a:cubicBezTo>
                <a:moveTo>
                  <a:pt x="36" y="149"/>
                </a:moveTo>
                <a:cubicBezTo>
                  <a:pt x="40" y="146"/>
                  <a:pt x="45" y="143"/>
                  <a:pt x="50" y="140"/>
                </a:cubicBezTo>
                <a:cubicBezTo>
                  <a:pt x="50" y="141"/>
                  <a:pt x="50" y="141"/>
                  <a:pt x="50" y="142"/>
                </a:cubicBezTo>
                <a:cubicBezTo>
                  <a:pt x="50" y="142"/>
                  <a:pt x="50" y="142"/>
                  <a:pt x="50" y="142"/>
                </a:cubicBezTo>
                <a:cubicBezTo>
                  <a:pt x="53" y="148"/>
                  <a:pt x="56" y="153"/>
                  <a:pt x="59" y="158"/>
                </a:cubicBezTo>
                <a:cubicBezTo>
                  <a:pt x="59" y="158"/>
                  <a:pt x="59" y="158"/>
                  <a:pt x="59" y="158"/>
                </a:cubicBezTo>
                <a:cubicBezTo>
                  <a:pt x="61" y="161"/>
                  <a:pt x="63" y="163"/>
                  <a:pt x="64" y="164"/>
                </a:cubicBezTo>
                <a:cubicBezTo>
                  <a:pt x="54" y="161"/>
                  <a:pt x="44" y="156"/>
                  <a:pt x="36" y="149"/>
                </a:cubicBezTo>
                <a:moveTo>
                  <a:pt x="84" y="168"/>
                </a:moveTo>
                <a:cubicBezTo>
                  <a:pt x="73" y="165"/>
                  <a:pt x="63" y="154"/>
                  <a:pt x="57" y="137"/>
                </a:cubicBezTo>
                <a:cubicBezTo>
                  <a:pt x="65" y="134"/>
                  <a:pt x="74" y="133"/>
                  <a:pt x="84" y="132"/>
                </a:cubicBezTo>
                <a:lnTo>
                  <a:pt x="84" y="168"/>
                </a:lnTo>
                <a:close/>
                <a:moveTo>
                  <a:pt x="84" y="124"/>
                </a:moveTo>
                <a:cubicBezTo>
                  <a:pt x="73" y="125"/>
                  <a:pt x="63" y="127"/>
                  <a:pt x="54" y="130"/>
                </a:cubicBezTo>
                <a:cubicBezTo>
                  <a:pt x="51" y="119"/>
                  <a:pt x="48" y="106"/>
                  <a:pt x="48" y="92"/>
                </a:cubicBezTo>
                <a:cubicBezTo>
                  <a:pt x="84" y="92"/>
                  <a:pt x="84" y="92"/>
                  <a:pt x="84" y="92"/>
                </a:cubicBezTo>
                <a:lnTo>
                  <a:pt x="84" y="124"/>
                </a:lnTo>
                <a:close/>
                <a:moveTo>
                  <a:pt x="84" y="84"/>
                </a:moveTo>
                <a:cubicBezTo>
                  <a:pt x="48" y="84"/>
                  <a:pt x="48" y="84"/>
                  <a:pt x="48" y="84"/>
                </a:cubicBezTo>
                <a:cubicBezTo>
                  <a:pt x="48" y="70"/>
                  <a:pt x="51" y="57"/>
                  <a:pt x="54" y="46"/>
                </a:cubicBezTo>
                <a:cubicBezTo>
                  <a:pt x="63" y="49"/>
                  <a:pt x="73" y="51"/>
                  <a:pt x="84" y="52"/>
                </a:cubicBezTo>
                <a:lnTo>
                  <a:pt x="84" y="84"/>
                </a:lnTo>
                <a:close/>
                <a:moveTo>
                  <a:pt x="84" y="44"/>
                </a:moveTo>
                <a:cubicBezTo>
                  <a:pt x="74" y="43"/>
                  <a:pt x="65" y="42"/>
                  <a:pt x="57" y="39"/>
                </a:cubicBezTo>
                <a:cubicBezTo>
                  <a:pt x="63" y="22"/>
                  <a:pt x="73" y="11"/>
                  <a:pt x="84" y="8"/>
                </a:cubicBezTo>
                <a:lnTo>
                  <a:pt x="84" y="44"/>
                </a:lnTo>
                <a:close/>
                <a:moveTo>
                  <a:pt x="168" y="84"/>
                </a:moveTo>
                <a:cubicBezTo>
                  <a:pt x="136" y="84"/>
                  <a:pt x="136" y="84"/>
                  <a:pt x="136" y="84"/>
                </a:cubicBezTo>
                <a:cubicBezTo>
                  <a:pt x="136" y="82"/>
                  <a:pt x="136" y="79"/>
                  <a:pt x="136" y="77"/>
                </a:cubicBezTo>
                <a:cubicBezTo>
                  <a:pt x="136" y="76"/>
                  <a:pt x="135" y="75"/>
                  <a:pt x="135" y="74"/>
                </a:cubicBezTo>
                <a:cubicBezTo>
                  <a:pt x="135" y="71"/>
                  <a:pt x="135" y="69"/>
                  <a:pt x="134" y="66"/>
                </a:cubicBezTo>
                <a:cubicBezTo>
                  <a:pt x="134" y="65"/>
                  <a:pt x="134" y="64"/>
                  <a:pt x="134" y="63"/>
                </a:cubicBezTo>
                <a:cubicBezTo>
                  <a:pt x="133" y="57"/>
                  <a:pt x="131" y="50"/>
                  <a:pt x="130" y="44"/>
                </a:cubicBezTo>
                <a:cubicBezTo>
                  <a:pt x="129" y="44"/>
                  <a:pt x="129" y="43"/>
                  <a:pt x="129" y="43"/>
                </a:cubicBezTo>
                <a:cubicBezTo>
                  <a:pt x="135" y="40"/>
                  <a:pt x="141" y="36"/>
                  <a:pt x="145" y="32"/>
                </a:cubicBezTo>
                <a:cubicBezTo>
                  <a:pt x="158" y="46"/>
                  <a:pt x="167" y="64"/>
                  <a:pt x="168" y="84"/>
                </a:cubicBezTo>
                <a:moveTo>
                  <a:pt x="140" y="27"/>
                </a:moveTo>
                <a:cubicBezTo>
                  <a:pt x="136" y="30"/>
                  <a:pt x="131" y="33"/>
                  <a:pt x="126" y="36"/>
                </a:cubicBezTo>
                <a:cubicBezTo>
                  <a:pt x="126" y="35"/>
                  <a:pt x="126" y="35"/>
                  <a:pt x="126" y="34"/>
                </a:cubicBezTo>
                <a:cubicBezTo>
                  <a:pt x="126" y="34"/>
                  <a:pt x="126" y="34"/>
                  <a:pt x="126" y="34"/>
                </a:cubicBezTo>
                <a:cubicBezTo>
                  <a:pt x="123" y="28"/>
                  <a:pt x="120" y="23"/>
                  <a:pt x="117" y="18"/>
                </a:cubicBezTo>
                <a:cubicBezTo>
                  <a:pt x="117" y="18"/>
                  <a:pt x="117" y="18"/>
                  <a:pt x="117" y="18"/>
                </a:cubicBezTo>
                <a:cubicBezTo>
                  <a:pt x="115" y="15"/>
                  <a:pt x="113" y="13"/>
                  <a:pt x="112" y="12"/>
                </a:cubicBezTo>
                <a:cubicBezTo>
                  <a:pt x="122" y="15"/>
                  <a:pt x="132" y="20"/>
                  <a:pt x="140" y="27"/>
                </a:cubicBezTo>
                <a:moveTo>
                  <a:pt x="92" y="8"/>
                </a:moveTo>
                <a:cubicBezTo>
                  <a:pt x="103" y="11"/>
                  <a:pt x="113" y="22"/>
                  <a:pt x="119" y="39"/>
                </a:cubicBezTo>
                <a:cubicBezTo>
                  <a:pt x="111" y="42"/>
                  <a:pt x="102" y="43"/>
                  <a:pt x="92" y="44"/>
                </a:cubicBezTo>
                <a:lnTo>
                  <a:pt x="92" y="8"/>
                </a:lnTo>
                <a:close/>
                <a:moveTo>
                  <a:pt x="92" y="52"/>
                </a:moveTo>
                <a:cubicBezTo>
                  <a:pt x="103" y="51"/>
                  <a:pt x="113" y="49"/>
                  <a:pt x="122" y="46"/>
                </a:cubicBezTo>
                <a:cubicBezTo>
                  <a:pt x="125" y="57"/>
                  <a:pt x="128" y="70"/>
                  <a:pt x="128" y="84"/>
                </a:cubicBezTo>
                <a:cubicBezTo>
                  <a:pt x="92" y="84"/>
                  <a:pt x="92" y="84"/>
                  <a:pt x="92" y="84"/>
                </a:cubicBezTo>
                <a:lnTo>
                  <a:pt x="92" y="52"/>
                </a:lnTo>
                <a:close/>
                <a:moveTo>
                  <a:pt x="92" y="92"/>
                </a:moveTo>
                <a:cubicBezTo>
                  <a:pt x="128" y="92"/>
                  <a:pt x="128" y="92"/>
                  <a:pt x="128" y="92"/>
                </a:cubicBezTo>
                <a:cubicBezTo>
                  <a:pt x="128" y="106"/>
                  <a:pt x="125" y="119"/>
                  <a:pt x="122" y="130"/>
                </a:cubicBezTo>
                <a:cubicBezTo>
                  <a:pt x="113" y="127"/>
                  <a:pt x="103" y="125"/>
                  <a:pt x="92" y="124"/>
                </a:cubicBezTo>
                <a:lnTo>
                  <a:pt x="92" y="92"/>
                </a:lnTo>
                <a:close/>
                <a:moveTo>
                  <a:pt x="92" y="168"/>
                </a:moveTo>
                <a:cubicBezTo>
                  <a:pt x="92" y="132"/>
                  <a:pt x="92" y="132"/>
                  <a:pt x="92" y="132"/>
                </a:cubicBezTo>
                <a:cubicBezTo>
                  <a:pt x="102" y="133"/>
                  <a:pt x="111" y="134"/>
                  <a:pt x="119" y="137"/>
                </a:cubicBezTo>
                <a:cubicBezTo>
                  <a:pt x="113" y="154"/>
                  <a:pt x="103" y="165"/>
                  <a:pt x="92" y="168"/>
                </a:cubicBezTo>
                <a:moveTo>
                  <a:pt x="112" y="164"/>
                </a:moveTo>
                <a:cubicBezTo>
                  <a:pt x="113" y="163"/>
                  <a:pt x="115" y="161"/>
                  <a:pt x="117" y="158"/>
                </a:cubicBezTo>
                <a:cubicBezTo>
                  <a:pt x="117" y="158"/>
                  <a:pt x="117" y="158"/>
                  <a:pt x="117" y="158"/>
                </a:cubicBezTo>
                <a:cubicBezTo>
                  <a:pt x="120" y="153"/>
                  <a:pt x="123" y="148"/>
                  <a:pt x="126" y="142"/>
                </a:cubicBezTo>
                <a:cubicBezTo>
                  <a:pt x="126" y="142"/>
                  <a:pt x="126" y="142"/>
                  <a:pt x="126" y="142"/>
                </a:cubicBezTo>
                <a:cubicBezTo>
                  <a:pt x="126" y="141"/>
                  <a:pt x="126" y="141"/>
                  <a:pt x="126" y="140"/>
                </a:cubicBezTo>
                <a:cubicBezTo>
                  <a:pt x="131" y="143"/>
                  <a:pt x="136" y="146"/>
                  <a:pt x="140" y="149"/>
                </a:cubicBezTo>
                <a:cubicBezTo>
                  <a:pt x="132" y="156"/>
                  <a:pt x="122" y="161"/>
                  <a:pt x="112" y="164"/>
                </a:cubicBezTo>
                <a:moveTo>
                  <a:pt x="145" y="144"/>
                </a:moveTo>
                <a:cubicBezTo>
                  <a:pt x="141" y="140"/>
                  <a:pt x="135" y="136"/>
                  <a:pt x="129" y="133"/>
                </a:cubicBezTo>
                <a:cubicBezTo>
                  <a:pt x="129" y="133"/>
                  <a:pt x="129" y="132"/>
                  <a:pt x="130" y="132"/>
                </a:cubicBezTo>
                <a:cubicBezTo>
                  <a:pt x="131" y="126"/>
                  <a:pt x="133" y="119"/>
                  <a:pt x="134" y="113"/>
                </a:cubicBezTo>
                <a:cubicBezTo>
                  <a:pt x="134" y="112"/>
                  <a:pt x="134" y="111"/>
                  <a:pt x="134" y="110"/>
                </a:cubicBezTo>
                <a:cubicBezTo>
                  <a:pt x="135" y="107"/>
                  <a:pt x="135" y="105"/>
                  <a:pt x="135" y="102"/>
                </a:cubicBezTo>
                <a:cubicBezTo>
                  <a:pt x="135" y="101"/>
                  <a:pt x="136" y="100"/>
                  <a:pt x="136" y="99"/>
                </a:cubicBezTo>
                <a:cubicBezTo>
                  <a:pt x="136" y="97"/>
                  <a:pt x="136" y="94"/>
                  <a:pt x="136" y="92"/>
                </a:cubicBezTo>
                <a:cubicBezTo>
                  <a:pt x="168" y="92"/>
                  <a:pt x="168" y="92"/>
                  <a:pt x="168" y="92"/>
                </a:cubicBezTo>
                <a:cubicBezTo>
                  <a:pt x="167" y="112"/>
                  <a:pt x="158" y="130"/>
                  <a:pt x="145" y="144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542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471C17-E536-2F4E-996F-EE54AE4C1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A80B76-F7B9-E641-A54D-FB4B3520B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C5BD94-EDBC-1641-8EE4-6C9C163B0B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4F92494-643E-3648-AC50-22B089F7352D}" type="datetime4">
              <a:rPr lang="en-US" smtClean="0"/>
              <a:t>February 25,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2F3F02-8D9A-B246-A8EE-54471186F4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National Institute on Retirement Security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E36122-0704-B145-B07D-2E1DFA0C5B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800" y="6356350"/>
            <a:ext cx="3810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6E426DF-B1C0-C24A-AD9F-2B45D2F415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599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1" r:id="rId2"/>
    <p:sldLayoutId id="2147483658" r:id="rId3"/>
    <p:sldLayoutId id="2147483659" r:id="rId4"/>
    <p:sldLayoutId id="2147483656" r:id="rId5"/>
    <p:sldLayoutId id="2147483650" r:id="rId6"/>
    <p:sldLayoutId id="2147483654" r:id="rId7"/>
    <p:sldLayoutId id="2147483653" r:id="rId8"/>
    <p:sldLayoutId id="2147483661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E5445-7B43-8B44-8B84-DE39A9E55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Since 1975, Income Growth Has Been Concentrated at the Top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C8ADD6-8BC3-CF45-AE22-6AFB9B244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 Institute on Retirement Security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74EE45-65AB-DE48-B6E0-EFF4D7A87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426DF-B1C0-C24A-AD9F-2B45D2F41536}" type="slidenum">
              <a:rPr lang="en-US" smtClean="0"/>
              <a:t>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49E395-CC75-4D25-A455-D80B4B2D1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1729" y="1690688"/>
            <a:ext cx="6868542" cy="45604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E4E8629-3180-4CBC-8229-8DAB89B1ADDE}"/>
              </a:ext>
            </a:extLst>
          </p:cNvPr>
          <p:cNvSpPr txBox="1"/>
          <p:nvPr/>
        </p:nvSpPr>
        <p:spPr>
          <a:xfrm>
            <a:off x="9527223" y="5604846"/>
            <a:ext cx="182352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Source: Rand Working Paper, </a:t>
            </a:r>
            <a:r>
              <a:rPr lang="en-US" sz="1200" i="1" dirty="0"/>
              <a:t>Trends in Income from 1975 to 2018</a:t>
            </a:r>
          </a:p>
        </p:txBody>
      </p:sp>
    </p:spTree>
    <p:extLst>
      <p:ext uri="{BB962C8B-B14F-4D97-AF65-F5344CB8AC3E}">
        <p14:creationId xmlns:p14="http://schemas.microsoft.com/office/powerpoint/2010/main" val="2248863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E5445-7B43-8B44-8B84-DE39A9E55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Money in Retirement Accounts is Concentrated at the Top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C8ADD6-8BC3-CF45-AE22-6AFB9B244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 Institute on Retirement Security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74EE45-65AB-DE48-B6E0-EFF4D7A87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426DF-B1C0-C24A-AD9F-2B45D2F41536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26DC70-D462-491F-B53F-07775B4D4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871" y="1690688"/>
            <a:ext cx="7628258" cy="45778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3ECF30-36C2-4D7E-A0BF-54126F789654}"/>
              </a:ext>
            </a:extLst>
          </p:cNvPr>
          <p:cNvSpPr txBox="1"/>
          <p:nvPr/>
        </p:nvSpPr>
        <p:spPr>
          <a:xfrm>
            <a:off x="10014012" y="5575177"/>
            <a:ext cx="133978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Source: Steve Rosenthal, Tax Policy Center</a:t>
            </a:r>
          </a:p>
        </p:txBody>
      </p:sp>
    </p:spTree>
    <p:extLst>
      <p:ext uri="{BB962C8B-B14F-4D97-AF65-F5344CB8AC3E}">
        <p14:creationId xmlns:p14="http://schemas.microsoft.com/office/powerpoint/2010/main" val="651185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E5445-7B43-8B44-8B84-DE39A9E55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Money in Retirement Accounts is also Concentrated by Race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C8ADD6-8BC3-CF45-AE22-6AFB9B244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 Institute on Retirement Security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74EE45-65AB-DE48-B6E0-EFF4D7A87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426DF-B1C0-C24A-AD9F-2B45D2F41536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37E74B-E6E1-4B36-AD3A-AF97E4F2B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1756" y="1690688"/>
            <a:ext cx="7588488" cy="45414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D9C2EA-7402-4DD5-AAA7-0ECDB9787F14}"/>
              </a:ext>
            </a:extLst>
          </p:cNvPr>
          <p:cNvSpPr txBox="1"/>
          <p:nvPr/>
        </p:nvSpPr>
        <p:spPr>
          <a:xfrm>
            <a:off x="10014012" y="5575177"/>
            <a:ext cx="133978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Source: Steve Rosenthal, Tax Policy Center</a:t>
            </a:r>
          </a:p>
        </p:txBody>
      </p:sp>
    </p:spTree>
    <p:extLst>
      <p:ext uri="{BB962C8B-B14F-4D97-AF65-F5344CB8AC3E}">
        <p14:creationId xmlns:p14="http://schemas.microsoft.com/office/powerpoint/2010/main" val="1228200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E5445-7B43-8B44-8B84-DE39A9E55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Higher Income Families Are More Likely to Have Tax Benefits for Retirement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C8ADD6-8BC3-CF45-AE22-6AFB9B244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 Institute on Retirement Security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74EE45-65AB-DE48-B6E0-EFF4D7A87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426DF-B1C0-C24A-AD9F-2B45D2F41536}" type="slidenum">
              <a:rPr lang="en-US" smtClean="0"/>
              <a:t>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0BD6D0-E0E1-4386-A4A9-014A3B3E8B3A}"/>
              </a:ext>
            </a:extLst>
          </p:cNvPr>
          <p:cNvSpPr txBox="1"/>
          <p:nvPr/>
        </p:nvSpPr>
        <p:spPr>
          <a:xfrm>
            <a:off x="9898603" y="5591792"/>
            <a:ext cx="145519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Source: U.S. Treasury, Office of Tax Analysis</a:t>
            </a:r>
          </a:p>
        </p:txBody>
      </p:sp>
      <p:graphicFrame>
        <p:nvGraphicFramePr>
          <p:cNvPr id="9" name="Chart 8" title="Chart">
            <a:extLst>
              <a:ext uri="{FF2B5EF4-FFF2-40B4-BE49-F238E27FC236}">
                <a16:creationId xmlns:a16="http://schemas.microsoft.com/office/drawing/2014/main" id="{00000000-0008-0000-0000-000046AF5E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4513481"/>
              </p:ext>
            </p:extLst>
          </p:nvPr>
        </p:nvGraphicFramePr>
        <p:xfrm>
          <a:off x="685338" y="1579418"/>
          <a:ext cx="10160000" cy="4823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46693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E5445-7B43-8B44-8B84-DE39A9E55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Those with Income from DC Plans Tend to Have Higher Net Worth Than Those Without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C8ADD6-8BC3-CF45-AE22-6AFB9B244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 Institute on Retirement Security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74EE45-65AB-DE48-B6E0-EFF4D7A87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426DF-B1C0-C24A-AD9F-2B45D2F41536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869AC7-6F74-4568-816B-DBD6839840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891120" y="1690688"/>
            <a:ext cx="6409760" cy="43962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1E0D23B-FE50-4BEA-B4C7-C0CED36FDD81}"/>
              </a:ext>
            </a:extLst>
          </p:cNvPr>
          <p:cNvSpPr txBox="1"/>
          <p:nvPr/>
        </p:nvSpPr>
        <p:spPr>
          <a:xfrm>
            <a:off x="10085034" y="5606380"/>
            <a:ext cx="126497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Source: NIRS, Examining the Nest Egg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EB35077-B6F1-47E0-8D13-E4C4B6229093}"/>
              </a:ext>
            </a:extLst>
          </p:cNvPr>
          <p:cNvSpPr/>
          <p:nvPr/>
        </p:nvSpPr>
        <p:spPr>
          <a:xfrm>
            <a:off x="8423564" y="4910050"/>
            <a:ext cx="775855" cy="775855"/>
          </a:xfrm>
          <a:prstGeom prst="roundRect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U-Turn 6">
            <a:extLst>
              <a:ext uri="{FF2B5EF4-FFF2-40B4-BE49-F238E27FC236}">
                <a16:creationId xmlns:a16="http://schemas.microsoft.com/office/drawing/2014/main" id="{F7940886-FF5B-4EC0-9B43-60B15644E552}"/>
              </a:ext>
            </a:extLst>
          </p:cNvPr>
          <p:cNvSpPr/>
          <p:nvPr/>
        </p:nvSpPr>
        <p:spPr>
          <a:xfrm rot="5400000">
            <a:off x="9101052" y="4739643"/>
            <a:ext cx="834042" cy="554182"/>
          </a:xfrm>
          <a:prstGeom prst="uturnArrow">
            <a:avLst>
              <a:gd name="adj1" fmla="val 18000"/>
              <a:gd name="adj2" fmla="val 25000"/>
              <a:gd name="adj3" fmla="val 25000"/>
              <a:gd name="adj4" fmla="val 43750"/>
              <a:gd name="adj5" fmla="val 92000"/>
            </a:avLst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53D5D29-17E2-43CD-B629-979A9148E743}"/>
              </a:ext>
            </a:extLst>
          </p:cNvPr>
          <p:cNvSpPr/>
          <p:nvPr/>
        </p:nvSpPr>
        <p:spPr>
          <a:xfrm>
            <a:off x="8422501" y="4427913"/>
            <a:ext cx="775855" cy="484651"/>
          </a:xfrm>
          <a:prstGeom prst="roundRect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11D6D3F-41F0-48AE-BF79-B4BE3459160F}"/>
              </a:ext>
            </a:extLst>
          </p:cNvPr>
          <p:cNvSpPr/>
          <p:nvPr/>
        </p:nvSpPr>
        <p:spPr>
          <a:xfrm>
            <a:off x="2992582" y="4436224"/>
            <a:ext cx="1171046" cy="484651"/>
          </a:xfrm>
          <a:prstGeom prst="roundRect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9B177A4-3FB7-4427-97CC-6F5123FD4E3F}"/>
              </a:ext>
            </a:extLst>
          </p:cNvPr>
          <p:cNvSpPr/>
          <p:nvPr/>
        </p:nvSpPr>
        <p:spPr>
          <a:xfrm>
            <a:off x="2999185" y="4912821"/>
            <a:ext cx="1164443" cy="775855"/>
          </a:xfrm>
          <a:prstGeom prst="roundRect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095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IRS 1">
      <a:dk1>
        <a:srgbClr val="000000"/>
      </a:dk1>
      <a:lt1>
        <a:srgbClr val="FFFFFF"/>
      </a:lt1>
      <a:dk2>
        <a:srgbClr val="006C5B"/>
      </a:dk2>
      <a:lt2>
        <a:srgbClr val="E7E6E6"/>
      </a:lt2>
      <a:accent1>
        <a:srgbClr val="073453"/>
      </a:accent1>
      <a:accent2>
        <a:srgbClr val="BDE0EC"/>
      </a:accent2>
      <a:accent3>
        <a:srgbClr val="43A046"/>
      </a:accent3>
      <a:accent4>
        <a:srgbClr val="FDB813"/>
      </a:accent4>
      <a:accent5>
        <a:srgbClr val="ED202C"/>
      </a:accent5>
      <a:accent6>
        <a:srgbClr val="5B6770"/>
      </a:accent6>
      <a:hlink>
        <a:srgbClr val="006C5B"/>
      </a:hlink>
      <a:folHlink>
        <a:srgbClr val="07345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147</Words>
  <Application>Microsoft Office PowerPoint</Application>
  <PresentationFormat>Widescreen</PresentationFormat>
  <Paragraphs>21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Tahoma</vt:lpstr>
      <vt:lpstr>Office Theme</vt:lpstr>
      <vt:lpstr>Since 1975, Income Growth Has Been Concentrated at the Top</vt:lpstr>
      <vt:lpstr>Money in Retirement Accounts is Concentrated at the Top</vt:lpstr>
      <vt:lpstr>Money in Retirement Accounts is also Concentrated by Race</vt:lpstr>
      <vt:lpstr>Higher Income Families Are More Likely to Have Tax Benefits for Retirement</vt:lpstr>
      <vt:lpstr>Those with Income from DC Plans Tend to Have Higher Net Worth Than Those Without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Tyler Bond</cp:lastModifiedBy>
  <cp:revision>47</cp:revision>
  <dcterms:created xsi:type="dcterms:W3CDTF">2020-07-07T17:25:33Z</dcterms:created>
  <dcterms:modified xsi:type="dcterms:W3CDTF">2022-02-25T16:33:25Z</dcterms:modified>
</cp:coreProperties>
</file>