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8"/>
  </p:notesMasterIdLst>
  <p:sldIdLst>
    <p:sldId id="261" r:id="rId2"/>
    <p:sldId id="338" r:id="rId3"/>
    <p:sldId id="343" r:id="rId4"/>
    <p:sldId id="344" r:id="rId5"/>
    <p:sldId id="349" r:id="rId6"/>
    <p:sldId id="350" r:id="rId7"/>
    <p:sldId id="351" r:id="rId8"/>
    <p:sldId id="352" r:id="rId9"/>
    <p:sldId id="353" r:id="rId10"/>
    <p:sldId id="346" r:id="rId11"/>
    <p:sldId id="347" r:id="rId12"/>
    <p:sldId id="356" r:id="rId13"/>
    <p:sldId id="358" r:id="rId14"/>
    <p:sldId id="348" r:id="rId15"/>
    <p:sldId id="357" r:id="rId16"/>
    <p:sldId id="35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E20"/>
    <a:srgbClr val="FC6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86"/>
    <p:restoredTop sz="92906" autoAdjust="0"/>
  </p:normalViewPr>
  <p:slideViewPr>
    <p:cSldViewPr snapToGrid="0" snapToObjects="1">
      <p:cViewPr varScale="1">
        <p:scale>
          <a:sx n="82" d="100"/>
          <a:sy n="82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7ADF51-AA73-C14D-BCB6-A3DC1311178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FB6F2C-332D-9942-87BC-43B9E630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8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B6F2C-332D-9942-87BC-43B9E630E1D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7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2FA6F3-FD5A-8448-BE72-21DC2AB1B4AB}"/>
              </a:ext>
            </a:extLst>
          </p:cNvPr>
          <p:cNvSpPr/>
          <p:nvPr userDrawn="1"/>
        </p:nvSpPr>
        <p:spPr>
          <a:xfrm>
            <a:off x="4602480" y="0"/>
            <a:ext cx="7589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4695E-4783-A547-80E7-D048E7486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3929" y="860198"/>
            <a:ext cx="5977463" cy="2266906"/>
          </a:xfrm>
        </p:spPr>
        <p:txBody>
          <a:bodyPr anchor="b">
            <a:noAutofit/>
          </a:bodyPr>
          <a:lstStyle>
            <a:lvl1pPr algn="l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25F3B-2C80-D747-B5E6-0692BEB0F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929" y="3219179"/>
            <a:ext cx="5977463" cy="95968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D50B3-FDFB-F14B-895E-636EEF23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0644" y="5762262"/>
            <a:ext cx="2269348" cy="235540"/>
          </a:xfrm>
        </p:spPr>
        <p:txBody>
          <a:bodyPr anchor="t" anchorCtr="0"/>
          <a:lstStyle>
            <a:lvl1pPr>
              <a:defRPr sz="18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October 22,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4F30BF-3D41-3D45-AA13-D58680586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867" y="5450310"/>
            <a:ext cx="2404529" cy="6557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395CF6-30E7-984E-879B-B32DE8A789B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412AC9-8DF5-8744-8A84-0E6D4B62979E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01F84A-F78E-C44F-ABCD-DF6C97AC294D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9CB3CC-6873-F94B-A72D-8B502A3D1C7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text, table, indoor, wooden&#10;&#10;Description automatically generated">
            <a:extLst>
              <a:ext uri="{FF2B5EF4-FFF2-40B4-BE49-F238E27FC236}">
                <a16:creationId xmlns:a16="http://schemas.microsoft.com/office/drawing/2014/main" id="{90D80588-3F7B-194C-A008-8882AC7DB9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2" y="-10153"/>
            <a:ext cx="4868351" cy="68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380963-BB57-2B45-9D00-F8DF33CDACFB}"/>
              </a:ext>
            </a:extLst>
          </p:cNvPr>
          <p:cNvSpPr/>
          <p:nvPr userDrawn="1"/>
        </p:nvSpPr>
        <p:spPr>
          <a:xfrm>
            <a:off x="-10886" y="2280355"/>
            <a:ext cx="12221626" cy="4577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0B80B-3E9C-3043-8020-1AAF4C904970}"/>
              </a:ext>
            </a:extLst>
          </p:cNvPr>
          <p:cNvSpPr/>
          <p:nvPr userDrawn="1"/>
        </p:nvSpPr>
        <p:spPr>
          <a:xfrm>
            <a:off x="1032930" y="1"/>
            <a:ext cx="6310405" cy="482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53AE7-6F1C-F54F-A387-077808661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6434" y="2620961"/>
            <a:ext cx="5767751" cy="669378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1B2C0-EE23-C14E-8616-A5DCF56EC8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36434" y="3385424"/>
            <a:ext cx="5767751" cy="469607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A5B2E-323C-E147-94B2-1BCE54245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0595" y="703384"/>
            <a:ext cx="3566719" cy="972742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C680389-2CDF-A94C-8690-D16E98C0B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8297" y="5387213"/>
            <a:ext cx="6823463" cy="90609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357D7-2DBD-214D-ABF7-D5D70F71F494}"/>
              </a:ext>
            </a:extLst>
          </p:cNvPr>
          <p:cNvCxnSpPr>
            <a:cxnSpLocks/>
          </p:cNvCxnSpPr>
          <p:nvPr userDrawn="1"/>
        </p:nvCxnSpPr>
        <p:spPr>
          <a:xfrm>
            <a:off x="1051814" y="5387213"/>
            <a:ext cx="0" cy="9060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0FC02AA-D669-1641-B40B-6A2F750A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18" b="3307"/>
          <a:stretch/>
        </p:blipFill>
        <p:spPr>
          <a:xfrm>
            <a:off x="8778240" y="2740293"/>
            <a:ext cx="3432499" cy="41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549" y="-10274"/>
            <a:ext cx="5763992" cy="68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4780" cy="4351338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A0B387-1299-2145-B0B0-D36A275B4ED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489478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1B0A8-B150-9A4F-80A5-22A1F8050579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20441A-2D17-D441-A9B7-85F623EBA4C3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E7E8FC-3102-5941-810C-B86275816BC4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9E6EE-9ED6-DE4E-8170-018C0150F205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165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55747"/>
            <a:ext cx="5110537" cy="301856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24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4FED8A-5E98-4245-A029-5DFFF9C092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199" y="5152500"/>
            <a:ext cx="5110537" cy="288860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F7AB73-4ECA-E848-ADD0-62855322533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376828" y="4755747"/>
            <a:ext cx="5037762" cy="301856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24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83D265-B602-DD4A-A02E-0137612E1A0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76828" y="5152500"/>
            <a:ext cx="5037762" cy="288860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8DB841-04AF-B343-967E-25756667AD4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391" y="2280354"/>
            <a:ext cx="2511175" cy="2288823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7F03A35E-EA50-FA4E-A2BC-46A70DFE7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9019" y="2280355"/>
            <a:ext cx="2511175" cy="22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B0E53-93FA-744D-8B00-B34AA3E24D4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80541" y="-8468"/>
            <a:chExt cx="330199" cy="68664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D641DC-707D-2E4D-A8EB-7F915FC76591}"/>
                </a:ext>
              </a:extLst>
            </p:cNvPr>
            <p:cNvSpPr/>
            <p:nvPr userDrawn="1"/>
          </p:nvSpPr>
          <p:spPr>
            <a:xfrm>
              <a:off x="11880541" y="-8468"/>
              <a:ext cx="330199" cy="2288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1494AE-AB3B-8E4A-949D-D55E49976AE9}"/>
                </a:ext>
              </a:extLst>
            </p:cNvPr>
            <p:cNvSpPr/>
            <p:nvPr userDrawn="1"/>
          </p:nvSpPr>
          <p:spPr>
            <a:xfrm>
              <a:off x="11880541" y="2280355"/>
              <a:ext cx="330199" cy="22888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BC2DFD-E9A1-7047-AA24-BE220B7B260C}"/>
                </a:ext>
              </a:extLst>
            </p:cNvPr>
            <p:cNvSpPr/>
            <p:nvPr userDrawn="1"/>
          </p:nvSpPr>
          <p:spPr>
            <a:xfrm>
              <a:off x="11880541" y="4569177"/>
              <a:ext cx="330199" cy="228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46FAC4-C12C-6B4B-A3B7-813BE88AEFB8}"/>
              </a:ext>
            </a:extLst>
          </p:cNvPr>
          <p:cNvCxnSpPr>
            <a:cxnSpLocks/>
          </p:cNvCxnSpPr>
          <p:nvPr userDrawn="1"/>
        </p:nvCxnSpPr>
        <p:spPr>
          <a:xfrm>
            <a:off x="869021" y="2269260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4A05F7-4533-6944-97AA-B3EBC24CE886}"/>
              </a:ext>
            </a:extLst>
          </p:cNvPr>
          <p:cNvCxnSpPr>
            <a:cxnSpLocks/>
          </p:cNvCxnSpPr>
          <p:nvPr userDrawn="1"/>
        </p:nvCxnSpPr>
        <p:spPr>
          <a:xfrm>
            <a:off x="6406792" y="2269260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95FC31D-7D8B-0E4F-990B-AFBF36518033}"/>
              </a:ext>
            </a:extLst>
          </p:cNvPr>
          <p:cNvSpPr/>
          <p:nvPr userDrawn="1"/>
        </p:nvSpPr>
        <p:spPr>
          <a:xfrm>
            <a:off x="8969336" y="2280355"/>
            <a:ext cx="2911203" cy="228882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FCA6E-4DB4-C541-AD72-E8E10663E842}"/>
              </a:ext>
            </a:extLst>
          </p:cNvPr>
          <p:cNvSpPr/>
          <p:nvPr userDrawn="1"/>
        </p:nvSpPr>
        <p:spPr>
          <a:xfrm>
            <a:off x="3453825" y="2280355"/>
            <a:ext cx="2923003" cy="228882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8E360-C5E2-E14D-8E9B-72833C279A1E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A94B34B-494E-5F46-A71B-9A29ACB11376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453D57-C60D-BB4A-93D3-C77953191FF5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33334D-CC71-134C-8C80-79505ED3539F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D664A-645F-FC48-A487-4330A434CC1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4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8583D-20C4-964B-8E93-5F3DE58B7B58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C3833-530A-E442-9FA2-A3B547EF4BDA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B0BA61-5509-5E4F-BDEC-E71A4D4A0289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9BA8CF-ECA6-EE47-BEBC-343ADD2834FF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818496-C9D0-AE4C-AFED-037C2EDA6CEB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9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B124-7C40-2A49-B43A-0FF363171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42140-9015-774E-8124-279D0D90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24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6CF53-025E-2443-8F3C-A98146DC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49682"/>
            <a:ext cx="381000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CB8CD6-6F6C-474E-9A0E-4E65B050FD29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E7C36-6AD2-7140-BD6F-868B41D7D555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B0F978-F1C1-DB48-9DB5-5532D59C5F0D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404BC-A725-BF46-B8AE-71B75EBD4449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C12E7-D270-BA4F-8A8D-BFDFF032AF73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8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2447-1B0D-F447-9FCE-7C081D14A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7CC3C-C09D-AE42-93CF-A25A4456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FFE33-28C4-D647-994A-722C3033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C8D22-DA37-BA46-87B7-08A67F040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3158B-045F-1247-8902-BCCC31030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7F153-0F1A-0948-BE62-A79285FB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F2D80-D732-7641-AB38-7DF9F3C1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49682"/>
            <a:ext cx="381000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BAF871-1E29-A048-A709-9F17E2EDDC0D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52C200-198D-354B-AF79-E96CA269FF66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49ACBB-7B5D-B547-98CF-E69604BA373B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C3FE90-241F-2C46-8593-662E24712A58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6EB4E1-3109-F348-A88F-6538678A221F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0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B124-7C40-2A49-B43A-0FF363171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CONNECT WITH US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E7C36-6AD2-7140-BD6F-868B41D7D555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B0F978-F1C1-DB48-9DB5-5532D59C5F0D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404BC-A725-BF46-B8AE-71B75EBD4449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C12E7-D270-BA4F-8A8D-BFDFF032AF73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Группа 38">
            <a:extLst>
              <a:ext uri="{FF2B5EF4-FFF2-40B4-BE49-F238E27FC236}">
                <a16:creationId xmlns:a16="http://schemas.microsoft.com/office/drawing/2014/main" id="{2B9DB098-3CFF-884A-A746-227780E38BB5}"/>
              </a:ext>
            </a:extLst>
          </p:cNvPr>
          <p:cNvGrpSpPr/>
          <p:nvPr userDrawn="1"/>
        </p:nvGrpSpPr>
        <p:grpSpPr>
          <a:xfrm>
            <a:off x="7893990" y="585787"/>
            <a:ext cx="3151904" cy="5796620"/>
            <a:chOff x="3421706" y="1143000"/>
            <a:chExt cx="2530932" cy="5052117"/>
          </a:xfrm>
        </p:grpSpPr>
        <p:sp>
          <p:nvSpPr>
            <p:cNvPr id="12" name="Скругленный прямоугольник 39">
              <a:extLst>
                <a:ext uri="{FF2B5EF4-FFF2-40B4-BE49-F238E27FC236}">
                  <a16:creationId xmlns:a16="http://schemas.microsoft.com/office/drawing/2014/main" id="{4060D2F2-FDEA-8642-A4AB-4508A24274C6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3" name="Скругленный прямоугольник 40">
              <a:extLst>
                <a:ext uri="{FF2B5EF4-FFF2-40B4-BE49-F238E27FC236}">
                  <a16:creationId xmlns:a16="http://schemas.microsoft.com/office/drawing/2014/main" id="{592D8A55-3A12-F744-BDD9-56BC431CAA58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4" name="Скругленный прямоугольник 41">
              <a:extLst>
                <a:ext uri="{FF2B5EF4-FFF2-40B4-BE49-F238E27FC236}">
                  <a16:creationId xmlns:a16="http://schemas.microsoft.com/office/drawing/2014/main" id="{CB43FF31-C884-1E48-86C6-61C8BD20DC2B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5" name="Скругленный прямоугольник 42">
              <a:extLst>
                <a:ext uri="{FF2B5EF4-FFF2-40B4-BE49-F238E27FC236}">
                  <a16:creationId xmlns:a16="http://schemas.microsoft.com/office/drawing/2014/main" id="{2647EBA4-F27A-124F-990D-0D9F24BF65AB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6" name="Скругленный прямоугольник 43">
              <a:extLst>
                <a:ext uri="{FF2B5EF4-FFF2-40B4-BE49-F238E27FC236}">
                  <a16:creationId xmlns:a16="http://schemas.microsoft.com/office/drawing/2014/main" id="{64698C5D-8255-044B-A65C-47189406657B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7" name="Овал 44">
              <a:extLst>
                <a:ext uri="{FF2B5EF4-FFF2-40B4-BE49-F238E27FC236}">
                  <a16:creationId xmlns:a16="http://schemas.microsoft.com/office/drawing/2014/main" id="{143C8DE3-32DB-D048-AC2F-0718118AF77C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8" name="Скругленный прямоугольник 45">
              <a:extLst>
                <a:ext uri="{FF2B5EF4-FFF2-40B4-BE49-F238E27FC236}">
                  <a16:creationId xmlns:a16="http://schemas.microsoft.com/office/drawing/2014/main" id="{1ED24B38-0662-9E44-9A2B-94AB51ACD5A6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9" name="Овал 46">
              <a:extLst>
                <a:ext uri="{FF2B5EF4-FFF2-40B4-BE49-F238E27FC236}">
                  <a16:creationId xmlns:a16="http://schemas.microsoft.com/office/drawing/2014/main" id="{3937655A-7D39-D644-811F-18B63AF25309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0" name="Овал 47">
              <a:extLst>
                <a:ext uri="{FF2B5EF4-FFF2-40B4-BE49-F238E27FC236}">
                  <a16:creationId xmlns:a16="http://schemas.microsoft.com/office/drawing/2014/main" id="{0F57C9C7-EA20-4448-9B71-ECB0D5DDCF80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F0BE08AC-B493-004E-98C0-37A048F8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2237" y="1634938"/>
            <a:ext cx="2100447" cy="4313136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2540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4AFDB887-180E-C248-B660-3806477C8B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BE669F94-8819-3F4E-9202-F93B8375F5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0097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7DCE06C-D53A-8346-8408-C9D673EAA7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01679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E0B79A-2696-2844-B651-48B51ED0F1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755214"/>
            <a:ext cx="6496050" cy="46284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CA6479A6-1537-DF45-BD92-7C7D12C6839E}"/>
              </a:ext>
            </a:extLst>
          </p:cNvPr>
          <p:cNvSpPr txBox="1">
            <a:spLocks/>
          </p:cNvSpPr>
          <p:nvPr userDrawn="1"/>
        </p:nvSpPr>
        <p:spPr>
          <a:xfrm>
            <a:off x="1237227" y="5768815"/>
            <a:ext cx="3151904" cy="3110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@NIRSonline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41EFD23-38C6-DA43-88C4-C9DC848FCA75}"/>
              </a:ext>
            </a:extLst>
          </p:cNvPr>
          <p:cNvSpPr txBox="1">
            <a:spLocks/>
          </p:cNvSpPr>
          <p:nvPr userDrawn="1"/>
        </p:nvSpPr>
        <p:spPr>
          <a:xfrm>
            <a:off x="1237227" y="6119006"/>
            <a:ext cx="3151904" cy="263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NIRSResearch</a:t>
            </a:r>
            <a:endParaRPr lang="en-US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1D99FF14-527B-C548-B21E-9EB0D8553C98}"/>
              </a:ext>
            </a:extLst>
          </p:cNvPr>
          <p:cNvSpPr txBox="1">
            <a:spLocks/>
          </p:cNvSpPr>
          <p:nvPr userDrawn="1"/>
        </p:nvSpPr>
        <p:spPr>
          <a:xfrm>
            <a:off x="1237227" y="5462297"/>
            <a:ext cx="3151904" cy="2639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www.nirsonline.org</a:t>
            </a:r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77ACA5BE-6044-CD4F-995F-A2C0DA405B11}"/>
              </a:ext>
            </a:extLst>
          </p:cNvPr>
          <p:cNvSpPr>
            <a:spLocks noChangeAspect="1"/>
          </p:cNvSpPr>
          <p:nvPr userDrawn="1"/>
        </p:nvSpPr>
        <p:spPr>
          <a:xfrm>
            <a:off x="843465" y="5787621"/>
            <a:ext cx="252374" cy="201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8" name="Shape 5">
            <a:extLst>
              <a:ext uri="{FF2B5EF4-FFF2-40B4-BE49-F238E27FC236}">
                <a16:creationId xmlns:a16="http://schemas.microsoft.com/office/drawing/2014/main" id="{FCED0A8C-FF4C-684B-8595-62790C99F136}"/>
              </a:ext>
            </a:extLst>
          </p:cNvPr>
          <p:cNvSpPr>
            <a:spLocks noChangeAspect="1"/>
          </p:cNvSpPr>
          <p:nvPr userDrawn="1"/>
        </p:nvSpPr>
        <p:spPr>
          <a:xfrm>
            <a:off x="868074" y="6077549"/>
            <a:ext cx="138059" cy="26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7D45FB7B-B739-F54B-A5EF-71271C39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6816" y="5404071"/>
            <a:ext cx="263133" cy="263928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4 h 176"/>
              <a:gd name="T32" fmla="*/ 36 w 176"/>
              <a:gd name="T33" fmla="*/ 149 h 176"/>
              <a:gd name="T34" fmla="*/ 50 w 176"/>
              <a:gd name="T35" fmla="*/ 142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2 h 176"/>
              <a:gd name="T100" fmla="*/ 140 w 176"/>
              <a:gd name="T101" fmla="*/ 149 h 176"/>
              <a:gd name="T102" fmla="*/ 145 w 176"/>
              <a:gd name="T103" fmla="*/ 144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3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40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2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7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9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6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9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4"/>
                </a:moveTo>
                <a:cubicBezTo>
                  <a:pt x="141" y="140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3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71C17-E536-2F4E-996F-EE54AE4C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0B76-F7B9-E641-A54D-FB4B3520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BD94-EDBC-1641-8EE4-6C9C163B0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F92494-643E-3648-AC50-22B089F7352D}" type="datetime4">
              <a:rPr lang="en-US" smtClean="0"/>
              <a:t>February 28,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F3F02-8D9A-B246-A8EE-54471186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6122-0704-B145-B07D-2E1DFA0C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58" r:id="rId3"/>
    <p:sldLayoutId id="2147483659" r:id="rId4"/>
    <p:sldLayoutId id="2147483656" r:id="rId5"/>
    <p:sldLayoutId id="2147483650" r:id="rId6"/>
    <p:sldLayoutId id="2147483654" r:id="rId7"/>
    <p:sldLayoutId id="2147483653" r:id="rId8"/>
    <p:sldLayoutId id="214748366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cactuaries.org/docs/default-source/papers/cca-ppc_actuarial-funding-policies-and-practices-for-public-pension-plans.pdf?sfvrsn=6397cc76_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95FA-F3AD-2E4F-9EFD-F8926CECA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928" y="686434"/>
            <a:ext cx="6460071" cy="2266906"/>
          </a:xfrm>
        </p:spPr>
        <p:txBody>
          <a:bodyPr/>
          <a:lstStyle/>
          <a:p>
            <a:r>
              <a:rPr lang="en-US" sz="2800" dirty="0"/>
              <a:t>Contest Winner Recognition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200A6A-7784-B44B-B545-D870ED2A235F}"/>
              </a:ext>
            </a:extLst>
          </p:cNvPr>
          <p:cNvSpPr txBox="1">
            <a:spLocks/>
          </p:cNvSpPr>
          <p:nvPr/>
        </p:nvSpPr>
        <p:spPr>
          <a:xfrm>
            <a:off x="5158612" y="1340042"/>
            <a:ext cx="6590701" cy="9596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600" dirty="0"/>
              <a:t>Innovative Public Pension </a:t>
            </a:r>
          </a:p>
          <a:p>
            <a:r>
              <a:rPr lang="en-US" sz="3600" dirty="0"/>
              <a:t>Funding Strategies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7CA95886-DB47-EC43-8B12-385186C5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881" y="5337384"/>
            <a:ext cx="2452512" cy="704828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892AE71-85B3-46A6-99F4-B6EFEF6D5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1, 2022</a:t>
            </a:r>
          </a:p>
        </p:txBody>
      </p:sp>
    </p:spTree>
    <p:extLst>
      <p:ext uri="{BB962C8B-B14F-4D97-AF65-F5344CB8AC3E}">
        <p14:creationId xmlns:p14="http://schemas.microsoft.com/office/powerpoint/2010/main" val="28209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35C6-AD95-4804-9465-B7C51AAB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 DECKS FROM THE CONTEST WINNERS IN ORDER OF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88E4-4D56-4427-B21A-43E4CFE9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64D60-5EBE-4231-A28A-DE337042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61187-BAE8-461E-870E-E2FF6454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2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09A1-4942-4D0F-BABB-9DCEAE0F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Other Contest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87D4-82F0-4902-A25A-8363DC6B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entries illustrated the effectiveness of the CCA Whitepaper model funding policies</a:t>
            </a:r>
          </a:p>
          <a:p>
            <a:pPr>
              <a:lnSpc>
                <a:spcPct val="110000"/>
              </a:lnSpc>
            </a:pPr>
            <a:r>
              <a:rPr lang="en-US" dirty="0"/>
              <a:t>The CCA whitepaper outlines a Level Cost Allocation Model (LCAM) as the basis for sound funding policy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Entry Age cost method with a level percentage of pay normal cost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Smoothing of asset gains/losses based on total market return, average over not less than three years, with a corridor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Layered, fixed amortization period by source (level percent of pay)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Generally, 10 – 25 years for most sources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5 years max for early retirement incentives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30 years for surplus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Combine layers or restart to manage tail volatility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3C56-4770-4A87-BB82-21AF58C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234E-4349-4A29-8231-2C15405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5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09A1-4942-4D0F-BABB-9DCEAE0F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Other Contest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87D4-82F0-4902-A25A-8363DC6B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One submission reviewed of the actual experience of a dozen county plans using the LCAM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5-year asset smoothing, some with no corridor, others with less than maximum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20-year layered (closed) amortization for gains/losses and assumption changes, 30-year rolling (open) amortization for surplus in excess of 20% of AAL</a:t>
            </a:r>
          </a:p>
          <a:p>
            <a:pPr>
              <a:lnSpc>
                <a:spcPct val="110000"/>
              </a:lnSpc>
            </a:pPr>
            <a:r>
              <a:rPr lang="en-US" dirty="0"/>
              <a:t>Systems maintained or improved funded status over a 10-year period after assumptions changes to reflect lower expected returns and longer life expectancies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Our modeling shows that over a 30-year period the baseline funding policy achieves near 100% funding for the model pension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3C56-4770-4A87-BB82-21AF58C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234E-4349-4A29-8231-2C15405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2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09A1-4942-4D0F-BABB-9DCEAE0F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Other Contest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87D4-82F0-4902-A25A-8363DC6B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Another submission added a twist to the basic LCAM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Base contribution rate (percentage of pay), plus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Supplemental contribution when ADEC exceeds the base contribution (fixed dollar)</a:t>
            </a:r>
          </a:p>
          <a:p>
            <a:pPr>
              <a:lnSpc>
                <a:spcPct val="120000"/>
              </a:lnSpc>
            </a:pPr>
            <a:r>
              <a:rPr lang="en-US" dirty="0"/>
              <a:t>Core contribution was always more than the ADEC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 degree of stability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Expensive</a:t>
            </a:r>
          </a:p>
          <a:p>
            <a:pPr>
              <a:lnSpc>
                <a:spcPct val="120000"/>
              </a:lnSpc>
            </a:pPr>
            <a:r>
              <a:rPr lang="en-US" dirty="0"/>
              <a:t>Achieves in excess of 100% funding over 30 years</a:t>
            </a:r>
          </a:p>
          <a:p>
            <a:pPr>
              <a:lnSpc>
                <a:spcPct val="120000"/>
              </a:lnSpc>
            </a:pPr>
            <a:r>
              <a:rPr lang="en-US" dirty="0"/>
              <a:t>Concern about length of combined amortization + asset smoothing period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3C56-4770-4A87-BB82-21AF58C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234E-4349-4A29-8231-2C15405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3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09A1-4942-4D0F-BABB-9DCEAE0F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Other Contest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87D4-82F0-4902-A25A-8363DC6B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5206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Demographic-based funding strategy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Controls financial risk resulting from growth of the size of the plan that outpaces growth in revenues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Integrates funding and investment policy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Retirees – immunize liability and amortize any remaining shortfall over 10 years max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Actives – use traditional funding and investment policies; assets are the excess over the retiree liability valued using a discount rate based on asset allocation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3C56-4770-4A87-BB82-21AF58C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234E-4349-4A29-8231-2C15405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09A1-4942-4D0F-BABB-9DCEAE0F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Other Contest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87D4-82F0-4902-A25A-8363DC6B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Final entry focuses on management of future cash flows with three main strategies employed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Subtract contributions from benefit payments + expenses – assets fund net liabilities (similar to GASB Asset Exhaustion Test (AET))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Calculate ROA based on the AET and not asset allocation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This determines what ROA will fully fund net liabilities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Use a Beta portfolio of bonds to cash flow match net liabilities chronologically for the next 10 years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Provides liquidity to fund benefits and expenses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Allows Alpha, return-seeking portfolio to grow unencumbered, with dividend and income reinvestment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3C56-4770-4A87-BB82-21AF58C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234E-4349-4A29-8231-2C15405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5BC46A-6337-495B-9F17-9EA644B69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929" y="860197"/>
            <a:ext cx="5977463" cy="3581173"/>
          </a:xfrm>
        </p:spPr>
        <p:txBody>
          <a:bodyPr/>
          <a:lstStyle/>
          <a:p>
            <a:r>
              <a:rPr lang="en-US" dirty="0"/>
              <a:t>Thank you to all contest entrants for your thought leadership!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5662-A574-4A53-8435-5E8A331E12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82319" y="6346825"/>
            <a:ext cx="371475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CC6826E2-7876-4DD6-87C9-F3C22115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881" y="5337384"/>
            <a:ext cx="2452512" cy="7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1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5D7A-14B5-E747-B4F7-1EE48573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29000"/>
            <a:ext cx="4804477" cy="1325563"/>
          </a:xfrm>
        </p:spPr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en-US" b="0" dirty="0">
                <a:solidFill>
                  <a:schemeClr val="tx1"/>
                </a:solidFill>
              </a:rPr>
              <a:t> </a:t>
            </a: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187E8-419E-B84F-88CA-57B92475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E4095-CFDA-C642-9780-00780312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CBE8069-0127-8343-878E-1076015B61A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89478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Contest Overview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F07C641-6EEA-4C4D-90A4-5DDAC3C1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19825" cy="4667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Competition seeks to encourage and share innovative thinking around the funding of state and local pension plans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Focus is on innovative ideas on funding policies that can reduce cost volatility, promote intergenerational equity, and assure plans remain on a strong fiscal path over time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Entrants provided a hypothetical pension scenario and asked to design a funding policy that will address the goals above over the long-term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C8D3A93-47BA-1A41-995E-F7C05851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371" y="1778000"/>
            <a:ext cx="4445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5D7A-14B5-E747-B4F7-1EE48573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29000"/>
            <a:ext cx="4804477" cy="1325563"/>
          </a:xfrm>
        </p:spPr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en-US" b="0" dirty="0">
                <a:solidFill>
                  <a:schemeClr val="tx1"/>
                </a:solidFill>
              </a:rPr>
              <a:t> </a:t>
            </a: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187E8-419E-B84F-88CA-57B92475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E4095-CFDA-C642-9780-00780312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CBE8069-0127-8343-878E-1076015B61A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89478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Contest Overview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BFD4726-CE13-7344-A2A1-2DB1F2FC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2" y="1690688"/>
            <a:ext cx="6100482" cy="482683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Innovative ideas on funding policies should be consistent with the CCA white paper, Actuarial Funding Policies and Practices for Public Pension Plans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hlinkClick r:id="rId2"/>
              </a:rPr>
              <a:t>https://www.ccactuaries.org/docs/default-source/papers/cca-ppc_actuarial-funding-policies-and-practices-for-public-pension-plans.pdf?sfvrsn=6397cc76_6</a:t>
            </a:r>
            <a:endParaRPr lang="en-US" sz="1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200" dirty="0"/>
              <a:t>Contestants may not achieve the objectives above by proposing to change plan benefits, the structure of benefits, or the cost-sharing arrangement</a:t>
            </a:r>
            <a:endParaRPr lang="en-US" sz="2400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27E22E7-3BC7-5740-A824-E578B686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81" y="1118492"/>
            <a:ext cx="4114800" cy="4621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04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0326-D7F6-40DA-913F-F683D56C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B14F-269F-4DE9-ADAB-D9263DF6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54316" cy="4415687"/>
          </a:xfrm>
        </p:spPr>
        <p:txBody>
          <a:bodyPr>
            <a:normAutofit/>
          </a:bodyPr>
          <a:lstStyle/>
          <a:p>
            <a:r>
              <a:rPr lang="en-US" sz="2000" dirty="0"/>
              <a:t>Patricia Bishop – Director, Virginia Retirement System</a:t>
            </a:r>
          </a:p>
          <a:p>
            <a:r>
              <a:rPr lang="en-US" sz="2000" dirty="0"/>
              <a:t>Brent Banister – Chief Actuary, Cavanaugh MacDonald</a:t>
            </a:r>
          </a:p>
          <a:p>
            <a:r>
              <a:rPr lang="en-US" sz="2000" dirty="0"/>
              <a:t>Jim Holland – Chief Research Actuary, </a:t>
            </a:r>
            <a:r>
              <a:rPr lang="en-US" sz="2000" dirty="0" err="1"/>
              <a:t>Cheiron</a:t>
            </a:r>
            <a:endParaRPr lang="en-US" sz="2000" dirty="0"/>
          </a:p>
          <a:p>
            <a:r>
              <a:rPr lang="en-US" sz="2000" dirty="0"/>
              <a:t>Judy </a:t>
            </a:r>
            <a:r>
              <a:rPr lang="en-US" sz="2000" dirty="0" err="1"/>
              <a:t>Kermans</a:t>
            </a:r>
            <a:r>
              <a:rPr lang="en-US" sz="2000" dirty="0"/>
              <a:t> – President and CEO, GRS</a:t>
            </a:r>
          </a:p>
          <a:p>
            <a:r>
              <a:rPr lang="en-US" sz="2000" dirty="0"/>
              <a:t>Ellen Kleinstuber – Principal and Chief Actuary, Bolton and President, CCA</a:t>
            </a:r>
          </a:p>
          <a:p>
            <a:r>
              <a:rPr lang="en-US" sz="2000" dirty="0"/>
              <a:t>Deborah Simonds – Board Chair, Teachers Retirement System of GA</a:t>
            </a:r>
          </a:p>
          <a:p>
            <a:r>
              <a:rPr lang="en-US" sz="2000" dirty="0"/>
              <a:t>Jay Stoffel – Executive Director, TRA of Minnesota</a:t>
            </a:r>
          </a:p>
          <a:p>
            <a:r>
              <a:rPr lang="en-US" sz="2000" dirty="0"/>
              <a:t>Todd Tauzer – National Public Sector Retirement Practice Leader, Segal</a:t>
            </a:r>
          </a:p>
          <a:p>
            <a:r>
              <a:rPr lang="en-US" sz="2000" dirty="0"/>
              <a:t>Daniel Wade – Principal and Consulting Actuary, Milliman</a:t>
            </a:r>
          </a:p>
          <a:p>
            <a:r>
              <a:rPr lang="en-US" sz="2000" dirty="0"/>
              <a:t>Aaron Weindling – former Senior Director and North American Modeling Analytics Leader, WTW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42BA8-16CB-4843-A9DD-A91014C7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F5EF0-3779-4B3C-B11D-4E1CD284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8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5479-1B59-4A41-80DE-8D7F8DB1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AE1D-EDF2-44F1-AA07-D5A588A0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3026" cy="45219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Effectiveness in meeting contest criteria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Fully funding benefits effectively and prudently over a reasonable period of time, taking into consideration intergenerational equity and tail risk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Affordability, especially in the long-term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Managing volatility of cost over the long-term, including handling changes in expectations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Feasibility – meeting plans where they’re at “in real life”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Level of innovation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Stakeholder risk – readability, understandability, unintended consequences (e.g., political risk)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Managing surplus and positive experience prudently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Scalability/adaptability to other plans, including dynamic and risk-sharing plan designs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A12E9-8FC1-43DB-BF9C-06641793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18228-014A-42C3-BEA4-1EF3187F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5BC46A-6337-495B-9F17-9EA644B69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929" y="860197"/>
            <a:ext cx="5977463" cy="3581173"/>
          </a:xfrm>
        </p:spPr>
        <p:txBody>
          <a:bodyPr/>
          <a:lstStyle/>
          <a:p>
            <a:r>
              <a:rPr lang="en-US" dirty="0"/>
              <a:t>Congratulations to our contest winners!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5662-A574-4A53-8435-5E8A331E12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82319" y="6346825"/>
            <a:ext cx="371475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CC6826E2-7876-4DD6-87C9-F3C22115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881" y="5337384"/>
            <a:ext cx="2452512" cy="7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ADACD6-2437-45A0-AB87-5E2E89E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3" y="365125"/>
            <a:ext cx="11552903" cy="227975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Cost of Stability: A Case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013D2-02BF-4A90-B6AA-3AE8C010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057"/>
            <a:ext cx="10515600" cy="3659905"/>
          </a:xfrm>
        </p:spPr>
        <p:txBody>
          <a:bodyPr/>
          <a:lstStyle/>
          <a:p>
            <a:pPr algn="ctr"/>
            <a:r>
              <a:rPr lang="en-US" sz="3600" b="1" dirty="0"/>
              <a:t>Robert (Andy) Blough – Chief Actuary</a:t>
            </a:r>
          </a:p>
          <a:p>
            <a:pPr algn="ctr"/>
            <a:r>
              <a:rPr lang="en-US" sz="3600" b="1" dirty="0"/>
              <a:t>Seth Stock – Senior Actuarial Analyst </a:t>
            </a:r>
          </a:p>
          <a:p>
            <a:pPr algn="ctr"/>
            <a:r>
              <a:rPr lang="en-US" sz="3200" dirty="0"/>
              <a:t>Indiana Public Retirement System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B25967-195C-4D8C-B025-7CDD28FA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D24D9C-5BB9-4D85-B722-A8C3DE9F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9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ADACD6-2437-45A0-AB87-5E2E89E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3" y="365125"/>
            <a:ext cx="11552903" cy="227975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Risk-Based Funding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013D2-02BF-4A90-B6AA-3AE8C010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057"/>
            <a:ext cx="10515600" cy="36599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Bill </a:t>
            </a:r>
            <a:r>
              <a:rPr lang="en-US" sz="3600" b="1" dirty="0" err="1"/>
              <a:t>Winningham</a:t>
            </a:r>
            <a:r>
              <a:rPr lang="en-US" sz="3600" b="1" dirty="0"/>
              <a:t> – Consulting Actuary</a:t>
            </a:r>
          </a:p>
          <a:p>
            <a:pPr algn="ctr"/>
            <a:r>
              <a:rPr lang="en-US" sz="3600" b="1" dirty="0"/>
              <a:t>Michelle Boyles – Consulting Actuary</a:t>
            </a:r>
          </a:p>
          <a:p>
            <a:pPr algn="ctr"/>
            <a:r>
              <a:rPr lang="en-US" sz="3600" b="1" dirty="0"/>
              <a:t>Aaron Shapiro – Consulting Actuary</a:t>
            </a:r>
          </a:p>
          <a:p>
            <a:pPr algn="ctr"/>
            <a:r>
              <a:rPr lang="en-US" sz="3600" b="1" dirty="0"/>
              <a:t>David Kent – Consulting Actuary</a:t>
            </a:r>
          </a:p>
          <a:p>
            <a:pPr algn="ctr"/>
            <a:r>
              <a:rPr lang="en-US" sz="3200" dirty="0" err="1"/>
              <a:t>Millliman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B25967-195C-4D8C-B025-7CDD28FA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D24D9C-5BB9-4D85-B722-A8C3DE9F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6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ADACD6-2437-45A0-AB87-5E2E89E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3" y="365125"/>
            <a:ext cx="11552903" cy="227975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Reserve Fund Stabilized </a:t>
            </a:r>
            <a:br>
              <a:rPr lang="en-US" sz="4800" dirty="0"/>
            </a:br>
            <a:r>
              <a:rPr lang="en-US" sz="4800" dirty="0"/>
              <a:t>Contribution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013D2-02BF-4A90-B6AA-3AE8C010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9677"/>
            <a:ext cx="10515600" cy="32272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David </a:t>
            </a:r>
            <a:r>
              <a:rPr lang="en-US" sz="3600" b="1" dirty="0" err="1"/>
              <a:t>Draine</a:t>
            </a:r>
            <a:r>
              <a:rPr lang="en-US" sz="3600" b="1" dirty="0"/>
              <a:t> – Senior Officer</a:t>
            </a:r>
          </a:p>
          <a:p>
            <a:pPr algn="ctr"/>
            <a:r>
              <a:rPr lang="en-US" sz="3200" dirty="0"/>
              <a:t>The Pew Charitable Trusts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B25967-195C-4D8C-B025-7CDD28FA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dirty="0"/>
              <a:t>National Institute on Retirement Security</a:t>
            </a:r>
            <a:br>
              <a:rPr lang="en-US" dirty="0"/>
            </a:br>
            <a:r>
              <a:rPr lang="en-US" dirty="0">
                <a:solidFill>
                  <a:srgbClr val="FC8E20"/>
                </a:solidFill>
              </a:rPr>
              <a:t>Conference of Consulting Actuaries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D24D9C-5BB9-4D85-B722-A8C3DE9F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5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RS 1">
      <a:dk1>
        <a:srgbClr val="000000"/>
      </a:dk1>
      <a:lt1>
        <a:srgbClr val="FFFFFF"/>
      </a:lt1>
      <a:dk2>
        <a:srgbClr val="006C5B"/>
      </a:dk2>
      <a:lt2>
        <a:srgbClr val="E7E6E6"/>
      </a:lt2>
      <a:accent1>
        <a:srgbClr val="073453"/>
      </a:accent1>
      <a:accent2>
        <a:srgbClr val="BDE0EC"/>
      </a:accent2>
      <a:accent3>
        <a:srgbClr val="43A046"/>
      </a:accent3>
      <a:accent4>
        <a:srgbClr val="FDB813"/>
      </a:accent4>
      <a:accent5>
        <a:srgbClr val="ED202C"/>
      </a:accent5>
      <a:accent6>
        <a:srgbClr val="5B6770"/>
      </a:accent6>
      <a:hlink>
        <a:srgbClr val="006C5B"/>
      </a:hlink>
      <a:folHlink>
        <a:srgbClr val="0734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8229</TotalTime>
  <Words>1057</Words>
  <Application>Microsoft Office PowerPoint</Application>
  <PresentationFormat>Widescreen</PresentationFormat>
  <Paragraphs>120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Contest Winner Recognition</vt:lpstr>
      <vt:lpstr>    </vt:lpstr>
      <vt:lpstr>    </vt:lpstr>
      <vt:lpstr>Thank you to our judges</vt:lpstr>
      <vt:lpstr>Award evaluation criteria</vt:lpstr>
      <vt:lpstr>Congratulations to our contest winners!</vt:lpstr>
      <vt:lpstr>The Cost of Stability: A Case Study</vt:lpstr>
      <vt:lpstr>Risk-Based Funding Policy</vt:lpstr>
      <vt:lpstr>Reserve Fund Stabilized  Contribution Policy</vt:lpstr>
      <vt:lpstr>INSERT DECKS FROM THE CONTEST WINNERS IN ORDER OF ANNOUNCEMENT</vt:lpstr>
      <vt:lpstr>Highlights of Other Contest Entries</vt:lpstr>
      <vt:lpstr>Highlights of Other Contest Entries</vt:lpstr>
      <vt:lpstr>Highlights of Other Contest Entries</vt:lpstr>
      <vt:lpstr>Highlights of Other Contest Entries</vt:lpstr>
      <vt:lpstr>Highlights of Other Contest Entries</vt:lpstr>
      <vt:lpstr>Thank you to all contest entrants for your thought leadership!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rtill</cp:lastModifiedBy>
  <cp:revision>310</cp:revision>
  <cp:lastPrinted>2021-04-12T12:42:00Z</cp:lastPrinted>
  <dcterms:created xsi:type="dcterms:W3CDTF">2020-07-07T17:25:33Z</dcterms:created>
  <dcterms:modified xsi:type="dcterms:W3CDTF">2022-02-28T16:22:31Z</dcterms:modified>
</cp:coreProperties>
</file>