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4" r:id="rId1"/>
    <p:sldMasterId id="2147483668" r:id="rId2"/>
  </p:sldMasterIdLst>
  <p:notesMasterIdLst>
    <p:notesMasterId r:id="rId44"/>
  </p:notesMasterIdLst>
  <p:handoutMasterIdLst>
    <p:handoutMasterId r:id="rId45"/>
  </p:handoutMasterIdLst>
  <p:sldIdLst>
    <p:sldId id="574" r:id="rId3"/>
    <p:sldId id="593" r:id="rId4"/>
    <p:sldId id="692" r:id="rId5"/>
    <p:sldId id="734" r:id="rId6"/>
    <p:sldId id="642" r:id="rId7"/>
    <p:sldId id="699" r:id="rId8"/>
    <p:sldId id="724" r:id="rId9"/>
    <p:sldId id="732" r:id="rId10"/>
    <p:sldId id="727" r:id="rId11"/>
    <p:sldId id="750" r:id="rId12"/>
    <p:sldId id="725" r:id="rId13"/>
    <p:sldId id="748" r:id="rId14"/>
    <p:sldId id="700" r:id="rId15"/>
    <p:sldId id="749" r:id="rId16"/>
    <p:sldId id="751" r:id="rId17"/>
    <p:sldId id="726" r:id="rId18"/>
    <p:sldId id="752" r:id="rId19"/>
    <p:sldId id="753" r:id="rId20"/>
    <p:sldId id="754" r:id="rId21"/>
    <p:sldId id="755" r:id="rId22"/>
    <p:sldId id="728" r:id="rId23"/>
    <p:sldId id="701" r:id="rId24"/>
    <p:sldId id="733" r:id="rId25"/>
    <p:sldId id="729" r:id="rId26"/>
    <p:sldId id="730" r:id="rId27"/>
    <p:sldId id="735" r:id="rId28"/>
    <p:sldId id="736" r:id="rId29"/>
    <p:sldId id="702" r:id="rId30"/>
    <p:sldId id="709" r:id="rId31"/>
    <p:sldId id="737" r:id="rId32"/>
    <p:sldId id="741" r:id="rId33"/>
    <p:sldId id="742" r:id="rId34"/>
    <p:sldId id="743" r:id="rId35"/>
    <p:sldId id="744" r:id="rId36"/>
    <p:sldId id="745" r:id="rId37"/>
    <p:sldId id="756" r:id="rId38"/>
    <p:sldId id="703" r:id="rId39"/>
    <p:sldId id="746" r:id="rId40"/>
    <p:sldId id="747" r:id="rId41"/>
    <p:sldId id="757" r:id="rId42"/>
    <p:sldId id="638" r:id="rId43"/>
  </p:sldIdLst>
  <p:sldSz cx="9144000" cy="6858000" type="screen4x3"/>
  <p:notesSz cx="6858000" cy="9144000"/>
  <p:defaultTextStyle>
    <a:lvl1pPr>
      <a:defRPr sz="2400">
        <a:solidFill>
          <a:srgbClr val="4A5558"/>
        </a:solidFill>
        <a:latin typeface="+mn-lt"/>
        <a:ea typeface="+mn-ea"/>
        <a:cs typeface="+mn-cs"/>
        <a:sym typeface="Helvetica Neue"/>
      </a:defRPr>
    </a:lvl1pPr>
    <a:lvl2pPr>
      <a:defRPr sz="2400">
        <a:solidFill>
          <a:srgbClr val="4A5558"/>
        </a:solidFill>
        <a:latin typeface="+mn-lt"/>
        <a:ea typeface="+mn-ea"/>
        <a:cs typeface="+mn-cs"/>
        <a:sym typeface="Helvetica Neue"/>
      </a:defRPr>
    </a:lvl2pPr>
    <a:lvl3pPr>
      <a:defRPr sz="2400">
        <a:solidFill>
          <a:srgbClr val="4A5558"/>
        </a:solidFill>
        <a:latin typeface="+mn-lt"/>
        <a:ea typeface="+mn-ea"/>
        <a:cs typeface="+mn-cs"/>
        <a:sym typeface="Helvetica Neue"/>
      </a:defRPr>
    </a:lvl3pPr>
    <a:lvl4pPr>
      <a:defRPr sz="2400">
        <a:solidFill>
          <a:srgbClr val="4A5558"/>
        </a:solidFill>
        <a:latin typeface="+mn-lt"/>
        <a:ea typeface="+mn-ea"/>
        <a:cs typeface="+mn-cs"/>
        <a:sym typeface="Helvetica Neue"/>
      </a:defRPr>
    </a:lvl4pPr>
    <a:lvl5pPr>
      <a:defRPr sz="2400">
        <a:solidFill>
          <a:srgbClr val="4A5558"/>
        </a:solidFill>
        <a:latin typeface="+mn-lt"/>
        <a:ea typeface="+mn-ea"/>
        <a:cs typeface="+mn-cs"/>
        <a:sym typeface="Helvetica Neue"/>
      </a:defRPr>
    </a:lvl5pPr>
    <a:lvl6pPr>
      <a:defRPr sz="2400">
        <a:solidFill>
          <a:srgbClr val="4A5558"/>
        </a:solidFill>
        <a:latin typeface="+mn-lt"/>
        <a:ea typeface="+mn-ea"/>
        <a:cs typeface="+mn-cs"/>
        <a:sym typeface="Helvetica Neue"/>
      </a:defRPr>
    </a:lvl6pPr>
    <a:lvl7pPr>
      <a:defRPr sz="2400">
        <a:solidFill>
          <a:srgbClr val="4A5558"/>
        </a:solidFill>
        <a:latin typeface="+mn-lt"/>
        <a:ea typeface="+mn-ea"/>
        <a:cs typeface="+mn-cs"/>
        <a:sym typeface="Helvetica Neue"/>
      </a:defRPr>
    </a:lvl7pPr>
    <a:lvl8pPr>
      <a:defRPr sz="2400">
        <a:solidFill>
          <a:srgbClr val="4A5558"/>
        </a:solidFill>
        <a:latin typeface="+mn-lt"/>
        <a:ea typeface="+mn-ea"/>
        <a:cs typeface="+mn-cs"/>
        <a:sym typeface="Helvetica Neue"/>
      </a:defRPr>
    </a:lvl8pPr>
    <a:lvl9pPr>
      <a:defRPr sz="2400">
        <a:solidFill>
          <a:srgbClr val="4A5558"/>
        </a:solidFill>
        <a:latin typeface="+mn-lt"/>
        <a:ea typeface="+mn-ea"/>
        <a:cs typeface="+mn-cs"/>
        <a:sym typeface="Helvetica Neue"/>
      </a:defRPr>
    </a:lvl9pPr>
  </p:defaultTextStyle>
  <p:extLst>
    <p:ext uri="{521415D9-36F7-43E2-AB2F-B90AF26B5E84}">
      <p14:sectionLst xmlns:p14="http://schemas.microsoft.com/office/powerpoint/2010/main">
        <p14:section name="Default Section" id="{ECAE9D73-E979-704C-AE53-F6D99BD142BB}">
          <p14:sldIdLst>
            <p14:sldId id="574"/>
            <p14:sldId id="593"/>
            <p14:sldId id="692"/>
            <p14:sldId id="734"/>
            <p14:sldId id="642"/>
            <p14:sldId id="699"/>
            <p14:sldId id="724"/>
            <p14:sldId id="732"/>
            <p14:sldId id="727"/>
            <p14:sldId id="750"/>
            <p14:sldId id="725"/>
            <p14:sldId id="748"/>
            <p14:sldId id="700"/>
            <p14:sldId id="749"/>
            <p14:sldId id="751"/>
            <p14:sldId id="726"/>
            <p14:sldId id="752"/>
            <p14:sldId id="753"/>
            <p14:sldId id="754"/>
            <p14:sldId id="755"/>
            <p14:sldId id="728"/>
            <p14:sldId id="701"/>
            <p14:sldId id="733"/>
            <p14:sldId id="729"/>
            <p14:sldId id="730"/>
            <p14:sldId id="735"/>
            <p14:sldId id="736"/>
            <p14:sldId id="702"/>
            <p14:sldId id="709"/>
            <p14:sldId id="737"/>
            <p14:sldId id="741"/>
            <p14:sldId id="742"/>
            <p14:sldId id="743"/>
            <p14:sldId id="744"/>
            <p14:sldId id="745"/>
            <p14:sldId id="756"/>
            <p14:sldId id="703"/>
            <p14:sldId id="746"/>
            <p14:sldId id="747"/>
            <p14:sldId id="757"/>
          </p14:sldIdLst>
        </p14:section>
        <p14:section name="Untitled Section" id="{D6529DE3-F2AB-C640-AB56-DD91886579E9}">
          <p14:sldIdLst>
            <p14:sldId id="638"/>
          </p14:sldIdLst>
        </p14:section>
        <p14:section name="Untitled Section" id="{120CFFCA-7979-5D4B-9D8D-B7A027D0145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clrMode="bw" frameSlides="1"/>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inor">
          <a:srgbClr val="4A5558"/>
        </a:fontRef>
        <a:srgbClr val="4A5558"/>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FDEDE"/>
          </a:solidFill>
        </a:fill>
      </a:tcStyle>
    </a:wholeTbl>
    <a:band2H>
      <a:tcTxStyle/>
      <a:tcStyle>
        <a:tcBdr/>
        <a:fill>
          <a:solidFill>
            <a:srgbClr val="EFEFEF"/>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F9E9C"/>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F9E9C"/>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F9E9C"/>
          </a:solidFill>
        </a:fill>
      </a:tcStyle>
    </a:firstRow>
  </a:tblStyle>
  <a:tblStyle styleId="{C7B018BB-80A7-4F77-B60F-C8B233D01FF8}" styleName="">
    <a:tblBg/>
    <a:wholeTbl>
      <a:tcTxStyle b="on" i="on">
        <a:fontRef idx="minor">
          <a:srgbClr val="4A5558"/>
        </a:fontRef>
        <a:srgbClr val="4A5558"/>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FDEDE"/>
          </a:solidFill>
        </a:fill>
      </a:tcStyle>
    </a:wholeTbl>
    <a:band2H>
      <a:tcTxStyle/>
      <a:tcStyle>
        <a:tcBdr/>
        <a:fill>
          <a:solidFill>
            <a:srgbClr val="EFEFEF"/>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F9E9C"/>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F9E9C"/>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F9E9C"/>
          </a:solidFill>
        </a:fill>
      </a:tcStyle>
    </a:firstRow>
  </a:tblStyle>
  <a:tblStyle styleId="{EEE7283C-3CF3-47DC-8721-378D4A62B228}" styleName="">
    <a:tblBg/>
    <a:wholeTbl>
      <a:tcTxStyle b="on" i="on">
        <a:fontRef idx="minor">
          <a:srgbClr val="4A5558"/>
        </a:fontRef>
        <a:srgbClr val="4A5558"/>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BDBDB"/>
          </a:solidFill>
        </a:fill>
      </a:tcStyle>
    </a:wholeTbl>
    <a:band2H>
      <a:tcTxStyle/>
      <a:tcStyle>
        <a:tcBdr/>
        <a:fill>
          <a:solidFill>
            <a:srgbClr val="EEEEEE"/>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8F8F8F"/>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8F8F8F"/>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8F8F8F"/>
          </a:solidFill>
        </a:fill>
      </a:tcStyle>
    </a:firstRow>
  </a:tblStyle>
  <a:tblStyle styleId="{CF821DB8-F4EB-4A41-A1BA-3FCAFE7338EE}" styleName="">
    <a:tblBg/>
    <a:wholeTbl>
      <a:tcTxStyle b="on" i="on">
        <a:fontRef idx="minor">
          <a:srgbClr val="4A5558"/>
        </a:fontRef>
        <a:srgbClr val="4A5558"/>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D0CD"/>
          </a:solidFill>
        </a:fill>
      </a:tcStyle>
    </a:wholeTbl>
    <a:band2H>
      <a:tcTxStyle/>
      <a:tcStyle>
        <a:tcBdr/>
        <a:fill>
          <a:solidFill>
            <a:srgbClr val="E6E9E8"/>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5641"/>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5641"/>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5641"/>
          </a:solidFill>
        </a:fill>
      </a:tcStyle>
    </a:firstRow>
  </a:tblStyle>
  <a:tblStyle styleId="{33BA23B1-9221-436E-865A-0063620EA4FD}" styleName="">
    <a:tblBg/>
    <a:wholeTbl>
      <a:tcTxStyle b="on" i="on">
        <a:fontRef idx="minor">
          <a:srgbClr val="4A5558"/>
        </a:fontRef>
        <a:srgbClr val="4A5558"/>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8E9E9"/>
          </a:solidFill>
        </a:fill>
      </a:tcStyle>
    </a:wholeTbl>
    <a:band2H>
      <a:tcTxStyle/>
      <a:tcStyle>
        <a:tcBdr/>
        <a:fill>
          <a:solidFill>
            <a:srgbClr val="FFFFFF"/>
          </a:solidFill>
        </a:fill>
      </a:tcStyle>
    </a:band2H>
    <a:firstCol>
      <a:tcTxStyle b="on" i="on">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F9E9C"/>
          </a:solidFill>
        </a:fill>
      </a:tcStyle>
    </a:firstCol>
    <a:lastRow>
      <a:tcTxStyle b="on" i="on">
        <a:fontRef idx="minor">
          <a:srgbClr val="4A5558"/>
        </a:fontRef>
        <a:srgbClr val="4A5558"/>
      </a:tcTxStyle>
      <a:tcStyle>
        <a:tcBdr>
          <a:left>
            <a:ln w="12700" cap="flat">
              <a:noFill/>
              <a:miter lim="400000"/>
            </a:ln>
          </a:left>
          <a:right>
            <a:ln w="12700" cap="flat">
              <a:noFill/>
              <a:miter lim="400000"/>
            </a:ln>
          </a:right>
          <a:top>
            <a:ln w="50800" cap="flat">
              <a:solidFill>
                <a:srgbClr val="4A5558"/>
              </a:solidFill>
              <a:prstDash val="solid"/>
              <a:bevel/>
            </a:ln>
          </a:top>
          <a:bottom>
            <a:ln w="25400" cap="flat">
              <a:solidFill>
                <a:srgbClr val="4A5558"/>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inor">
          <a:srgbClr val="FFFFFF"/>
        </a:fontRef>
        <a:srgbClr val="FFFFFF"/>
      </a:tcTxStyle>
      <a:tcStyle>
        <a:tcBdr>
          <a:left>
            <a:ln w="12700" cap="flat">
              <a:noFill/>
              <a:miter lim="400000"/>
            </a:ln>
          </a:left>
          <a:right>
            <a:ln w="12700" cap="flat">
              <a:noFill/>
              <a:miter lim="400000"/>
            </a:ln>
          </a:right>
          <a:top>
            <a:ln w="25400" cap="flat">
              <a:solidFill>
                <a:srgbClr val="4A5558"/>
              </a:solidFill>
              <a:prstDash val="solid"/>
              <a:bevel/>
            </a:ln>
          </a:top>
          <a:bottom>
            <a:ln w="25400" cap="flat">
              <a:solidFill>
                <a:srgbClr val="4A5558"/>
              </a:solidFill>
              <a:prstDash val="solid"/>
              <a:bevel/>
            </a:ln>
          </a:bottom>
          <a:insideH>
            <a:ln w="12700" cap="flat">
              <a:noFill/>
              <a:miter lim="400000"/>
            </a:ln>
          </a:insideH>
          <a:insideV>
            <a:ln w="12700" cap="flat">
              <a:noFill/>
              <a:miter lim="400000"/>
            </a:ln>
          </a:insideV>
        </a:tcBdr>
        <a:fill>
          <a:solidFill>
            <a:srgbClr val="9F9E9C"/>
          </a:solidFill>
        </a:fill>
      </a:tcStyle>
    </a:firstRow>
  </a:tblStyle>
  <a:tblStyle styleId="{2708684C-4D16-4618-839F-0558EEFCDFE6}" styleName="">
    <a:tblBg/>
    <a:wholeTbl>
      <a:tcTxStyle b="on" i="on">
        <a:fontRef idx="minor">
          <a:srgbClr val="4A5558"/>
        </a:fontRef>
        <a:srgbClr val="4A5558"/>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ED0D0"/>
          </a:solidFill>
        </a:fill>
      </a:tcStyle>
    </a:wholeTbl>
    <a:band2H>
      <a:tcTxStyle/>
      <a:tcStyle>
        <a:tcBdr/>
        <a:fill>
          <a:solidFill>
            <a:srgbClr val="E8E9E9"/>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A5558"/>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A5558"/>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A5558"/>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843" autoAdjust="0"/>
    <p:restoredTop sz="90506" autoAdjust="0"/>
  </p:normalViewPr>
  <p:slideViewPr>
    <p:cSldViewPr snapToGrid="0" snapToObjects="1">
      <p:cViewPr varScale="1">
        <p:scale>
          <a:sx n="98" d="100"/>
          <a:sy n="98" d="100"/>
        </p:scale>
        <p:origin x="936" y="192"/>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82B32F2-6C81-1C47-A191-5663C6D28E13}" type="datetimeFigureOut">
              <a:rPr lang="en-US" smtClean="0"/>
              <a:t>2/13/20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04F9F22-D86B-4840-AD79-19C75F47F9E0}" type="slidenum">
              <a:rPr lang="en-US" smtClean="0"/>
              <a:t>‹#›</a:t>
            </a:fld>
            <a:endParaRPr lang="en-US" dirty="0"/>
          </a:p>
        </p:txBody>
      </p:sp>
    </p:spTree>
    <p:extLst>
      <p:ext uri="{BB962C8B-B14F-4D97-AF65-F5344CB8AC3E}">
        <p14:creationId xmlns:p14="http://schemas.microsoft.com/office/powerpoint/2010/main" val="22393529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 name="Shape 30"/>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31" name="Shape 31"/>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2941326227"/>
      </p:ext>
    </p:extLst>
  </p:cSld>
  <p:clrMap bg1="lt1" tx1="dk1" bg2="lt2" tx2="dk2" accent1="accent1" accent2="accent2" accent3="accent3" accent4="accent4" accent5="accent5" accent6="accent6" hlink="hlink" folHlink="folHlink"/>
  <p:notesStyle>
    <a:lvl1pPr defTabSz="457200">
      <a:lnSpc>
        <a:spcPct val="117999"/>
      </a:lnSpc>
      <a:defRPr sz="2200">
        <a:latin typeface="+mn-lt"/>
        <a:ea typeface="+mn-ea"/>
        <a:cs typeface="+mn-cs"/>
        <a:sym typeface="Helvetica Neue"/>
      </a:defRPr>
    </a:lvl1pPr>
    <a:lvl2pPr indent="228600" defTabSz="457200">
      <a:lnSpc>
        <a:spcPct val="117999"/>
      </a:lnSpc>
      <a:defRPr sz="2200">
        <a:latin typeface="+mn-lt"/>
        <a:ea typeface="+mn-ea"/>
        <a:cs typeface="+mn-cs"/>
        <a:sym typeface="Helvetica Neue"/>
      </a:defRPr>
    </a:lvl2pPr>
    <a:lvl3pPr indent="457200" defTabSz="457200">
      <a:lnSpc>
        <a:spcPct val="117999"/>
      </a:lnSpc>
      <a:defRPr sz="2200">
        <a:latin typeface="+mn-lt"/>
        <a:ea typeface="+mn-ea"/>
        <a:cs typeface="+mn-cs"/>
        <a:sym typeface="Helvetica Neue"/>
      </a:defRPr>
    </a:lvl3pPr>
    <a:lvl4pPr indent="685800" defTabSz="457200">
      <a:lnSpc>
        <a:spcPct val="117999"/>
      </a:lnSpc>
      <a:defRPr sz="2200">
        <a:latin typeface="+mn-lt"/>
        <a:ea typeface="+mn-ea"/>
        <a:cs typeface="+mn-cs"/>
        <a:sym typeface="Helvetica Neue"/>
      </a:defRPr>
    </a:lvl4pPr>
    <a:lvl5pPr indent="914400" defTabSz="457200">
      <a:lnSpc>
        <a:spcPct val="117999"/>
      </a:lnSpc>
      <a:defRPr sz="2200">
        <a:latin typeface="+mn-lt"/>
        <a:ea typeface="+mn-ea"/>
        <a:cs typeface="+mn-cs"/>
        <a:sym typeface="Helvetica Neue"/>
      </a:defRPr>
    </a:lvl5pPr>
    <a:lvl6pPr indent="1143000" defTabSz="457200">
      <a:lnSpc>
        <a:spcPct val="117999"/>
      </a:lnSpc>
      <a:defRPr sz="2200">
        <a:latin typeface="+mn-lt"/>
        <a:ea typeface="+mn-ea"/>
        <a:cs typeface="+mn-cs"/>
        <a:sym typeface="Helvetica Neue"/>
      </a:defRPr>
    </a:lvl6pPr>
    <a:lvl7pPr indent="1371600" defTabSz="457200">
      <a:lnSpc>
        <a:spcPct val="117999"/>
      </a:lnSpc>
      <a:defRPr sz="2200">
        <a:latin typeface="+mn-lt"/>
        <a:ea typeface="+mn-ea"/>
        <a:cs typeface="+mn-cs"/>
        <a:sym typeface="Helvetica Neue"/>
      </a:defRPr>
    </a:lvl7pPr>
    <a:lvl8pPr indent="1600200" defTabSz="457200">
      <a:lnSpc>
        <a:spcPct val="117999"/>
      </a:lnSpc>
      <a:defRPr sz="2200">
        <a:latin typeface="+mn-lt"/>
        <a:ea typeface="+mn-ea"/>
        <a:cs typeface="+mn-cs"/>
        <a:sym typeface="Helvetica Neue"/>
      </a:defRPr>
    </a:lvl8pPr>
    <a:lvl9pPr indent="1828800" defTabSz="457200">
      <a:lnSpc>
        <a:spcPct val="117999"/>
      </a:lnSpc>
      <a:defRPr sz="2200">
        <a:latin typeface="+mn-lt"/>
        <a:ea typeface="+mn-ea"/>
        <a:cs typeface="+mn-cs"/>
        <a:sym typeface="Helvetica Neue"/>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9"/>
          <p:cNvSpPr>
            <a:spLocks noChangeArrowheads="1"/>
          </p:cNvSpPr>
          <p:nvPr userDrawn="1"/>
        </p:nvSpPr>
        <p:spPr bwMode="auto">
          <a:xfrm>
            <a:off x="1371600" y="0"/>
            <a:ext cx="7772400" cy="2286000"/>
          </a:xfrm>
          <a:prstGeom prst="rect">
            <a:avLst/>
          </a:prstGeom>
          <a:solidFill>
            <a:srgbClr val="E7EAEA"/>
          </a:solidFill>
          <a:ln w="9525">
            <a:noFill/>
            <a:miter lim="800000"/>
            <a:headEnd/>
            <a:tailEnd/>
          </a:ln>
        </p:spPr>
        <p:txBody>
          <a:bodyPr wrap="none" anchor="ctr"/>
          <a:lstStyle/>
          <a:p>
            <a:pPr algn="l" rtl="0" eaLnBrk="0" fontAlgn="base" hangingPunct="0">
              <a:spcBef>
                <a:spcPct val="0"/>
              </a:spcBef>
              <a:spcAft>
                <a:spcPct val="0"/>
              </a:spcAft>
              <a:defRPr/>
            </a:pPr>
            <a:endParaRPr lang="en-US" kern="1200" dirty="0">
              <a:latin typeface="Arial" charset="0"/>
              <a:ea typeface="ＭＳ Ｐゴシック"/>
              <a:cs typeface="ＭＳ Ｐゴシック"/>
            </a:endParaRPr>
          </a:p>
        </p:txBody>
      </p:sp>
      <p:pic>
        <p:nvPicPr>
          <p:cNvPr id="5" name="Picture 7" descr="nirs_logo_cmyk"/>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572000" y="5257800"/>
            <a:ext cx="4191000" cy="1397000"/>
          </a:xfrm>
          <a:prstGeom prst="rect">
            <a:avLst/>
          </a:prstGeom>
          <a:noFill/>
          <a:ln w="9525">
            <a:noFill/>
            <a:miter lim="800000"/>
            <a:headEnd/>
            <a:tailEnd/>
          </a:ln>
        </p:spPr>
      </p:pic>
      <p:sp>
        <p:nvSpPr>
          <p:cNvPr id="6" name="Rectangle 8"/>
          <p:cNvSpPr>
            <a:spLocks noChangeArrowheads="1"/>
          </p:cNvSpPr>
          <p:nvPr userDrawn="1"/>
        </p:nvSpPr>
        <p:spPr bwMode="auto">
          <a:xfrm>
            <a:off x="0" y="0"/>
            <a:ext cx="1371600" cy="6858000"/>
          </a:xfrm>
          <a:prstGeom prst="rect">
            <a:avLst/>
          </a:prstGeom>
          <a:solidFill>
            <a:srgbClr val="5BADA5"/>
          </a:solidFill>
          <a:ln w="9525">
            <a:noFill/>
            <a:miter lim="800000"/>
            <a:headEnd/>
            <a:tailEnd/>
          </a:ln>
        </p:spPr>
        <p:txBody>
          <a:bodyPr wrap="none" anchor="ctr"/>
          <a:lstStyle/>
          <a:p>
            <a:pPr algn="l" rtl="0" eaLnBrk="0" fontAlgn="base" hangingPunct="0">
              <a:spcBef>
                <a:spcPct val="0"/>
              </a:spcBef>
              <a:spcAft>
                <a:spcPct val="0"/>
              </a:spcAft>
              <a:defRPr/>
            </a:pPr>
            <a:endParaRPr lang="en-US" kern="1200" dirty="0">
              <a:latin typeface="Arial" charset="0"/>
              <a:ea typeface="ＭＳ Ｐゴシック"/>
              <a:cs typeface="ＭＳ Ｐゴシック"/>
            </a:endParaRPr>
          </a:p>
        </p:txBody>
      </p:sp>
      <p:sp>
        <p:nvSpPr>
          <p:cNvPr id="7" name="Line 9"/>
          <p:cNvSpPr>
            <a:spLocks noChangeShapeType="1"/>
          </p:cNvSpPr>
          <p:nvPr userDrawn="1"/>
        </p:nvSpPr>
        <p:spPr bwMode="auto">
          <a:xfrm>
            <a:off x="1370013" y="0"/>
            <a:ext cx="1587" cy="6858000"/>
          </a:xfrm>
          <a:prstGeom prst="line">
            <a:avLst/>
          </a:prstGeom>
          <a:noFill/>
          <a:ln w="9525">
            <a:solidFill>
              <a:srgbClr val="4A5558"/>
            </a:solidFill>
            <a:round/>
            <a:headEnd/>
            <a:tailEnd/>
          </a:ln>
        </p:spPr>
        <p:txBody>
          <a:bodyPr wrap="none" anchor="ctr"/>
          <a:lstStyle/>
          <a:p>
            <a:pPr algn="l" rtl="0" eaLnBrk="0" fontAlgn="base" hangingPunct="0">
              <a:spcBef>
                <a:spcPct val="0"/>
              </a:spcBef>
              <a:spcAft>
                <a:spcPct val="0"/>
              </a:spcAft>
              <a:defRPr/>
            </a:pPr>
            <a:endParaRPr lang="en-US" kern="1200" dirty="0">
              <a:latin typeface="Arial" charset="0"/>
              <a:ea typeface="ＭＳ Ｐゴシック"/>
              <a:cs typeface="ＭＳ Ｐゴシック"/>
            </a:endParaRPr>
          </a:p>
        </p:txBody>
      </p:sp>
      <p:sp>
        <p:nvSpPr>
          <p:cNvPr id="8" name="Line 11"/>
          <p:cNvSpPr>
            <a:spLocks noChangeShapeType="1"/>
          </p:cNvSpPr>
          <p:nvPr userDrawn="1"/>
        </p:nvSpPr>
        <p:spPr bwMode="auto">
          <a:xfrm>
            <a:off x="1371600" y="6172200"/>
            <a:ext cx="3124200" cy="0"/>
          </a:xfrm>
          <a:prstGeom prst="line">
            <a:avLst/>
          </a:prstGeom>
          <a:noFill/>
          <a:ln w="9525">
            <a:solidFill>
              <a:schemeClr val="tx1"/>
            </a:solidFill>
            <a:round/>
            <a:headEnd/>
            <a:tailEnd/>
          </a:ln>
        </p:spPr>
        <p:txBody>
          <a:bodyPr wrap="none" anchor="ctr"/>
          <a:lstStyle/>
          <a:p>
            <a:pPr algn="l" rtl="0" eaLnBrk="0" fontAlgn="base" hangingPunct="0">
              <a:spcBef>
                <a:spcPct val="0"/>
              </a:spcBef>
              <a:spcAft>
                <a:spcPct val="0"/>
              </a:spcAft>
              <a:defRPr/>
            </a:pPr>
            <a:endParaRPr lang="en-US" kern="1200" dirty="0">
              <a:latin typeface="Arial" charset="0"/>
              <a:ea typeface="ＭＳ Ｐゴシック"/>
              <a:cs typeface="ＭＳ Ｐゴシック"/>
            </a:endParaRPr>
          </a:p>
        </p:txBody>
      </p:sp>
      <p:sp>
        <p:nvSpPr>
          <p:cNvPr id="9" name="Line 16"/>
          <p:cNvSpPr>
            <a:spLocks noChangeShapeType="1"/>
          </p:cNvSpPr>
          <p:nvPr userDrawn="1"/>
        </p:nvSpPr>
        <p:spPr bwMode="auto">
          <a:xfrm>
            <a:off x="1371600" y="2286000"/>
            <a:ext cx="7772400" cy="0"/>
          </a:xfrm>
          <a:prstGeom prst="line">
            <a:avLst/>
          </a:prstGeom>
          <a:noFill/>
          <a:ln w="9525">
            <a:solidFill>
              <a:schemeClr val="tx1"/>
            </a:solidFill>
            <a:round/>
            <a:headEnd/>
            <a:tailEnd/>
          </a:ln>
        </p:spPr>
        <p:txBody>
          <a:bodyPr wrap="none" anchor="ctr"/>
          <a:lstStyle/>
          <a:p>
            <a:pPr algn="l" rtl="0" eaLnBrk="0" fontAlgn="base" hangingPunct="0">
              <a:spcBef>
                <a:spcPct val="0"/>
              </a:spcBef>
              <a:spcAft>
                <a:spcPct val="0"/>
              </a:spcAft>
              <a:defRPr/>
            </a:pPr>
            <a:endParaRPr lang="en-US" kern="1200" dirty="0">
              <a:latin typeface="Arial" charset="0"/>
              <a:ea typeface="ＭＳ Ｐゴシック"/>
              <a:cs typeface="ＭＳ Ｐゴシック"/>
            </a:endParaRPr>
          </a:p>
        </p:txBody>
      </p:sp>
      <p:sp>
        <p:nvSpPr>
          <p:cNvPr id="3074" name="Rectangle 2"/>
          <p:cNvSpPr>
            <a:spLocks noGrp="1" noChangeArrowheads="1"/>
          </p:cNvSpPr>
          <p:nvPr>
            <p:ph type="ctrTitle"/>
          </p:nvPr>
        </p:nvSpPr>
        <p:spPr>
          <a:xfrm>
            <a:off x="1676400" y="457200"/>
            <a:ext cx="7010400" cy="1676400"/>
          </a:xfrm>
        </p:spPr>
        <p:txBody>
          <a:bodyPr anchor="b"/>
          <a:lstStyle>
            <a:lvl1pPr>
              <a:defRPr sz="5000">
                <a:solidFill>
                  <a:srgbClr val="4A5558"/>
                </a:solidFill>
              </a:defRPr>
            </a:lvl1pPr>
          </a:lstStyle>
          <a:p>
            <a:r>
              <a:rPr lang="en-US"/>
              <a:t>Click to edit Master title style</a:t>
            </a:r>
          </a:p>
        </p:txBody>
      </p:sp>
      <p:sp>
        <p:nvSpPr>
          <p:cNvPr id="3075" name="Rectangle 3"/>
          <p:cNvSpPr>
            <a:spLocks noGrp="1" noChangeArrowheads="1"/>
          </p:cNvSpPr>
          <p:nvPr>
            <p:ph type="subTitle" idx="1"/>
          </p:nvPr>
        </p:nvSpPr>
        <p:spPr>
          <a:xfrm>
            <a:off x="1676400" y="2438400"/>
            <a:ext cx="7010400" cy="1752600"/>
          </a:xfrm>
        </p:spPr>
        <p:txBody>
          <a:bodyPr/>
          <a:lstStyle>
            <a:lvl1pPr marL="0" indent="0">
              <a:buFontTx/>
              <a:buNone/>
              <a:defRPr sz="2400">
                <a:solidFill>
                  <a:srgbClr val="007258"/>
                </a:solidFill>
              </a:defRPr>
            </a:lvl1pPr>
          </a:lstStyle>
          <a:p>
            <a:r>
              <a:rPr lang="en-US"/>
              <a:t>Click to edit Master subtitle style</a:t>
            </a:r>
          </a:p>
        </p:txBody>
      </p:sp>
    </p:spTree>
    <p:extLst>
      <p:ext uri="{BB962C8B-B14F-4D97-AF65-F5344CB8AC3E}">
        <p14:creationId xmlns:p14="http://schemas.microsoft.com/office/powerpoint/2010/main" val="1776453531"/>
      </p:ext>
    </p:extLst>
  </p:cSld>
  <p:clrMapOvr>
    <a:masterClrMapping/>
  </p:clrMapOvr>
  <p:transition spd="med">
    <p:pull dir="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3"/>
          <p:cNvSpPr>
            <a:spLocks noGrp="1" noChangeArrowheads="1"/>
          </p:cNvSpPr>
          <p:nvPr>
            <p:ph type="sldNum" sz="quarter" idx="10"/>
          </p:nvPr>
        </p:nvSpPr>
        <p:spPr>
          <a:xfrm>
            <a:off x="8763000" y="6553200"/>
            <a:ext cx="381000" cy="304800"/>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algn="l" rtl="0" eaLnBrk="0" fontAlgn="base" hangingPunct="0">
              <a:spcBef>
                <a:spcPct val="0"/>
              </a:spcBef>
              <a:spcAft>
                <a:spcPct val="0"/>
              </a:spcAft>
            </a:pPr>
            <a:fld id="{EE94D87B-CA10-A449-B20D-C60B4A977764}" type="slidenum">
              <a:rPr lang="en-US" kern="1200">
                <a:latin typeface="Arial" charset="0"/>
                <a:ea typeface="ＭＳ Ｐゴシック"/>
                <a:cs typeface="ＭＳ Ｐゴシック"/>
              </a:rPr>
              <a:pPr algn="l" rtl="0" eaLnBrk="0" fontAlgn="base" hangingPunct="0">
                <a:spcBef>
                  <a:spcPct val="0"/>
                </a:spcBef>
                <a:spcAft>
                  <a:spcPct val="0"/>
                </a:spcAft>
              </a:pPr>
              <a:t>‹#›</a:t>
            </a:fld>
            <a:endParaRPr lang="en-US" kern="1200" dirty="0">
              <a:latin typeface="Arial" charset="0"/>
              <a:ea typeface="ＭＳ Ｐゴシック"/>
              <a:cs typeface="ＭＳ Ｐゴシック"/>
            </a:endParaRPr>
          </a:p>
        </p:txBody>
      </p:sp>
    </p:spTree>
    <p:extLst>
      <p:ext uri="{BB962C8B-B14F-4D97-AF65-F5344CB8AC3E}">
        <p14:creationId xmlns:p14="http://schemas.microsoft.com/office/powerpoint/2010/main" val="2342682165"/>
      </p:ext>
    </p:extLst>
  </p:cSld>
  <p:clrMapOvr>
    <a:masterClrMapping/>
  </p:clrMapOvr>
  <p:transition spd="med">
    <p:pull dir="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609600"/>
            <a:ext cx="1981200" cy="4724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5791200" cy="4724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3"/>
          <p:cNvSpPr>
            <a:spLocks noGrp="1" noChangeArrowheads="1"/>
          </p:cNvSpPr>
          <p:nvPr>
            <p:ph type="sldNum" sz="quarter" idx="10"/>
          </p:nvPr>
        </p:nvSpPr>
        <p:spPr>
          <a:xfrm>
            <a:off x="8763000" y="6553200"/>
            <a:ext cx="381000" cy="304800"/>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algn="l" rtl="0" eaLnBrk="0" fontAlgn="base" hangingPunct="0">
              <a:spcBef>
                <a:spcPct val="0"/>
              </a:spcBef>
              <a:spcAft>
                <a:spcPct val="0"/>
              </a:spcAft>
            </a:pPr>
            <a:fld id="{185561FB-F0A2-694A-AE52-7313072F52E1}" type="slidenum">
              <a:rPr lang="en-US" kern="1200">
                <a:latin typeface="Arial" charset="0"/>
                <a:ea typeface="ＭＳ Ｐゴシック"/>
                <a:cs typeface="ＭＳ Ｐゴシック"/>
              </a:rPr>
              <a:pPr algn="l" rtl="0" eaLnBrk="0" fontAlgn="base" hangingPunct="0">
                <a:spcBef>
                  <a:spcPct val="0"/>
                </a:spcBef>
                <a:spcAft>
                  <a:spcPct val="0"/>
                </a:spcAft>
              </a:pPr>
              <a:t>‹#›</a:t>
            </a:fld>
            <a:endParaRPr lang="en-US" kern="1200" dirty="0">
              <a:latin typeface="Arial" charset="0"/>
              <a:ea typeface="ＭＳ Ｐゴシック"/>
              <a:cs typeface="ＭＳ Ｐゴシック"/>
            </a:endParaRPr>
          </a:p>
        </p:txBody>
      </p:sp>
    </p:spTree>
    <p:extLst>
      <p:ext uri="{BB962C8B-B14F-4D97-AF65-F5344CB8AC3E}">
        <p14:creationId xmlns:p14="http://schemas.microsoft.com/office/powerpoint/2010/main" val="3158418769"/>
      </p:ext>
    </p:extLst>
  </p:cSld>
  <p:clrMapOvr>
    <a:masterClrMapping/>
  </p:clrMapOvr>
  <p:transition spd="med">
    <p:pull dir="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7924800" cy="1143000"/>
          </a:xfrm>
        </p:spPr>
        <p:txBody>
          <a:bodyPr/>
          <a:lstStyle/>
          <a:p>
            <a:r>
              <a:rPr lang="en-US"/>
              <a:t>Click to edit Master title style</a:t>
            </a:r>
          </a:p>
        </p:txBody>
      </p:sp>
      <p:sp>
        <p:nvSpPr>
          <p:cNvPr id="3" name="Chart Placeholder 2"/>
          <p:cNvSpPr>
            <a:spLocks noGrp="1"/>
          </p:cNvSpPr>
          <p:nvPr>
            <p:ph type="chart" idx="1"/>
          </p:nvPr>
        </p:nvSpPr>
        <p:spPr>
          <a:xfrm>
            <a:off x="914400" y="2057400"/>
            <a:ext cx="7924800" cy="3276600"/>
          </a:xfrm>
        </p:spPr>
        <p:txBody>
          <a:bodyPr/>
          <a:lstStyle/>
          <a:p>
            <a:pPr lvl="0"/>
            <a:endParaRPr lang="en-US" noProof="0" dirty="0"/>
          </a:p>
        </p:txBody>
      </p:sp>
      <p:sp>
        <p:nvSpPr>
          <p:cNvPr id="4" name="Rectangle 33"/>
          <p:cNvSpPr>
            <a:spLocks noGrp="1" noChangeArrowheads="1"/>
          </p:cNvSpPr>
          <p:nvPr>
            <p:ph type="sldNum" sz="quarter" idx="10"/>
          </p:nvPr>
        </p:nvSpPr>
        <p:spPr>
          <a:xfrm>
            <a:off x="8763000" y="6553200"/>
            <a:ext cx="381000" cy="304800"/>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algn="l" rtl="0" eaLnBrk="0" fontAlgn="base" hangingPunct="0">
              <a:spcBef>
                <a:spcPct val="0"/>
              </a:spcBef>
              <a:spcAft>
                <a:spcPct val="0"/>
              </a:spcAft>
            </a:pPr>
            <a:fld id="{30ADF5A5-A4AC-034A-8D62-813634D531A7}" type="slidenum">
              <a:rPr lang="en-US" kern="1200">
                <a:latin typeface="Arial" charset="0"/>
                <a:ea typeface="ＭＳ Ｐゴシック"/>
                <a:cs typeface="ＭＳ Ｐゴシック"/>
              </a:rPr>
              <a:pPr algn="l" rtl="0" eaLnBrk="0" fontAlgn="base" hangingPunct="0">
                <a:spcBef>
                  <a:spcPct val="0"/>
                </a:spcBef>
                <a:spcAft>
                  <a:spcPct val="0"/>
                </a:spcAft>
              </a:pPr>
              <a:t>‹#›</a:t>
            </a:fld>
            <a:endParaRPr lang="en-US" kern="1200" dirty="0">
              <a:latin typeface="Arial" charset="0"/>
              <a:ea typeface="ＭＳ Ｐゴシック"/>
              <a:cs typeface="ＭＳ Ｐゴシック"/>
            </a:endParaRPr>
          </a:p>
        </p:txBody>
      </p:sp>
    </p:spTree>
    <p:extLst>
      <p:ext uri="{BB962C8B-B14F-4D97-AF65-F5344CB8AC3E}">
        <p14:creationId xmlns:p14="http://schemas.microsoft.com/office/powerpoint/2010/main" val="109290026"/>
      </p:ext>
    </p:extLst>
  </p:cSld>
  <p:clrMapOvr>
    <a:masterClrMapping/>
  </p:clrMapOvr>
  <p:transition spd="med">
    <p:pull dir="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12" name="Shape 12"/>
          <p:cNvSpPr/>
          <p:nvPr/>
        </p:nvSpPr>
        <p:spPr>
          <a:xfrm>
            <a:off x="0" y="0"/>
            <a:ext cx="762000" cy="6324600"/>
          </a:xfrm>
          <a:prstGeom prst="rect">
            <a:avLst/>
          </a:prstGeom>
          <a:solidFill>
            <a:srgbClr val="5BADA5"/>
          </a:solidFill>
          <a:ln w="12700">
            <a:miter lim="400000"/>
          </a:ln>
        </p:spPr>
        <p:txBody>
          <a:bodyPr lIns="0" tIns="0" rIns="0" bIns="0" anchor="ctr"/>
          <a:lstStyle/>
          <a:p>
            <a:pPr algn="l" rtl="0" eaLnBrk="0" fontAlgn="base" hangingPunct="0">
              <a:spcBef>
                <a:spcPct val="0"/>
              </a:spcBef>
              <a:spcAft>
                <a:spcPct val="0"/>
              </a:spcAft>
              <a:defRPr sz="1800">
                <a:latin typeface="Arial"/>
                <a:ea typeface="Arial"/>
                <a:cs typeface="Arial"/>
                <a:sym typeface="Arial"/>
              </a:defRPr>
            </a:pPr>
            <a:endParaRPr sz="1800" kern="1200">
              <a:latin typeface="Arial"/>
              <a:ea typeface="Arial"/>
              <a:cs typeface="Arial"/>
              <a:sym typeface="Arial"/>
            </a:endParaRPr>
          </a:p>
        </p:txBody>
      </p:sp>
      <p:sp>
        <p:nvSpPr>
          <p:cNvPr id="13" name="Shape 13"/>
          <p:cNvSpPr/>
          <p:nvPr/>
        </p:nvSpPr>
        <p:spPr>
          <a:xfrm>
            <a:off x="761998" y="0"/>
            <a:ext cx="3178" cy="6324600"/>
          </a:xfrm>
          <a:prstGeom prst="line">
            <a:avLst/>
          </a:prstGeom>
          <a:ln>
            <a:solidFill>
              <a:srgbClr val="4A5558"/>
            </a:solidFill>
            <a:round/>
          </a:ln>
        </p:spPr>
        <p:txBody>
          <a:bodyPr lIns="0" tIns="0" rIns="0" bIns="0"/>
          <a:lstStyle/>
          <a:p>
            <a:pPr algn="l" defTabSz="457200" rtl="0" eaLnBrk="0" fontAlgn="base" hangingPunct="0">
              <a:spcBef>
                <a:spcPct val="0"/>
              </a:spcBef>
              <a:spcAft>
                <a:spcPct val="0"/>
              </a:spcAft>
              <a:defRPr sz="1200">
                <a:solidFill>
                  <a:srgbClr val="000000"/>
                </a:solidFill>
                <a:latin typeface="+mj-lt"/>
                <a:ea typeface="+mj-ea"/>
                <a:cs typeface="+mj-cs"/>
                <a:sym typeface="Helvetica"/>
              </a:defRPr>
            </a:pPr>
            <a:endParaRPr sz="1200" kern="1200">
              <a:solidFill>
                <a:srgbClr val="000000"/>
              </a:solidFill>
              <a:latin typeface="Arial"/>
              <a:ea typeface="ＭＳ Ｐゴシック"/>
              <a:cs typeface="ＭＳ Ｐゴシック"/>
              <a:sym typeface="Helvetica"/>
            </a:endParaRPr>
          </a:p>
        </p:txBody>
      </p:sp>
      <p:sp>
        <p:nvSpPr>
          <p:cNvPr id="14" name="Shape 14"/>
          <p:cNvSpPr/>
          <p:nvPr/>
        </p:nvSpPr>
        <p:spPr>
          <a:xfrm>
            <a:off x="0" y="6324600"/>
            <a:ext cx="5867400" cy="0"/>
          </a:xfrm>
          <a:prstGeom prst="line">
            <a:avLst/>
          </a:prstGeom>
          <a:ln>
            <a:solidFill>
              <a:srgbClr val="4A5558"/>
            </a:solidFill>
            <a:round/>
          </a:ln>
        </p:spPr>
        <p:txBody>
          <a:bodyPr lIns="0" tIns="0" rIns="0" bIns="0"/>
          <a:lstStyle/>
          <a:p>
            <a:pPr algn="l" defTabSz="457200" rtl="0" eaLnBrk="0" fontAlgn="base" hangingPunct="0">
              <a:spcBef>
                <a:spcPct val="0"/>
              </a:spcBef>
              <a:spcAft>
                <a:spcPct val="0"/>
              </a:spcAft>
              <a:defRPr sz="1200">
                <a:solidFill>
                  <a:srgbClr val="000000"/>
                </a:solidFill>
                <a:latin typeface="+mj-lt"/>
                <a:ea typeface="+mj-ea"/>
                <a:cs typeface="+mj-cs"/>
                <a:sym typeface="Helvetica"/>
              </a:defRPr>
            </a:pPr>
            <a:endParaRPr sz="1200" kern="1200">
              <a:solidFill>
                <a:srgbClr val="000000"/>
              </a:solidFill>
              <a:latin typeface="Arial"/>
              <a:ea typeface="ＭＳ Ｐゴシック"/>
              <a:cs typeface="ＭＳ Ｐゴシック"/>
              <a:sym typeface="Helvetica"/>
            </a:endParaRPr>
          </a:p>
        </p:txBody>
      </p:sp>
      <p:pic>
        <p:nvPicPr>
          <p:cNvPr id="15" name="image2.png" descr="nirs_logo_cmyk"/>
          <p:cNvPicPr/>
          <p:nvPr/>
        </p:nvPicPr>
        <p:blipFill>
          <a:blip r:embed="rId2" cstate="email">
            <a:extLst>
              <a:ext uri="{28A0092B-C50C-407E-A947-70E740481C1C}">
                <a14:useLocalDpi xmlns:a14="http://schemas.microsoft.com/office/drawing/2010/main"/>
              </a:ext>
            </a:extLst>
          </a:blip>
          <a:stretch>
            <a:fillRect/>
          </a:stretch>
        </p:blipFill>
        <p:spPr>
          <a:xfrm>
            <a:off x="6096000" y="5867400"/>
            <a:ext cx="2357439" cy="547688"/>
          </a:xfrm>
          <a:prstGeom prst="rect">
            <a:avLst/>
          </a:prstGeom>
          <a:ln w="12700">
            <a:miter lim="400000"/>
          </a:ln>
        </p:spPr>
      </p:pic>
      <p:sp>
        <p:nvSpPr>
          <p:cNvPr id="16" name="Shape 16"/>
          <p:cNvSpPr>
            <a:spLocks noGrp="1"/>
          </p:cNvSpPr>
          <p:nvPr>
            <p:ph type="sldNum" sz="quarter" idx="2"/>
          </p:nvPr>
        </p:nvSpPr>
        <p:spPr>
          <a:xfrm>
            <a:off x="8915400" y="6657291"/>
            <a:ext cx="228600" cy="172816"/>
          </a:xfrm>
          <a:prstGeom prst="rect">
            <a:avLst/>
          </a:prstGeom>
          <a:ln w="12700">
            <a:miter lim="400000"/>
          </a:ln>
        </p:spPr>
        <p:txBody>
          <a:bodyPr lIns="0" tIns="0" rIns="0" bIns="0" anchor="ctr">
            <a:spAutoFit/>
          </a:bodyPr>
          <a:lstStyle>
            <a:lvl1pPr algn="ctr">
              <a:defRPr sz="1200" b="1">
                <a:solidFill>
                  <a:srgbClr val="777777"/>
                </a:solidFill>
                <a:latin typeface="Arial"/>
                <a:ea typeface="Arial"/>
                <a:cs typeface="Arial"/>
                <a:sym typeface="Arial"/>
              </a:defRPr>
            </a:lvl1pPr>
          </a:lstStyle>
          <a:p>
            <a:pPr rtl="0" eaLnBrk="0" fontAlgn="base" hangingPunct="0">
              <a:spcBef>
                <a:spcPct val="0"/>
              </a:spcBef>
              <a:spcAft>
                <a:spcPct val="0"/>
              </a:spcAft>
            </a:pPr>
            <a:fld id="{86CB4B4D-7CA3-9044-876B-883B54F8677D}" type="slidenum">
              <a:rPr kern="1200"/>
              <a:pPr rtl="0" eaLnBrk="0" fontAlgn="base" hangingPunct="0">
                <a:spcBef>
                  <a:spcPct val="0"/>
                </a:spcBef>
                <a:spcAft>
                  <a:spcPct val="0"/>
                </a:spcAft>
              </a:pPr>
              <a:t>‹#›</a:t>
            </a:fld>
            <a:endParaRPr kern="1200"/>
          </a:p>
        </p:txBody>
      </p:sp>
    </p:spTree>
    <p:extLst>
      <p:ext uri="{BB962C8B-B14F-4D97-AF65-F5344CB8AC3E}">
        <p14:creationId xmlns:p14="http://schemas.microsoft.com/office/powerpoint/2010/main" val="2057998662"/>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9"/>
          <p:cNvSpPr>
            <a:spLocks noChangeArrowheads="1"/>
          </p:cNvSpPr>
          <p:nvPr userDrawn="1"/>
        </p:nvSpPr>
        <p:spPr bwMode="auto">
          <a:xfrm>
            <a:off x="1371600" y="0"/>
            <a:ext cx="7772400" cy="2286000"/>
          </a:xfrm>
          <a:prstGeom prst="rect">
            <a:avLst/>
          </a:prstGeom>
          <a:solidFill>
            <a:srgbClr val="E7EAEA"/>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l" rtl="0" eaLnBrk="0" fontAlgn="base" hangingPunct="0">
              <a:spcBef>
                <a:spcPct val="0"/>
              </a:spcBef>
              <a:spcAft>
                <a:spcPct val="0"/>
              </a:spcAft>
            </a:pPr>
            <a:endParaRPr lang="en-US" kern="1200" dirty="0">
              <a:latin typeface="Arial" charset="0"/>
              <a:ea typeface="ＭＳ Ｐゴシック" charset="0"/>
              <a:cs typeface="ＭＳ Ｐゴシック" charset="0"/>
            </a:endParaRPr>
          </a:p>
        </p:txBody>
      </p:sp>
      <p:pic>
        <p:nvPicPr>
          <p:cNvPr id="5" name="Picture 7" descr="nirs_logo_cmyk"/>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572000" y="5257800"/>
            <a:ext cx="4191000" cy="1397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8"/>
          <p:cNvSpPr>
            <a:spLocks noChangeArrowheads="1"/>
          </p:cNvSpPr>
          <p:nvPr userDrawn="1"/>
        </p:nvSpPr>
        <p:spPr bwMode="auto">
          <a:xfrm>
            <a:off x="0" y="0"/>
            <a:ext cx="1371600" cy="6858000"/>
          </a:xfrm>
          <a:prstGeom prst="rect">
            <a:avLst/>
          </a:prstGeom>
          <a:solidFill>
            <a:srgbClr val="5BADA5"/>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l" rtl="0" eaLnBrk="0" fontAlgn="base" hangingPunct="0">
              <a:spcBef>
                <a:spcPct val="0"/>
              </a:spcBef>
              <a:spcAft>
                <a:spcPct val="0"/>
              </a:spcAft>
            </a:pPr>
            <a:endParaRPr lang="en-US" kern="1200" dirty="0">
              <a:latin typeface="Arial" charset="0"/>
              <a:ea typeface="ＭＳ Ｐゴシック" charset="0"/>
              <a:cs typeface="ＭＳ Ｐゴシック" charset="0"/>
            </a:endParaRPr>
          </a:p>
        </p:txBody>
      </p:sp>
      <p:sp>
        <p:nvSpPr>
          <p:cNvPr id="7" name="Line 9"/>
          <p:cNvSpPr>
            <a:spLocks noChangeShapeType="1"/>
          </p:cNvSpPr>
          <p:nvPr userDrawn="1"/>
        </p:nvSpPr>
        <p:spPr bwMode="auto">
          <a:xfrm>
            <a:off x="1370013" y="0"/>
            <a:ext cx="1587" cy="6858000"/>
          </a:xfrm>
          <a:prstGeom prst="line">
            <a:avLst/>
          </a:prstGeom>
          <a:noFill/>
          <a:ln w="9525">
            <a:solidFill>
              <a:srgbClr val="4A5558"/>
            </a:solidFill>
            <a:round/>
            <a:headEnd/>
            <a:tailEnd/>
          </a:ln>
          <a:extLst>
            <a:ext uri="{909E8E84-426E-40dd-AFC4-6F175D3DCCD1}">
              <a14:hiddenFill xmlns="" xmlns:a14="http://schemas.microsoft.com/office/drawing/2010/main">
                <a:noFill/>
              </a14:hiddenFill>
            </a:ext>
          </a:extLst>
        </p:spPr>
        <p:txBody>
          <a:bodyPr wrap="none" anchor="ctr"/>
          <a:lstStyle/>
          <a:p>
            <a:pPr algn="l" rtl="0" eaLnBrk="0" fontAlgn="base" hangingPunct="0">
              <a:spcBef>
                <a:spcPct val="0"/>
              </a:spcBef>
              <a:spcAft>
                <a:spcPct val="0"/>
              </a:spcAft>
            </a:pPr>
            <a:endParaRPr lang="en-US" kern="1200" dirty="0">
              <a:latin typeface="Arial" charset="0"/>
              <a:ea typeface="ＭＳ Ｐゴシック" charset="0"/>
              <a:cs typeface="ＭＳ Ｐゴシック" charset="0"/>
            </a:endParaRPr>
          </a:p>
        </p:txBody>
      </p:sp>
      <p:sp>
        <p:nvSpPr>
          <p:cNvPr id="8" name="Line 11"/>
          <p:cNvSpPr>
            <a:spLocks noChangeShapeType="1"/>
          </p:cNvSpPr>
          <p:nvPr userDrawn="1"/>
        </p:nvSpPr>
        <p:spPr bwMode="auto">
          <a:xfrm>
            <a:off x="1371600" y="6172200"/>
            <a:ext cx="31242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algn="l" rtl="0" eaLnBrk="0" fontAlgn="base" hangingPunct="0">
              <a:spcBef>
                <a:spcPct val="0"/>
              </a:spcBef>
              <a:spcAft>
                <a:spcPct val="0"/>
              </a:spcAft>
            </a:pPr>
            <a:endParaRPr lang="en-US" kern="1200" dirty="0">
              <a:latin typeface="Arial" charset="0"/>
              <a:ea typeface="ＭＳ Ｐゴシック" charset="0"/>
              <a:cs typeface="ＭＳ Ｐゴシック" charset="0"/>
            </a:endParaRPr>
          </a:p>
        </p:txBody>
      </p:sp>
      <p:sp>
        <p:nvSpPr>
          <p:cNvPr id="9" name="Line 16"/>
          <p:cNvSpPr>
            <a:spLocks noChangeShapeType="1"/>
          </p:cNvSpPr>
          <p:nvPr userDrawn="1"/>
        </p:nvSpPr>
        <p:spPr bwMode="auto">
          <a:xfrm>
            <a:off x="1371600" y="2286000"/>
            <a:ext cx="77724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algn="l" rtl="0" eaLnBrk="0" fontAlgn="base" hangingPunct="0">
              <a:spcBef>
                <a:spcPct val="0"/>
              </a:spcBef>
              <a:spcAft>
                <a:spcPct val="0"/>
              </a:spcAft>
            </a:pPr>
            <a:endParaRPr lang="en-US" kern="1200" dirty="0">
              <a:latin typeface="Arial" charset="0"/>
              <a:ea typeface="ＭＳ Ｐゴシック" charset="0"/>
              <a:cs typeface="ＭＳ Ｐゴシック" charset="0"/>
            </a:endParaRPr>
          </a:p>
        </p:txBody>
      </p:sp>
      <p:sp>
        <p:nvSpPr>
          <p:cNvPr id="3074" name="Rectangle 2"/>
          <p:cNvSpPr>
            <a:spLocks noGrp="1" noChangeArrowheads="1"/>
          </p:cNvSpPr>
          <p:nvPr>
            <p:ph type="ctrTitle"/>
          </p:nvPr>
        </p:nvSpPr>
        <p:spPr>
          <a:xfrm>
            <a:off x="1676400" y="457200"/>
            <a:ext cx="7010400" cy="1676400"/>
          </a:xfrm>
        </p:spPr>
        <p:txBody>
          <a:bodyPr anchor="b"/>
          <a:lstStyle>
            <a:lvl1pPr>
              <a:defRPr sz="5000">
                <a:solidFill>
                  <a:srgbClr val="4A5558"/>
                </a:solidFill>
              </a:defRPr>
            </a:lvl1pPr>
          </a:lstStyle>
          <a:p>
            <a:r>
              <a:rPr lang="en-US"/>
              <a:t>Click to edit Master title style</a:t>
            </a:r>
          </a:p>
        </p:txBody>
      </p:sp>
      <p:sp>
        <p:nvSpPr>
          <p:cNvPr id="3075" name="Rectangle 3"/>
          <p:cNvSpPr>
            <a:spLocks noGrp="1" noChangeArrowheads="1"/>
          </p:cNvSpPr>
          <p:nvPr>
            <p:ph type="subTitle" idx="1"/>
          </p:nvPr>
        </p:nvSpPr>
        <p:spPr>
          <a:xfrm>
            <a:off x="1676400" y="2438400"/>
            <a:ext cx="7010400" cy="1752600"/>
          </a:xfrm>
        </p:spPr>
        <p:txBody>
          <a:bodyPr/>
          <a:lstStyle>
            <a:lvl1pPr marL="0" indent="0">
              <a:buFontTx/>
              <a:buNone/>
              <a:defRPr sz="2400">
                <a:solidFill>
                  <a:srgbClr val="007258"/>
                </a:solidFill>
              </a:defRPr>
            </a:lvl1pPr>
          </a:lstStyle>
          <a:p>
            <a:r>
              <a:rPr lang="en-US"/>
              <a:t>Click to edit Master subtitle style</a:t>
            </a:r>
          </a:p>
        </p:txBody>
      </p:sp>
    </p:spTree>
    <p:extLst>
      <p:ext uri="{BB962C8B-B14F-4D97-AF65-F5344CB8AC3E}">
        <p14:creationId xmlns:p14="http://schemas.microsoft.com/office/powerpoint/2010/main" val="1795273251"/>
      </p:ext>
    </p:extLst>
  </p:cSld>
  <p:clrMapOvr>
    <a:masterClrMapping/>
  </p:clrMapOvr>
  <p:transition spd="med">
    <p:pull dir="r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63874101"/>
      </p:ext>
    </p:extLst>
  </p:cSld>
  <p:clrMapOvr>
    <a:masterClrMapping/>
  </p:clrMapOvr>
  <p:transition spd="med">
    <p:pull dir="r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448399133"/>
      </p:ext>
    </p:extLst>
  </p:cSld>
  <p:clrMapOvr>
    <a:masterClrMapping/>
  </p:clrMapOvr>
  <p:transition spd="med">
    <p:pull dir="r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2057400"/>
            <a:ext cx="3886200" cy="3276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53000" y="2057400"/>
            <a:ext cx="3886200" cy="3276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15445583"/>
      </p:ext>
    </p:extLst>
  </p:cSld>
  <p:clrMapOvr>
    <a:masterClrMapping/>
  </p:clrMapOvr>
  <p:transition spd="med">
    <p:pull dir="rd"/>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18474949"/>
      </p:ext>
    </p:extLst>
  </p:cSld>
  <p:clrMapOvr>
    <a:masterClrMapping/>
  </p:clrMapOvr>
  <p:transition spd="med">
    <p:pull dir="rd"/>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62569253"/>
      </p:ext>
    </p:extLst>
  </p:cSld>
  <p:clrMapOvr>
    <a:masterClrMapping/>
  </p:clrMapOvr>
  <p:transition spd="med">
    <p:pull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91472657"/>
      </p:ext>
    </p:extLst>
  </p:cSld>
  <p:clrMapOvr>
    <a:masterClrMapping/>
  </p:clrMapOvr>
  <p:transition spd="med">
    <p:pull dir="rd"/>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6031697"/>
      </p:ext>
    </p:extLst>
  </p:cSld>
  <p:clrMapOvr>
    <a:masterClrMapping/>
  </p:clrMapOvr>
  <p:transition spd="med">
    <p:pull dir="rd"/>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3"/>
          <p:cNvSpPr>
            <a:spLocks noGrp="1" noChangeArrowheads="1"/>
          </p:cNvSpPr>
          <p:nvPr>
            <p:ph type="sldNum" sz="quarter" idx="10"/>
          </p:nvPr>
        </p:nvSpPr>
        <p:spPr>
          <a:xfrm>
            <a:off x="8763000" y="6553200"/>
            <a:ext cx="381000" cy="304800"/>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algn="l" rtl="0" eaLnBrk="0" fontAlgn="base" hangingPunct="0">
              <a:spcBef>
                <a:spcPct val="0"/>
              </a:spcBef>
              <a:spcAft>
                <a:spcPct val="0"/>
              </a:spcAft>
              <a:defRPr/>
            </a:pPr>
            <a:fld id="{269A978C-ADF8-A149-95E4-7C93ED44C668}" type="slidenum">
              <a:rPr lang="en-US" kern="1200">
                <a:latin typeface="Arial" charset="0"/>
                <a:ea typeface="ＭＳ Ｐゴシック" charset="0"/>
                <a:cs typeface="ＭＳ Ｐゴシック" charset="0"/>
              </a:rPr>
              <a:pPr algn="l" rtl="0" eaLnBrk="0" fontAlgn="base" hangingPunct="0">
                <a:spcBef>
                  <a:spcPct val="0"/>
                </a:spcBef>
                <a:spcAft>
                  <a:spcPct val="0"/>
                </a:spcAft>
                <a:defRPr/>
              </a:pPr>
              <a:t>‹#›</a:t>
            </a:fld>
            <a:endParaRPr lang="en-US" kern="1200"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1962870827"/>
      </p:ext>
    </p:extLst>
  </p:cSld>
  <p:clrMapOvr>
    <a:masterClrMapping/>
  </p:clrMapOvr>
  <p:transition spd="med">
    <p:pull dir="rd"/>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3"/>
          <p:cNvSpPr>
            <a:spLocks noGrp="1" noChangeArrowheads="1"/>
          </p:cNvSpPr>
          <p:nvPr>
            <p:ph type="sldNum" sz="quarter" idx="10"/>
          </p:nvPr>
        </p:nvSpPr>
        <p:spPr>
          <a:xfrm>
            <a:off x="8763000" y="6553200"/>
            <a:ext cx="381000" cy="304800"/>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algn="l" rtl="0" eaLnBrk="0" fontAlgn="base" hangingPunct="0">
              <a:spcBef>
                <a:spcPct val="0"/>
              </a:spcBef>
              <a:spcAft>
                <a:spcPct val="0"/>
              </a:spcAft>
              <a:defRPr/>
            </a:pPr>
            <a:fld id="{FDE11E6F-8511-4343-ACE3-C6BAA31CF3D8}" type="slidenum">
              <a:rPr lang="en-US" kern="1200">
                <a:latin typeface="Arial" charset="0"/>
                <a:ea typeface="ＭＳ Ｐゴシック" charset="0"/>
                <a:cs typeface="ＭＳ Ｐゴシック" charset="0"/>
              </a:rPr>
              <a:pPr algn="l" rtl="0" eaLnBrk="0" fontAlgn="base" hangingPunct="0">
                <a:spcBef>
                  <a:spcPct val="0"/>
                </a:spcBef>
                <a:spcAft>
                  <a:spcPct val="0"/>
                </a:spcAft>
                <a:defRPr/>
              </a:pPr>
              <a:t>‹#›</a:t>
            </a:fld>
            <a:endParaRPr lang="en-US" kern="1200"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541432572"/>
      </p:ext>
    </p:extLst>
  </p:cSld>
  <p:clrMapOvr>
    <a:masterClrMapping/>
  </p:clrMapOvr>
  <p:transition spd="med">
    <p:pull dir="rd"/>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3"/>
          <p:cNvSpPr>
            <a:spLocks noGrp="1" noChangeArrowheads="1"/>
          </p:cNvSpPr>
          <p:nvPr>
            <p:ph type="sldNum" sz="quarter" idx="10"/>
          </p:nvPr>
        </p:nvSpPr>
        <p:spPr>
          <a:xfrm>
            <a:off x="8763000" y="6553200"/>
            <a:ext cx="381000" cy="304800"/>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algn="l" rtl="0" eaLnBrk="0" fontAlgn="base" hangingPunct="0">
              <a:spcBef>
                <a:spcPct val="0"/>
              </a:spcBef>
              <a:spcAft>
                <a:spcPct val="0"/>
              </a:spcAft>
              <a:defRPr/>
            </a:pPr>
            <a:fld id="{6A6DAD98-E14E-AE4F-8EDB-1A79E49F268D}" type="slidenum">
              <a:rPr lang="en-US" kern="1200">
                <a:latin typeface="Arial" charset="0"/>
                <a:ea typeface="ＭＳ Ｐゴシック" charset="0"/>
                <a:cs typeface="ＭＳ Ｐゴシック" charset="0"/>
              </a:rPr>
              <a:pPr algn="l" rtl="0" eaLnBrk="0" fontAlgn="base" hangingPunct="0">
                <a:spcBef>
                  <a:spcPct val="0"/>
                </a:spcBef>
                <a:spcAft>
                  <a:spcPct val="0"/>
                </a:spcAft>
                <a:defRPr/>
              </a:pPr>
              <a:t>‹#›</a:t>
            </a:fld>
            <a:endParaRPr lang="en-US" kern="1200"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294841436"/>
      </p:ext>
    </p:extLst>
  </p:cSld>
  <p:clrMapOvr>
    <a:masterClrMapping/>
  </p:clrMapOvr>
  <p:transition spd="med">
    <p:pull dir="rd"/>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609600"/>
            <a:ext cx="1981200" cy="4724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5791200" cy="4724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3"/>
          <p:cNvSpPr>
            <a:spLocks noGrp="1" noChangeArrowheads="1"/>
          </p:cNvSpPr>
          <p:nvPr>
            <p:ph type="sldNum" sz="quarter" idx="10"/>
          </p:nvPr>
        </p:nvSpPr>
        <p:spPr>
          <a:xfrm>
            <a:off x="8763000" y="6553200"/>
            <a:ext cx="381000" cy="304800"/>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algn="l" rtl="0" eaLnBrk="0" fontAlgn="base" hangingPunct="0">
              <a:spcBef>
                <a:spcPct val="0"/>
              </a:spcBef>
              <a:spcAft>
                <a:spcPct val="0"/>
              </a:spcAft>
              <a:defRPr/>
            </a:pPr>
            <a:fld id="{03B1E293-DD36-CD4D-A284-9CB39DAA861A}" type="slidenum">
              <a:rPr lang="en-US" kern="1200">
                <a:latin typeface="Arial" charset="0"/>
                <a:ea typeface="ＭＳ Ｐゴシック" charset="0"/>
                <a:cs typeface="ＭＳ Ｐゴシック" charset="0"/>
              </a:rPr>
              <a:pPr algn="l" rtl="0" eaLnBrk="0" fontAlgn="base" hangingPunct="0">
                <a:spcBef>
                  <a:spcPct val="0"/>
                </a:spcBef>
                <a:spcAft>
                  <a:spcPct val="0"/>
                </a:spcAft>
                <a:defRPr/>
              </a:pPr>
              <a:t>‹#›</a:t>
            </a:fld>
            <a:endParaRPr lang="en-US" kern="1200"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3981653592"/>
      </p:ext>
    </p:extLst>
  </p:cSld>
  <p:clrMapOvr>
    <a:masterClrMapping/>
  </p:clrMapOvr>
  <p:transition spd="med">
    <p:pull dir="rd"/>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7924800" cy="1143000"/>
          </a:xfrm>
        </p:spPr>
        <p:txBody>
          <a:bodyPr/>
          <a:lstStyle/>
          <a:p>
            <a:r>
              <a:rPr lang="en-US"/>
              <a:t>Click to edit Master title style</a:t>
            </a:r>
          </a:p>
        </p:txBody>
      </p:sp>
      <p:sp>
        <p:nvSpPr>
          <p:cNvPr id="3" name="Chart Placeholder 2"/>
          <p:cNvSpPr>
            <a:spLocks noGrp="1"/>
          </p:cNvSpPr>
          <p:nvPr>
            <p:ph type="chart" idx="1"/>
          </p:nvPr>
        </p:nvSpPr>
        <p:spPr>
          <a:xfrm>
            <a:off x="914400" y="2057400"/>
            <a:ext cx="7924800" cy="3276600"/>
          </a:xfrm>
        </p:spPr>
        <p:txBody>
          <a:bodyPr/>
          <a:lstStyle/>
          <a:p>
            <a:pPr lvl="0"/>
            <a:endParaRPr lang="en-US" noProof="0" dirty="0"/>
          </a:p>
        </p:txBody>
      </p:sp>
      <p:sp>
        <p:nvSpPr>
          <p:cNvPr id="4" name="Rectangle 33"/>
          <p:cNvSpPr>
            <a:spLocks noGrp="1" noChangeArrowheads="1"/>
          </p:cNvSpPr>
          <p:nvPr>
            <p:ph type="sldNum" sz="quarter" idx="10"/>
          </p:nvPr>
        </p:nvSpPr>
        <p:spPr>
          <a:xfrm>
            <a:off x="8763000" y="6553200"/>
            <a:ext cx="381000" cy="304800"/>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algn="l" rtl="0" eaLnBrk="0" fontAlgn="base" hangingPunct="0">
              <a:spcBef>
                <a:spcPct val="0"/>
              </a:spcBef>
              <a:spcAft>
                <a:spcPct val="0"/>
              </a:spcAft>
              <a:defRPr/>
            </a:pPr>
            <a:fld id="{878B14D0-FACE-F34B-90E8-ADF5DE07FF79}" type="slidenum">
              <a:rPr lang="en-US" kern="1200">
                <a:latin typeface="Arial" charset="0"/>
                <a:ea typeface="ＭＳ Ｐゴシック" charset="0"/>
                <a:cs typeface="ＭＳ Ｐゴシック" charset="0"/>
              </a:rPr>
              <a:pPr algn="l" rtl="0" eaLnBrk="0" fontAlgn="base" hangingPunct="0">
                <a:spcBef>
                  <a:spcPct val="0"/>
                </a:spcBef>
                <a:spcAft>
                  <a:spcPct val="0"/>
                </a:spcAft>
                <a:defRPr/>
              </a:pPr>
              <a:t>‹#›</a:t>
            </a:fld>
            <a:endParaRPr lang="en-US" kern="1200"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4018434321"/>
      </p:ext>
    </p:extLst>
  </p:cSld>
  <p:clrMapOvr>
    <a:masterClrMapping/>
  </p:clrMapOvr>
  <p:transition spd="med">
    <p:pull dir="rd"/>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12" name="Shape 12"/>
          <p:cNvSpPr/>
          <p:nvPr/>
        </p:nvSpPr>
        <p:spPr>
          <a:xfrm>
            <a:off x="0" y="0"/>
            <a:ext cx="762000" cy="6324600"/>
          </a:xfrm>
          <a:prstGeom prst="rect">
            <a:avLst/>
          </a:prstGeom>
          <a:solidFill>
            <a:srgbClr val="5BADA5"/>
          </a:solidFill>
          <a:ln w="12700">
            <a:miter lim="400000"/>
          </a:ln>
        </p:spPr>
        <p:txBody>
          <a:bodyPr lIns="0" tIns="0" rIns="0" bIns="0" anchor="ctr"/>
          <a:lstStyle/>
          <a:p>
            <a:pPr lvl="0">
              <a:defRPr sz="1800">
                <a:latin typeface="Arial"/>
                <a:ea typeface="Arial"/>
                <a:cs typeface="Arial"/>
                <a:sym typeface="Arial"/>
              </a:defRPr>
            </a:pPr>
            <a:endParaRPr/>
          </a:p>
        </p:txBody>
      </p:sp>
      <p:sp>
        <p:nvSpPr>
          <p:cNvPr id="13" name="Shape 13"/>
          <p:cNvSpPr/>
          <p:nvPr/>
        </p:nvSpPr>
        <p:spPr>
          <a:xfrm>
            <a:off x="761998" y="0"/>
            <a:ext cx="3178" cy="6324600"/>
          </a:xfrm>
          <a:prstGeom prst="line">
            <a:avLst/>
          </a:prstGeom>
          <a:ln>
            <a:solidFill>
              <a:srgbClr val="4A5558"/>
            </a:solidFill>
            <a:round/>
          </a:ln>
        </p:spPr>
        <p:txBody>
          <a:bodyPr lIns="0" tIns="0" rIns="0" bIns="0"/>
          <a:lstStyle/>
          <a:p>
            <a:pPr lvl="0" defTabSz="457200">
              <a:defRPr sz="1200">
                <a:solidFill>
                  <a:srgbClr val="000000"/>
                </a:solidFill>
                <a:latin typeface="+mj-lt"/>
                <a:ea typeface="+mj-ea"/>
                <a:cs typeface="+mj-cs"/>
                <a:sym typeface="Helvetica"/>
              </a:defRPr>
            </a:pPr>
            <a:endParaRPr/>
          </a:p>
        </p:txBody>
      </p:sp>
      <p:sp>
        <p:nvSpPr>
          <p:cNvPr id="14" name="Shape 14"/>
          <p:cNvSpPr/>
          <p:nvPr/>
        </p:nvSpPr>
        <p:spPr>
          <a:xfrm>
            <a:off x="0" y="6324600"/>
            <a:ext cx="5867400" cy="0"/>
          </a:xfrm>
          <a:prstGeom prst="line">
            <a:avLst/>
          </a:prstGeom>
          <a:ln>
            <a:solidFill>
              <a:srgbClr val="4A5558"/>
            </a:solidFill>
            <a:round/>
          </a:ln>
        </p:spPr>
        <p:txBody>
          <a:bodyPr lIns="0" tIns="0" rIns="0" bIns="0"/>
          <a:lstStyle/>
          <a:p>
            <a:pPr lvl="0" defTabSz="457200">
              <a:defRPr sz="1200">
                <a:solidFill>
                  <a:srgbClr val="000000"/>
                </a:solidFill>
                <a:latin typeface="+mj-lt"/>
                <a:ea typeface="+mj-ea"/>
                <a:cs typeface="+mj-cs"/>
                <a:sym typeface="Helvetica"/>
              </a:defRPr>
            </a:pPr>
            <a:endParaRPr/>
          </a:p>
        </p:txBody>
      </p:sp>
      <p:pic>
        <p:nvPicPr>
          <p:cNvPr id="15" name="image2.png" descr="nirs_logo_cmyk"/>
          <p:cNvPicPr/>
          <p:nvPr/>
        </p:nvPicPr>
        <p:blipFill>
          <a:blip r:embed="rId2" cstate="email">
            <a:extLst>
              <a:ext uri="{28A0092B-C50C-407E-A947-70E740481C1C}">
                <a14:useLocalDpi xmlns:a14="http://schemas.microsoft.com/office/drawing/2010/main"/>
              </a:ext>
            </a:extLst>
          </a:blip>
          <a:stretch>
            <a:fillRect/>
          </a:stretch>
        </p:blipFill>
        <p:spPr>
          <a:xfrm>
            <a:off x="6096000" y="5867400"/>
            <a:ext cx="2357439" cy="547688"/>
          </a:xfrm>
          <a:prstGeom prst="rect">
            <a:avLst/>
          </a:prstGeom>
          <a:ln w="12700">
            <a:miter lim="400000"/>
          </a:ln>
        </p:spPr>
      </p:pic>
      <p:sp>
        <p:nvSpPr>
          <p:cNvPr id="16" name="Shape 16"/>
          <p:cNvSpPr>
            <a:spLocks noGrp="1"/>
          </p:cNvSpPr>
          <p:nvPr>
            <p:ph type="sldNum" sz="quarter" idx="2"/>
          </p:nvPr>
        </p:nvSpPr>
        <p:spPr>
          <a:xfrm>
            <a:off x="8915400" y="6657291"/>
            <a:ext cx="228600" cy="172816"/>
          </a:xfrm>
          <a:prstGeom prst="rect">
            <a:avLst/>
          </a:prstGeom>
          <a:ln w="12700">
            <a:miter lim="400000"/>
          </a:ln>
        </p:spPr>
        <p:txBody>
          <a:bodyPr lIns="0" tIns="0" rIns="0" bIns="0" anchor="ctr">
            <a:spAutoFit/>
          </a:bodyPr>
          <a:lstStyle>
            <a:lvl1pPr algn="ctr">
              <a:defRPr sz="1200" b="1">
                <a:solidFill>
                  <a:srgbClr val="777777"/>
                </a:solidFill>
                <a:latin typeface="Arial"/>
                <a:ea typeface="Arial"/>
                <a:cs typeface="Arial"/>
                <a:sym typeface="Arial"/>
              </a:defRPr>
            </a:lvl1pPr>
          </a:lstStyle>
          <a:p>
            <a:pPr lvl="0"/>
            <a:fld id="{86CB4B4D-7CA3-9044-876B-883B54F8677D}" type="slidenum">
              <a:rPr/>
              <a:pPr lvl="0"/>
              <a:t>‹#›</a:t>
            </a:fld>
            <a:endParaRPr/>
          </a:p>
        </p:txBody>
      </p:sp>
    </p:spTree>
    <p:extLst>
      <p:ext uri="{BB962C8B-B14F-4D97-AF65-F5344CB8AC3E}">
        <p14:creationId xmlns:p14="http://schemas.microsoft.com/office/powerpoint/2010/main" val="769804530"/>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140629709"/>
      </p:ext>
    </p:extLst>
  </p:cSld>
  <p:clrMapOvr>
    <a:masterClrMapping/>
  </p:clrMapOvr>
  <p:transition spd="med">
    <p:pull dir="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2057400"/>
            <a:ext cx="3886200" cy="3276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53000" y="2057400"/>
            <a:ext cx="3886200" cy="3276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31837992"/>
      </p:ext>
    </p:extLst>
  </p:cSld>
  <p:clrMapOvr>
    <a:masterClrMapping/>
  </p:clrMapOvr>
  <p:transition spd="med">
    <p:pull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27659682"/>
      </p:ext>
    </p:extLst>
  </p:cSld>
  <p:clrMapOvr>
    <a:masterClrMapping/>
  </p:clrMapOvr>
  <p:transition spd="med">
    <p:pull dir="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9942074"/>
      </p:ext>
    </p:extLst>
  </p:cSld>
  <p:clrMapOvr>
    <a:masterClrMapping/>
  </p:clrMapOvr>
  <p:transition spd="med">
    <p:pull dir="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495251"/>
      </p:ext>
    </p:extLst>
  </p:cSld>
  <p:clrMapOvr>
    <a:masterClrMapping/>
  </p:clrMapOvr>
  <p:transition spd="med">
    <p:pull dir="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3"/>
          <p:cNvSpPr>
            <a:spLocks noGrp="1" noChangeArrowheads="1"/>
          </p:cNvSpPr>
          <p:nvPr>
            <p:ph type="sldNum" sz="quarter" idx="10"/>
          </p:nvPr>
        </p:nvSpPr>
        <p:spPr>
          <a:xfrm>
            <a:off x="8763000" y="6553200"/>
            <a:ext cx="381000" cy="304800"/>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algn="l" rtl="0" eaLnBrk="0" fontAlgn="base" hangingPunct="0">
              <a:spcBef>
                <a:spcPct val="0"/>
              </a:spcBef>
              <a:spcAft>
                <a:spcPct val="0"/>
              </a:spcAft>
            </a:pPr>
            <a:fld id="{E6ABCCB3-0896-E047-8327-431D13A44063}" type="slidenum">
              <a:rPr lang="en-US" kern="1200">
                <a:latin typeface="Arial" charset="0"/>
                <a:ea typeface="ＭＳ Ｐゴシック"/>
                <a:cs typeface="ＭＳ Ｐゴシック"/>
              </a:rPr>
              <a:pPr algn="l" rtl="0" eaLnBrk="0" fontAlgn="base" hangingPunct="0">
                <a:spcBef>
                  <a:spcPct val="0"/>
                </a:spcBef>
                <a:spcAft>
                  <a:spcPct val="0"/>
                </a:spcAft>
              </a:pPr>
              <a:t>‹#›</a:t>
            </a:fld>
            <a:endParaRPr lang="en-US" kern="1200" dirty="0">
              <a:latin typeface="Arial" charset="0"/>
              <a:ea typeface="ＭＳ Ｐゴシック"/>
              <a:cs typeface="ＭＳ Ｐゴシック"/>
            </a:endParaRPr>
          </a:p>
        </p:txBody>
      </p:sp>
    </p:spTree>
    <p:extLst>
      <p:ext uri="{BB962C8B-B14F-4D97-AF65-F5344CB8AC3E}">
        <p14:creationId xmlns:p14="http://schemas.microsoft.com/office/powerpoint/2010/main" val="2569785396"/>
      </p:ext>
    </p:extLst>
  </p:cSld>
  <p:clrMapOvr>
    <a:masterClrMapping/>
  </p:clrMapOvr>
  <p:transition spd="med">
    <p:pull dir="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3"/>
          <p:cNvSpPr>
            <a:spLocks noGrp="1" noChangeArrowheads="1"/>
          </p:cNvSpPr>
          <p:nvPr>
            <p:ph type="sldNum" sz="quarter" idx="10"/>
          </p:nvPr>
        </p:nvSpPr>
        <p:spPr>
          <a:xfrm>
            <a:off x="8763000" y="6553200"/>
            <a:ext cx="381000" cy="304800"/>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algn="l" rtl="0" eaLnBrk="0" fontAlgn="base" hangingPunct="0">
              <a:spcBef>
                <a:spcPct val="0"/>
              </a:spcBef>
              <a:spcAft>
                <a:spcPct val="0"/>
              </a:spcAft>
            </a:pPr>
            <a:fld id="{61DF0562-03BD-C941-AC65-55F311FA766B}" type="slidenum">
              <a:rPr lang="en-US" kern="1200">
                <a:latin typeface="Arial" charset="0"/>
                <a:ea typeface="ＭＳ Ｐゴシック"/>
                <a:cs typeface="ＭＳ Ｐゴシック"/>
              </a:rPr>
              <a:pPr algn="l" rtl="0" eaLnBrk="0" fontAlgn="base" hangingPunct="0">
                <a:spcBef>
                  <a:spcPct val="0"/>
                </a:spcBef>
                <a:spcAft>
                  <a:spcPct val="0"/>
                </a:spcAft>
              </a:pPr>
              <a:t>‹#›</a:t>
            </a:fld>
            <a:endParaRPr lang="en-US" kern="1200" dirty="0">
              <a:latin typeface="Arial" charset="0"/>
              <a:ea typeface="ＭＳ Ｐゴシック"/>
              <a:cs typeface="ＭＳ Ｐゴシック"/>
            </a:endParaRPr>
          </a:p>
        </p:txBody>
      </p:sp>
    </p:spTree>
    <p:extLst>
      <p:ext uri="{BB962C8B-B14F-4D97-AF65-F5344CB8AC3E}">
        <p14:creationId xmlns:p14="http://schemas.microsoft.com/office/powerpoint/2010/main" val="1287846522"/>
      </p:ext>
    </p:extLst>
  </p:cSld>
  <p:clrMapOvr>
    <a:masterClrMapping/>
  </p:clrMapOvr>
  <p:transition spd="med">
    <p:pull dir="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7924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2057400"/>
            <a:ext cx="7924800" cy="3276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21"/>
          <p:cNvSpPr>
            <a:spLocks noChangeArrowheads="1"/>
          </p:cNvSpPr>
          <p:nvPr userDrawn="1"/>
        </p:nvSpPr>
        <p:spPr bwMode="auto">
          <a:xfrm>
            <a:off x="0" y="0"/>
            <a:ext cx="762000" cy="6324600"/>
          </a:xfrm>
          <a:prstGeom prst="rect">
            <a:avLst/>
          </a:prstGeom>
          <a:solidFill>
            <a:srgbClr val="5BADA5"/>
          </a:solidFill>
          <a:ln w="9525">
            <a:noFill/>
            <a:miter lim="800000"/>
            <a:headEnd/>
            <a:tailEnd/>
          </a:ln>
        </p:spPr>
        <p:txBody>
          <a:bodyPr wrap="none" anchor="ctr"/>
          <a:lstStyle/>
          <a:p>
            <a:pPr algn="l" rtl="0" eaLnBrk="0" fontAlgn="base" hangingPunct="0">
              <a:spcBef>
                <a:spcPct val="0"/>
              </a:spcBef>
              <a:spcAft>
                <a:spcPct val="0"/>
              </a:spcAft>
              <a:defRPr/>
            </a:pPr>
            <a:endParaRPr lang="en-US" kern="1200" dirty="0">
              <a:latin typeface="Arial" charset="0"/>
              <a:ea typeface="ＭＳ Ｐゴシック"/>
              <a:cs typeface="ＭＳ Ｐゴシック"/>
            </a:endParaRPr>
          </a:p>
        </p:txBody>
      </p:sp>
      <p:sp>
        <p:nvSpPr>
          <p:cNvPr id="1029" name="Line 22"/>
          <p:cNvSpPr>
            <a:spLocks noChangeShapeType="1"/>
          </p:cNvSpPr>
          <p:nvPr userDrawn="1"/>
        </p:nvSpPr>
        <p:spPr bwMode="auto">
          <a:xfrm>
            <a:off x="762000" y="0"/>
            <a:ext cx="3175" cy="6324600"/>
          </a:xfrm>
          <a:prstGeom prst="line">
            <a:avLst/>
          </a:prstGeom>
          <a:noFill/>
          <a:ln w="9525">
            <a:solidFill>
              <a:srgbClr val="4A5558"/>
            </a:solidFill>
            <a:round/>
            <a:headEnd/>
            <a:tailEnd/>
          </a:ln>
        </p:spPr>
        <p:txBody>
          <a:bodyPr wrap="none" anchor="ctr"/>
          <a:lstStyle/>
          <a:p>
            <a:pPr algn="l" rtl="0" eaLnBrk="0" fontAlgn="base" hangingPunct="0">
              <a:spcBef>
                <a:spcPct val="0"/>
              </a:spcBef>
              <a:spcAft>
                <a:spcPct val="0"/>
              </a:spcAft>
              <a:defRPr/>
            </a:pPr>
            <a:endParaRPr lang="en-US" kern="1200" dirty="0">
              <a:latin typeface="Arial" charset="0"/>
              <a:ea typeface="ＭＳ Ｐゴシック"/>
              <a:cs typeface="ＭＳ Ｐゴシック"/>
            </a:endParaRPr>
          </a:p>
        </p:txBody>
      </p:sp>
    </p:spTree>
    <p:extLst>
      <p:ext uri="{BB962C8B-B14F-4D97-AF65-F5344CB8AC3E}">
        <p14:creationId xmlns:p14="http://schemas.microsoft.com/office/powerpoint/2010/main" val="3873715852"/>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 id="2147483667" r:id="rId13"/>
  </p:sldLayoutIdLst>
  <p:transition spd="med">
    <p:pull dir="rd"/>
  </p:transition>
  <p:hf sldNum="0" hdr="0" ftr="0" dt="0"/>
  <p:txStyles>
    <p:titleStyle>
      <a:lvl1pPr algn="l" rtl="0" eaLnBrk="0" fontAlgn="base" hangingPunct="0">
        <a:spcBef>
          <a:spcPct val="0"/>
        </a:spcBef>
        <a:spcAft>
          <a:spcPct val="0"/>
        </a:spcAft>
        <a:defRPr sz="4000">
          <a:solidFill>
            <a:srgbClr val="007258"/>
          </a:solidFill>
          <a:latin typeface="+mj-lt"/>
          <a:ea typeface="+mj-ea"/>
          <a:cs typeface="+mj-cs"/>
        </a:defRPr>
      </a:lvl1pPr>
      <a:lvl2pPr algn="l" rtl="0" eaLnBrk="0" fontAlgn="base" hangingPunct="0">
        <a:spcBef>
          <a:spcPct val="0"/>
        </a:spcBef>
        <a:spcAft>
          <a:spcPct val="0"/>
        </a:spcAft>
        <a:defRPr sz="4000">
          <a:solidFill>
            <a:srgbClr val="007258"/>
          </a:solidFill>
          <a:latin typeface="Arial" pitchFamily="-112" charset="0"/>
          <a:ea typeface="ＭＳ Ｐゴシック" pitchFamily="-112" charset="-128"/>
          <a:cs typeface="ＭＳ Ｐゴシック" pitchFamily="-112" charset="-128"/>
        </a:defRPr>
      </a:lvl2pPr>
      <a:lvl3pPr algn="l" rtl="0" eaLnBrk="0" fontAlgn="base" hangingPunct="0">
        <a:spcBef>
          <a:spcPct val="0"/>
        </a:spcBef>
        <a:spcAft>
          <a:spcPct val="0"/>
        </a:spcAft>
        <a:defRPr sz="4000">
          <a:solidFill>
            <a:srgbClr val="007258"/>
          </a:solidFill>
          <a:latin typeface="Arial" pitchFamily="-112" charset="0"/>
          <a:ea typeface="ＭＳ Ｐゴシック" pitchFamily="-112" charset="-128"/>
          <a:cs typeface="ＭＳ Ｐゴシック" pitchFamily="-112" charset="-128"/>
        </a:defRPr>
      </a:lvl3pPr>
      <a:lvl4pPr algn="l" rtl="0" eaLnBrk="0" fontAlgn="base" hangingPunct="0">
        <a:spcBef>
          <a:spcPct val="0"/>
        </a:spcBef>
        <a:spcAft>
          <a:spcPct val="0"/>
        </a:spcAft>
        <a:defRPr sz="4000">
          <a:solidFill>
            <a:srgbClr val="007258"/>
          </a:solidFill>
          <a:latin typeface="Arial" pitchFamily="-112" charset="0"/>
          <a:ea typeface="ＭＳ Ｐゴシック" pitchFamily="-112" charset="-128"/>
          <a:cs typeface="ＭＳ Ｐゴシック" pitchFamily="-112" charset="-128"/>
        </a:defRPr>
      </a:lvl4pPr>
      <a:lvl5pPr algn="l" rtl="0" eaLnBrk="0" fontAlgn="base" hangingPunct="0">
        <a:spcBef>
          <a:spcPct val="0"/>
        </a:spcBef>
        <a:spcAft>
          <a:spcPct val="0"/>
        </a:spcAft>
        <a:defRPr sz="4000">
          <a:solidFill>
            <a:srgbClr val="007258"/>
          </a:solidFill>
          <a:latin typeface="Arial" pitchFamily="-112" charset="0"/>
          <a:ea typeface="ＭＳ Ｐゴシック" pitchFamily="-112" charset="-128"/>
          <a:cs typeface="ＭＳ Ｐゴシック" pitchFamily="-112" charset="-128"/>
        </a:defRPr>
      </a:lvl5pPr>
      <a:lvl6pPr marL="457200" algn="l" rtl="0" fontAlgn="base">
        <a:spcBef>
          <a:spcPct val="0"/>
        </a:spcBef>
        <a:spcAft>
          <a:spcPct val="0"/>
        </a:spcAft>
        <a:defRPr sz="4000">
          <a:solidFill>
            <a:srgbClr val="007258"/>
          </a:solidFill>
          <a:latin typeface="Arial" pitchFamily="-112" charset="0"/>
          <a:ea typeface="ＭＳ Ｐゴシック" pitchFamily="-112" charset="-128"/>
          <a:cs typeface="ＭＳ Ｐゴシック" pitchFamily="-112" charset="-128"/>
        </a:defRPr>
      </a:lvl6pPr>
      <a:lvl7pPr marL="914400" algn="l" rtl="0" fontAlgn="base">
        <a:spcBef>
          <a:spcPct val="0"/>
        </a:spcBef>
        <a:spcAft>
          <a:spcPct val="0"/>
        </a:spcAft>
        <a:defRPr sz="4000">
          <a:solidFill>
            <a:srgbClr val="007258"/>
          </a:solidFill>
          <a:latin typeface="Arial" pitchFamily="-112" charset="0"/>
          <a:ea typeface="ＭＳ Ｐゴシック" pitchFamily="-112" charset="-128"/>
          <a:cs typeface="ＭＳ Ｐゴシック" pitchFamily="-112" charset="-128"/>
        </a:defRPr>
      </a:lvl7pPr>
      <a:lvl8pPr marL="1371600" algn="l" rtl="0" fontAlgn="base">
        <a:spcBef>
          <a:spcPct val="0"/>
        </a:spcBef>
        <a:spcAft>
          <a:spcPct val="0"/>
        </a:spcAft>
        <a:defRPr sz="4000">
          <a:solidFill>
            <a:srgbClr val="007258"/>
          </a:solidFill>
          <a:latin typeface="Arial" pitchFamily="-112" charset="0"/>
          <a:ea typeface="ＭＳ Ｐゴシック" pitchFamily="-112" charset="-128"/>
          <a:cs typeface="ＭＳ Ｐゴシック" pitchFamily="-112" charset="-128"/>
        </a:defRPr>
      </a:lvl8pPr>
      <a:lvl9pPr marL="1828800" algn="l" rtl="0" fontAlgn="base">
        <a:spcBef>
          <a:spcPct val="0"/>
        </a:spcBef>
        <a:spcAft>
          <a:spcPct val="0"/>
        </a:spcAft>
        <a:defRPr sz="4000">
          <a:solidFill>
            <a:srgbClr val="007258"/>
          </a:solidFill>
          <a:latin typeface="Arial" pitchFamily="-112" charset="0"/>
          <a:ea typeface="ＭＳ Ｐゴシック" pitchFamily="-112" charset="-128"/>
          <a:cs typeface="ＭＳ Ｐゴシック" pitchFamily="-112" charset="-128"/>
        </a:defRPr>
      </a:lvl9pPr>
    </p:titleStyle>
    <p:bodyStyle>
      <a:lvl1pPr marL="342900" indent="-342900" algn="l" rtl="0" eaLnBrk="0" fontAlgn="base" hangingPunct="0">
        <a:spcBef>
          <a:spcPct val="20000"/>
        </a:spcBef>
        <a:spcAft>
          <a:spcPct val="0"/>
        </a:spcAft>
        <a:buChar char="•"/>
        <a:defRPr sz="2800">
          <a:solidFill>
            <a:srgbClr val="4A5558"/>
          </a:solidFill>
          <a:latin typeface="+mn-lt"/>
          <a:ea typeface="+mn-ea"/>
          <a:cs typeface="+mn-cs"/>
        </a:defRPr>
      </a:lvl1pPr>
      <a:lvl2pPr marL="742950" indent="-285750" algn="l" rtl="0" eaLnBrk="0" fontAlgn="base" hangingPunct="0">
        <a:spcBef>
          <a:spcPct val="20000"/>
        </a:spcBef>
        <a:spcAft>
          <a:spcPct val="0"/>
        </a:spcAft>
        <a:buChar char="–"/>
        <a:defRPr sz="2400">
          <a:solidFill>
            <a:srgbClr val="4A5558"/>
          </a:solidFill>
          <a:latin typeface="+mn-lt"/>
          <a:ea typeface="+mn-ea"/>
        </a:defRPr>
      </a:lvl2pPr>
      <a:lvl3pPr marL="1143000" indent="-228600" algn="l" rtl="0" eaLnBrk="0" fontAlgn="base" hangingPunct="0">
        <a:spcBef>
          <a:spcPct val="20000"/>
        </a:spcBef>
        <a:spcAft>
          <a:spcPct val="0"/>
        </a:spcAft>
        <a:buChar char="•"/>
        <a:defRPr>
          <a:solidFill>
            <a:srgbClr val="4A5558"/>
          </a:solidFill>
          <a:latin typeface="+mn-lt"/>
          <a:ea typeface="+mn-ea"/>
        </a:defRPr>
      </a:lvl3pPr>
      <a:lvl4pPr marL="1600200" indent="-228600" algn="l" rtl="0" eaLnBrk="0" fontAlgn="base" hangingPunct="0">
        <a:spcBef>
          <a:spcPct val="20000"/>
        </a:spcBef>
        <a:spcAft>
          <a:spcPct val="0"/>
        </a:spcAft>
        <a:buChar char="–"/>
        <a:defRPr sz="1400">
          <a:solidFill>
            <a:srgbClr val="4A5558"/>
          </a:solidFill>
          <a:latin typeface="+mn-lt"/>
          <a:ea typeface="+mn-ea"/>
        </a:defRPr>
      </a:lvl4pPr>
      <a:lvl5pPr marL="2057400" indent="-228600" algn="l" rtl="0" eaLnBrk="0" fontAlgn="base" hangingPunct="0">
        <a:spcBef>
          <a:spcPct val="20000"/>
        </a:spcBef>
        <a:spcAft>
          <a:spcPct val="0"/>
        </a:spcAft>
        <a:buChar char="»"/>
        <a:defRPr sz="1400">
          <a:solidFill>
            <a:srgbClr val="4A5558"/>
          </a:solidFill>
          <a:latin typeface="+mn-lt"/>
          <a:ea typeface="+mn-ea"/>
        </a:defRPr>
      </a:lvl5pPr>
      <a:lvl6pPr marL="2514600" indent="-228600" algn="l" rtl="0" fontAlgn="base">
        <a:spcBef>
          <a:spcPct val="20000"/>
        </a:spcBef>
        <a:spcAft>
          <a:spcPct val="0"/>
        </a:spcAft>
        <a:buChar char="»"/>
        <a:defRPr sz="1400">
          <a:solidFill>
            <a:srgbClr val="4A5558"/>
          </a:solidFill>
          <a:latin typeface="+mn-lt"/>
          <a:ea typeface="+mn-ea"/>
        </a:defRPr>
      </a:lvl6pPr>
      <a:lvl7pPr marL="2971800" indent="-228600" algn="l" rtl="0" fontAlgn="base">
        <a:spcBef>
          <a:spcPct val="20000"/>
        </a:spcBef>
        <a:spcAft>
          <a:spcPct val="0"/>
        </a:spcAft>
        <a:buChar char="»"/>
        <a:defRPr sz="1400">
          <a:solidFill>
            <a:srgbClr val="4A5558"/>
          </a:solidFill>
          <a:latin typeface="+mn-lt"/>
          <a:ea typeface="+mn-ea"/>
        </a:defRPr>
      </a:lvl7pPr>
      <a:lvl8pPr marL="3429000" indent="-228600" algn="l" rtl="0" fontAlgn="base">
        <a:spcBef>
          <a:spcPct val="20000"/>
        </a:spcBef>
        <a:spcAft>
          <a:spcPct val="0"/>
        </a:spcAft>
        <a:buChar char="»"/>
        <a:defRPr sz="1400">
          <a:solidFill>
            <a:srgbClr val="4A5558"/>
          </a:solidFill>
          <a:latin typeface="+mn-lt"/>
          <a:ea typeface="+mn-ea"/>
        </a:defRPr>
      </a:lvl8pPr>
      <a:lvl9pPr marL="3886200" indent="-228600" algn="l" rtl="0" fontAlgn="base">
        <a:spcBef>
          <a:spcPct val="20000"/>
        </a:spcBef>
        <a:spcAft>
          <a:spcPct val="0"/>
        </a:spcAft>
        <a:buChar char="»"/>
        <a:defRPr sz="1400">
          <a:solidFill>
            <a:srgbClr val="4A5558"/>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79248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2057400"/>
            <a:ext cx="7924800" cy="32766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21"/>
          <p:cNvSpPr>
            <a:spLocks noChangeArrowheads="1"/>
          </p:cNvSpPr>
          <p:nvPr userDrawn="1"/>
        </p:nvSpPr>
        <p:spPr bwMode="auto">
          <a:xfrm>
            <a:off x="0" y="0"/>
            <a:ext cx="762000" cy="6324600"/>
          </a:xfrm>
          <a:prstGeom prst="rect">
            <a:avLst/>
          </a:prstGeom>
          <a:solidFill>
            <a:srgbClr val="5BADA5"/>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l" rtl="0" eaLnBrk="0" fontAlgn="base" hangingPunct="0">
              <a:spcBef>
                <a:spcPct val="0"/>
              </a:spcBef>
              <a:spcAft>
                <a:spcPct val="0"/>
              </a:spcAft>
            </a:pPr>
            <a:endParaRPr lang="en-US" kern="1200" dirty="0">
              <a:latin typeface="Arial" charset="0"/>
              <a:ea typeface="ＭＳ Ｐゴシック" charset="0"/>
              <a:cs typeface="ＭＳ Ｐゴシック" charset="0"/>
            </a:endParaRPr>
          </a:p>
        </p:txBody>
      </p:sp>
      <p:sp>
        <p:nvSpPr>
          <p:cNvPr id="1029" name="Line 22"/>
          <p:cNvSpPr>
            <a:spLocks noChangeShapeType="1"/>
          </p:cNvSpPr>
          <p:nvPr userDrawn="1"/>
        </p:nvSpPr>
        <p:spPr bwMode="auto">
          <a:xfrm>
            <a:off x="762000" y="0"/>
            <a:ext cx="3175" cy="6324600"/>
          </a:xfrm>
          <a:prstGeom prst="line">
            <a:avLst/>
          </a:prstGeom>
          <a:noFill/>
          <a:ln w="9525">
            <a:solidFill>
              <a:srgbClr val="4A5558"/>
            </a:solidFill>
            <a:round/>
            <a:headEnd/>
            <a:tailEnd/>
          </a:ln>
          <a:extLst>
            <a:ext uri="{909E8E84-426E-40dd-AFC4-6F175D3DCCD1}">
              <a14:hiddenFill xmlns="" xmlns:a14="http://schemas.microsoft.com/office/drawing/2010/main">
                <a:noFill/>
              </a14:hiddenFill>
            </a:ext>
          </a:extLst>
        </p:spPr>
        <p:txBody>
          <a:bodyPr wrap="none" anchor="ctr"/>
          <a:lstStyle/>
          <a:p>
            <a:pPr algn="l" rtl="0" eaLnBrk="0" fontAlgn="base" hangingPunct="0">
              <a:spcBef>
                <a:spcPct val="0"/>
              </a:spcBef>
              <a:spcAft>
                <a:spcPct val="0"/>
              </a:spcAft>
            </a:pPr>
            <a:endParaRPr lang="en-US" kern="1200"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3767739844"/>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Lst>
  <p:transition spd="med">
    <p:pull dir="rd"/>
  </p:transition>
  <p:hf hdr="0" dt="0"/>
  <p:txStyles>
    <p:titleStyle>
      <a:lvl1pPr algn="l" rtl="0" eaLnBrk="0" fontAlgn="base" hangingPunct="0">
        <a:spcBef>
          <a:spcPct val="0"/>
        </a:spcBef>
        <a:spcAft>
          <a:spcPct val="0"/>
        </a:spcAft>
        <a:defRPr sz="4000">
          <a:solidFill>
            <a:srgbClr val="007258"/>
          </a:solidFill>
          <a:latin typeface="+mj-lt"/>
          <a:ea typeface="+mj-ea"/>
          <a:cs typeface="+mj-cs"/>
        </a:defRPr>
      </a:lvl1pPr>
      <a:lvl2pPr algn="l" rtl="0" eaLnBrk="0" fontAlgn="base" hangingPunct="0">
        <a:spcBef>
          <a:spcPct val="0"/>
        </a:spcBef>
        <a:spcAft>
          <a:spcPct val="0"/>
        </a:spcAft>
        <a:defRPr sz="4000">
          <a:solidFill>
            <a:srgbClr val="007258"/>
          </a:solidFill>
          <a:latin typeface="Arial" pitchFamily="-112" charset="0"/>
          <a:ea typeface="ＭＳ Ｐゴシック" pitchFamily="-112" charset="-128"/>
          <a:cs typeface="ＭＳ Ｐゴシック" pitchFamily="-112" charset="-128"/>
        </a:defRPr>
      </a:lvl2pPr>
      <a:lvl3pPr algn="l" rtl="0" eaLnBrk="0" fontAlgn="base" hangingPunct="0">
        <a:spcBef>
          <a:spcPct val="0"/>
        </a:spcBef>
        <a:spcAft>
          <a:spcPct val="0"/>
        </a:spcAft>
        <a:defRPr sz="4000">
          <a:solidFill>
            <a:srgbClr val="007258"/>
          </a:solidFill>
          <a:latin typeface="Arial" pitchFamily="-112" charset="0"/>
          <a:ea typeface="ＭＳ Ｐゴシック" pitchFamily="-112" charset="-128"/>
          <a:cs typeface="ＭＳ Ｐゴシック" pitchFamily="-112" charset="-128"/>
        </a:defRPr>
      </a:lvl3pPr>
      <a:lvl4pPr algn="l" rtl="0" eaLnBrk="0" fontAlgn="base" hangingPunct="0">
        <a:spcBef>
          <a:spcPct val="0"/>
        </a:spcBef>
        <a:spcAft>
          <a:spcPct val="0"/>
        </a:spcAft>
        <a:defRPr sz="4000">
          <a:solidFill>
            <a:srgbClr val="007258"/>
          </a:solidFill>
          <a:latin typeface="Arial" pitchFamily="-112" charset="0"/>
          <a:ea typeface="ＭＳ Ｐゴシック" pitchFamily="-112" charset="-128"/>
          <a:cs typeface="ＭＳ Ｐゴシック" pitchFamily="-112" charset="-128"/>
        </a:defRPr>
      </a:lvl4pPr>
      <a:lvl5pPr algn="l" rtl="0" eaLnBrk="0" fontAlgn="base" hangingPunct="0">
        <a:spcBef>
          <a:spcPct val="0"/>
        </a:spcBef>
        <a:spcAft>
          <a:spcPct val="0"/>
        </a:spcAft>
        <a:defRPr sz="4000">
          <a:solidFill>
            <a:srgbClr val="007258"/>
          </a:solidFill>
          <a:latin typeface="Arial" pitchFamily="-112" charset="0"/>
          <a:ea typeface="ＭＳ Ｐゴシック" pitchFamily="-112" charset="-128"/>
          <a:cs typeface="ＭＳ Ｐゴシック" pitchFamily="-112" charset="-128"/>
        </a:defRPr>
      </a:lvl5pPr>
      <a:lvl6pPr marL="457200" algn="l" rtl="0" fontAlgn="base">
        <a:spcBef>
          <a:spcPct val="0"/>
        </a:spcBef>
        <a:spcAft>
          <a:spcPct val="0"/>
        </a:spcAft>
        <a:defRPr sz="4000">
          <a:solidFill>
            <a:srgbClr val="007258"/>
          </a:solidFill>
          <a:latin typeface="Arial" pitchFamily="-112" charset="0"/>
          <a:ea typeface="ＭＳ Ｐゴシック" pitchFamily="-112" charset="-128"/>
          <a:cs typeface="ＭＳ Ｐゴシック" pitchFamily="-112" charset="-128"/>
        </a:defRPr>
      </a:lvl6pPr>
      <a:lvl7pPr marL="914400" algn="l" rtl="0" fontAlgn="base">
        <a:spcBef>
          <a:spcPct val="0"/>
        </a:spcBef>
        <a:spcAft>
          <a:spcPct val="0"/>
        </a:spcAft>
        <a:defRPr sz="4000">
          <a:solidFill>
            <a:srgbClr val="007258"/>
          </a:solidFill>
          <a:latin typeface="Arial" pitchFamily="-112" charset="0"/>
          <a:ea typeface="ＭＳ Ｐゴシック" pitchFamily="-112" charset="-128"/>
          <a:cs typeface="ＭＳ Ｐゴシック" pitchFamily="-112" charset="-128"/>
        </a:defRPr>
      </a:lvl7pPr>
      <a:lvl8pPr marL="1371600" algn="l" rtl="0" fontAlgn="base">
        <a:spcBef>
          <a:spcPct val="0"/>
        </a:spcBef>
        <a:spcAft>
          <a:spcPct val="0"/>
        </a:spcAft>
        <a:defRPr sz="4000">
          <a:solidFill>
            <a:srgbClr val="007258"/>
          </a:solidFill>
          <a:latin typeface="Arial" pitchFamily="-112" charset="0"/>
          <a:ea typeface="ＭＳ Ｐゴシック" pitchFamily="-112" charset="-128"/>
          <a:cs typeface="ＭＳ Ｐゴシック" pitchFamily="-112" charset="-128"/>
        </a:defRPr>
      </a:lvl8pPr>
      <a:lvl9pPr marL="1828800" algn="l" rtl="0" fontAlgn="base">
        <a:spcBef>
          <a:spcPct val="0"/>
        </a:spcBef>
        <a:spcAft>
          <a:spcPct val="0"/>
        </a:spcAft>
        <a:defRPr sz="4000">
          <a:solidFill>
            <a:srgbClr val="007258"/>
          </a:solidFill>
          <a:latin typeface="Arial" pitchFamily="-112" charset="0"/>
          <a:ea typeface="ＭＳ Ｐゴシック" pitchFamily="-112" charset="-128"/>
          <a:cs typeface="ＭＳ Ｐゴシック" pitchFamily="-112" charset="-128"/>
        </a:defRPr>
      </a:lvl9pPr>
    </p:titleStyle>
    <p:bodyStyle>
      <a:lvl1pPr marL="342900" indent="-342900" algn="l" rtl="0" eaLnBrk="0" fontAlgn="base" hangingPunct="0">
        <a:spcBef>
          <a:spcPct val="20000"/>
        </a:spcBef>
        <a:spcAft>
          <a:spcPct val="0"/>
        </a:spcAft>
        <a:buChar char="•"/>
        <a:defRPr sz="2800">
          <a:solidFill>
            <a:srgbClr val="4A5558"/>
          </a:solidFill>
          <a:latin typeface="+mn-lt"/>
          <a:ea typeface="+mn-ea"/>
          <a:cs typeface="+mn-cs"/>
        </a:defRPr>
      </a:lvl1pPr>
      <a:lvl2pPr marL="742950" indent="-285750" algn="l" rtl="0" eaLnBrk="0" fontAlgn="base" hangingPunct="0">
        <a:spcBef>
          <a:spcPct val="20000"/>
        </a:spcBef>
        <a:spcAft>
          <a:spcPct val="0"/>
        </a:spcAft>
        <a:buChar char="–"/>
        <a:defRPr sz="2400">
          <a:solidFill>
            <a:srgbClr val="4A5558"/>
          </a:solidFill>
          <a:latin typeface="+mn-lt"/>
          <a:ea typeface="+mn-ea"/>
        </a:defRPr>
      </a:lvl2pPr>
      <a:lvl3pPr marL="1143000" indent="-228600" algn="l" rtl="0" eaLnBrk="0" fontAlgn="base" hangingPunct="0">
        <a:spcBef>
          <a:spcPct val="20000"/>
        </a:spcBef>
        <a:spcAft>
          <a:spcPct val="0"/>
        </a:spcAft>
        <a:buChar char="•"/>
        <a:defRPr>
          <a:solidFill>
            <a:srgbClr val="4A5558"/>
          </a:solidFill>
          <a:latin typeface="+mn-lt"/>
          <a:ea typeface="+mn-ea"/>
        </a:defRPr>
      </a:lvl3pPr>
      <a:lvl4pPr marL="1600200" indent="-228600" algn="l" rtl="0" eaLnBrk="0" fontAlgn="base" hangingPunct="0">
        <a:spcBef>
          <a:spcPct val="20000"/>
        </a:spcBef>
        <a:spcAft>
          <a:spcPct val="0"/>
        </a:spcAft>
        <a:buChar char="–"/>
        <a:defRPr sz="1400">
          <a:solidFill>
            <a:srgbClr val="4A5558"/>
          </a:solidFill>
          <a:latin typeface="+mn-lt"/>
          <a:ea typeface="+mn-ea"/>
        </a:defRPr>
      </a:lvl4pPr>
      <a:lvl5pPr marL="2057400" indent="-228600" algn="l" rtl="0" eaLnBrk="0" fontAlgn="base" hangingPunct="0">
        <a:spcBef>
          <a:spcPct val="20000"/>
        </a:spcBef>
        <a:spcAft>
          <a:spcPct val="0"/>
        </a:spcAft>
        <a:buChar char="»"/>
        <a:defRPr sz="1400">
          <a:solidFill>
            <a:srgbClr val="4A5558"/>
          </a:solidFill>
          <a:latin typeface="+mn-lt"/>
          <a:ea typeface="+mn-ea"/>
        </a:defRPr>
      </a:lvl5pPr>
      <a:lvl6pPr marL="2514600" indent="-228600" algn="l" rtl="0" fontAlgn="base">
        <a:spcBef>
          <a:spcPct val="20000"/>
        </a:spcBef>
        <a:spcAft>
          <a:spcPct val="0"/>
        </a:spcAft>
        <a:buChar char="»"/>
        <a:defRPr sz="1400">
          <a:solidFill>
            <a:srgbClr val="4A5558"/>
          </a:solidFill>
          <a:latin typeface="+mn-lt"/>
          <a:ea typeface="+mn-ea"/>
        </a:defRPr>
      </a:lvl6pPr>
      <a:lvl7pPr marL="2971800" indent="-228600" algn="l" rtl="0" fontAlgn="base">
        <a:spcBef>
          <a:spcPct val="20000"/>
        </a:spcBef>
        <a:spcAft>
          <a:spcPct val="0"/>
        </a:spcAft>
        <a:buChar char="»"/>
        <a:defRPr sz="1400">
          <a:solidFill>
            <a:srgbClr val="4A5558"/>
          </a:solidFill>
          <a:latin typeface="+mn-lt"/>
          <a:ea typeface="+mn-ea"/>
        </a:defRPr>
      </a:lvl7pPr>
      <a:lvl8pPr marL="3429000" indent="-228600" algn="l" rtl="0" fontAlgn="base">
        <a:spcBef>
          <a:spcPct val="20000"/>
        </a:spcBef>
        <a:spcAft>
          <a:spcPct val="0"/>
        </a:spcAft>
        <a:buChar char="»"/>
        <a:defRPr sz="1400">
          <a:solidFill>
            <a:srgbClr val="4A5558"/>
          </a:solidFill>
          <a:latin typeface="+mn-lt"/>
          <a:ea typeface="+mn-ea"/>
        </a:defRPr>
      </a:lvl8pPr>
      <a:lvl9pPr marL="3886200" indent="-228600" algn="l" rtl="0" fontAlgn="base">
        <a:spcBef>
          <a:spcPct val="20000"/>
        </a:spcBef>
        <a:spcAft>
          <a:spcPct val="0"/>
        </a:spcAft>
        <a:buChar char="»"/>
        <a:defRPr sz="1400">
          <a:solidFill>
            <a:srgbClr val="4A5558"/>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6.xml"/></Relationships>
</file>

<file path=ppt/slides/_rels/slide3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Shape 75"/>
          <p:cNvSpPr>
            <a:spLocks noGrp="1"/>
          </p:cNvSpPr>
          <p:nvPr>
            <p:ph type="body" idx="1"/>
          </p:nvPr>
        </p:nvSpPr>
        <p:spPr>
          <a:xfrm>
            <a:off x="1533357" y="580819"/>
            <a:ext cx="7486735" cy="1786194"/>
          </a:xfrm>
          <a:prstGeom prst="rect">
            <a:avLst/>
          </a:prstGeom>
        </p:spPr>
        <p:txBody>
          <a:bodyPr lIns="0" tIns="0" rIns="0" bIns="0">
            <a:noAutofit/>
          </a:bodyPr>
          <a:lstStyle/>
          <a:p>
            <a:pPr lvl="0" defTabSz="905255">
              <a:spcBef>
                <a:spcPts val="800"/>
              </a:spcBef>
              <a:defRPr sz="1800">
                <a:solidFill>
                  <a:srgbClr val="000000"/>
                </a:solidFill>
              </a:defRPr>
            </a:pPr>
            <a:r>
              <a:rPr lang="en-US" sz="2800" b="1" dirty="0">
                <a:solidFill>
                  <a:schemeClr val="accent2"/>
                </a:solidFill>
              </a:rPr>
              <a:t>NEW Research</a:t>
            </a:r>
          </a:p>
          <a:p>
            <a:pPr lvl="0" defTabSz="905255">
              <a:spcBef>
                <a:spcPts val="800"/>
              </a:spcBef>
              <a:defRPr sz="1800">
                <a:solidFill>
                  <a:srgbClr val="000000"/>
                </a:solidFill>
              </a:defRPr>
            </a:pPr>
            <a:r>
              <a:rPr lang="en-US" sz="2000" b="1" dirty="0">
                <a:solidFill>
                  <a:schemeClr val="tx2"/>
                </a:solidFill>
              </a:rPr>
              <a:t>Millennial State &amp; Local Government Employee Views on Their Jobs, Compensation &amp; Retirement </a:t>
            </a:r>
          </a:p>
        </p:txBody>
      </p:sp>
      <p:sp>
        <p:nvSpPr>
          <p:cNvPr id="77" name="Shape 77"/>
          <p:cNvSpPr/>
          <p:nvPr/>
        </p:nvSpPr>
        <p:spPr>
          <a:xfrm>
            <a:off x="5734307" y="3967506"/>
            <a:ext cx="3197650" cy="430887"/>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b">
            <a:spAutoFit/>
          </a:bodyPr>
          <a:lstStyle/>
          <a:p>
            <a:pPr lvl="0" algn="l">
              <a:defRPr sz="1800">
                <a:solidFill>
                  <a:srgbClr val="000000"/>
                </a:solidFill>
              </a:defRPr>
            </a:pPr>
            <a:r>
              <a:rPr lang="en-US" sz="2800" b="1" dirty="0">
                <a:solidFill>
                  <a:schemeClr val="accent6"/>
                </a:solidFill>
              </a:rPr>
              <a:t>February 2020</a:t>
            </a:r>
          </a:p>
        </p:txBody>
      </p:sp>
      <p:sp>
        <p:nvSpPr>
          <p:cNvPr id="2" name="TextBox 1"/>
          <p:cNvSpPr txBox="1"/>
          <p:nvPr/>
        </p:nvSpPr>
        <p:spPr>
          <a:xfrm>
            <a:off x="2022528" y="1610880"/>
            <a:ext cx="184666" cy="461665"/>
          </a:xfrm>
          <a:prstGeom prst="rect">
            <a:avLst/>
          </a:prstGeom>
          <a:noFill/>
        </p:spPr>
        <p:txBody>
          <a:bodyPr wrap="none" rtlCol="0">
            <a:spAutoFit/>
          </a:bodyPr>
          <a:lstStyle/>
          <a:p>
            <a:endParaRPr lang="en-US" dirty="0"/>
          </a:p>
        </p:txBody>
      </p:sp>
      <p:sp>
        <p:nvSpPr>
          <p:cNvPr id="4" name="TextBox 3"/>
          <p:cNvSpPr txBox="1"/>
          <p:nvPr/>
        </p:nvSpPr>
        <p:spPr>
          <a:xfrm>
            <a:off x="1810868" y="1458023"/>
            <a:ext cx="184666" cy="461665"/>
          </a:xfrm>
          <a:prstGeom prst="rect">
            <a:avLst/>
          </a:prstGeom>
          <a:noFill/>
        </p:spPr>
        <p:txBody>
          <a:bodyPr wrap="none" rtlCol="0">
            <a:spAutoFit/>
          </a:bodyPr>
          <a:lstStyle/>
          <a:p>
            <a:endParaRPr lang="en-US" dirty="0"/>
          </a:p>
        </p:txBody>
      </p:sp>
      <p:pic>
        <p:nvPicPr>
          <p:cNvPr id="5" name="Picture 4" descr="A screenshot of a social media post&#10;&#10;Description automatically generated">
            <a:extLst>
              <a:ext uri="{FF2B5EF4-FFF2-40B4-BE49-F238E27FC236}">
                <a16:creationId xmlns:a16="http://schemas.microsoft.com/office/drawing/2014/main" id="{77CB988A-0246-8841-9550-A2417412894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810868" y="2698960"/>
            <a:ext cx="3197649" cy="3311217"/>
          </a:xfrm>
          <a:prstGeom prst="rect">
            <a:avLst/>
          </a:prstGeom>
        </p:spPr>
      </p:pic>
    </p:spTree>
    <p:extLst>
      <p:ext uri="{BB962C8B-B14F-4D97-AF65-F5344CB8AC3E}">
        <p14:creationId xmlns:p14="http://schemas.microsoft.com/office/powerpoint/2010/main" val="19369755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Shape 66"/>
          <p:cNvSpPr>
            <a:spLocks noGrp="1"/>
          </p:cNvSpPr>
          <p:nvPr>
            <p:ph type="title" idx="4294967295"/>
          </p:nvPr>
        </p:nvSpPr>
        <p:spPr>
          <a:xfrm>
            <a:off x="929308" y="275578"/>
            <a:ext cx="7933338" cy="1135004"/>
          </a:xfrm>
          <a:prstGeom prst="rect">
            <a:avLst/>
          </a:prstGeom>
        </p:spPr>
        <p:txBody>
          <a:bodyPr lIns="0" tIns="0" rIns="0" bIns="0">
            <a:normAutofit/>
          </a:bodyPr>
          <a:lstStyle/>
          <a:p>
            <a:pPr lvl="0" defTabSz="795527">
              <a:defRPr sz="1800">
                <a:solidFill>
                  <a:srgbClr val="000000"/>
                </a:solidFill>
              </a:defRPr>
            </a:pPr>
            <a:r>
              <a:rPr lang="en-US" sz="2400" b="1" dirty="0">
                <a:solidFill>
                  <a:schemeClr val="tx2"/>
                </a:solidFill>
              </a:rPr>
              <a:t>80% of Millennials in state &amp; local government believe they could earn a higher salary in the private sector.</a:t>
            </a:r>
            <a:endParaRPr sz="2400" b="1" dirty="0">
              <a:solidFill>
                <a:schemeClr val="tx2"/>
              </a:solidFill>
            </a:endParaRPr>
          </a:p>
        </p:txBody>
      </p:sp>
      <p:sp>
        <p:nvSpPr>
          <p:cNvPr id="68" name="Shape 68"/>
          <p:cNvSpPr/>
          <p:nvPr/>
        </p:nvSpPr>
        <p:spPr>
          <a:xfrm>
            <a:off x="812801" y="1410582"/>
            <a:ext cx="8331200" cy="0"/>
          </a:xfrm>
          <a:prstGeom prst="line">
            <a:avLst/>
          </a:prstGeom>
          <a:ln>
            <a:solidFill>
              <a:srgbClr val="4A5558"/>
            </a:solidFill>
            <a:round/>
          </a:ln>
        </p:spPr>
        <p:txBody>
          <a:bodyPr lIns="0" tIns="0" rIns="0" bIns="0"/>
          <a:lstStyle/>
          <a:p>
            <a:pPr lvl="0" defTabSz="457200">
              <a:defRPr sz="1200">
                <a:solidFill>
                  <a:srgbClr val="000000"/>
                </a:solidFill>
                <a:latin typeface="+mj-lt"/>
                <a:ea typeface="+mj-ea"/>
                <a:cs typeface="+mj-cs"/>
                <a:sym typeface="Helvetica"/>
              </a:defRPr>
            </a:pPr>
            <a:endParaRPr/>
          </a:p>
        </p:txBody>
      </p:sp>
      <p:sp>
        <p:nvSpPr>
          <p:cNvPr id="5" name="Rectangle 6">
            <a:extLst>
              <a:ext uri="{FF2B5EF4-FFF2-40B4-BE49-F238E27FC236}">
                <a16:creationId xmlns:a16="http://schemas.microsoft.com/office/drawing/2014/main" id="{8B72A9A1-FF4B-7741-9F0D-41A753F3CFD1}"/>
              </a:ext>
            </a:extLst>
          </p:cNvPr>
          <p:cNvSpPr txBox="1">
            <a:spLocks noChangeArrowheads="1"/>
          </p:cNvSpPr>
          <p:nvPr/>
        </p:nvSpPr>
        <p:spPr>
          <a:xfrm>
            <a:off x="0" y="6400800"/>
            <a:ext cx="9144000" cy="391357"/>
          </a:xfrm>
          <a:prstGeom prst="rect">
            <a:avLst/>
          </a:prstGeom>
          <a:noFill/>
        </p:spPr>
        <p:txBody>
          <a:bodyPr anchor="ctr"/>
          <a:ls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mn-cs"/>
              </a:defRPr>
            </a:lvl1pPr>
            <a:lvl2pPr marL="742950" indent="-285750" algn="l" rtl="0" fontAlgn="base">
              <a:spcBef>
                <a:spcPct val="0"/>
              </a:spcBef>
              <a:spcAft>
                <a:spcPct val="0"/>
              </a:spcAft>
              <a:defRPr sz="2400" kern="1200">
                <a:solidFill>
                  <a:schemeClr val="tx1"/>
                </a:solidFill>
                <a:latin typeface="Arial" charset="0"/>
                <a:ea typeface="ＭＳ Ｐゴシック" charset="-128"/>
                <a:cs typeface="+mn-cs"/>
              </a:defRPr>
            </a:lvl2pPr>
            <a:lvl3pPr marL="1143000" indent="-228600" algn="l" rtl="0" fontAlgn="base">
              <a:spcBef>
                <a:spcPct val="0"/>
              </a:spcBef>
              <a:spcAft>
                <a:spcPct val="0"/>
              </a:spcAft>
              <a:defRPr sz="2400" kern="1200">
                <a:solidFill>
                  <a:schemeClr val="tx1"/>
                </a:solidFill>
                <a:latin typeface="Arial" charset="0"/>
                <a:ea typeface="ＭＳ Ｐゴシック" charset="-128"/>
                <a:cs typeface="+mn-cs"/>
              </a:defRPr>
            </a:lvl3pPr>
            <a:lvl4pPr marL="1600200" indent="-228600" algn="l" rtl="0" fontAlgn="base">
              <a:spcBef>
                <a:spcPct val="0"/>
              </a:spcBef>
              <a:spcAft>
                <a:spcPct val="0"/>
              </a:spcAft>
              <a:defRPr sz="2400" kern="1200">
                <a:solidFill>
                  <a:schemeClr val="tx1"/>
                </a:solidFill>
                <a:latin typeface="Arial" charset="0"/>
                <a:ea typeface="ＭＳ Ｐゴシック" charset="-128"/>
                <a:cs typeface="+mn-cs"/>
              </a:defRPr>
            </a:lvl4pPr>
            <a:lvl5pPr marL="2057400" indent="-228600" algn="l" rtl="0" fontAlgn="base">
              <a:spcBef>
                <a:spcPct val="0"/>
              </a:spcBef>
              <a:spcAft>
                <a:spcPct val="0"/>
              </a:spcAft>
              <a:defRPr sz="2400" kern="1200">
                <a:solidFill>
                  <a:schemeClr val="tx1"/>
                </a:solidFill>
                <a:latin typeface="Arial" charset="0"/>
                <a:ea typeface="ＭＳ Ｐゴシック" charset="-128"/>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9pPr>
          </a:lstStyle>
          <a:p>
            <a:pPr algn="ctr"/>
            <a:fld id="{F0E3EA20-1ABA-41BB-A3FB-EDA1728A230A}" type="slidenum">
              <a:rPr lang="en-US" sz="1100" smtClean="0"/>
              <a:pPr algn="ctr"/>
              <a:t>10</a:t>
            </a:fld>
            <a:endParaRPr lang="en-US" sz="1600" dirty="0"/>
          </a:p>
        </p:txBody>
      </p:sp>
      <p:pic>
        <p:nvPicPr>
          <p:cNvPr id="3" name="Picture 2" descr="A screenshot of a cell phone&#10;&#10;Description automatically generated">
            <a:extLst>
              <a:ext uri="{FF2B5EF4-FFF2-40B4-BE49-F238E27FC236}">
                <a16:creationId xmlns:a16="http://schemas.microsoft.com/office/drawing/2014/main" id="{380A0BB1-E564-F54F-AF24-F0E5CA86FDF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673817" y="1782310"/>
            <a:ext cx="6028841" cy="4029554"/>
          </a:xfrm>
          <a:prstGeom prst="rect">
            <a:avLst/>
          </a:prstGeom>
        </p:spPr>
      </p:pic>
    </p:spTree>
    <p:extLst>
      <p:ext uri="{BB962C8B-B14F-4D97-AF65-F5344CB8AC3E}">
        <p14:creationId xmlns:p14="http://schemas.microsoft.com/office/powerpoint/2010/main" val="3417573760"/>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Shape 66"/>
          <p:cNvSpPr>
            <a:spLocks noGrp="1"/>
          </p:cNvSpPr>
          <p:nvPr>
            <p:ph type="title" idx="4294967295"/>
          </p:nvPr>
        </p:nvSpPr>
        <p:spPr>
          <a:xfrm>
            <a:off x="929308" y="275578"/>
            <a:ext cx="7933338" cy="1135004"/>
          </a:xfrm>
          <a:prstGeom prst="rect">
            <a:avLst/>
          </a:prstGeom>
        </p:spPr>
        <p:txBody>
          <a:bodyPr lIns="0" tIns="0" rIns="0" bIns="0">
            <a:normAutofit/>
          </a:bodyPr>
          <a:lstStyle/>
          <a:p>
            <a:pPr lvl="0" defTabSz="795527">
              <a:defRPr sz="1800">
                <a:solidFill>
                  <a:srgbClr val="000000"/>
                </a:solidFill>
              </a:defRPr>
            </a:pPr>
            <a:r>
              <a:rPr lang="en-US" sz="2400" b="1" dirty="0">
                <a:solidFill>
                  <a:schemeClr val="tx2"/>
                </a:solidFill>
              </a:rPr>
              <a:t>The vast majority of Millennials (90%) see their retirement benefits as competitive.</a:t>
            </a:r>
            <a:endParaRPr sz="2400" b="1" dirty="0">
              <a:solidFill>
                <a:schemeClr val="tx2"/>
              </a:solidFill>
            </a:endParaRPr>
          </a:p>
        </p:txBody>
      </p:sp>
      <p:sp>
        <p:nvSpPr>
          <p:cNvPr id="68" name="Shape 68"/>
          <p:cNvSpPr/>
          <p:nvPr/>
        </p:nvSpPr>
        <p:spPr>
          <a:xfrm>
            <a:off x="812801" y="1410582"/>
            <a:ext cx="8331200" cy="0"/>
          </a:xfrm>
          <a:prstGeom prst="line">
            <a:avLst/>
          </a:prstGeom>
          <a:ln>
            <a:solidFill>
              <a:srgbClr val="4A5558"/>
            </a:solidFill>
            <a:round/>
          </a:ln>
        </p:spPr>
        <p:txBody>
          <a:bodyPr lIns="0" tIns="0" rIns="0" bIns="0"/>
          <a:lstStyle/>
          <a:p>
            <a:pPr lvl="0" defTabSz="457200">
              <a:defRPr sz="1200">
                <a:solidFill>
                  <a:srgbClr val="000000"/>
                </a:solidFill>
                <a:latin typeface="+mj-lt"/>
                <a:ea typeface="+mj-ea"/>
                <a:cs typeface="+mj-cs"/>
                <a:sym typeface="Helvetica"/>
              </a:defRPr>
            </a:pPr>
            <a:endParaRPr/>
          </a:p>
        </p:txBody>
      </p:sp>
      <p:sp>
        <p:nvSpPr>
          <p:cNvPr id="5" name="Rectangle 6">
            <a:extLst>
              <a:ext uri="{FF2B5EF4-FFF2-40B4-BE49-F238E27FC236}">
                <a16:creationId xmlns:a16="http://schemas.microsoft.com/office/drawing/2014/main" id="{8B72A9A1-FF4B-7741-9F0D-41A753F3CFD1}"/>
              </a:ext>
            </a:extLst>
          </p:cNvPr>
          <p:cNvSpPr txBox="1">
            <a:spLocks noChangeArrowheads="1"/>
          </p:cNvSpPr>
          <p:nvPr/>
        </p:nvSpPr>
        <p:spPr>
          <a:xfrm>
            <a:off x="0" y="6400800"/>
            <a:ext cx="9144000" cy="391357"/>
          </a:xfrm>
          <a:prstGeom prst="rect">
            <a:avLst/>
          </a:prstGeom>
          <a:noFill/>
        </p:spPr>
        <p:txBody>
          <a:bodyPr anchor="ctr"/>
          <a:ls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mn-cs"/>
              </a:defRPr>
            </a:lvl1pPr>
            <a:lvl2pPr marL="742950" indent="-285750" algn="l" rtl="0" fontAlgn="base">
              <a:spcBef>
                <a:spcPct val="0"/>
              </a:spcBef>
              <a:spcAft>
                <a:spcPct val="0"/>
              </a:spcAft>
              <a:defRPr sz="2400" kern="1200">
                <a:solidFill>
                  <a:schemeClr val="tx1"/>
                </a:solidFill>
                <a:latin typeface="Arial" charset="0"/>
                <a:ea typeface="ＭＳ Ｐゴシック" charset="-128"/>
                <a:cs typeface="+mn-cs"/>
              </a:defRPr>
            </a:lvl2pPr>
            <a:lvl3pPr marL="1143000" indent="-228600" algn="l" rtl="0" fontAlgn="base">
              <a:spcBef>
                <a:spcPct val="0"/>
              </a:spcBef>
              <a:spcAft>
                <a:spcPct val="0"/>
              </a:spcAft>
              <a:defRPr sz="2400" kern="1200">
                <a:solidFill>
                  <a:schemeClr val="tx1"/>
                </a:solidFill>
                <a:latin typeface="Arial" charset="0"/>
                <a:ea typeface="ＭＳ Ｐゴシック" charset="-128"/>
                <a:cs typeface="+mn-cs"/>
              </a:defRPr>
            </a:lvl3pPr>
            <a:lvl4pPr marL="1600200" indent="-228600" algn="l" rtl="0" fontAlgn="base">
              <a:spcBef>
                <a:spcPct val="0"/>
              </a:spcBef>
              <a:spcAft>
                <a:spcPct val="0"/>
              </a:spcAft>
              <a:defRPr sz="2400" kern="1200">
                <a:solidFill>
                  <a:schemeClr val="tx1"/>
                </a:solidFill>
                <a:latin typeface="Arial" charset="0"/>
                <a:ea typeface="ＭＳ Ｐゴシック" charset="-128"/>
                <a:cs typeface="+mn-cs"/>
              </a:defRPr>
            </a:lvl4pPr>
            <a:lvl5pPr marL="2057400" indent="-228600" algn="l" rtl="0" fontAlgn="base">
              <a:spcBef>
                <a:spcPct val="0"/>
              </a:spcBef>
              <a:spcAft>
                <a:spcPct val="0"/>
              </a:spcAft>
              <a:defRPr sz="2400" kern="1200">
                <a:solidFill>
                  <a:schemeClr val="tx1"/>
                </a:solidFill>
                <a:latin typeface="Arial" charset="0"/>
                <a:ea typeface="ＭＳ Ｐゴシック" charset="-128"/>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9pPr>
          </a:lstStyle>
          <a:p>
            <a:pPr algn="ctr"/>
            <a:fld id="{F0E3EA20-1ABA-41BB-A3FB-EDA1728A230A}" type="slidenum">
              <a:rPr lang="en-US" sz="1100" smtClean="0"/>
              <a:pPr algn="ctr"/>
              <a:t>11</a:t>
            </a:fld>
            <a:endParaRPr lang="en-US" sz="1600" dirty="0"/>
          </a:p>
        </p:txBody>
      </p:sp>
      <p:pic>
        <p:nvPicPr>
          <p:cNvPr id="3" name="Picture 2" descr="A drawing of a face&#10;&#10;Description automatically generated">
            <a:extLst>
              <a:ext uri="{FF2B5EF4-FFF2-40B4-BE49-F238E27FC236}">
                <a16:creationId xmlns:a16="http://schemas.microsoft.com/office/drawing/2014/main" id="{8F249B12-255B-B649-B4F6-7A6D7170092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47659" y="2293757"/>
            <a:ext cx="8014987" cy="2788073"/>
          </a:xfrm>
          <a:prstGeom prst="rect">
            <a:avLst/>
          </a:prstGeom>
        </p:spPr>
      </p:pic>
    </p:spTree>
    <p:extLst>
      <p:ext uri="{BB962C8B-B14F-4D97-AF65-F5344CB8AC3E}">
        <p14:creationId xmlns:p14="http://schemas.microsoft.com/office/powerpoint/2010/main" val="1270900305"/>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Shape 66"/>
          <p:cNvSpPr>
            <a:spLocks noGrp="1"/>
          </p:cNvSpPr>
          <p:nvPr>
            <p:ph type="title" idx="4294967295"/>
          </p:nvPr>
        </p:nvSpPr>
        <p:spPr>
          <a:xfrm>
            <a:off x="929308" y="275578"/>
            <a:ext cx="7933338" cy="1135004"/>
          </a:xfrm>
          <a:prstGeom prst="rect">
            <a:avLst/>
          </a:prstGeom>
        </p:spPr>
        <p:txBody>
          <a:bodyPr lIns="0" tIns="0" rIns="0" bIns="0">
            <a:normAutofit/>
          </a:bodyPr>
          <a:lstStyle/>
          <a:p>
            <a:pPr lvl="0" defTabSz="795527">
              <a:defRPr sz="1800">
                <a:solidFill>
                  <a:srgbClr val="000000"/>
                </a:solidFill>
              </a:defRPr>
            </a:pPr>
            <a:r>
              <a:rPr lang="en-US" sz="2000" b="1" dirty="0">
                <a:solidFill>
                  <a:schemeClr val="tx2"/>
                </a:solidFill>
              </a:rPr>
              <a:t>Millennials working in state &amp; local government are satisfied with their job security and benefits, but less satisfied with their salary and career advancement. </a:t>
            </a:r>
            <a:endParaRPr sz="2000" b="1" dirty="0">
              <a:solidFill>
                <a:schemeClr val="tx2"/>
              </a:solidFill>
            </a:endParaRPr>
          </a:p>
        </p:txBody>
      </p:sp>
      <p:sp>
        <p:nvSpPr>
          <p:cNvPr id="68" name="Shape 68"/>
          <p:cNvSpPr/>
          <p:nvPr/>
        </p:nvSpPr>
        <p:spPr>
          <a:xfrm>
            <a:off x="812801" y="1410582"/>
            <a:ext cx="8331200" cy="0"/>
          </a:xfrm>
          <a:prstGeom prst="line">
            <a:avLst/>
          </a:prstGeom>
          <a:ln>
            <a:solidFill>
              <a:srgbClr val="4A5558"/>
            </a:solidFill>
            <a:round/>
          </a:ln>
        </p:spPr>
        <p:txBody>
          <a:bodyPr lIns="0" tIns="0" rIns="0" bIns="0"/>
          <a:lstStyle/>
          <a:p>
            <a:pPr lvl="0" defTabSz="457200">
              <a:defRPr sz="1200">
                <a:solidFill>
                  <a:srgbClr val="000000"/>
                </a:solidFill>
                <a:latin typeface="+mj-lt"/>
                <a:ea typeface="+mj-ea"/>
                <a:cs typeface="+mj-cs"/>
                <a:sym typeface="Helvetica"/>
              </a:defRPr>
            </a:pPr>
            <a:endParaRPr/>
          </a:p>
        </p:txBody>
      </p:sp>
      <p:sp>
        <p:nvSpPr>
          <p:cNvPr id="5" name="Rectangle 6">
            <a:extLst>
              <a:ext uri="{FF2B5EF4-FFF2-40B4-BE49-F238E27FC236}">
                <a16:creationId xmlns:a16="http://schemas.microsoft.com/office/drawing/2014/main" id="{8B72A9A1-FF4B-7741-9F0D-41A753F3CFD1}"/>
              </a:ext>
            </a:extLst>
          </p:cNvPr>
          <p:cNvSpPr txBox="1">
            <a:spLocks noChangeArrowheads="1"/>
          </p:cNvSpPr>
          <p:nvPr/>
        </p:nvSpPr>
        <p:spPr>
          <a:xfrm>
            <a:off x="0" y="6400800"/>
            <a:ext cx="9144000" cy="391357"/>
          </a:xfrm>
          <a:prstGeom prst="rect">
            <a:avLst/>
          </a:prstGeom>
          <a:noFill/>
        </p:spPr>
        <p:txBody>
          <a:bodyPr anchor="ctr"/>
          <a:ls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mn-cs"/>
              </a:defRPr>
            </a:lvl1pPr>
            <a:lvl2pPr marL="742950" indent="-285750" algn="l" rtl="0" fontAlgn="base">
              <a:spcBef>
                <a:spcPct val="0"/>
              </a:spcBef>
              <a:spcAft>
                <a:spcPct val="0"/>
              </a:spcAft>
              <a:defRPr sz="2400" kern="1200">
                <a:solidFill>
                  <a:schemeClr val="tx1"/>
                </a:solidFill>
                <a:latin typeface="Arial" charset="0"/>
                <a:ea typeface="ＭＳ Ｐゴシック" charset="-128"/>
                <a:cs typeface="+mn-cs"/>
              </a:defRPr>
            </a:lvl2pPr>
            <a:lvl3pPr marL="1143000" indent="-228600" algn="l" rtl="0" fontAlgn="base">
              <a:spcBef>
                <a:spcPct val="0"/>
              </a:spcBef>
              <a:spcAft>
                <a:spcPct val="0"/>
              </a:spcAft>
              <a:defRPr sz="2400" kern="1200">
                <a:solidFill>
                  <a:schemeClr val="tx1"/>
                </a:solidFill>
                <a:latin typeface="Arial" charset="0"/>
                <a:ea typeface="ＭＳ Ｐゴシック" charset="-128"/>
                <a:cs typeface="+mn-cs"/>
              </a:defRPr>
            </a:lvl3pPr>
            <a:lvl4pPr marL="1600200" indent="-228600" algn="l" rtl="0" fontAlgn="base">
              <a:spcBef>
                <a:spcPct val="0"/>
              </a:spcBef>
              <a:spcAft>
                <a:spcPct val="0"/>
              </a:spcAft>
              <a:defRPr sz="2400" kern="1200">
                <a:solidFill>
                  <a:schemeClr val="tx1"/>
                </a:solidFill>
                <a:latin typeface="Arial" charset="0"/>
                <a:ea typeface="ＭＳ Ｐゴシック" charset="-128"/>
                <a:cs typeface="+mn-cs"/>
              </a:defRPr>
            </a:lvl4pPr>
            <a:lvl5pPr marL="2057400" indent="-228600" algn="l" rtl="0" fontAlgn="base">
              <a:spcBef>
                <a:spcPct val="0"/>
              </a:spcBef>
              <a:spcAft>
                <a:spcPct val="0"/>
              </a:spcAft>
              <a:defRPr sz="2400" kern="1200">
                <a:solidFill>
                  <a:schemeClr val="tx1"/>
                </a:solidFill>
                <a:latin typeface="Arial" charset="0"/>
                <a:ea typeface="ＭＳ Ｐゴシック" charset="-128"/>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9pPr>
          </a:lstStyle>
          <a:p>
            <a:pPr algn="ctr"/>
            <a:fld id="{F0E3EA20-1ABA-41BB-A3FB-EDA1728A230A}" type="slidenum">
              <a:rPr lang="en-US" sz="1100" smtClean="0"/>
              <a:pPr algn="ctr"/>
              <a:t>12</a:t>
            </a:fld>
            <a:endParaRPr lang="en-US" sz="1600" dirty="0"/>
          </a:p>
        </p:txBody>
      </p:sp>
      <p:pic>
        <p:nvPicPr>
          <p:cNvPr id="3" name="Picture 2" descr="A screenshot of a cell phone&#10;&#10;Description automatically generated">
            <a:extLst>
              <a:ext uri="{FF2B5EF4-FFF2-40B4-BE49-F238E27FC236}">
                <a16:creationId xmlns:a16="http://schemas.microsoft.com/office/drawing/2014/main" id="{A4B792CE-1F7A-A448-A5C6-85AFDCE8686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57300" y="1686370"/>
            <a:ext cx="6956802" cy="4343653"/>
          </a:xfrm>
          <a:prstGeom prst="rect">
            <a:avLst/>
          </a:prstGeom>
        </p:spPr>
      </p:pic>
    </p:spTree>
    <p:extLst>
      <p:ext uri="{BB962C8B-B14F-4D97-AF65-F5344CB8AC3E}">
        <p14:creationId xmlns:p14="http://schemas.microsoft.com/office/powerpoint/2010/main" val="3231180716"/>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alpha val="34000"/>
          </a:schemeClr>
        </a:solidFill>
        <a:effectLst/>
      </p:bgPr>
    </p:bg>
    <p:spTree>
      <p:nvGrpSpPr>
        <p:cNvPr id="1" name=""/>
        <p:cNvGrpSpPr/>
        <p:nvPr/>
      </p:nvGrpSpPr>
      <p:grpSpPr>
        <a:xfrm>
          <a:off x="0" y="0"/>
          <a:ext cx="0" cy="0"/>
          <a:chOff x="0" y="0"/>
          <a:chExt cx="0" cy="0"/>
        </a:xfrm>
      </p:grpSpPr>
      <p:sp>
        <p:nvSpPr>
          <p:cNvPr id="66" name="Shape 66"/>
          <p:cNvSpPr>
            <a:spLocks noGrp="1"/>
          </p:cNvSpPr>
          <p:nvPr>
            <p:ph type="title" idx="4294967295"/>
          </p:nvPr>
        </p:nvSpPr>
        <p:spPr>
          <a:xfrm>
            <a:off x="929308" y="275578"/>
            <a:ext cx="7933338" cy="1135004"/>
          </a:xfrm>
          <a:prstGeom prst="rect">
            <a:avLst/>
          </a:prstGeom>
        </p:spPr>
        <p:txBody>
          <a:bodyPr lIns="0" tIns="0" rIns="0" bIns="0">
            <a:normAutofit/>
          </a:bodyPr>
          <a:lstStyle/>
          <a:p>
            <a:pPr lvl="0" defTabSz="795527">
              <a:defRPr sz="1800">
                <a:solidFill>
                  <a:srgbClr val="000000"/>
                </a:solidFill>
              </a:defRPr>
            </a:pPr>
            <a:r>
              <a:rPr lang="en-US" sz="6600" b="1" dirty="0">
                <a:solidFill>
                  <a:srgbClr val="007258"/>
                </a:solidFill>
              </a:rPr>
              <a:t>2</a:t>
            </a:r>
            <a:r>
              <a:rPr lang="en-US" sz="3200" b="1" dirty="0">
                <a:solidFill>
                  <a:srgbClr val="007258"/>
                </a:solidFill>
              </a:rPr>
              <a:t> Key Finding </a:t>
            </a:r>
            <a:endParaRPr sz="3200" b="1" dirty="0">
              <a:solidFill>
                <a:srgbClr val="007258"/>
              </a:solidFill>
            </a:endParaRPr>
          </a:p>
        </p:txBody>
      </p:sp>
      <p:sp>
        <p:nvSpPr>
          <p:cNvPr id="68" name="Shape 68"/>
          <p:cNvSpPr/>
          <p:nvPr/>
        </p:nvSpPr>
        <p:spPr>
          <a:xfrm>
            <a:off x="812801" y="1410582"/>
            <a:ext cx="8331200" cy="0"/>
          </a:xfrm>
          <a:prstGeom prst="line">
            <a:avLst/>
          </a:prstGeom>
          <a:ln>
            <a:solidFill>
              <a:srgbClr val="4A5558"/>
            </a:solidFill>
            <a:round/>
          </a:ln>
        </p:spPr>
        <p:txBody>
          <a:bodyPr lIns="0" tIns="0" rIns="0" bIns="0"/>
          <a:lstStyle/>
          <a:p>
            <a:pPr lvl="0" defTabSz="457200">
              <a:defRPr sz="1200">
                <a:solidFill>
                  <a:srgbClr val="000000"/>
                </a:solidFill>
                <a:latin typeface="+mj-lt"/>
                <a:ea typeface="+mj-ea"/>
                <a:cs typeface="+mj-cs"/>
                <a:sym typeface="Helvetica"/>
              </a:defRPr>
            </a:pPr>
            <a:endParaRPr/>
          </a:p>
        </p:txBody>
      </p:sp>
      <p:sp>
        <p:nvSpPr>
          <p:cNvPr id="5" name="Rectangle 6">
            <a:extLst>
              <a:ext uri="{FF2B5EF4-FFF2-40B4-BE49-F238E27FC236}">
                <a16:creationId xmlns:a16="http://schemas.microsoft.com/office/drawing/2014/main" id="{8B72A9A1-FF4B-7741-9F0D-41A753F3CFD1}"/>
              </a:ext>
            </a:extLst>
          </p:cNvPr>
          <p:cNvSpPr txBox="1">
            <a:spLocks noChangeArrowheads="1"/>
          </p:cNvSpPr>
          <p:nvPr/>
        </p:nvSpPr>
        <p:spPr>
          <a:xfrm>
            <a:off x="0" y="6400800"/>
            <a:ext cx="9144000" cy="391357"/>
          </a:xfrm>
          <a:prstGeom prst="rect">
            <a:avLst/>
          </a:prstGeom>
          <a:noFill/>
        </p:spPr>
        <p:txBody>
          <a:bodyPr anchor="ctr"/>
          <a:ls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mn-cs"/>
              </a:defRPr>
            </a:lvl1pPr>
            <a:lvl2pPr marL="742950" indent="-285750" algn="l" rtl="0" fontAlgn="base">
              <a:spcBef>
                <a:spcPct val="0"/>
              </a:spcBef>
              <a:spcAft>
                <a:spcPct val="0"/>
              </a:spcAft>
              <a:defRPr sz="2400" kern="1200">
                <a:solidFill>
                  <a:schemeClr val="tx1"/>
                </a:solidFill>
                <a:latin typeface="Arial" charset="0"/>
                <a:ea typeface="ＭＳ Ｐゴシック" charset="-128"/>
                <a:cs typeface="+mn-cs"/>
              </a:defRPr>
            </a:lvl2pPr>
            <a:lvl3pPr marL="1143000" indent="-228600" algn="l" rtl="0" fontAlgn="base">
              <a:spcBef>
                <a:spcPct val="0"/>
              </a:spcBef>
              <a:spcAft>
                <a:spcPct val="0"/>
              </a:spcAft>
              <a:defRPr sz="2400" kern="1200">
                <a:solidFill>
                  <a:schemeClr val="tx1"/>
                </a:solidFill>
                <a:latin typeface="Arial" charset="0"/>
                <a:ea typeface="ＭＳ Ｐゴシック" charset="-128"/>
                <a:cs typeface="+mn-cs"/>
              </a:defRPr>
            </a:lvl3pPr>
            <a:lvl4pPr marL="1600200" indent="-228600" algn="l" rtl="0" fontAlgn="base">
              <a:spcBef>
                <a:spcPct val="0"/>
              </a:spcBef>
              <a:spcAft>
                <a:spcPct val="0"/>
              </a:spcAft>
              <a:defRPr sz="2400" kern="1200">
                <a:solidFill>
                  <a:schemeClr val="tx1"/>
                </a:solidFill>
                <a:latin typeface="Arial" charset="0"/>
                <a:ea typeface="ＭＳ Ｐゴシック" charset="-128"/>
                <a:cs typeface="+mn-cs"/>
              </a:defRPr>
            </a:lvl4pPr>
            <a:lvl5pPr marL="2057400" indent="-228600" algn="l" rtl="0" fontAlgn="base">
              <a:spcBef>
                <a:spcPct val="0"/>
              </a:spcBef>
              <a:spcAft>
                <a:spcPct val="0"/>
              </a:spcAft>
              <a:defRPr sz="2400" kern="1200">
                <a:solidFill>
                  <a:schemeClr val="tx1"/>
                </a:solidFill>
                <a:latin typeface="Arial" charset="0"/>
                <a:ea typeface="ＭＳ Ｐゴシック" charset="-128"/>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9pPr>
          </a:lstStyle>
          <a:p>
            <a:pPr algn="ctr"/>
            <a:fld id="{F0E3EA20-1ABA-41BB-A3FB-EDA1728A230A}" type="slidenum">
              <a:rPr lang="en-US" sz="1100" smtClean="0"/>
              <a:pPr algn="ctr"/>
              <a:t>13</a:t>
            </a:fld>
            <a:endParaRPr lang="en-US" sz="1600" dirty="0"/>
          </a:p>
        </p:txBody>
      </p:sp>
      <p:sp>
        <p:nvSpPr>
          <p:cNvPr id="8" name="TextBox 7">
            <a:extLst>
              <a:ext uri="{FF2B5EF4-FFF2-40B4-BE49-F238E27FC236}">
                <a16:creationId xmlns:a16="http://schemas.microsoft.com/office/drawing/2014/main" id="{B04F41F0-1DA6-B64C-9E42-088ED16033BE}"/>
              </a:ext>
            </a:extLst>
          </p:cNvPr>
          <p:cNvSpPr txBox="1"/>
          <p:nvPr/>
        </p:nvSpPr>
        <p:spPr>
          <a:xfrm>
            <a:off x="983847" y="4700915"/>
            <a:ext cx="7824259" cy="1384995"/>
          </a:xfrm>
          <a:prstGeom prst="rect">
            <a:avLst/>
          </a:prstGeom>
          <a:noFill/>
        </p:spPr>
        <p:txBody>
          <a:bodyPr wrap="square" rtlCol="0">
            <a:spAutoFit/>
          </a:bodyPr>
          <a:lstStyle/>
          <a:p>
            <a:pPr algn="ctr"/>
            <a:r>
              <a:rPr lang="en-US" sz="2000" b="1" dirty="0"/>
              <a:t>State &amp; local government Millennial employees are planning to stick with their current job, but changing their benefits might push some out the door. </a:t>
            </a:r>
          </a:p>
          <a:p>
            <a:pPr algn="ctr"/>
            <a:endParaRPr lang="en-US" dirty="0"/>
          </a:p>
        </p:txBody>
      </p:sp>
      <p:pic>
        <p:nvPicPr>
          <p:cNvPr id="3" name="Picture 2" descr="A computer sitting on top of a table&#10;&#10;Description automatically generated">
            <a:extLst>
              <a:ext uri="{FF2B5EF4-FFF2-40B4-BE49-F238E27FC236}">
                <a16:creationId xmlns:a16="http://schemas.microsoft.com/office/drawing/2014/main" id="{D3EE582A-95B2-9346-BDE3-89A527B8306C}"/>
              </a:ext>
            </a:extLst>
          </p:cNvPr>
          <p:cNvPicPr>
            <a:picLocks noChangeAspect="1"/>
          </p:cNvPicPr>
          <p:nvPr/>
        </p:nvPicPr>
        <p:blipFill rotWithShape="1">
          <a:blip r:embed="rId2" cstate="screen">
            <a:alphaModFix amt="60000"/>
            <a:extLst>
              <a:ext uri="{28A0092B-C50C-407E-A947-70E740481C1C}">
                <a14:useLocalDpi xmlns:a14="http://schemas.microsoft.com/office/drawing/2010/main"/>
              </a:ext>
            </a:extLst>
          </a:blip>
          <a:srcRect/>
          <a:stretch/>
        </p:blipFill>
        <p:spPr>
          <a:xfrm>
            <a:off x="784120" y="1425849"/>
            <a:ext cx="8359880" cy="2929176"/>
          </a:xfrm>
          <a:prstGeom prst="rect">
            <a:avLst/>
          </a:prstGeom>
        </p:spPr>
      </p:pic>
    </p:spTree>
    <p:extLst>
      <p:ext uri="{BB962C8B-B14F-4D97-AF65-F5344CB8AC3E}">
        <p14:creationId xmlns:p14="http://schemas.microsoft.com/office/powerpoint/2010/main" val="4031923225"/>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Shape 66"/>
          <p:cNvSpPr>
            <a:spLocks noGrp="1"/>
          </p:cNvSpPr>
          <p:nvPr>
            <p:ph type="title" idx="4294967295"/>
          </p:nvPr>
        </p:nvSpPr>
        <p:spPr>
          <a:xfrm>
            <a:off x="929308" y="275578"/>
            <a:ext cx="7933338" cy="1135004"/>
          </a:xfrm>
          <a:prstGeom prst="rect">
            <a:avLst/>
          </a:prstGeom>
        </p:spPr>
        <p:txBody>
          <a:bodyPr lIns="0" tIns="0" rIns="0" bIns="0">
            <a:normAutofit/>
          </a:bodyPr>
          <a:lstStyle/>
          <a:p>
            <a:pPr lvl="0" defTabSz="795527">
              <a:defRPr sz="1800">
                <a:solidFill>
                  <a:srgbClr val="000000"/>
                </a:solidFill>
              </a:defRPr>
            </a:pPr>
            <a:r>
              <a:rPr lang="en-US" sz="2400" b="1" dirty="0">
                <a:solidFill>
                  <a:schemeClr val="tx2"/>
                </a:solidFill>
              </a:rPr>
              <a:t>Most Millennials (85%) in state &amp; local government plan to stay in their job until they retire or can’t work.</a:t>
            </a:r>
            <a:endParaRPr sz="2400" b="1" dirty="0">
              <a:solidFill>
                <a:schemeClr val="tx2"/>
              </a:solidFill>
            </a:endParaRPr>
          </a:p>
        </p:txBody>
      </p:sp>
      <p:sp>
        <p:nvSpPr>
          <p:cNvPr id="68" name="Shape 68"/>
          <p:cNvSpPr/>
          <p:nvPr/>
        </p:nvSpPr>
        <p:spPr>
          <a:xfrm>
            <a:off x="812801" y="1410582"/>
            <a:ext cx="8331200" cy="0"/>
          </a:xfrm>
          <a:prstGeom prst="line">
            <a:avLst/>
          </a:prstGeom>
          <a:ln>
            <a:solidFill>
              <a:srgbClr val="4A5558"/>
            </a:solidFill>
            <a:round/>
          </a:ln>
        </p:spPr>
        <p:txBody>
          <a:bodyPr lIns="0" tIns="0" rIns="0" bIns="0"/>
          <a:lstStyle/>
          <a:p>
            <a:pPr lvl="0" defTabSz="457200">
              <a:defRPr sz="1200">
                <a:solidFill>
                  <a:srgbClr val="000000"/>
                </a:solidFill>
                <a:latin typeface="+mj-lt"/>
                <a:ea typeface="+mj-ea"/>
                <a:cs typeface="+mj-cs"/>
                <a:sym typeface="Helvetica"/>
              </a:defRPr>
            </a:pPr>
            <a:endParaRPr/>
          </a:p>
        </p:txBody>
      </p:sp>
      <p:sp>
        <p:nvSpPr>
          <p:cNvPr id="5" name="Rectangle 6">
            <a:extLst>
              <a:ext uri="{FF2B5EF4-FFF2-40B4-BE49-F238E27FC236}">
                <a16:creationId xmlns:a16="http://schemas.microsoft.com/office/drawing/2014/main" id="{8B72A9A1-FF4B-7741-9F0D-41A753F3CFD1}"/>
              </a:ext>
            </a:extLst>
          </p:cNvPr>
          <p:cNvSpPr txBox="1">
            <a:spLocks noChangeArrowheads="1"/>
          </p:cNvSpPr>
          <p:nvPr/>
        </p:nvSpPr>
        <p:spPr>
          <a:xfrm>
            <a:off x="0" y="6400800"/>
            <a:ext cx="9144000" cy="391357"/>
          </a:xfrm>
          <a:prstGeom prst="rect">
            <a:avLst/>
          </a:prstGeom>
          <a:noFill/>
        </p:spPr>
        <p:txBody>
          <a:bodyPr anchor="ctr"/>
          <a:ls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mn-cs"/>
              </a:defRPr>
            </a:lvl1pPr>
            <a:lvl2pPr marL="742950" indent="-285750" algn="l" rtl="0" fontAlgn="base">
              <a:spcBef>
                <a:spcPct val="0"/>
              </a:spcBef>
              <a:spcAft>
                <a:spcPct val="0"/>
              </a:spcAft>
              <a:defRPr sz="2400" kern="1200">
                <a:solidFill>
                  <a:schemeClr val="tx1"/>
                </a:solidFill>
                <a:latin typeface="Arial" charset="0"/>
                <a:ea typeface="ＭＳ Ｐゴシック" charset="-128"/>
                <a:cs typeface="+mn-cs"/>
              </a:defRPr>
            </a:lvl2pPr>
            <a:lvl3pPr marL="1143000" indent="-228600" algn="l" rtl="0" fontAlgn="base">
              <a:spcBef>
                <a:spcPct val="0"/>
              </a:spcBef>
              <a:spcAft>
                <a:spcPct val="0"/>
              </a:spcAft>
              <a:defRPr sz="2400" kern="1200">
                <a:solidFill>
                  <a:schemeClr val="tx1"/>
                </a:solidFill>
                <a:latin typeface="Arial" charset="0"/>
                <a:ea typeface="ＭＳ Ｐゴシック" charset="-128"/>
                <a:cs typeface="+mn-cs"/>
              </a:defRPr>
            </a:lvl3pPr>
            <a:lvl4pPr marL="1600200" indent="-228600" algn="l" rtl="0" fontAlgn="base">
              <a:spcBef>
                <a:spcPct val="0"/>
              </a:spcBef>
              <a:spcAft>
                <a:spcPct val="0"/>
              </a:spcAft>
              <a:defRPr sz="2400" kern="1200">
                <a:solidFill>
                  <a:schemeClr val="tx1"/>
                </a:solidFill>
                <a:latin typeface="Arial" charset="0"/>
                <a:ea typeface="ＭＳ Ｐゴシック" charset="-128"/>
                <a:cs typeface="+mn-cs"/>
              </a:defRPr>
            </a:lvl4pPr>
            <a:lvl5pPr marL="2057400" indent="-228600" algn="l" rtl="0" fontAlgn="base">
              <a:spcBef>
                <a:spcPct val="0"/>
              </a:spcBef>
              <a:spcAft>
                <a:spcPct val="0"/>
              </a:spcAft>
              <a:defRPr sz="2400" kern="1200">
                <a:solidFill>
                  <a:schemeClr val="tx1"/>
                </a:solidFill>
                <a:latin typeface="Arial" charset="0"/>
                <a:ea typeface="ＭＳ Ｐゴシック" charset="-128"/>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9pPr>
          </a:lstStyle>
          <a:p>
            <a:pPr algn="ctr"/>
            <a:fld id="{F0E3EA20-1ABA-41BB-A3FB-EDA1728A230A}" type="slidenum">
              <a:rPr lang="en-US" sz="1100" smtClean="0"/>
              <a:pPr algn="ctr"/>
              <a:t>14</a:t>
            </a:fld>
            <a:endParaRPr lang="en-US" sz="1600" dirty="0"/>
          </a:p>
        </p:txBody>
      </p:sp>
      <p:pic>
        <p:nvPicPr>
          <p:cNvPr id="6" name="Picture 5" descr="A screenshot of a cell phone&#10;&#10;Description automatically generated">
            <a:extLst>
              <a:ext uri="{FF2B5EF4-FFF2-40B4-BE49-F238E27FC236}">
                <a16:creationId xmlns:a16="http://schemas.microsoft.com/office/drawing/2014/main" id="{4F1E9A44-1207-0046-84A8-DE04B10587E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633854" y="1815744"/>
            <a:ext cx="6511721" cy="3996683"/>
          </a:xfrm>
          <a:prstGeom prst="rect">
            <a:avLst/>
          </a:prstGeom>
        </p:spPr>
      </p:pic>
    </p:spTree>
    <p:extLst>
      <p:ext uri="{BB962C8B-B14F-4D97-AF65-F5344CB8AC3E}">
        <p14:creationId xmlns:p14="http://schemas.microsoft.com/office/powerpoint/2010/main" val="1586292104"/>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Shape 66"/>
          <p:cNvSpPr>
            <a:spLocks noGrp="1"/>
          </p:cNvSpPr>
          <p:nvPr>
            <p:ph type="title" idx="4294967295"/>
          </p:nvPr>
        </p:nvSpPr>
        <p:spPr>
          <a:xfrm>
            <a:off x="929308" y="275578"/>
            <a:ext cx="7933338" cy="1135004"/>
          </a:xfrm>
          <a:prstGeom prst="rect">
            <a:avLst/>
          </a:prstGeom>
        </p:spPr>
        <p:txBody>
          <a:bodyPr lIns="0" tIns="0" rIns="0" bIns="0">
            <a:normAutofit/>
          </a:bodyPr>
          <a:lstStyle/>
          <a:p>
            <a:pPr lvl="0" defTabSz="795527">
              <a:defRPr sz="1800">
                <a:solidFill>
                  <a:srgbClr val="000000"/>
                </a:solidFill>
              </a:defRPr>
            </a:pPr>
            <a:r>
              <a:rPr lang="en-US" sz="2400" b="1" dirty="0">
                <a:solidFill>
                  <a:schemeClr val="tx2"/>
                </a:solidFill>
              </a:rPr>
              <a:t>Healthcare benefits is a reason why 78% of Millennials chose to work in the public sector.</a:t>
            </a:r>
            <a:endParaRPr sz="2400" b="1" dirty="0">
              <a:solidFill>
                <a:schemeClr val="tx2"/>
              </a:solidFill>
            </a:endParaRPr>
          </a:p>
        </p:txBody>
      </p:sp>
      <p:sp>
        <p:nvSpPr>
          <p:cNvPr id="68" name="Shape 68"/>
          <p:cNvSpPr/>
          <p:nvPr/>
        </p:nvSpPr>
        <p:spPr>
          <a:xfrm>
            <a:off x="812801" y="1410582"/>
            <a:ext cx="8331200" cy="0"/>
          </a:xfrm>
          <a:prstGeom prst="line">
            <a:avLst/>
          </a:prstGeom>
          <a:ln>
            <a:solidFill>
              <a:srgbClr val="4A5558"/>
            </a:solidFill>
            <a:round/>
          </a:ln>
        </p:spPr>
        <p:txBody>
          <a:bodyPr lIns="0" tIns="0" rIns="0" bIns="0"/>
          <a:lstStyle/>
          <a:p>
            <a:pPr lvl="0" defTabSz="457200">
              <a:defRPr sz="1200">
                <a:solidFill>
                  <a:srgbClr val="000000"/>
                </a:solidFill>
                <a:latin typeface="+mj-lt"/>
                <a:ea typeface="+mj-ea"/>
                <a:cs typeface="+mj-cs"/>
                <a:sym typeface="Helvetica"/>
              </a:defRPr>
            </a:pPr>
            <a:endParaRPr/>
          </a:p>
        </p:txBody>
      </p:sp>
      <p:sp>
        <p:nvSpPr>
          <p:cNvPr id="5" name="Rectangle 6">
            <a:extLst>
              <a:ext uri="{FF2B5EF4-FFF2-40B4-BE49-F238E27FC236}">
                <a16:creationId xmlns:a16="http://schemas.microsoft.com/office/drawing/2014/main" id="{8B72A9A1-FF4B-7741-9F0D-41A753F3CFD1}"/>
              </a:ext>
            </a:extLst>
          </p:cNvPr>
          <p:cNvSpPr txBox="1">
            <a:spLocks noChangeArrowheads="1"/>
          </p:cNvSpPr>
          <p:nvPr/>
        </p:nvSpPr>
        <p:spPr>
          <a:xfrm>
            <a:off x="0" y="6400800"/>
            <a:ext cx="9144000" cy="391357"/>
          </a:xfrm>
          <a:prstGeom prst="rect">
            <a:avLst/>
          </a:prstGeom>
          <a:noFill/>
        </p:spPr>
        <p:txBody>
          <a:bodyPr anchor="ctr"/>
          <a:ls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mn-cs"/>
              </a:defRPr>
            </a:lvl1pPr>
            <a:lvl2pPr marL="742950" indent="-285750" algn="l" rtl="0" fontAlgn="base">
              <a:spcBef>
                <a:spcPct val="0"/>
              </a:spcBef>
              <a:spcAft>
                <a:spcPct val="0"/>
              </a:spcAft>
              <a:defRPr sz="2400" kern="1200">
                <a:solidFill>
                  <a:schemeClr val="tx1"/>
                </a:solidFill>
                <a:latin typeface="Arial" charset="0"/>
                <a:ea typeface="ＭＳ Ｐゴシック" charset="-128"/>
                <a:cs typeface="+mn-cs"/>
              </a:defRPr>
            </a:lvl2pPr>
            <a:lvl3pPr marL="1143000" indent="-228600" algn="l" rtl="0" fontAlgn="base">
              <a:spcBef>
                <a:spcPct val="0"/>
              </a:spcBef>
              <a:spcAft>
                <a:spcPct val="0"/>
              </a:spcAft>
              <a:defRPr sz="2400" kern="1200">
                <a:solidFill>
                  <a:schemeClr val="tx1"/>
                </a:solidFill>
                <a:latin typeface="Arial" charset="0"/>
                <a:ea typeface="ＭＳ Ｐゴシック" charset="-128"/>
                <a:cs typeface="+mn-cs"/>
              </a:defRPr>
            </a:lvl3pPr>
            <a:lvl4pPr marL="1600200" indent="-228600" algn="l" rtl="0" fontAlgn="base">
              <a:spcBef>
                <a:spcPct val="0"/>
              </a:spcBef>
              <a:spcAft>
                <a:spcPct val="0"/>
              </a:spcAft>
              <a:defRPr sz="2400" kern="1200">
                <a:solidFill>
                  <a:schemeClr val="tx1"/>
                </a:solidFill>
                <a:latin typeface="Arial" charset="0"/>
                <a:ea typeface="ＭＳ Ｐゴシック" charset="-128"/>
                <a:cs typeface="+mn-cs"/>
              </a:defRPr>
            </a:lvl4pPr>
            <a:lvl5pPr marL="2057400" indent="-228600" algn="l" rtl="0" fontAlgn="base">
              <a:spcBef>
                <a:spcPct val="0"/>
              </a:spcBef>
              <a:spcAft>
                <a:spcPct val="0"/>
              </a:spcAft>
              <a:defRPr sz="2400" kern="1200">
                <a:solidFill>
                  <a:schemeClr val="tx1"/>
                </a:solidFill>
                <a:latin typeface="Arial" charset="0"/>
                <a:ea typeface="ＭＳ Ｐゴシック" charset="-128"/>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9pPr>
          </a:lstStyle>
          <a:p>
            <a:pPr algn="ctr"/>
            <a:fld id="{F0E3EA20-1ABA-41BB-A3FB-EDA1728A230A}" type="slidenum">
              <a:rPr lang="en-US" sz="1100" smtClean="0"/>
              <a:pPr algn="ctr"/>
              <a:t>15</a:t>
            </a:fld>
            <a:endParaRPr lang="en-US" sz="1600" dirty="0"/>
          </a:p>
        </p:txBody>
      </p:sp>
      <p:pic>
        <p:nvPicPr>
          <p:cNvPr id="3" name="Picture 2" descr="A screenshot of a cell phone&#10;&#10;Description automatically generated">
            <a:extLst>
              <a:ext uri="{FF2B5EF4-FFF2-40B4-BE49-F238E27FC236}">
                <a16:creationId xmlns:a16="http://schemas.microsoft.com/office/drawing/2014/main" id="{34D8BFF2-CE06-FD4D-A974-08E48E1E6D6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431380" y="1894125"/>
            <a:ext cx="7078221" cy="4050746"/>
          </a:xfrm>
          <a:prstGeom prst="rect">
            <a:avLst/>
          </a:prstGeom>
        </p:spPr>
      </p:pic>
    </p:spTree>
    <p:extLst>
      <p:ext uri="{BB962C8B-B14F-4D97-AF65-F5344CB8AC3E}">
        <p14:creationId xmlns:p14="http://schemas.microsoft.com/office/powerpoint/2010/main" val="319092692"/>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Shape 66"/>
          <p:cNvSpPr>
            <a:spLocks noGrp="1"/>
          </p:cNvSpPr>
          <p:nvPr>
            <p:ph type="title" idx="4294967295"/>
          </p:nvPr>
        </p:nvSpPr>
        <p:spPr>
          <a:xfrm>
            <a:off x="929308" y="275578"/>
            <a:ext cx="7933338" cy="1135004"/>
          </a:xfrm>
          <a:prstGeom prst="rect">
            <a:avLst/>
          </a:prstGeom>
        </p:spPr>
        <p:txBody>
          <a:bodyPr lIns="0" tIns="0" rIns="0" bIns="0">
            <a:normAutofit/>
          </a:bodyPr>
          <a:lstStyle/>
          <a:p>
            <a:pPr lvl="0" defTabSz="795527">
              <a:defRPr sz="1800">
                <a:solidFill>
                  <a:srgbClr val="000000"/>
                </a:solidFill>
              </a:defRPr>
            </a:pPr>
            <a:r>
              <a:rPr lang="en-US" sz="2400" b="1" dirty="0">
                <a:solidFill>
                  <a:schemeClr val="tx2"/>
                </a:solidFill>
              </a:rPr>
              <a:t>77% of Millennials working in state &amp; local government say they would be more likely to leave their job if their healthcare benefits were cut.   </a:t>
            </a:r>
            <a:endParaRPr sz="2400" b="1" dirty="0">
              <a:solidFill>
                <a:schemeClr val="tx2"/>
              </a:solidFill>
            </a:endParaRPr>
          </a:p>
        </p:txBody>
      </p:sp>
      <p:sp>
        <p:nvSpPr>
          <p:cNvPr id="68" name="Shape 68"/>
          <p:cNvSpPr/>
          <p:nvPr/>
        </p:nvSpPr>
        <p:spPr>
          <a:xfrm>
            <a:off x="812801" y="1410582"/>
            <a:ext cx="8331200" cy="0"/>
          </a:xfrm>
          <a:prstGeom prst="line">
            <a:avLst/>
          </a:prstGeom>
          <a:ln>
            <a:solidFill>
              <a:srgbClr val="4A5558"/>
            </a:solidFill>
            <a:round/>
          </a:ln>
        </p:spPr>
        <p:txBody>
          <a:bodyPr lIns="0" tIns="0" rIns="0" bIns="0"/>
          <a:lstStyle/>
          <a:p>
            <a:pPr lvl="0" defTabSz="457200">
              <a:defRPr sz="1200">
                <a:solidFill>
                  <a:srgbClr val="000000"/>
                </a:solidFill>
                <a:latin typeface="+mj-lt"/>
                <a:ea typeface="+mj-ea"/>
                <a:cs typeface="+mj-cs"/>
                <a:sym typeface="Helvetica"/>
              </a:defRPr>
            </a:pPr>
            <a:endParaRPr/>
          </a:p>
        </p:txBody>
      </p:sp>
      <p:sp>
        <p:nvSpPr>
          <p:cNvPr id="5" name="Rectangle 6">
            <a:extLst>
              <a:ext uri="{FF2B5EF4-FFF2-40B4-BE49-F238E27FC236}">
                <a16:creationId xmlns:a16="http://schemas.microsoft.com/office/drawing/2014/main" id="{8B72A9A1-FF4B-7741-9F0D-41A753F3CFD1}"/>
              </a:ext>
            </a:extLst>
          </p:cNvPr>
          <p:cNvSpPr txBox="1">
            <a:spLocks noChangeArrowheads="1"/>
          </p:cNvSpPr>
          <p:nvPr/>
        </p:nvSpPr>
        <p:spPr>
          <a:xfrm>
            <a:off x="0" y="6400800"/>
            <a:ext cx="9144000" cy="391357"/>
          </a:xfrm>
          <a:prstGeom prst="rect">
            <a:avLst/>
          </a:prstGeom>
          <a:noFill/>
        </p:spPr>
        <p:txBody>
          <a:bodyPr anchor="ctr"/>
          <a:ls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mn-cs"/>
              </a:defRPr>
            </a:lvl1pPr>
            <a:lvl2pPr marL="742950" indent="-285750" algn="l" rtl="0" fontAlgn="base">
              <a:spcBef>
                <a:spcPct val="0"/>
              </a:spcBef>
              <a:spcAft>
                <a:spcPct val="0"/>
              </a:spcAft>
              <a:defRPr sz="2400" kern="1200">
                <a:solidFill>
                  <a:schemeClr val="tx1"/>
                </a:solidFill>
                <a:latin typeface="Arial" charset="0"/>
                <a:ea typeface="ＭＳ Ｐゴシック" charset="-128"/>
                <a:cs typeface="+mn-cs"/>
              </a:defRPr>
            </a:lvl2pPr>
            <a:lvl3pPr marL="1143000" indent="-228600" algn="l" rtl="0" fontAlgn="base">
              <a:spcBef>
                <a:spcPct val="0"/>
              </a:spcBef>
              <a:spcAft>
                <a:spcPct val="0"/>
              </a:spcAft>
              <a:defRPr sz="2400" kern="1200">
                <a:solidFill>
                  <a:schemeClr val="tx1"/>
                </a:solidFill>
                <a:latin typeface="Arial" charset="0"/>
                <a:ea typeface="ＭＳ Ｐゴシック" charset="-128"/>
                <a:cs typeface="+mn-cs"/>
              </a:defRPr>
            </a:lvl3pPr>
            <a:lvl4pPr marL="1600200" indent="-228600" algn="l" rtl="0" fontAlgn="base">
              <a:spcBef>
                <a:spcPct val="0"/>
              </a:spcBef>
              <a:spcAft>
                <a:spcPct val="0"/>
              </a:spcAft>
              <a:defRPr sz="2400" kern="1200">
                <a:solidFill>
                  <a:schemeClr val="tx1"/>
                </a:solidFill>
                <a:latin typeface="Arial" charset="0"/>
                <a:ea typeface="ＭＳ Ｐゴシック" charset="-128"/>
                <a:cs typeface="+mn-cs"/>
              </a:defRPr>
            </a:lvl4pPr>
            <a:lvl5pPr marL="2057400" indent="-228600" algn="l" rtl="0" fontAlgn="base">
              <a:spcBef>
                <a:spcPct val="0"/>
              </a:spcBef>
              <a:spcAft>
                <a:spcPct val="0"/>
              </a:spcAft>
              <a:defRPr sz="2400" kern="1200">
                <a:solidFill>
                  <a:schemeClr val="tx1"/>
                </a:solidFill>
                <a:latin typeface="Arial" charset="0"/>
                <a:ea typeface="ＭＳ Ｐゴシック" charset="-128"/>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9pPr>
          </a:lstStyle>
          <a:p>
            <a:pPr algn="ctr"/>
            <a:fld id="{F0E3EA20-1ABA-41BB-A3FB-EDA1728A230A}" type="slidenum">
              <a:rPr lang="en-US" sz="1100" smtClean="0"/>
              <a:pPr algn="ctr"/>
              <a:t>16</a:t>
            </a:fld>
            <a:endParaRPr lang="en-US" sz="1600" dirty="0"/>
          </a:p>
        </p:txBody>
      </p:sp>
      <p:pic>
        <p:nvPicPr>
          <p:cNvPr id="4" name="Picture 3" descr="A screenshot of a cell phone&#10;&#10;Description automatically generated">
            <a:extLst>
              <a:ext uri="{FF2B5EF4-FFF2-40B4-BE49-F238E27FC236}">
                <a16:creationId xmlns:a16="http://schemas.microsoft.com/office/drawing/2014/main" id="{4E72CBEF-EF2A-F645-996F-18D68329A49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92134" y="1842399"/>
            <a:ext cx="7136846" cy="3992912"/>
          </a:xfrm>
          <a:prstGeom prst="rect">
            <a:avLst/>
          </a:prstGeom>
        </p:spPr>
      </p:pic>
    </p:spTree>
    <p:extLst>
      <p:ext uri="{BB962C8B-B14F-4D97-AF65-F5344CB8AC3E}">
        <p14:creationId xmlns:p14="http://schemas.microsoft.com/office/powerpoint/2010/main" val="2766022208"/>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Shape 66"/>
          <p:cNvSpPr>
            <a:spLocks noGrp="1"/>
          </p:cNvSpPr>
          <p:nvPr>
            <p:ph type="title" idx="4294967295"/>
          </p:nvPr>
        </p:nvSpPr>
        <p:spPr>
          <a:xfrm>
            <a:off x="929308" y="275578"/>
            <a:ext cx="7933338" cy="1135004"/>
          </a:xfrm>
          <a:prstGeom prst="rect">
            <a:avLst/>
          </a:prstGeom>
        </p:spPr>
        <p:txBody>
          <a:bodyPr lIns="0" tIns="0" rIns="0" bIns="0">
            <a:normAutofit/>
          </a:bodyPr>
          <a:lstStyle/>
          <a:p>
            <a:pPr lvl="0" defTabSz="795527">
              <a:defRPr sz="1800">
                <a:solidFill>
                  <a:srgbClr val="000000"/>
                </a:solidFill>
              </a:defRPr>
            </a:pPr>
            <a:r>
              <a:rPr lang="en-US" sz="2400" b="1" dirty="0">
                <a:solidFill>
                  <a:schemeClr val="tx2"/>
                </a:solidFill>
              </a:rPr>
              <a:t>Similar to other generations, a pension is a reason that 74% of Millennials in state &amp; local government selected a public sector job.</a:t>
            </a:r>
            <a:endParaRPr sz="2400" b="1" dirty="0">
              <a:solidFill>
                <a:schemeClr val="tx2"/>
              </a:solidFill>
            </a:endParaRPr>
          </a:p>
        </p:txBody>
      </p:sp>
      <p:sp>
        <p:nvSpPr>
          <p:cNvPr id="68" name="Shape 68"/>
          <p:cNvSpPr/>
          <p:nvPr/>
        </p:nvSpPr>
        <p:spPr>
          <a:xfrm>
            <a:off x="812801" y="1410582"/>
            <a:ext cx="8331200" cy="0"/>
          </a:xfrm>
          <a:prstGeom prst="line">
            <a:avLst/>
          </a:prstGeom>
          <a:ln>
            <a:solidFill>
              <a:srgbClr val="4A5558"/>
            </a:solidFill>
            <a:round/>
          </a:ln>
        </p:spPr>
        <p:txBody>
          <a:bodyPr lIns="0" tIns="0" rIns="0" bIns="0"/>
          <a:lstStyle/>
          <a:p>
            <a:pPr lvl="0" defTabSz="457200">
              <a:defRPr sz="1200">
                <a:solidFill>
                  <a:srgbClr val="000000"/>
                </a:solidFill>
                <a:latin typeface="+mj-lt"/>
                <a:ea typeface="+mj-ea"/>
                <a:cs typeface="+mj-cs"/>
                <a:sym typeface="Helvetica"/>
              </a:defRPr>
            </a:pPr>
            <a:endParaRPr/>
          </a:p>
        </p:txBody>
      </p:sp>
      <p:sp>
        <p:nvSpPr>
          <p:cNvPr id="5" name="Rectangle 6">
            <a:extLst>
              <a:ext uri="{FF2B5EF4-FFF2-40B4-BE49-F238E27FC236}">
                <a16:creationId xmlns:a16="http://schemas.microsoft.com/office/drawing/2014/main" id="{8B72A9A1-FF4B-7741-9F0D-41A753F3CFD1}"/>
              </a:ext>
            </a:extLst>
          </p:cNvPr>
          <p:cNvSpPr txBox="1">
            <a:spLocks noChangeArrowheads="1"/>
          </p:cNvSpPr>
          <p:nvPr/>
        </p:nvSpPr>
        <p:spPr>
          <a:xfrm>
            <a:off x="0" y="6400800"/>
            <a:ext cx="9144000" cy="391357"/>
          </a:xfrm>
          <a:prstGeom prst="rect">
            <a:avLst/>
          </a:prstGeom>
          <a:noFill/>
        </p:spPr>
        <p:txBody>
          <a:bodyPr anchor="ctr"/>
          <a:ls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mn-cs"/>
              </a:defRPr>
            </a:lvl1pPr>
            <a:lvl2pPr marL="742950" indent="-285750" algn="l" rtl="0" fontAlgn="base">
              <a:spcBef>
                <a:spcPct val="0"/>
              </a:spcBef>
              <a:spcAft>
                <a:spcPct val="0"/>
              </a:spcAft>
              <a:defRPr sz="2400" kern="1200">
                <a:solidFill>
                  <a:schemeClr val="tx1"/>
                </a:solidFill>
                <a:latin typeface="Arial" charset="0"/>
                <a:ea typeface="ＭＳ Ｐゴシック" charset="-128"/>
                <a:cs typeface="+mn-cs"/>
              </a:defRPr>
            </a:lvl2pPr>
            <a:lvl3pPr marL="1143000" indent="-228600" algn="l" rtl="0" fontAlgn="base">
              <a:spcBef>
                <a:spcPct val="0"/>
              </a:spcBef>
              <a:spcAft>
                <a:spcPct val="0"/>
              </a:spcAft>
              <a:defRPr sz="2400" kern="1200">
                <a:solidFill>
                  <a:schemeClr val="tx1"/>
                </a:solidFill>
                <a:latin typeface="Arial" charset="0"/>
                <a:ea typeface="ＭＳ Ｐゴシック" charset="-128"/>
                <a:cs typeface="+mn-cs"/>
              </a:defRPr>
            </a:lvl3pPr>
            <a:lvl4pPr marL="1600200" indent="-228600" algn="l" rtl="0" fontAlgn="base">
              <a:spcBef>
                <a:spcPct val="0"/>
              </a:spcBef>
              <a:spcAft>
                <a:spcPct val="0"/>
              </a:spcAft>
              <a:defRPr sz="2400" kern="1200">
                <a:solidFill>
                  <a:schemeClr val="tx1"/>
                </a:solidFill>
                <a:latin typeface="Arial" charset="0"/>
                <a:ea typeface="ＭＳ Ｐゴシック" charset="-128"/>
                <a:cs typeface="+mn-cs"/>
              </a:defRPr>
            </a:lvl4pPr>
            <a:lvl5pPr marL="2057400" indent="-228600" algn="l" rtl="0" fontAlgn="base">
              <a:spcBef>
                <a:spcPct val="0"/>
              </a:spcBef>
              <a:spcAft>
                <a:spcPct val="0"/>
              </a:spcAft>
              <a:defRPr sz="2400" kern="1200">
                <a:solidFill>
                  <a:schemeClr val="tx1"/>
                </a:solidFill>
                <a:latin typeface="Arial" charset="0"/>
                <a:ea typeface="ＭＳ Ｐゴシック" charset="-128"/>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9pPr>
          </a:lstStyle>
          <a:p>
            <a:pPr algn="ctr"/>
            <a:fld id="{F0E3EA20-1ABA-41BB-A3FB-EDA1728A230A}" type="slidenum">
              <a:rPr lang="en-US" sz="1100" smtClean="0"/>
              <a:pPr algn="ctr"/>
              <a:t>17</a:t>
            </a:fld>
            <a:endParaRPr lang="en-US" sz="1600" dirty="0"/>
          </a:p>
        </p:txBody>
      </p:sp>
      <p:pic>
        <p:nvPicPr>
          <p:cNvPr id="6" name="Picture 5" descr="A screenshot of a cell phone&#10;&#10;Description automatically generated">
            <a:extLst>
              <a:ext uri="{FF2B5EF4-FFF2-40B4-BE49-F238E27FC236}">
                <a16:creationId xmlns:a16="http://schemas.microsoft.com/office/drawing/2014/main" id="{5D3F4DBD-184D-0947-963C-1BD80B5CFD4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80577" y="2406101"/>
            <a:ext cx="7795648" cy="2424121"/>
          </a:xfrm>
          <a:prstGeom prst="rect">
            <a:avLst/>
          </a:prstGeom>
        </p:spPr>
      </p:pic>
    </p:spTree>
    <p:extLst>
      <p:ext uri="{BB962C8B-B14F-4D97-AF65-F5344CB8AC3E}">
        <p14:creationId xmlns:p14="http://schemas.microsoft.com/office/powerpoint/2010/main" val="247017672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Shape 66"/>
          <p:cNvSpPr>
            <a:spLocks noGrp="1"/>
          </p:cNvSpPr>
          <p:nvPr>
            <p:ph type="title" idx="4294967295"/>
          </p:nvPr>
        </p:nvSpPr>
        <p:spPr>
          <a:xfrm>
            <a:off x="929308" y="275578"/>
            <a:ext cx="7933338" cy="1135004"/>
          </a:xfrm>
          <a:prstGeom prst="rect">
            <a:avLst/>
          </a:prstGeom>
        </p:spPr>
        <p:txBody>
          <a:bodyPr lIns="0" tIns="0" rIns="0" bIns="0">
            <a:normAutofit/>
          </a:bodyPr>
          <a:lstStyle/>
          <a:p>
            <a:pPr lvl="0" defTabSz="795527">
              <a:defRPr sz="1800">
                <a:solidFill>
                  <a:srgbClr val="000000"/>
                </a:solidFill>
              </a:defRPr>
            </a:pPr>
            <a:r>
              <a:rPr lang="en-US" sz="2400" b="1" dirty="0">
                <a:solidFill>
                  <a:schemeClr val="tx2"/>
                </a:solidFill>
              </a:rPr>
              <a:t>Similar to previous generations, a pension is a reason 84% of Millennials stay in their state/local job.</a:t>
            </a:r>
            <a:endParaRPr sz="2400" b="1" dirty="0">
              <a:solidFill>
                <a:schemeClr val="tx2"/>
              </a:solidFill>
            </a:endParaRPr>
          </a:p>
        </p:txBody>
      </p:sp>
      <p:sp>
        <p:nvSpPr>
          <p:cNvPr id="68" name="Shape 68"/>
          <p:cNvSpPr/>
          <p:nvPr/>
        </p:nvSpPr>
        <p:spPr>
          <a:xfrm>
            <a:off x="812801" y="1410582"/>
            <a:ext cx="8331200" cy="0"/>
          </a:xfrm>
          <a:prstGeom prst="line">
            <a:avLst/>
          </a:prstGeom>
          <a:ln>
            <a:solidFill>
              <a:srgbClr val="4A5558"/>
            </a:solidFill>
            <a:round/>
          </a:ln>
        </p:spPr>
        <p:txBody>
          <a:bodyPr lIns="0" tIns="0" rIns="0" bIns="0"/>
          <a:lstStyle/>
          <a:p>
            <a:pPr lvl="0" defTabSz="457200">
              <a:defRPr sz="1200">
                <a:solidFill>
                  <a:srgbClr val="000000"/>
                </a:solidFill>
                <a:latin typeface="+mj-lt"/>
                <a:ea typeface="+mj-ea"/>
                <a:cs typeface="+mj-cs"/>
                <a:sym typeface="Helvetica"/>
              </a:defRPr>
            </a:pPr>
            <a:endParaRPr/>
          </a:p>
        </p:txBody>
      </p:sp>
      <p:sp>
        <p:nvSpPr>
          <p:cNvPr id="5" name="Rectangle 6">
            <a:extLst>
              <a:ext uri="{FF2B5EF4-FFF2-40B4-BE49-F238E27FC236}">
                <a16:creationId xmlns:a16="http://schemas.microsoft.com/office/drawing/2014/main" id="{8B72A9A1-FF4B-7741-9F0D-41A753F3CFD1}"/>
              </a:ext>
            </a:extLst>
          </p:cNvPr>
          <p:cNvSpPr txBox="1">
            <a:spLocks noChangeArrowheads="1"/>
          </p:cNvSpPr>
          <p:nvPr/>
        </p:nvSpPr>
        <p:spPr>
          <a:xfrm>
            <a:off x="0" y="6400800"/>
            <a:ext cx="9144000" cy="391357"/>
          </a:xfrm>
          <a:prstGeom prst="rect">
            <a:avLst/>
          </a:prstGeom>
          <a:noFill/>
        </p:spPr>
        <p:txBody>
          <a:bodyPr anchor="ctr"/>
          <a:ls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mn-cs"/>
              </a:defRPr>
            </a:lvl1pPr>
            <a:lvl2pPr marL="742950" indent="-285750" algn="l" rtl="0" fontAlgn="base">
              <a:spcBef>
                <a:spcPct val="0"/>
              </a:spcBef>
              <a:spcAft>
                <a:spcPct val="0"/>
              </a:spcAft>
              <a:defRPr sz="2400" kern="1200">
                <a:solidFill>
                  <a:schemeClr val="tx1"/>
                </a:solidFill>
                <a:latin typeface="Arial" charset="0"/>
                <a:ea typeface="ＭＳ Ｐゴシック" charset="-128"/>
                <a:cs typeface="+mn-cs"/>
              </a:defRPr>
            </a:lvl2pPr>
            <a:lvl3pPr marL="1143000" indent="-228600" algn="l" rtl="0" fontAlgn="base">
              <a:spcBef>
                <a:spcPct val="0"/>
              </a:spcBef>
              <a:spcAft>
                <a:spcPct val="0"/>
              </a:spcAft>
              <a:defRPr sz="2400" kern="1200">
                <a:solidFill>
                  <a:schemeClr val="tx1"/>
                </a:solidFill>
                <a:latin typeface="Arial" charset="0"/>
                <a:ea typeface="ＭＳ Ｐゴシック" charset="-128"/>
                <a:cs typeface="+mn-cs"/>
              </a:defRPr>
            </a:lvl3pPr>
            <a:lvl4pPr marL="1600200" indent="-228600" algn="l" rtl="0" fontAlgn="base">
              <a:spcBef>
                <a:spcPct val="0"/>
              </a:spcBef>
              <a:spcAft>
                <a:spcPct val="0"/>
              </a:spcAft>
              <a:defRPr sz="2400" kern="1200">
                <a:solidFill>
                  <a:schemeClr val="tx1"/>
                </a:solidFill>
                <a:latin typeface="Arial" charset="0"/>
                <a:ea typeface="ＭＳ Ｐゴシック" charset="-128"/>
                <a:cs typeface="+mn-cs"/>
              </a:defRPr>
            </a:lvl4pPr>
            <a:lvl5pPr marL="2057400" indent="-228600" algn="l" rtl="0" fontAlgn="base">
              <a:spcBef>
                <a:spcPct val="0"/>
              </a:spcBef>
              <a:spcAft>
                <a:spcPct val="0"/>
              </a:spcAft>
              <a:defRPr sz="2400" kern="1200">
                <a:solidFill>
                  <a:schemeClr val="tx1"/>
                </a:solidFill>
                <a:latin typeface="Arial" charset="0"/>
                <a:ea typeface="ＭＳ Ｐゴシック" charset="-128"/>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9pPr>
          </a:lstStyle>
          <a:p>
            <a:pPr algn="ctr"/>
            <a:fld id="{F0E3EA20-1ABA-41BB-A3FB-EDA1728A230A}" type="slidenum">
              <a:rPr lang="en-US" sz="1100" smtClean="0"/>
              <a:pPr algn="ctr"/>
              <a:t>18</a:t>
            </a:fld>
            <a:endParaRPr lang="en-US" sz="1600" dirty="0"/>
          </a:p>
        </p:txBody>
      </p:sp>
      <p:pic>
        <p:nvPicPr>
          <p:cNvPr id="3" name="Picture 2" descr="A screenshot of a cell phone&#10;&#10;Description automatically generated">
            <a:extLst>
              <a:ext uri="{FF2B5EF4-FFF2-40B4-BE49-F238E27FC236}">
                <a16:creationId xmlns:a16="http://schemas.microsoft.com/office/drawing/2014/main" id="{DDDC83D0-BD86-B043-93AF-CA7298DA534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59294" y="2186182"/>
            <a:ext cx="8214692" cy="2574247"/>
          </a:xfrm>
          <a:prstGeom prst="rect">
            <a:avLst/>
          </a:prstGeom>
        </p:spPr>
      </p:pic>
    </p:spTree>
    <p:extLst>
      <p:ext uri="{BB962C8B-B14F-4D97-AF65-F5344CB8AC3E}">
        <p14:creationId xmlns:p14="http://schemas.microsoft.com/office/powerpoint/2010/main" val="29756499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Shape 66"/>
          <p:cNvSpPr>
            <a:spLocks noGrp="1"/>
          </p:cNvSpPr>
          <p:nvPr>
            <p:ph type="title" idx="4294967295"/>
          </p:nvPr>
        </p:nvSpPr>
        <p:spPr>
          <a:xfrm>
            <a:off x="929308" y="275578"/>
            <a:ext cx="7933338" cy="1135004"/>
          </a:xfrm>
          <a:prstGeom prst="rect">
            <a:avLst/>
          </a:prstGeom>
        </p:spPr>
        <p:txBody>
          <a:bodyPr lIns="0" tIns="0" rIns="0" bIns="0">
            <a:normAutofit/>
          </a:bodyPr>
          <a:lstStyle/>
          <a:p>
            <a:pPr lvl="0" defTabSz="795527">
              <a:defRPr sz="1800">
                <a:solidFill>
                  <a:srgbClr val="000000"/>
                </a:solidFill>
              </a:defRPr>
            </a:pPr>
            <a:r>
              <a:rPr lang="en-US" sz="2400" b="1" dirty="0">
                <a:solidFill>
                  <a:schemeClr val="tx2"/>
                </a:solidFill>
              </a:rPr>
              <a:t>71% of Millennials say they would be more likely to leave their state/local job if their pension were cut.   </a:t>
            </a:r>
            <a:endParaRPr sz="2400" b="1" dirty="0">
              <a:solidFill>
                <a:schemeClr val="tx2"/>
              </a:solidFill>
            </a:endParaRPr>
          </a:p>
        </p:txBody>
      </p:sp>
      <p:sp>
        <p:nvSpPr>
          <p:cNvPr id="68" name="Shape 68"/>
          <p:cNvSpPr/>
          <p:nvPr/>
        </p:nvSpPr>
        <p:spPr>
          <a:xfrm>
            <a:off x="812801" y="1410582"/>
            <a:ext cx="8331200" cy="0"/>
          </a:xfrm>
          <a:prstGeom prst="line">
            <a:avLst/>
          </a:prstGeom>
          <a:ln>
            <a:solidFill>
              <a:srgbClr val="4A5558"/>
            </a:solidFill>
            <a:round/>
          </a:ln>
        </p:spPr>
        <p:txBody>
          <a:bodyPr lIns="0" tIns="0" rIns="0" bIns="0"/>
          <a:lstStyle/>
          <a:p>
            <a:pPr lvl="0" defTabSz="457200">
              <a:defRPr sz="1200">
                <a:solidFill>
                  <a:srgbClr val="000000"/>
                </a:solidFill>
                <a:latin typeface="+mj-lt"/>
                <a:ea typeface="+mj-ea"/>
                <a:cs typeface="+mj-cs"/>
                <a:sym typeface="Helvetica"/>
              </a:defRPr>
            </a:pPr>
            <a:endParaRPr/>
          </a:p>
        </p:txBody>
      </p:sp>
      <p:sp>
        <p:nvSpPr>
          <p:cNvPr id="5" name="Rectangle 6">
            <a:extLst>
              <a:ext uri="{FF2B5EF4-FFF2-40B4-BE49-F238E27FC236}">
                <a16:creationId xmlns:a16="http://schemas.microsoft.com/office/drawing/2014/main" id="{8B72A9A1-FF4B-7741-9F0D-41A753F3CFD1}"/>
              </a:ext>
            </a:extLst>
          </p:cNvPr>
          <p:cNvSpPr txBox="1">
            <a:spLocks noChangeArrowheads="1"/>
          </p:cNvSpPr>
          <p:nvPr/>
        </p:nvSpPr>
        <p:spPr>
          <a:xfrm>
            <a:off x="0" y="6400800"/>
            <a:ext cx="9144000" cy="391357"/>
          </a:xfrm>
          <a:prstGeom prst="rect">
            <a:avLst/>
          </a:prstGeom>
          <a:noFill/>
        </p:spPr>
        <p:txBody>
          <a:bodyPr anchor="ctr"/>
          <a:ls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mn-cs"/>
              </a:defRPr>
            </a:lvl1pPr>
            <a:lvl2pPr marL="742950" indent="-285750" algn="l" rtl="0" fontAlgn="base">
              <a:spcBef>
                <a:spcPct val="0"/>
              </a:spcBef>
              <a:spcAft>
                <a:spcPct val="0"/>
              </a:spcAft>
              <a:defRPr sz="2400" kern="1200">
                <a:solidFill>
                  <a:schemeClr val="tx1"/>
                </a:solidFill>
                <a:latin typeface="Arial" charset="0"/>
                <a:ea typeface="ＭＳ Ｐゴシック" charset="-128"/>
                <a:cs typeface="+mn-cs"/>
              </a:defRPr>
            </a:lvl2pPr>
            <a:lvl3pPr marL="1143000" indent="-228600" algn="l" rtl="0" fontAlgn="base">
              <a:spcBef>
                <a:spcPct val="0"/>
              </a:spcBef>
              <a:spcAft>
                <a:spcPct val="0"/>
              </a:spcAft>
              <a:defRPr sz="2400" kern="1200">
                <a:solidFill>
                  <a:schemeClr val="tx1"/>
                </a:solidFill>
                <a:latin typeface="Arial" charset="0"/>
                <a:ea typeface="ＭＳ Ｐゴシック" charset="-128"/>
                <a:cs typeface="+mn-cs"/>
              </a:defRPr>
            </a:lvl3pPr>
            <a:lvl4pPr marL="1600200" indent="-228600" algn="l" rtl="0" fontAlgn="base">
              <a:spcBef>
                <a:spcPct val="0"/>
              </a:spcBef>
              <a:spcAft>
                <a:spcPct val="0"/>
              </a:spcAft>
              <a:defRPr sz="2400" kern="1200">
                <a:solidFill>
                  <a:schemeClr val="tx1"/>
                </a:solidFill>
                <a:latin typeface="Arial" charset="0"/>
                <a:ea typeface="ＭＳ Ｐゴシック" charset="-128"/>
                <a:cs typeface="+mn-cs"/>
              </a:defRPr>
            </a:lvl4pPr>
            <a:lvl5pPr marL="2057400" indent="-228600" algn="l" rtl="0" fontAlgn="base">
              <a:spcBef>
                <a:spcPct val="0"/>
              </a:spcBef>
              <a:spcAft>
                <a:spcPct val="0"/>
              </a:spcAft>
              <a:defRPr sz="2400" kern="1200">
                <a:solidFill>
                  <a:schemeClr val="tx1"/>
                </a:solidFill>
                <a:latin typeface="Arial" charset="0"/>
                <a:ea typeface="ＭＳ Ｐゴシック" charset="-128"/>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9pPr>
          </a:lstStyle>
          <a:p>
            <a:pPr algn="ctr"/>
            <a:fld id="{F0E3EA20-1ABA-41BB-A3FB-EDA1728A230A}" type="slidenum">
              <a:rPr lang="en-US" sz="1100" smtClean="0"/>
              <a:pPr algn="ctr"/>
              <a:t>19</a:t>
            </a:fld>
            <a:endParaRPr lang="en-US" sz="1600" dirty="0"/>
          </a:p>
        </p:txBody>
      </p:sp>
      <p:pic>
        <p:nvPicPr>
          <p:cNvPr id="3" name="Picture 2" descr="A screenshot of a cell phone&#10;&#10;Description automatically generated">
            <a:extLst>
              <a:ext uri="{FF2B5EF4-FFF2-40B4-BE49-F238E27FC236}">
                <a16:creationId xmlns:a16="http://schemas.microsoft.com/office/drawing/2014/main" id="{40464FAD-6FC4-FA4E-8ECE-147C651609E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498977" y="1751317"/>
            <a:ext cx="6406086" cy="4068186"/>
          </a:xfrm>
          <a:prstGeom prst="rect">
            <a:avLst/>
          </a:prstGeom>
        </p:spPr>
      </p:pic>
    </p:spTree>
    <p:extLst>
      <p:ext uri="{BB962C8B-B14F-4D97-AF65-F5344CB8AC3E}">
        <p14:creationId xmlns:p14="http://schemas.microsoft.com/office/powerpoint/2010/main" val="1237959634"/>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Shape 66"/>
          <p:cNvSpPr>
            <a:spLocks noGrp="1"/>
          </p:cNvSpPr>
          <p:nvPr>
            <p:ph type="title" idx="4294967295"/>
          </p:nvPr>
        </p:nvSpPr>
        <p:spPr>
          <a:xfrm>
            <a:off x="929308" y="275578"/>
            <a:ext cx="7933338" cy="1135004"/>
          </a:xfrm>
          <a:prstGeom prst="rect">
            <a:avLst/>
          </a:prstGeom>
        </p:spPr>
        <p:txBody>
          <a:bodyPr lIns="0" tIns="0" rIns="0" bIns="0">
            <a:normAutofit/>
          </a:bodyPr>
          <a:lstStyle/>
          <a:p>
            <a:pPr lvl="0" defTabSz="795527">
              <a:defRPr sz="1800">
                <a:solidFill>
                  <a:srgbClr val="000000"/>
                </a:solidFill>
              </a:defRPr>
            </a:pPr>
            <a:r>
              <a:rPr lang="en-US" sz="3600" b="1" dirty="0">
                <a:solidFill>
                  <a:srgbClr val="007258"/>
                </a:solidFill>
              </a:rPr>
              <a:t>Why This Research?</a:t>
            </a:r>
          </a:p>
        </p:txBody>
      </p:sp>
      <p:sp>
        <p:nvSpPr>
          <p:cNvPr id="67" name="Shape 67"/>
          <p:cNvSpPr>
            <a:spLocks noGrp="1"/>
          </p:cNvSpPr>
          <p:nvPr>
            <p:ph type="body" idx="4294967295"/>
          </p:nvPr>
        </p:nvSpPr>
        <p:spPr>
          <a:xfrm>
            <a:off x="929308" y="1608317"/>
            <a:ext cx="5040418" cy="3641365"/>
          </a:xfrm>
          <a:prstGeom prst="rect">
            <a:avLst/>
          </a:prstGeom>
        </p:spPr>
        <p:txBody>
          <a:bodyPr lIns="0" tIns="0" rIns="0" bIns="0">
            <a:noAutofit/>
          </a:bodyPr>
          <a:lstStyle/>
          <a:p>
            <a:pPr eaLnBrk="1" fontAlgn="auto" hangingPunct="1"/>
            <a:r>
              <a:rPr lang="en-US" sz="1600" dirty="0"/>
              <a:t>State and local governments face challenges recruiting and retaining employees to deliver vital taxpayer services.  </a:t>
            </a:r>
          </a:p>
          <a:p>
            <a:pPr marL="0" indent="0" eaLnBrk="1" fontAlgn="auto" hangingPunct="1">
              <a:buNone/>
            </a:pPr>
            <a:endParaRPr lang="en-US" sz="1600" dirty="0"/>
          </a:p>
          <a:p>
            <a:pPr eaLnBrk="1" fontAlgn="auto" hangingPunct="1"/>
            <a:r>
              <a:rPr lang="en-US" sz="1600" dirty="0"/>
              <a:t>Millennials are a growing share of public workforce. In 2019, 32% of state and local employees were Millennials. </a:t>
            </a:r>
          </a:p>
          <a:p>
            <a:pPr eaLnBrk="1" fontAlgn="auto" hangingPunct="1"/>
            <a:endParaRPr lang="en-US" sz="1600" dirty="0"/>
          </a:p>
          <a:p>
            <a:pPr eaLnBrk="1" fontAlgn="auto" hangingPunct="1"/>
            <a:r>
              <a:rPr lang="en-US" sz="1600" dirty="0"/>
              <a:t>Policymakers best positioned to meet growing workforce demands when they fully understand what drives Millennial employee job decision making. </a:t>
            </a:r>
          </a:p>
          <a:p>
            <a:pPr eaLnBrk="1" fontAlgn="auto" hangingPunct="1"/>
            <a:endParaRPr lang="en-US" sz="1600" dirty="0"/>
          </a:p>
          <a:p>
            <a:pPr eaLnBrk="1" fontAlgn="auto" hangingPunct="1"/>
            <a:r>
              <a:rPr lang="en-US" sz="1600" dirty="0"/>
              <a:t>Debunks myths about the Millennial generation in the workforce. </a:t>
            </a:r>
          </a:p>
        </p:txBody>
      </p:sp>
      <p:sp>
        <p:nvSpPr>
          <p:cNvPr id="68" name="Shape 68"/>
          <p:cNvSpPr/>
          <p:nvPr/>
        </p:nvSpPr>
        <p:spPr>
          <a:xfrm>
            <a:off x="812801" y="1410582"/>
            <a:ext cx="8331200" cy="0"/>
          </a:xfrm>
          <a:prstGeom prst="line">
            <a:avLst/>
          </a:prstGeom>
          <a:ln>
            <a:solidFill>
              <a:srgbClr val="4A5558"/>
            </a:solidFill>
            <a:round/>
          </a:ln>
        </p:spPr>
        <p:txBody>
          <a:bodyPr lIns="0" tIns="0" rIns="0" bIns="0"/>
          <a:lstStyle/>
          <a:p>
            <a:pPr lvl="0" defTabSz="457200">
              <a:defRPr sz="1200">
                <a:solidFill>
                  <a:srgbClr val="000000"/>
                </a:solidFill>
                <a:latin typeface="+mj-lt"/>
                <a:ea typeface="+mj-ea"/>
                <a:cs typeface="+mj-cs"/>
                <a:sym typeface="Helvetica"/>
              </a:defRPr>
            </a:pPr>
            <a:endParaRPr/>
          </a:p>
        </p:txBody>
      </p:sp>
      <p:sp>
        <p:nvSpPr>
          <p:cNvPr id="5" name="Rectangle 6">
            <a:extLst>
              <a:ext uri="{FF2B5EF4-FFF2-40B4-BE49-F238E27FC236}">
                <a16:creationId xmlns:a16="http://schemas.microsoft.com/office/drawing/2014/main" id="{8B72A9A1-FF4B-7741-9F0D-41A753F3CFD1}"/>
              </a:ext>
            </a:extLst>
          </p:cNvPr>
          <p:cNvSpPr txBox="1">
            <a:spLocks noChangeArrowheads="1"/>
          </p:cNvSpPr>
          <p:nvPr/>
        </p:nvSpPr>
        <p:spPr>
          <a:xfrm>
            <a:off x="0" y="6400800"/>
            <a:ext cx="9144000" cy="391357"/>
          </a:xfrm>
          <a:prstGeom prst="rect">
            <a:avLst/>
          </a:prstGeom>
          <a:noFill/>
        </p:spPr>
        <p:txBody>
          <a:bodyPr anchor="ctr"/>
          <a:ls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mn-cs"/>
              </a:defRPr>
            </a:lvl1pPr>
            <a:lvl2pPr marL="742950" indent="-285750" algn="l" rtl="0" fontAlgn="base">
              <a:spcBef>
                <a:spcPct val="0"/>
              </a:spcBef>
              <a:spcAft>
                <a:spcPct val="0"/>
              </a:spcAft>
              <a:defRPr sz="2400" kern="1200">
                <a:solidFill>
                  <a:schemeClr val="tx1"/>
                </a:solidFill>
                <a:latin typeface="Arial" charset="0"/>
                <a:ea typeface="ＭＳ Ｐゴシック" charset="-128"/>
                <a:cs typeface="+mn-cs"/>
              </a:defRPr>
            </a:lvl2pPr>
            <a:lvl3pPr marL="1143000" indent="-228600" algn="l" rtl="0" fontAlgn="base">
              <a:spcBef>
                <a:spcPct val="0"/>
              </a:spcBef>
              <a:spcAft>
                <a:spcPct val="0"/>
              </a:spcAft>
              <a:defRPr sz="2400" kern="1200">
                <a:solidFill>
                  <a:schemeClr val="tx1"/>
                </a:solidFill>
                <a:latin typeface="Arial" charset="0"/>
                <a:ea typeface="ＭＳ Ｐゴシック" charset="-128"/>
                <a:cs typeface="+mn-cs"/>
              </a:defRPr>
            </a:lvl3pPr>
            <a:lvl4pPr marL="1600200" indent="-228600" algn="l" rtl="0" fontAlgn="base">
              <a:spcBef>
                <a:spcPct val="0"/>
              </a:spcBef>
              <a:spcAft>
                <a:spcPct val="0"/>
              </a:spcAft>
              <a:defRPr sz="2400" kern="1200">
                <a:solidFill>
                  <a:schemeClr val="tx1"/>
                </a:solidFill>
                <a:latin typeface="Arial" charset="0"/>
                <a:ea typeface="ＭＳ Ｐゴシック" charset="-128"/>
                <a:cs typeface="+mn-cs"/>
              </a:defRPr>
            </a:lvl4pPr>
            <a:lvl5pPr marL="2057400" indent="-228600" algn="l" rtl="0" fontAlgn="base">
              <a:spcBef>
                <a:spcPct val="0"/>
              </a:spcBef>
              <a:spcAft>
                <a:spcPct val="0"/>
              </a:spcAft>
              <a:defRPr sz="2400" kern="1200">
                <a:solidFill>
                  <a:schemeClr val="tx1"/>
                </a:solidFill>
                <a:latin typeface="Arial" charset="0"/>
                <a:ea typeface="ＭＳ Ｐゴシック" charset="-128"/>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9pPr>
          </a:lstStyle>
          <a:p>
            <a:pPr algn="ctr"/>
            <a:fld id="{F0E3EA20-1ABA-41BB-A3FB-EDA1728A230A}" type="slidenum">
              <a:rPr lang="en-US" sz="1100" smtClean="0"/>
              <a:pPr algn="ctr"/>
              <a:t>2</a:t>
            </a:fld>
            <a:endParaRPr lang="en-US" sz="1600" dirty="0"/>
          </a:p>
        </p:txBody>
      </p:sp>
      <p:pic>
        <p:nvPicPr>
          <p:cNvPr id="4" name="Picture 3" descr="A screenshot of a social media post&#10;&#10;Description automatically generated">
            <a:extLst>
              <a:ext uri="{FF2B5EF4-FFF2-40B4-BE49-F238E27FC236}">
                <a16:creationId xmlns:a16="http://schemas.microsoft.com/office/drawing/2014/main" id="{15637314-BE6B-044C-BA90-39A76CAF03D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215217" y="2027822"/>
            <a:ext cx="2647429" cy="3419596"/>
          </a:xfrm>
          <a:prstGeom prst="rect">
            <a:avLst/>
          </a:prstGeom>
        </p:spPr>
      </p:pic>
    </p:spTree>
    <p:extLst>
      <p:ext uri="{BB962C8B-B14F-4D97-AF65-F5344CB8AC3E}">
        <p14:creationId xmlns:p14="http://schemas.microsoft.com/office/powerpoint/2010/main" val="668463764"/>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Shape 66"/>
          <p:cNvSpPr>
            <a:spLocks noGrp="1"/>
          </p:cNvSpPr>
          <p:nvPr>
            <p:ph type="title" idx="4294967295"/>
          </p:nvPr>
        </p:nvSpPr>
        <p:spPr>
          <a:xfrm>
            <a:off x="929308" y="275578"/>
            <a:ext cx="7933338" cy="1135004"/>
          </a:xfrm>
          <a:prstGeom prst="rect">
            <a:avLst/>
          </a:prstGeom>
        </p:spPr>
        <p:txBody>
          <a:bodyPr lIns="0" tIns="0" rIns="0" bIns="0">
            <a:normAutofit/>
          </a:bodyPr>
          <a:lstStyle/>
          <a:p>
            <a:pPr lvl="0" defTabSz="795527">
              <a:defRPr sz="1800">
                <a:solidFill>
                  <a:srgbClr val="000000"/>
                </a:solidFill>
              </a:defRPr>
            </a:pPr>
            <a:r>
              <a:rPr lang="en-US" sz="2400" b="1" dirty="0">
                <a:solidFill>
                  <a:schemeClr val="tx2"/>
                </a:solidFill>
              </a:rPr>
              <a:t>Pensions are an effective way to retain state &amp; local employees according to 92% of Millennial state &amp; local employees.</a:t>
            </a:r>
            <a:endParaRPr sz="2400" b="1" dirty="0">
              <a:solidFill>
                <a:schemeClr val="tx2"/>
              </a:solidFill>
            </a:endParaRPr>
          </a:p>
        </p:txBody>
      </p:sp>
      <p:sp>
        <p:nvSpPr>
          <p:cNvPr id="68" name="Shape 68"/>
          <p:cNvSpPr/>
          <p:nvPr/>
        </p:nvSpPr>
        <p:spPr>
          <a:xfrm>
            <a:off x="812801" y="1410582"/>
            <a:ext cx="8331200" cy="0"/>
          </a:xfrm>
          <a:prstGeom prst="line">
            <a:avLst/>
          </a:prstGeom>
          <a:ln>
            <a:solidFill>
              <a:srgbClr val="4A5558"/>
            </a:solidFill>
            <a:round/>
          </a:ln>
        </p:spPr>
        <p:txBody>
          <a:bodyPr lIns="0" tIns="0" rIns="0" bIns="0"/>
          <a:lstStyle/>
          <a:p>
            <a:pPr lvl="0" defTabSz="457200">
              <a:defRPr sz="1200">
                <a:solidFill>
                  <a:srgbClr val="000000"/>
                </a:solidFill>
                <a:latin typeface="+mj-lt"/>
                <a:ea typeface="+mj-ea"/>
                <a:cs typeface="+mj-cs"/>
                <a:sym typeface="Helvetica"/>
              </a:defRPr>
            </a:pPr>
            <a:endParaRPr/>
          </a:p>
        </p:txBody>
      </p:sp>
      <p:sp>
        <p:nvSpPr>
          <p:cNvPr id="5" name="Rectangle 6">
            <a:extLst>
              <a:ext uri="{FF2B5EF4-FFF2-40B4-BE49-F238E27FC236}">
                <a16:creationId xmlns:a16="http://schemas.microsoft.com/office/drawing/2014/main" id="{8B72A9A1-FF4B-7741-9F0D-41A753F3CFD1}"/>
              </a:ext>
            </a:extLst>
          </p:cNvPr>
          <p:cNvSpPr txBox="1">
            <a:spLocks noChangeArrowheads="1"/>
          </p:cNvSpPr>
          <p:nvPr/>
        </p:nvSpPr>
        <p:spPr>
          <a:xfrm>
            <a:off x="0" y="6400800"/>
            <a:ext cx="9144000" cy="391357"/>
          </a:xfrm>
          <a:prstGeom prst="rect">
            <a:avLst/>
          </a:prstGeom>
          <a:noFill/>
        </p:spPr>
        <p:txBody>
          <a:bodyPr anchor="ctr"/>
          <a:ls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mn-cs"/>
              </a:defRPr>
            </a:lvl1pPr>
            <a:lvl2pPr marL="742950" indent="-285750" algn="l" rtl="0" fontAlgn="base">
              <a:spcBef>
                <a:spcPct val="0"/>
              </a:spcBef>
              <a:spcAft>
                <a:spcPct val="0"/>
              </a:spcAft>
              <a:defRPr sz="2400" kern="1200">
                <a:solidFill>
                  <a:schemeClr val="tx1"/>
                </a:solidFill>
                <a:latin typeface="Arial" charset="0"/>
                <a:ea typeface="ＭＳ Ｐゴシック" charset="-128"/>
                <a:cs typeface="+mn-cs"/>
              </a:defRPr>
            </a:lvl2pPr>
            <a:lvl3pPr marL="1143000" indent="-228600" algn="l" rtl="0" fontAlgn="base">
              <a:spcBef>
                <a:spcPct val="0"/>
              </a:spcBef>
              <a:spcAft>
                <a:spcPct val="0"/>
              </a:spcAft>
              <a:defRPr sz="2400" kern="1200">
                <a:solidFill>
                  <a:schemeClr val="tx1"/>
                </a:solidFill>
                <a:latin typeface="Arial" charset="0"/>
                <a:ea typeface="ＭＳ Ｐゴシック" charset="-128"/>
                <a:cs typeface="+mn-cs"/>
              </a:defRPr>
            </a:lvl3pPr>
            <a:lvl4pPr marL="1600200" indent="-228600" algn="l" rtl="0" fontAlgn="base">
              <a:spcBef>
                <a:spcPct val="0"/>
              </a:spcBef>
              <a:spcAft>
                <a:spcPct val="0"/>
              </a:spcAft>
              <a:defRPr sz="2400" kern="1200">
                <a:solidFill>
                  <a:schemeClr val="tx1"/>
                </a:solidFill>
                <a:latin typeface="Arial" charset="0"/>
                <a:ea typeface="ＭＳ Ｐゴシック" charset="-128"/>
                <a:cs typeface="+mn-cs"/>
              </a:defRPr>
            </a:lvl4pPr>
            <a:lvl5pPr marL="2057400" indent="-228600" algn="l" rtl="0" fontAlgn="base">
              <a:spcBef>
                <a:spcPct val="0"/>
              </a:spcBef>
              <a:spcAft>
                <a:spcPct val="0"/>
              </a:spcAft>
              <a:defRPr sz="2400" kern="1200">
                <a:solidFill>
                  <a:schemeClr val="tx1"/>
                </a:solidFill>
                <a:latin typeface="Arial" charset="0"/>
                <a:ea typeface="ＭＳ Ｐゴシック" charset="-128"/>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9pPr>
          </a:lstStyle>
          <a:p>
            <a:pPr algn="ctr"/>
            <a:fld id="{F0E3EA20-1ABA-41BB-A3FB-EDA1728A230A}" type="slidenum">
              <a:rPr lang="en-US" sz="1100" smtClean="0"/>
              <a:pPr algn="ctr"/>
              <a:t>20</a:t>
            </a:fld>
            <a:endParaRPr lang="en-US" sz="1600" dirty="0"/>
          </a:p>
        </p:txBody>
      </p:sp>
      <p:pic>
        <p:nvPicPr>
          <p:cNvPr id="3" name="Picture 2" descr="A screenshot of a cell phone&#10;&#10;Description automatically generated">
            <a:extLst>
              <a:ext uri="{FF2B5EF4-FFF2-40B4-BE49-F238E27FC236}">
                <a16:creationId xmlns:a16="http://schemas.microsoft.com/office/drawing/2014/main" id="{455D45E8-C622-3943-8EB2-BFDFC816163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538074" y="1766814"/>
            <a:ext cx="7114286" cy="4138032"/>
          </a:xfrm>
          <a:prstGeom prst="rect">
            <a:avLst/>
          </a:prstGeom>
        </p:spPr>
      </p:pic>
    </p:spTree>
    <p:extLst>
      <p:ext uri="{BB962C8B-B14F-4D97-AF65-F5344CB8AC3E}">
        <p14:creationId xmlns:p14="http://schemas.microsoft.com/office/powerpoint/2010/main" val="635388174"/>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Shape 66"/>
          <p:cNvSpPr>
            <a:spLocks noGrp="1"/>
          </p:cNvSpPr>
          <p:nvPr>
            <p:ph type="title" idx="4294967295"/>
          </p:nvPr>
        </p:nvSpPr>
        <p:spPr>
          <a:xfrm>
            <a:off x="929308" y="275578"/>
            <a:ext cx="7933338" cy="1135004"/>
          </a:xfrm>
          <a:prstGeom prst="rect">
            <a:avLst/>
          </a:prstGeom>
        </p:spPr>
        <p:txBody>
          <a:bodyPr lIns="0" tIns="0" rIns="0" bIns="0">
            <a:normAutofit/>
          </a:bodyPr>
          <a:lstStyle/>
          <a:p>
            <a:pPr lvl="0" defTabSz="795527">
              <a:defRPr sz="1800">
                <a:solidFill>
                  <a:srgbClr val="000000"/>
                </a:solidFill>
              </a:defRPr>
            </a:pPr>
            <a:r>
              <a:rPr lang="en-US" sz="2000" b="1" dirty="0">
                <a:solidFill>
                  <a:schemeClr val="tx2"/>
                </a:solidFill>
              </a:rPr>
              <a:t>If a pension benefit were switched to an individual savings account, most Millennials (59%) in state &amp; local government would be more likely to leave their job.</a:t>
            </a:r>
            <a:endParaRPr sz="2000" b="1" dirty="0">
              <a:solidFill>
                <a:schemeClr val="tx2"/>
              </a:solidFill>
            </a:endParaRPr>
          </a:p>
        </p:txBody>
      </p:sp>
      <p:sp>
        <p:nvSpPr>
          <p:cNvPr id="68" name="Shape 68"/>
          <p:cNvSpPr/>
          <p:nvPr/>
        </p:nvSpPr>
        <p:spPr>
          <a:xfrm>
            <a:off x="812801" y="1410582"/>
            <a:ext cx="8331200" cy="0"/>
          </a:xfrm>
          <a:prstGeom prst="line">
            <a:avLst/>
          </a:prstGeom>
          <a:ln>
            <a:solidFill>
              <a:srgbClr val="4A5558"/>
            </a:solidFill>
            <a:round/>
          </a:ln>
        </p:spPr>
        <p:txBody>
          <a:bodyPr lIns="0" tIns="0" rIns="0" bIns="0"/>
          <a:lstStyle/>
          <a:p>
            <a:pPr lvl="0" defTabSz="457200">
              <a:defRPr sz="1200">
                <a:solidFill>
                  <a:srgbClr val="000000"/>
                </a:solidFill>
                <a:latin typeface="+mj-lt"/>
                <a:ea typeface="+mj-ea"/>
                <a:cs typeface="+mj-cs"/>
                <a:sym typeface="Helvetica"/>
              </a:defRPr>
            </a:pPr>
            <a:endParaRPr/>
          </a:p>
        </p:txBody>
      </p:sp>
      <p:sp>
        <p:nvSpPr>
          <p:cNvPr id="5" name="Rectangle 6">
            <a:extLst>
              <a:ext uri="{FF2B5EF4-FFF2-40B4-BE49-F238E27FC236}">
                <a16:creationId xmlns:a16="http://schemas.microsoft.com/office/drawing/2014/main" id="{8B72A9A1-FF4B-7741-9F0D-41A753F3CFD1}"/>
              </a:ext>
            </a:extLst>
          </p:cNvPr>
          <p:cNvSpPr txBox="1">
            <a:spLocks noChangeArrowheads="1"/>
          </p:cNvSpPr>
          <p:nvPr/>
        </p:nvSpPr>
        <p:spPr>
          <a:xfrm>
            <a:off x="0" y="6400800"/>
            <a:ext cx="9144000" cy="391357"/>
          </a:xfrm>
          <a:prstGeom prst="rect">
            <a:avLst/>
          </a:prstGeom>
          <a:noFill/>
        </p:spPr>
        <p:txBody>
          <a:bodyPr anchor="ctr"/>
          <a:ls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mn-cs"/>
              </a:defRPr>
            </a:lvl1pPr>
            <a:lvl2pPr marL="742950" indent="-285750" algn="l" rtl="0" fontAlgn="base">
              <a:spcBef>
                <a:spcPct val="0"/>
              </a:spcBef>
              <a:spcAft>
                <a:spcPct val="0"/>
              </a:spcAft>
              <a:defRPr sz="2400" kern="1200">
                <a:solidFill>
                  <a:schemeClr val="tx1"/>
                </a:solidFill>
                <a:latin typeface="Arial" charset="0"/>
                <a:ea typeface="ＭＳ Ｐゴシック" charset="-128"/>
                <a:cs typeface="+mn-cs"/>
              </a:defRPr>
            </a:lvl2pPr>
            <a:lvl3pPr marL="1143000" indent="-228600" algn="l" rtl="0" fontAlgn="base">
              <a:spcBef>
                <a:spcPct val="0"/>
              </a:spcBef>
              <a:spcAft>
                <a:spcPct val="0"/>
              </a:spcAft>
              <a:defRPr sz="2400" kern="1200">
                <a:solidFill>
                  <a:schemeClr val="tx1"/>
                </a:solidFill>
                <a:latin typeface="Arial" charset="0"/>
                <a:ea typeface="ＭＳ Ｐゴシック" charset="-128"/>
                <a:cs typeface="+mn-cs"/>
              </a:defRPr>
            </a:lvl3pPr>
            <a:lvl4pPr marL="1600200" indent="-228600" algn="l" rtl="0" fontAlgn="base">
              <a:spcBef>
                <a:spcPct val="0"/>
              </a:spcBef>
              <a:spcAft>
                <a:spcPct val="0"/>
              </a:spcAft>
              <a:defRPr sz="2400" kern="1200">
                <a:solidFill>
                  <a:schemeClr val="tx1"/>
                </a:solidFill>
                <a:latin typeface="Arial" charset="0"/>
                <a:ea typeface="ＭＳ Ｐゴシック" charset="-128"/>
                <a:cs typeface="+mn-cs"/>
              </a:defRPr>
            </a:lvl4pPr>
            <a:lvl5pPr marL="2057400" indent="-228600" algn="l" rtl="0" fontAlgn="base">
              <a:spcBef>
                <a:spcPct val="0"/>
              </a:spcBef>
              <a:spcAft>
                <a:spcPct val="0"/>
              </a:spcAft>
              <a:defRPr sz="2400" kern="1200">
                <a:solidFill>
                  <a:schemeClr val="tx1"/>
                </a:solidFill>
                <a:latin typeface="Arial" charset="0"/>
                <a:ea typeface="ＭＳ Ｐゴシック" charset="-128"/>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9pPr>
          </a:lstStyle>
          <a:p>
            <a:pPr algn="ctr"/>
            <a:fld id="{F0E3EA20-1ABA-41BB-A3FB-EDA1728A230A}" type="slidenum">
              <a:rPr lang="en-US" sz="1100" smtClean="0"/>
              <a:pPr algn="ctr"/>
              <a:t>21</a:t>
            </a:fld>
            <a:endParaRPr lang="en-US" sz="1600" dirty="0"/>
          </a:p>
        </p:txBody>
      </p:sp>
      <p:pic>
        <p:nvPicPr>
          <p:cNvPr id="4" name="Picture 3" descr="A screenshot of a cell phone&#10;&#10;Description automatically generated">
            <a:extLst>
              <a:ext uri="{FF2B5EF4-FFF2-40B4-BE49-F238E27FC236}">
                <a16:creationId xmlns:a16="http://schemas.microsoft.com/office/drawing/2014/main" id="{9D22BE20-BABD-014F-B771-549B70BB51E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636147" y="1824275"/>
            <a:ext cx="6329982" cy="3927169"/>
          </a:xfrm>
          <a:prstGeom prst="rect">
            <a:avLst/>
          </a:prstGeom>
        </p:spPr>
      </p:pic>
    </p:spTree>
    <p:extLst>
      <p:ext uri="{BB962C8B-B14F-4D97-AF65-F5344CB8AC3E}">
        <p14:creationId xmlns:p14="http://schemas.microsoft.com/office/powerpoint/2010/main" val="3071534203"/>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Shape 66"/>
          <p:cNvSpPr>
            <a:spLocks noGrp="1"/>
          </p:cNvSpPr>
          <p:nvPr>
            <p:ph type="title" idx="4294967295"/>
          </p:nvPr>
        </p:nvSpPr>
        <p:spPr>
          <a:xfrm>
            <a:off x="929308" y="275578"/>
            <a:ext cx="7933338" cy="1135004"/>
          </a:xfrm>
          <a:prstGeom prst="rect">
            <a:avLst/>
          </a:prstGeom>
        </p:spPr>
        <p:txBody>
          <a:bodyPr lIns="0" tIns="0" rIns="0" bIns="0">
            <a:normAutofit/>
          </a:bodyPr>
          <a:lstStyle/>
          <a:p>
            <a:pPr lvl="0" defTabSz="795527">
              <a:defRPr sz="1800">
                <a:solidFill>
                  <a:srgbClr val="000000"/>
                </a:solidFill>
              </a:defRPr>
            </a:pPr>
            <a:r>
              <a:rPr lang="en-US" sz="6600" b="1" dirty="0">
                <a:solidFill>
                  <a:srgbClr val="007258"/>
                </a:solidFill>
              </a:rPr>
              <a:t>3</a:t>
            </a:r>
            <a:r>
              <a:rPr lang="en-US" sz="3200" b="1" dirty="0">
                <a:solidFill>
                  <a:srgbClr val="007258"/>
                </a:solidFill>
              </a:rPr>
              <a:t> Key Finding </a:t>
            </a:r>
            <a:endParaRPr sz="3200" b="1" dirty="0">
              <a:solidFill>
                <a:srgbClr val="007258"/>
              </a:solidFill>
            </a:endParaRPr>
          </a:p>
        </p:txBody>
      </p:sp>
      <p:sp>
        <p:nvSpPr>
          <p:cNvPr id="68" name="Shape 68"/>
          <p:cNvSpPr/>
          <p:nvPr/>
        </p:nvSpPr>
        <p:spPr>
          <a:xfrm>
            <a:off x="812801" y="1410582"/>
            <a:ext cx="8331200" cy="0"/>
          </a:xfrm>
          <a:prstGeom prst="line">
            <a:avLst/>
          </a:prstGeom>
          <a:ln>
            <a:solidFill>
              <a:srgbClr val="4A5558"/>
            </a:solidFill>
            <a:round/>
          </a:ln>
        </p:spPr>
        <p:txBody>
          <a:bodyPr lIns="0" tIns="0" rIns="0" bIns="0"/>
          <a:lstStyle/>
          <a:p>
            <a:pPr lvl="0" defTabSz="457200">
              <a:defRPr sz="1200">
                <a:solidFill>
                  <a:srgbClr val="000000"/>
                </a:solidFill>
                <a:latin typeface="+mj-lt"/>
                <a:ea typeface="+mj-ea"/>
                <a:cs typeface="+mj-cs"/>
                <a:sym typeface="Helvetica"/>
              </a:defRPr>
            </a:pPr>
            <a:endParaRPr/>
          </a:p>
        </p:txBody>
      </p:sp>
      <p:sp>
        <p:nvSpPr>
          <p:cNvPr id="5" name="Rectangle 6">
            <a:extLst>
              <a:ext uri="{FF2B5EF4-FFF2-40B4-BE49-F238E27FC236}">
                <a16:creationId xmlns:a16="http://schemas.microsoft.com/office/drawing/2014/main" id="{8B72A9A1-FF4B-7741-9F0D-41A753F3CFD1}"/>
              </a:ext>
            </a:extLst>
          </p:cNvPr>
          <p:cNvSpPr txBox="1">
            <a:spLocks noChangeArrowheads="1"/>
          </p:cNvSpPr>
          <p:nvPr/>
        </p:nvSpPr>
        <p:spPr>
          <a:xfrm>
            <a:off x="0" y="6400800"/>
            <a:ext cx="9144000" cy="391357"/>
          </a:xfrm>
          <a:prstGeom prst="rect">
            <a:avLst/>
          </a:prstGeom>
          <a:noFill/>
        </p:spPr>
        <p:txBody>
          <a:bodyPr anchor="ctr"/>
          <a:ls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mn-cs"/>
              </a:defRPr>
            </a:lvl1pPr>
            <a:lvl2pPr marL="742950" indent="-285750" algn="l" rtl="0" fontAlgn="base">
              <a:spcBef>
                <a:spcPct val="0"/>
              </a:spcBef>
              <a:spcAft>
                <a:spcPct val="0"/>
              </a:spcAft>
              <a:defRPr sz="2400" kern="1200">
                <a:solidFill>
                  <a:schemeClr val="tx1"/>
                </a:solidFill>
                <a:latin typeface="Arial" charset="0"/>
                <a:ea typeface="ＭＳ Ｐゴシック" charset="-128"/>
                <a:cs typeface="+mn-cs"/>
              </a:defRPr>
            </a:lvl2pPr>
            <a:lvl3pPr marL="1143000" indent="-228600" algn="l" rtl="0" fontAlgn="base">
              <a:spcBef>
                <a:spcPct val="0"/>
              </a:spcBef>
              <a:spcAft>
                <a:spcPct val="0"/>
              </a:spcAft>
              <a:defRPr sz="2400" kern="1200">
                <a:solidFill>
                  <a:schemeClr val="tx1"/>
                </a:solidFill>
                <a:latin typeface="Arial" charset="0"/>
                <a:ea typeface="ＭＳ Ｐゴシック" charset="-128"/>
                <a:cs typeface="+mn-cs"/>
              </a:defRPr>
            </a:lvl3pPr>
            <a:lvl4pPr marL="1600200" indent="-228600" algn="l" rtl="0" fontAlgn="base">
              <a:spcBef>
                <a:spcPct val="0"/>
              </a:spcBef>
              <a:spcAft>
                <a:spcPct val="0"/>
              </a:spcAft>
              <a:defRPr sz="2400" kern="1200">
                <a:solidFill>
                  <a:schemeClr val="tx1"/>
                </a:solidFill>
                <a:latin typeface="Arial" charset="0"/>
                <a:ea typeface="ＭＳ Ｐゴシック" charset="-128"/>
                <a:cs typeface="+mn-cs"/>
              </a:defRPr>
            </a:lvl4pPr>
            <a:lvl5pPr marL="2057400" indent="-228600" algn="l" rtl="0" fontAlgn="base">
              <a:spcBef>
                <a:spcPct val="0"/>
              </a:spcBef>
              <a:spcAft>
                <a:spcPct val="0"/>
              </a:spcAft>
              <a:defRPr sz="2400" kern="1200">
                <a:solidFill>
                  <a:schemeClr val="tx1"/>
                </a:solidFill>
                <a:latin typeface="Arial" charset="0"/>
                <a:ea typeface="ＭＳ Ｐゴシック" charset="-128"/>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9pPr>
          </a:lstStyle>
          <a:p>
            <a:pPr algn="ctr"/>
            <a:fld id="{F0E3EA20-1ABA-41BB-A3FB-EDA1728A230A}" type="slidenum">
              <a:rPr lang="en-US" sz="1100" smtClean="0"/>
              <a:pPr algn="ctr"/>
              <a:t>22</a:t>
            </a:fld>
            <a:endParaRPr lang="en-US" sz="1600" dirty="0"/>
          </a:p>
        </p:txBody>
      </p:sp>
      <p:sp>
        <p:nvSpPr>
          <p:cNvPr id="8" name="TextBox 7">
            <a:extLst>
              <a:ext uri="{FF2B5EF4-FFF2-40B4-BE49-F238E27FC236}">
                <a16:creationId xmlns:a16="http://schemas.microsoft.com/office/drawing/2014/main" id="{B04F41F0-1DA6-B64C-9E42-088ED16033BE}"/>
              </a:ext>
            </a:extLst>
          </p:cNvPr>
          <p:cNvSpPr txBox="1"/>
          <p:nvPr/>
        </p:nvSpPr>
        <p:spPr>
          <a:xfrm>
            <a:off x="1101571" y="4641107"/>
            <a:ext cx="7588811" cy="1384995"/>
          </a:xfrm>
          <a:prstGeom prst="rect">
            <a:avLst/>
          </a:prstGeom>
          <a:noFill/>
        </p:spPr>
        <p:txBody>
          <a:bodyPr wrap="square" rtlCol="0">
            <a:spAutoFit/>
          </a:bodyPr>
          <a:lstStyle/>
          <a:p>
            <a:pPr algn="ctr"/>
            <a:r>
              <a:rPr lang="en-US" sz="2000" b="1" dirty="0"/>
              <a:t>Millennials working in state and local government are highly supportive of pensions, and they see the advantages of their benefits beyond retirement. </a:t>
            </a:r>
          </a:p>
          <a:p>
            <a:pPr algn="ctr"/>
            <a:endParaRPr lang="en-US" dirty="0"/>
          </a:p>
        </p:txBody>
      </p:sp>
      <p:pic>
        <p:nvPicPr>
          <p:cNvPr id="3" name="Picture 2" descr="A group of people sitting at a table&#10;&#10;Description automatically generated">
            <a:extLst>
              <a:ext uri="{FF2B5EF4-FFF2-40B4-BE49-F238E27FC236}">
                <a16:creationId xmlns:a16="http://schemas.microsoft.com/office/drawing/2014/main" id="{B65625FD-841F-414C-BE49-2A9717494B16}"/>
              </a:ext>
            </a:extLst>
          </p:cNvPr>
          <p:cNvPicPr>
            <a:picLocks noChangeAspect="1"/>
          </p:cNvPicPr>
          <p:nvPr/>
        </p:nvPicPr>
        <p:blipFill rotWithShape="1">
          <a:blip r:embed="rId2" cstate="screen">
            <a:alphaModFix amt="65000"/>
            <a:extLst>
              <a:ext uri="{28A0092B-C50C-407E-A947-70E740481C1C}">
                <a14:useLocalDpi xmlns:a14="http://schemas.microsoft.com/office/drawing/2010/main"/>
              </a:ext>
            </a:extLst>
          </a:blip>
          <a:srcRect/>
          <a:stretch/>
        </p:blipFill>
        <p:spPr>
          <a:xfrm>
            <a:off x="797303" y="1454258"/>
            <a:ext cx="8346697" cy="3081179"/>
          </a:xfrm>
          <a:prstGeom prst="rect">
            <a:avLst/>
          </a:prstGeom>
        </p:spPr>
      </p:pic>
    </p:spTree>
    <p:extLst>
      <p:ext uri="{BB962C8B-B14F-4D97-AF65-F5344CB8AC3E}">
        <p14:creationId xmlns:p14="http://schemas.microsoft.com/office/powerpoint/2010/main" val="750149190"/>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Shape 66"/>
          <p:cNvSpPr>
            <a:spLocks noGrp="1"/>
          </p:cNvSpPr>
          <p:nvPr>
            <p:ph type="title" idx="4294967295"/>
          </p:nvPr>
        </p:nvSpPr>
        <p:spPr>
          <a:xfrm>
            <a:off x="929308" y="275578"/>
            <a:ext cx="7933338" cy="1135004"/>
          </a:xfrm>
          <a:prstGeom prst="rect">
            <a:avLst/>
          </a:prstGeom>
        </p:spPr>
        <p:txBody>
          <a:bodyPr lIns="0" tIns="0" rIns="0" bIns="0">
            <a:normAutofit/>
          </a:bodyPr>
          <a:lstStyle/>
          <a:p>
            <a:pPr lvl="0" defTabSz="795527">
              <a:defRPr sz="1800">
                <a:solidFill>
                  <a:srgbClr val="000000"/>
                </a:solidFill>
              </a:defRPr>
            </a:pPr>
            <a:r>
              <a:rPr lang="en-US" sz="2400" b="1" dirty="0">
                <a:solidFill>
                  <a:schemeClr val="tx2"/>
                </a:solidFill>
              </a:rPr>
              <a:t>Nearly all Millennials (97%) working in state and local government have a favorable view of pensions.</a:t>
            </a:r>
            <a:endParaRPr sz="2400" b="1" dirty="0">
              <a:solidFill>
                <a:schemeClr val="tx2"/>
              </a:solidFill>
            </a:endParaRPr>
          </a:p>
        </p:txBody>
      </p:sp>
      <p:sp>
        <p:nvSpPr>
          <p:cNvPr id="68" name="Shape 68"/>
          <p:cNvSpPr/>
          <p:nvPr/>
        </p:nvSpPr>
        <p:spPr>
          <a:xfrm>
            <a:off x="812801" y="1410582"/>
            <a:ext cx="8331200" cy="0"/>
          </a:xfrm>
          <a:prstGeom prst="line">
            <a:avLst/>
          </a:prstGeom>
          <a:ln>
            <a:solidFill>
              <a:srgbClr val="4A5558"/>
            </a:solidFill>
            <a:round/>
          </a:ln>
        </p:spPr>
        <p:txBody>
          <a:bodyPr lIns="0" tIns="0" rIns="0" bIns="0"/>
          <a:lstStyle/>
          <a:p>
            <a:pPr lvl="0" defTabSz="457200">
              <a:defRPr sz="1200">
                <a:solidFill>
                  <a:srgbClr val="000000"/>
                </a:solidFill>
                <a:latin typeface="+mj-lt"/>
                <a:ea typeface="+mj-ea"/>
                <a:cs typeface="+mj-cs"/>
                <a:sym typeface="Helvetica"/>
              </a:defRPr>
            </a:pPr>
            <a:endParaRPr/>
          </a:p>
        </p:txBody>
      </p:sp>
      <p:sp>
        <p:nvSpPr>
          <p:cNvPr id="5" name="Rectangle 6">
            <a:extLst>
              <a:ext uri="{FF2B5EF4-FFF2-40B4-BE49-F238E27FC236}">
                <a16:creationId xmlns:a16="http://schemas.microsoft.com/office/drawing/2014/main" id="{8B72A9A1-FF4B-7741-9F0D-41A753F3CFD1}"/>
              </a:ext>
            </a:extLst>
          </p:cNvPr>
          <p:cNvSpPr txBox="1">
            <a:spLocks noChangeArrowheads="1"/>
          </p:cNvSpPr>
          <p:nvPr/>
        </p:nvSpPr>
        <p:spPr>
          <a:xfrm>
            <a:off x="0" y="6400800"/>
            <a:ext cx="9144000" cy="391357"/>
          </a:xfrm>
          <a:prstGeom prst="rect">
            <a:avLst/>
          </a:prstGeom>
          <a:noFill/>
        </p:spPr>
        <p:txBody>
          <a:bodyPr anchor="ctr"/>
          <a:ls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mn-cs"/>
              </a:defRPr>
            </a:lvl1pPr>
            <a:lvl2pPr marL="742950" indent="-285750" algn="l" rtl="0" fontAlgn="base">
              <a:spcBef>
                <a:spcPct val="0"/>
              </a:spcBef>
              <a:spcAft>
                <a:spcPct val="0"/>
              </a:spcAft>
              <a:defRPr sz="2400" kern="1200">
                <a:solidFill>
                  <a:schemeClr val="tx1"/>
                </a:solidFill>
                <a:latin typeface="Arial" charset="0"/>
                <a:ea typeface="ＭＳ Ｐゴシック" charset="-128"/>
                <a:cs typeface="+mn-cs"/>
              </a:defRPr>
            </a:lvl2pPr>
            <a:lvl3pPr marL="1143000" indent="-228600" algn="l" rtl="0" fontAlgn="base">
              <a:spcBef>
                <a:spcPct val="0"/>
              </a:spcBef>
              <a:spcAft>
                <a:spcPct val="0"/>
              </a:spcAft>
              <a:defRPr sz="2400" kern="1200">
                <a:solidFill>
                  <a:schemeClr val="tx1"/>
                </a:solidFill>
                <a:latin typeface="Arial" charset="0"/>
                <a:ea typeface="ＭＳ Ｐゴシック" charset="-128"/>
                <a:cs typeface="+mn-cs"/>
              </a:defRPr>
            </a:lvl3pPr>
            <a:lvl4pPr marL="1600200" indent="-228600" algn="l" rtl="0" fontAlgn="base">
              <a:spcBef>
                <a:spcPct val="0"/>
              </a:spcBef>
              <a:spcAft>
                <a:spcPct val="0"/>
              </a:spcAft>
              <a:defRPr sz="2400" kern="1200">
                <a:solidFill>
                  <a:schemeClr val="tx1"/>
                </a:solidFill>
                <a:latin typeface="Arial" charset="0"/>
                <a:ea typeface="ＭＳ Ｐゴシック" charset="-128"/>
                <a:cs typeface="+mn-cs"/>
              </a:defRPr>
            </a:lvl4pPr>
            <a:lvl5pPr marL="2057400" indent="-228600" algn="l" rtl="0" fontAlgn="base">
              <a:spcBef>
                <a:spcPct val="0"/>
              </a:spcBef>
              <a:spcAft>
                <a:spcPct val="0"/>
              </a:spcAft>
              <a:defRPr sz="2400" kern="1200">
                <a:solidFill>
                  <a:schemeClr val="tx1"/>
                </a:solidFill>
                <a:latin typeface="Arial" charset="0"/>
                <a:ea typeface="ＭＳ Ｐゴシック" charset="-128"/>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9pPr>
          </a:lstStyle>
          <a:p>
            <a:pPr algn="ctr"/>
            <a:fld id="{F0E3EA20-1ABA-41BB-A3FB-EDA1728A230A}" type="slidenum">
              <a:rPr lang="en-US" sz="1100" smtClean="0"/>
              <a:pPr algn="ctr"/>
              <a:t>23</a:t>
            </a:fld>
            <a:endParaRPr lang="en-US" sz="1600" dirty="0"/>
          </a:p>
        </p:txBody>
      </p:sp>
      <p:pic>
        <p:nvPicPr>
          <p:cNvPr id="4" name="Picture 3" descr="A screenshot of a cell phone&#10;&#10;Description automatically generated">
            <a:extLst>
              <a:ext uri="{FF2B5EF4-FFF2-40B4-BE49-F238E27FC236}">
                <a16:creationId xmlns:a16="http://schemas.microsoft.com/office/drawing/2014/main" id="{6CD2BAB8-C9FA-B64F-8D6D-611B65058C3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673083" y="1828689"/>
            <a:ext cx="6479026" cy="3936469"/>
          </a:xfrm>
          <a:prstGeom prst="rect">
            <a:avLst/>
          </a:prstGeom>
        </p:spPr>
      </p:pic>
    </p:spTree>
    <p:extLst>
      <p:ext uri="{BB962C8B-B14F-4D97-AF65-F5344CB8AC3E}">
        <p14:creationId xmlns:p14="http://schemas.microsoft.com/office/powerpoint/2010/main" val="1388800447"/>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Shape 66"/>
          <p:cNvSpPr>
            <a:spLocks noGrp="1"/>
          </p:cNvSpPr>
          <p:nvPr>
            <p:ph type="title" idx="4294967295"/>
          </p:nvPr>
        </p:nvSpPr>
        <p:spPr>
          <a:xfrm>
            <a:off x="929308" y="275578"/>
            <a:ext cx="7933338" cy="1135004"/>
          </a:xfrm>
          <a:prstGeom prst="rect">
            <a:avLst/>
          </a:prstGeom>
        </p:spPr>
        <p:txBody>
          <a:bodyPr lIns="0" tIns="0" rIns="0" bIns="0">
            <a:normAutofit/>
          </a:bodyPr>
          <a:lstStyle/>
          <a:p>
            <a:pPr lvl="0" defTabSz="795527">
              <a:defRPr sz="1800">
                <a:solidFill>
                  <a:srgbClr val="000000"/>
                </a:solidFill>
              </a:defRPr>
            </a:pPr>
            <a:r>
              <a:rPr lang="en-US" sz="2400" b="1" dirty="0">
                <a:solidFill>
                  <a:schemeClr val="tx2"/>
                </a:solidFill>
              </a:rPr>
              <a:t>Lasting income, and a monthly check are the most important features of pensions for Millennials in state and local government.</a:t>
            </a:r>
            <a:endParaRPr sz="2400" b="1" dirty="0">
              <a:solidFill>
                <a:schemeClr val="tx2"/>
              </a:solidFill>
            </a:endParaRPr>
          </a:p>
        </p:txBody>
      </p:sp>
      <p:sp>
        <p:nvSpPr>
          <p:cNvPr id="68" name="Shape 68"/>
          <p:cNvSpPr/>
          <p:nvPr/>
        </p:nvSpPr>
        <p:spPr>
          <a:xfrm>
            <a:off x="812801" y="1410582"/>
            <a:ext cx="8331200" cy="0"/>
          </a:xfrm>
          <a:prstGeom prst="line">
            <a:avLst/>
          </a:prstGeom>
          <a:ln>
            <a:solidFill>
              <a:srgbClr val="4A5558"/>
            </a:solidFill>
            <a:round/>
          </a:ln>
        </p:spPr>
        <p:txBody>
          <a:bodyPr lIns="0" tIns="0" rIns="0" bIns="0"/>
          <a:lstStyle/>
          <a:p>
            <a:pPr lvl="0" defTabSz="457200">
              <a:defRPr sz="1200">
                <a:solidFill>
                  <a:srgbClr val="000000"/>
                </a:solidFill>
                <a:latin typeface="+mj-lt"/>
                <a:ea typeface="+mj-ea"/>
                <a:cs typeface="+mj-cs"/>
                <a:sym typeface="Helvetica"/>
              </a:defRPr>
            </a:pPr>
            <a:endParaRPr/>
          </a:p>
        </p:txBody>
      </p:sp>
      <p:sp>
        <p:nvSpPr>
          <p:cNvPr id="5" name="Rectangle 6">
            <a:extLst>
              <a:ext uri="{FF2B5EF4-FFF2-40B4-BE49-F238E27FC236}">
                <a16:creationId xmlns:a16="http://schemas.microsoft.com/office/drawing/2014/main" id="{8B72A9A1-FF4B-7741-9F0D-41A753F3CFD1}"/>
              </a:ext>
            </a:extLst>
          </p:cNvPr>
          <p:cNvSpPr txBox="1">
            <a:spLocks noChangeArrowheads="1"/>
          </p:cNvSpPr>
          <p:nvPr/>
        </p:nvSpPr>
        <p:spPr>
          <a:xfrm>
            <a:off x="0" y="6400800"/>
            <a:ext cx="9144000" cy="391357"/>
          </a:xfrm>
          <a:prstGeom prst="rect">
            <a:avLst/>
          </a:prstGeom>
          <a:noFill/>
        </p:spPr>
        <p:txBody>
          <a:bodyPr anchor="ctr"/>
          <a:ls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mn-cs"/>
              </a:defRPr>
            </a:lvl1pPr>
            <a:lvl2pPr marL="742950" indent="-285750" algn="l" rtl="0" fontAlgn="base">
              <a:spcBef>
                <a:spcPct val="0"/>
              </a:spcBef>
              <a:spcAft>
                <a:spcPct val="0"/>
              </a:spcAft>
              <a:defRPr sz="2400" kern="1200">
                <a:solidFill>
                  <a:schemeClr val="tx1"/>
                </a:solidFill>
                <a:latin typeface="Arial" charset="0"/>
                <a:ea typeface="ＭＳ Ｐゴシック" charset="-128"/>
                <a:cs typeface="+mn-cs"/>
              </a:defRPr>
            </a:lvl2pPr>
            <a:lvl3pPr marL="1143000" indent="-228600" algn="l" rtl="0" fontAlgn="base">
              <a:spcBef>
                <a:spcPct val="0"/>
              </a:spcBef>
              <a:spcAft>
                <a:spcPct val="0"/>
              </a:spcAft>
              <a:defRPr sz="2400" kern="1200">
                <a:solidFill>
                  <a:schemeClr val="tx1"/>
                </a:solidFill>
                <a:latin typeface="Arial" charset="0"/>
                <a:ea typeface="ＭＳ Ｐゴシック" charset="-128"/>
                <a:cs typeface="+mn-cs"/>
              </a:defRPr>
            </a:lvl3pPr>
            <a:lvl4pPr marL="1600200" indent="-228600" algn="l" rtl="0" fontAlgn="base">
              <a:spcBef>
                <a:spcPct val="0"/>
              </a:spcBef>
              <a:spcAft>
                <a:spcPct val="0"/>
              </a:spcAft>
              <a:defRPr sz="2400" kern="1200">
                <a:solidFill>
                  <a:schemeClr val="tx1"/>
                </a:solidFill>
                <a:latin typeface="Arial" charset="0"/>
                <a:ea typeface="ＭＳ Ｐゴシック" charset="-128"/>
                <a:cs typeface="+mn-cs"/>
              </a:defRPr>
            </a:lvl4pPr>
            <a:lvl5pPr marL="2057400" indent="-228600" algn="l" rtl="0" fontAlgn="base">
              <a:spcBef>
                <a:spcPct val="0"/>
              </a:spcBef>
              <a:spcAft>
                <a:spcPct val="0"/>
              </a:spcAft>
              <a:defRPr sz="2400" kern="1200">
                <a:solidFill>
                  <a:schemeClr val="tx1"/>
                </a:solidFill>
                <a:latin typeface="Arial" charset="0"/>
                <a:ea typeface="ＭＳ Ｐゴシック" charset="-128"/>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9pPr>
          </a:lstStyle>
          <a:p>
            <a:pPr algn="ctr"/>
            <a:fld id="{F0E3EA20-1ABA-41BB-A3FB-EDA1728A230A}" type="slidenum">
              <a:rPr lang="en-US" sz="1100" smtClean="0"/>
              <a:pPr algn="ctr"/>
              <a:t>24</a:t>
            </a:fld>
            <a:endParaRPr lang="en-US" sz="1600" dirty="0"/>
          </a:p>
        </p:txBody>
      </p:sp>
      <p:pic>
        <p:nvPicPr>
          <p:cNvPr id="3" name="Picture 2" descr="A screenshot of a cell phone&#10;&#10;Description automatically generated">
            <a:extLst>
              <a:ext uri="{FF2B5EF4-FFF2-40B4-BE49-F238E27FC236}">
                <a16:creationId xmlns:a16="http://schemas.microsoft.com/office/drawing/2014/main" id="{F5526808-2CD0-4343-96B0-92A17CF3F69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826407" y="1809584"/>
            <a:ext cx="5491186" cy="4192212"/>
          </a:xfrm>
          <a:prstGeom prst="rect">
            <a:avLst/>
          </a:prstGeom>
        </p:spPr>
      </p:pic>
    </p:spTree>
    <p:extLst>
      <p:ext uri="{BB962C8B-B14F-4D97-AF65-F5344CB8AC3E}">
        <p14:creationId xmlns:p14="http://schemas.microsoft.com/office/powerpoint/2010/main" val="1800254399"/>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Shape 66"/>
          <p:cNvSpPr>
            <a:spLocks noGrp="1"/>
          </p:cNvSpPr>
          <p:nvPr>
            <p:ph type="title" idx="4294967295"/>
          </p:nvPr>
        </p:nvSpPr>
        <p:spPr>
          <a:xfrm>
            <a:off x="929308" y="275578"/>
            <a:ext cx="7933338" cy="1135004"/>
          </a:xfrm>
          <a:prstGeom prst="rect">
            <a:avLst/>
          </a:prstGeom>
        </p:spPr>
        <p:txBody>
          <a:bodyPr lIns="0" tIns="0" rIns="0" bIns="0">
            <a:normAutofit/>
          </a:bodyPr>
          <a:lstStyle/>
          <a:p>
            <a:pPr lvl="0" defTabSz="795527">
              <a:defRPr sz="1800">
                <a:solidFill>
                  <a:srgbClr val="000000"/>
                </a:solidFill>
              </a:defRPr>
            </a:pPr>
            <a:r>
              <a:rPr lang="en-US" sz="2400" b="1" dirty="0">
                <a:solidFill>
                  <a:schemeClr val="tx2"/>
                </a:solidFill>
              </a:rPr>
              <a:t>More than three-fourths of Millennials working in state and local government say that a pension is better than a 401(k).</a:t>
            </a:r>
            <a:endParaRPr sz="2400" b="1" dirty="0">
              <a:solidFill>
                <a:schemeClr val="tx2"/>
              </a:solidFill>
            </a:endParaRPr>
          </a:p>
        </p:txBody>
      </p:sp>
      <p:sp>
        <p:nvSpPr>
          <p:cNvPr id="68" name="Shape 68"/>
          <p:cNvSpPr/>
          <p:nvPr/>
        </p:nvSpPr>
        <p:spPr>
          <a:xfrm>
            <a:off x="812801" y="1410582"/>
            <a:ext cx="8331200" cy="0"/>
          </a:xfrm>
          <a:prstGeom prst="line">
            <a:avLst/>
          </a:prstGeom>
          <a:ln>
            <a:solidFill>
              <a:srgbClr val="4A5558"/>
            </a:solidFill>
            <a:round/>
          </a:ln>
        </p:spPr>
        <p:txBody>
          <a:bodyPr lIns="0" tIns="0" rIns="0" bIns="0"/>
          <a:lstStyle/>
          <a:p>
            <a:pPr lvl="0" defTabSz="457200">
              <a:defRPr sz="1200">
                <a:solidFill>
                  <a:srgbClr val="000000"/>
                </a:solidFill>
                <a:latin typeface="+mj-lt"/>
                <a:ea typeface="+mj-ea"/>
                <a:cs typeface="+mj-cs"/>
                <a:sym typeface="Helvetica"/>
              </a:defRPr>
            </a:pPr>
            <a:endParaRPr/>
          </a:p>
        </p:txBody>
      </p:sp>
      <p:sp>
        <p:nvSpPr>
          <p:cNvPr id="5" name="Rectangle 6">
            <a:extLst>
              <a:ext uri="{FF2B5EF4-FFF2-40B4-BE49-F238E27FC236}">
                <a16:creationId xmlns:a16="http://schemas.microsoft.com/office/drawing/2014/main" id="{8B72A9A1-FF4B-7741-9F0D-41A753F3CFD1}"/>
              </a:ext>
            </a:extLst>
          </p:cNvPr>
          <p:cNvSpPr txBox="1">
            <a:spLocks noChangeArrowheads="1"/>
          </p:cNvSpPr>
          <p:nvPr/>
        </p:nvSpPr>
        <p:spPr>
          <a:xfrm>
            <a:off x="0" y="6400800"/>
            <a:ext cx="9144000" cy="391357"/>
          </a:xfrm>
          <a:prstGeom prst="rect">
            <a:avLst/>
          </a:prstGeom>
          <a:noFill/>
        </p:spPr>
        <p:txBody>
          <a:bodyPr anchor="ctr"/>
          <a:ls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mn-cs"/>
              </a:defRPr>
            </a:lvl1pPr>
            <a:lvl2pPr marL="742950" indent="-285750" algn="l" rtl="0" fontAlgn="base">
              <a:spcBef>
                <a:spcPct val="0"/>
              </a:spcBef>
              <a:spcAft>
                <a:spcPct val="0"/>
              </a:spcAft>
              <a:defRPr sz="2400" kern="1200">
                <a:solidFill>
                  <a:schemeClr val="tx1"/>
                </a:solidFill>
                <a:latin typeface="Arial" charset="0"/>
                <a:ea typeface="ＭＳ Ｐゴシック" charset="-128"/>
                <a:cs typeface="+mn-cs"/>
              </a:defRPr>
            </a:lvl2pPr>
            <a:lvl3pPr marL="1143000" indent="-228600" algn="l" rtl="0" fontAlgn="base">
              <a:spcBef>
                <a:spcPct val="0"/>
              </a:spcBef>
              <a:spcAft>
                <a:spcPct val="0"/>
              </a:spcAft>
              <a:defRPr sz="2400" kern="1200">
                <a:solidFill>
                  <a:schemeClr val="tx1"/>
                </a:solidFill>
                <a:latin typeface="Arial" charset="0"/>
                <a:ea typeface="ＭＳ Ｐゴシック" charset="-128"/>
                <a:cs typeface="+mn-cs"/>
              </a:defRPr>
            </a:lvl3pPr>
            <a:lvl4pPr marL="1600200" indent="-228600" algn="l" rtl="0" fontAlgn="base">
              <a:spcBef>
                <a:spcPct val="0"/>
              </a:spcBef>
              <a:spcAft>
                <a:spcPct val="0"/>
              </a:spcAft>
              <a:defRPr sz="2400" kern="1200">
                <a:solidFill>
                  <a:schemeClr val="tx1"/>
                </a:solidFill>
                <a:latin typeface="Arial" charset="0"/>
                <a:ea typeface="ＭＳ Ｐゴシック" charset="-128"/>
                <a:cs typeface="+mn-cs"/>
              </a:defRPr>
            </a:lvl4pPr>
            <a:lvl5pPr marL="2057400" indent="-228600" algn="l" rtl="0" fontAlgn="base">
              <a:spcBef>
                <a:spcPct val="0"/>
              </a:spcBef>
              <a:spcAft>
                <a:spcPct val="0"/>
              </a:spcAft>
              <a:defRPr sz="2400" kern="1200">
                <a:solidFill>
                  <a:schemeClr val="tx1"/>
                </a:solidFill>
                <a:latin typeface="Arial" charset="0"/>
                <a:ea typeface="ＭＳ Ｐゴシック" charset="-128"/>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9pPr>
          </a:lstStyle>
          <a:p>
            <a:pPr algn="ctr"/>
            <a:fld id="{F0E3EA20-1ABA-41BB-A3FB-EDA1728A230A}" type="slidenum">
              <a:rPr lang="en-US" sz="1100" smtClean="0"/>
              <a:pPr algn="ctr"/>
              <a:t>25</a:t>
            </a:fld>
            <a:endParaRPr lang="en-US" sz="1600" dirty="0"/>
          </a:p>
        </p:txBody>
      </p:sp>
      <p:pic>
        <p:nvPicPr>
          <p:cNvPr id="4" name="Picture 3" descr="A screenshot of a cell phone&#10;&#10;Description automatically generated">
            <a:extLst>
              <a:ext uri="{FF2B5EF4-FFF2-40B4-BE49-F238E27FC236}">
                <a16:creationId xmlns:a16="http://schemas.microsoft.com/office/drawing/2014/main" id="{2986930E-8F21-9F47-AAB6-76A1B32CB4F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803076" y="1813303"/>
            <a:ext cx="5931473" cy="4232436"/>
          </a:xfrm>
          <a:prstGeom prst="rect">
            <a:avLst/>
          </a:prstGeom>
        </p:spPr>
      </p:pic>
    </p:spTree>
    <p:extLst>
      <p:ext uri="{BB962C8B-B14F-4D97-AF65-F5344CB8AC3E}">
        <p14:creationId xmlns:p14="http://schemas.microsoft.com/office/powerpoint/2010/main" val="3876867192"/>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Shape 66"/>
          <p:cNvSpPr>
            <a:spLocks noGrp="1"/>
          </p:cNvSpPr>
          <p:nvPr>
            <p:ph type="title" idx="4294967295"/>
          </p:nvPr>
        </p:nvSpPr>
        <p:spPr>
          <a:xfrm>
            <a:off x="929308" y="275578"/>
            <a:ext cx="7933338" cy="1135004"/>
          </a:xfrm>
          <a:prstGeom prst="rect">
            <a:avLst/>
          </a:prstGeom>
        </p:spPr>
        <p:txBody>
          <a:bodyPr lIns="0" tIns="0" rIns="0" bIns="0">
            <a:normAutofit/>
          </a:bodyPr>
          <a:lstStyle/>
          <a:p>
            <a:pPr lvl="0" defTabSz="795527">
              <a:defRPr sz="1800">
                <a:solidFill>
                  <a:srgbClr val="000000"/>
                </a:solidFill>
              </a:defRPr>
            </a:pPr>
            <a:r>
              <a:rPr lang="en-US" sz="2400" b="1" dirty="0">
                <a:solidFill>
                  <a:schemeClr val="tx2"/>
                </a:solidFill>
              </a:rPr>
              <a:t>92% of state &amp; local government Millennial employees say pensions incentivize a long public service career.  </a:t>
            </a:r>
            <a:endParaRPr sz="2400" b="1" dirty="0">
              <a:solidFill>
                <a:schemeClr val="tx2"/>
              </a:solidFill>
            </a:endParaRPr>
          </a:p>
        </p:txBody>
      </p:sp>
      <p:sp>
        <p:nvSpPr>
          <p:cNvPr id="68" name="Shape 68"/>
          <p:cNvSpPr/>
          <p:nvPr/>
        </p:nvSpPr>
        <p:spPr>
          <a:xfrm>
            <a:off x="812801" y="1410582"/>
            <a:ext cx="8331200" cy="0"/>
          </a:xfrm>
          <a:prstGeom prst="line">
            <a:avLst/>
          </a:prstGeom>
          <a:ln>
            <a:solidFill>
              <a:srgbClr val="4A5558"/>
            </a:solidFill>
            <a:round/>
          </a:ln>
        </p:spPr>
        <p:txBody>
          <a:bodyPr lIns="0" tIns="0" rIns="0" bIns="0"/>
          <a:lstStyle/>
          <a:p>
            <a:pPr lvl="0" defTabSz="457200">
              <a:defRPr sz="1200">
                <a:solidFill>
                  <a:srgbClr val="000000"/>
                </a:solidFill>
                <a:latin typeface="+mj-lt"/>
                <a:ea typeface="+mj-ea"/>
                <a:cs typeface="+mj-cs"/>
                <a:sym typeface="Helvetica"/>
              </a:defRPr>
            </a:pPr>
            <a:endParaRPr/>
          </a:p>
        </p:txBody>
      </p:sp>
      <p:sp>
        <p:nvSpPr>
          <p:cNvPr id="5" name="Rectangle 6">
            <a:extLst>
              <a:ext uri="{FF2B5EF4-FFF2-40B4-BE49-F238E27FC236}">
                <a16:creationId xmlns:a16="http://schemas.microsoft.com/office/drawing/2014/main" id="{8B72A9A1-FF4B-7741-9F0D-41A753F3CFD1}"/>
              </a:ext>
            </a:extLst>
          </p:cNvPr>
          <p:cNvSpPr txBox="1">
            <a:spLocks noChangeArrowheads="1"/>
          </p:cNvSpPr>
          <p:nvPr/>
        </p:nvSpPr>
        <p:spPr>
          <a:xfrm>
            <a:off x="0" y="6400800"/>
            <a:ext cx="9144000" cy="391357"/>
          </a:xfrm>
          <a:prstGeom prst="rect">
            <a:avLst/>
          </a:prstGeom>
          <a:noFill/>
        </p:spPr>
        <p:txBody>
          <a:bodyPr anchor="ctr"/>
          <a:ls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mn-cs"/>
              </a:defRPr>
            </a:lvl1pPr>
            <a:lvl2pPr marL="742950" indent="-285750" algn="l" rtl="0" fontAlgn="base">
              <a:spcBef>
                <a:spcPct val="0"/>
              </a:spcBef>
              <a:spcAft>
                <a:spcPct val="0"/>
              </a:spcAft>
              <a:defRPr sz="2400" kern="1200">
                <a:solidFill>
                  <a:schemeClr val="tx1"/>
                </a:solidFill>
                <a:latin typeface="Arial" charset="0"/>
                <a:ea typeface="ＭＳ Ｐゴシック" charset="-128"/>
                <a:cs typeface="+mn-cs"/>
              </a:defRPr>
            </a:lvl2pPr>
            <a:lvl3pPr marL="1143000" indent="-228600" algn="l" rtl="0" fontAlgn="base">
              <a:spcBef>
                <a:spcPct val="0"/>
              </a:spcBef>
              <a:spcAft>
                <a:spcPct val="0"/>
              </a:spcAft>
              <a:defRPr sz="2400" kern="1200">
                <a:solidFill>
                  <a:schemeClr val="tx1"/>
                </a:solidFill>
                <a:latin typeface="Arial" charset="0"/>
                <a:ea typeface="ＭＳ Ｐゴシック" charset="-128"/>
                <a:cs typeface="+mn-cs"/>
              </a:defRPr>
            </a:lvl3pPr>
            <a:lvl4pPr marL="1600200" indent="-228600" algn="l" rtl="0" fontAlgn="base">
              <a:spcBef>
                <a:spcPct val="0"/>
              </a:spcBef>
              <a:spcAft>
                <a:spcPct val="0"/>
              </a:spcAft>
              <a:defRPr sz="2400" kern="1200">
                <a:solidFill>
                  <a:schemeClr val="tx1"/>
                </a:solidFill>
                <a:latin typeface="Arial" charset="0"/>
                <a:ea typeface="ＭＳ Ｐゴシック" charset="-128"/>
                <a:cs typeface="+mn-cs"/>
              </a:defRPr>
            </a:lvl4pPr>
            <a:lvl5pPr marL="2057400" indent="-228600" algn="l" rtl="0" fontAlgn="base">
              <a:spcBef>
                <a:spcPct val="0"/>
              </a:spcBef>
              <a:spcAft>
                <a:spcPct val="0"/>
              </a:spcAft>
              <a:defRPr sz="2400" kern="1200">
                <a:solidFill>
                  <a:schemeClr val="tx1"/>
                </a:solidFill>
                <a:latin typeface="Arial" charset="0"/>
                <a:ea typeface="ＭＳ Ｐゴシック" charset="-128"/>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9pPr>
          </a:lstStyle>
          <a:p>
            <a:pPr algn="ctr"/>
            <a:fld id="{F0E3EA20-1ABA-41BB-A3FB-EDA1728A230A}" type="slidenum">
              <a:rPr lang="en-US" sz="1100" smtClean="0"/>
              <a:pPr algn="ctr"/>
              <a:t>26</a:t>
            </a:fld>
            <a:endParaRPr lang="en-US" sz="1600" dirty="0"/>
          </a:p>
        </p:txBody>
      </p:sp>
      <p:pic>
        <p:nvPicPr>
          <p:cNvPr id="3" name="Picture 2" descr="A screenshot of a cell phone&#10;&#10;Description automatically generated">
            <a:extLst>
              <a:ext uri="{FF2B5EF4-FFF2-40B4-BE49-F238E27FC236}">
                <a16:creationId xmlns:a16="http://schemas.microsoft.com/office/drawing/2014/main" id="{FA099E25-09B4-F446-A8B6-CB62A7C9587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189153" y="1734614"/>
            <a:ext cx="6765693" cy="4451456"/>
          </a:xfrm>
          <a:prstGeom prst="rect">
            <a:avLst/>
          </a:prstGeom>
        </p:spPr>
      </p:pic>
    </p:spTree>
    <p:extLst>
      <p:ext uri="{BB962C8B-B14F-4D97-AF65-F5344CB8AC3E}">
        <p14:creationId xmlns:p14="http://schemas.microsoft.com/office/powerpoint/2010/main" val="4119062789"/>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Shape 66"/>
          <p:cNvSpPr>
            <a:spLocks noGrp="1"/>
          </p:cNvSpPr>
          <p:nvPr>
            <p:ph type="title" idx="4294967295"/>
          </p:nvPr>
        </p:nvSpPr>
        <p:spPr>
          <a:xfrm>
            <a:off x="929308" y="275578"/>
            <a:ext cx="7933338" cy="1135004"/>
          </a:xfrm>
          <a:prstGeom prst="rect">
            <a:avLst/>
          </a:prstGeom>
        </p:spPr>
        <p:txBody>
          <a:bodyPr lIns="0" tIns="0" rIns="0" bIns="0">
            <a:normAutofit/>
          </a:bodyPr>
          <a:lstStyle/>
          <a:p>
            <a:pPr lvl="0" defTabSz="795527">
              <a:defRPr sz="1800">
                <a:solidFill>
                  <a:srgbClr val="000000"/>
                </a:solidFill>
              </a:defRPr>
            </a:pPr>
            <a:r>
              <a:rPr lang="en-US" sz="2400" b="1" dirty="0">
                <a:solidFill>
                  <a:schemeClr val="tx2"/>
                </a:solidFill>
              </a:rPr>
              <a:t>94% of Millennials working in state &amp; local government say pension are good tool to recruit new employees.</a:t>
            </a:r>
            <a:endParaRPr sz="2400" b="1" dirty="0">
              <a:solidFill>
                <a:schemeClr val="tx2"/>
              </a:solidFill>
            </a:endParaRPr>
          </a:p>
        </p:txBody>
      </p:sp>
      <p:sp>
        <p:nvSpPr>
          <p:cNvPr id="68" name="Shape 68"/>
          <p:cNvSpPr/>
          <p:nvPr/>
        </p:nvSpPr>
        <p:spPr>
          <a:xfrm>
            <a:off x="812801" y="1410582"/>
            <a:ext cx="8331200" cy="0"/>
          </a:xfrm>
          <a:prstGeom prst="line">
            <a:avLst/>
          </a:prstGeom>
          <a:ln>
            <a:solidFill>
              <a:srgbClr val="4A5558"/>
            </a:solidFill>
            <a:round/>
          </a:ln>
        </p:spPr>
        <p:txBody>
          <a:bodyPr lIns="0" tIns="0" rIns="0" bIns="0"/>
          <a:lstStyle/>
          <a:p>
            <a:pPr lvl="0" defTabSz="457200">
              <a:defRPr sz="1200">
                <a:solidFill>
                  <a:srgbClr val="000000"/>
                </a:solidFill>
                <a:latin typeface="+mj-lt"/>
                <a:ea typeface="+mj-ea"/>
                <a:cs typeface="+mj-cs"/>
                <a:sym typeface="Helvetica"/>
              </a:defRPr>
            </a:pPr>
            <a:endParaRPr/>
          </a:p>
        </p:txBody>
      </p:sp>
      <p:sp>
        <p:nvSpPr>
          <p:cNvPr id="5" name="Rectangle 6">
            <a:extLst>
              <a:ext uri="{FF2B5EF4-FFF2-40B4-BE49-F238E27FC236}">
                <a16:creationId xmlns:a16="http://schemas.microsoft.com/office/drawing/2014/main" id="{8B72A9A1-FF4B-7741-9F0D-41A753F3CFD1}"/>
              </a:ext>
            </a:extLst>
          </p:cNvPr>
          <p:cNvSpPr txBox="1">
            <a:spLocks noChangeArrowheads="1"/>
          </p:cNvSpPr>
          <p:nvPr/>
        </p:nvSpPr>
        <p:spPr>
          <a:xfrm>
            <a:off x="0" y="6400800"/>
            <a:ext cx="9144000" cy="391357"/>
          </a:xfrm>
          <a:prstGeom prst="rect">
            <a:avLst/>
          </a:prstGeom>
          <a:noFill/>
        </p:spPr>
        <p:txBody>
          <a:bodyPr anchor="ctr"/>
          <a:ls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mn-cs"/>
              </a:defRPr>
            </a:lvl1pPr>
            <a:lvl2pPr marL="742950" indent="-285750" algn="l" rtl="0" fontAlgn="base">
              <a:spcBef>
                <a:spcPct val="0"/>
              </a:spcBef>
              <a:spcAft>
                <a:spcPct val="0"/>
              </a:spcAft>
              <a:defRPr sz="2400" kern="1200">
                <a:solidFill>
                  <a:schemeClr val="tx1"/>
                </a:solidFill>
                <a:latin typeface="Arial" charset="0"/>
                <a:ea typeface="ＭＳ Ｐゴシック" charset="-128"/>
                <a:cs typeface="+mn-cs"/>
              </a:defRPr>
            </a:lvl2pPr>
            <a:lvl3pPr marL="1143000" indent="-228600" algn="l" rtl="0" fontAlgn="base">
              <a:spcBef>
                <a:spcPct val="0"/>
              </a:spcBef>
              <a:spcAft>
                <a:spcPct val="0"/>
              </a:spcAft>
              <a:defRPr sz="2400" kern="1200">
                <a:solidFill>
                  <a:schemeClr val="tx1"/>
                </a:solidFill>
                <a:latin typeface="Arial" charset="0"/>
                <a:ea typeface="ＭＳ Ｐゴシック" charset="-128"/>
                <a:cs typeface="+mn-cs"/>
              </a:defRPr>
            </a:lvl3pPr>
            <a:lvl4pPr marL="1600200" indent="-228600" algn="l" rtl="0" fontAlgn="base">
              <a:spcBef>
                <a:spcPct val="0"/>
              </a:spcBef>
              <a:spcAft>
                <a:spcPct val="0"/>
              </a:spcAft>
              <a:defRPr sz="2400" kern="1200">
                <a:solidFill>
                  <a:schemeClr val="tx1"/>
                </a:solidFill>
                <a:latin typeface="Arial" charset="0"/>
                <a:ea typeface="ＭＳ Ｐゴシック" charset="-128"/>
                <a:cs typeface="+mn-cs"/>
              </a:defRPr>
            </a:lvl4pPr>
            <a:lvl5pPr marL="2057400" indent="-228600" algn="l" rtl="0" fontAlgn="base">
              <a:spcBef>
                <a:spcPct val="0"/>
              </a:spcBef>
              <a:spcAft>
                <a:spcPct val="0"/>
              </a:spcAft>
              <a:defRPr sz="2400" kern="1200">
                <a:solidFill>
                  <a:schemeClr val="tx1"/>
                </a:solidFill>
                <a:latin typeface="Arial" charset="0"/>
                <a:ea typeface="ＭＳ Ｐゴシック" charset="-128"/>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9pPr>
          </a:lstStyle>
          <a:p>
            <a:pPr algn="ctr"/>
            <a:fld id="{F0E3EA20-1ABA-41BB-A3FB-EDA1728A230A}" type="slidenum">
              <a:rPr lang="en-US" sz="1100" smtClean="0"/>
              <a:pPr algn="ctr"/>
              <a:t>27</a:t>
            </a:fld>
            <a:endParaRPr lang="en-US" sz="1600" dirty="0"/>
          </a:p>
        </p:txBody>
      </p:sp>
      <p:pic>
        <p:nvPicPr>
          <p:cNvPr id="4" name="Picture 3" descr="A drawing of a face&#10;&#10;Description automatically generated">
            <a:extLst>
              <a:ext uri="{FF2B5EF4-FFF2-40B4-BE49-F238E27FC236}">
                <a16:creationId xmlns:a16="http://schemas.microsoft.com/office/drawing/2014/main" id="{351C63DF-B02E-5E4B-A1F2-A2588F9EDFF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29308" y="2385400"/>
            <a:ext cx="7994650" cy="2700384"/>
          </a:xfrm>
          <a:prstGeom prst="rect">
            <a:avLst/>
          </a:prstGeom>
        </p:spPr>
      </p:pic>
    </p:spTree>
    <p:extLst>
      <p:ext uri="{BB962C8B-B14F-4D97-AF65-F5344CB8AC3E}">
        <p14:creationId xmlns:p14="http://schemas.microsoft.com/office/powerpoint/2010/main" val="1499055665"/>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Shape 66"/>
          <p:cNvSpPr>
            <a:spLocks noGrp="1"/>
          </p:cNvSpPr>
          <p:nvPr>
            <p:ph type="title" idx="4294967295"/>
          </p:nvPr>
        </p:nvSpPr>
        <p:spPr>
          <a:xfrm>
            <a:off x="929308" y="275578"/>
            <a:ext cx="7933338" cy="1135004"/>
          </a:xfrm>
          <a:prstGeom prst="rect">
            <a:avLst/>
          </a:prstGeom>
        </p:spPr>
        <p:txBody>
          <a:bodyPr lIns="0" tIns="0" rIns="0" bIns="0">
            <a:normAutofit/>
          </a:bodyPr>
          <a:lstStyle/>
          <a:p>
            <a:pPr lvl="0" defTabSz="795527">
              <a:defRPr sz="1800">
                <a:solidFill>
                  <a:srgbClr val="000000"/>
                </a:solidFill>
              </a:defRPr>
            </a:pPr>
            <a:r>
              <a:rPr lang="en-US" sz="6600" b="1" dirty="0">
                <a:solidFill>
                  <a:srgbClr val="007258"/>
                </a:solidFill>
              </a:rPr>
              <a:t>4</a:t>
            </a:r>
            <a:r>
              <a:rPr lang="en-US" sz="3200" b="1" dirty="0">
                <a:solidFill>
                  <a:srgbClr val="007258"/>
                </a:solidFill>
              </a:rPr>
              <a:t> Key Finding </a:t>
            </a:r>
            <a:endParaRPr sz="3200" b="1" dirty="0">
              <a:solidFill>
                <a:srgbClr val="007258"/>
              </a:solidFill>
            </a:endParaRPr>
          </a:p>
        </p:txBody>
      </p:sp>
      <p:sp>
        <p:nvSpPr>
          <p:cNvPr id="68" name="Shape 68"/>
          <p:cNvSpPr/>
          <p:nvPr/>
        </p:nvSpPr>
        <p:spPr>
          <a:xfrm>
            <a:off x="812801" y="1410582"/>
            <a:ext cx="8331200" cy="0"/>
          </a:xfrm>
          <a:prstGeom prst="line">
            <a:avLst/>
          </a:prstGeom>
          <a:ln>
            <a:solidFill>
              <a:srgbClr val="4A5558"/>
            </a:solidFill>
            <a:round/>
          </a:ln>
        </p:spPr>
        <p:txBody>
          <a:bodyPr lIns="0" tIns="0" rIns="0" bIns="0"/>
          <a:lstStyle/>
          <a:p>
            <a:pPr lvl="0" defTabSz="457200">
              <a:defRPr sz="1200">
                <a:solidFill>
                  <a:srgbClr val="000000"/>
                </a:solidFill>
                <a:latin typeface="+mj-lt"/>
                <a:ea typeface="+mj-ea"/>
                <a:cs typeface="+mj-cs"/>
                <a:sym typeface="Helvetica"/>
              </a:defRPr>
            </a:pPr>
            <a:endParaRPr/>
          </a:p>
        </p:txBody>
      </p:sp>
      <p:sp>
        <p:nvSpPr>
          <p:cNvPr id="5" name="Rectangle 6">
            <a:extLst>
              <a:ext uri="{FF2B5EF4-FFF2-40B4-BE49-F238E27FC236}">
                <a16:creationId xmlns:a16="http://schemas.microsoft.com/office/drawing/2014/main" id="{8B72A9A1-FF4B-7741-9F0D-41A753F3CFD1}"/>
              </a:ext>
            </a:extLst>
          </p:cNvPr>
          <p:cNvSpPr txBox="1">
            <a:spLocks noChangeArrowheads="1"/>
          </p:cNvSpPr>
          <p:nvPr/>
        </p:nvSpPr>
        <p:spPr>
          <a:xfrm>
            <a:off x="0" y="6400800"/>
            <a:ext cx="9144000" cy="391357"/>
          </a:xfrm>
          <a:prstGeom prst="rect">
            <a:avLst/>
          </a:prstGeom>
          <a:noFill/>
        </p:spPr>
        <p:txBody>
          <a:bodyPr anchor="ctr"/>
          <a:ls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mn-cs"/>
              </a:defRPr>
            </a:lvl1pPr>
            <a:lvl2pPr marL="742950" indent="-285750" algn="l" rtl="0" fontAlgn="base">
              <a:spcBef>
                <a:spcPct val="0"/>
              </a:spcBef>
              <a:spcAft>
                <a:spcPct val="0"/>
              </a:spcAft>
              <a:defRPr sz="2400" kern="1200">
                <a:solidFill>
                  <a:schemeClr val="tx1"/>
                </a:solidFill>
                <a:latin typeface="Arial" charset="0"/>
                <a:ea typeface="ＭＳ Ｐゴシック" charset="-128"/>
                <a:cs typeface="+mn-cs"/>
              </a:defRPr>
            </a:lvl2pPr>
            <a:lvl3pPr marL="1143000" indent="-228600" algn="l" rtl="0" fontAlgn="base">
              <a:spcBef>
                <a:spcPct val="0"/>
              </a:spcBef>
              <a:spcAft>
                <a:spcPct val="0"/>
              </a:spcAft>
              <a:defRPr sz="2400" kern="1200">
                <a:solidFill>
                  <a:schemeClr val="tx1"/>
                </a:solidFill>
                <a:latin typeface="Arial" charset="0"/>
                <a:ea typeface="ＭＳ Ｐゴシック" charset="-128"/>
                <a:cs typeface="+mn-cs"/>
              </a:defRPr>
            </a:lvl3pPr>
            <a:lvl4pPr marL="1600200" indent="-228600" algn="l" rtl="0" fontAlgn="base">
              <a:spcBef>
                <a:spcPct val="0"/>
              </a:spcBef>
              <a:spcAft>
                <a:spcPct val="0"/>
              </a:spcAft>
              <a:defRPr sz="2400" kern="1200">
                <a:solidFill>
                  <a:schemeClr val="tx1"/>
                </a:solidFill>
                <a:latin typeface="Arial" charset="0"/>
                <a:ea typeface="ＭＳ Ｐゴシック" charset="-128"/>
                <a:cs typeface="+mn-cs"/>
              </a:defRPr>
            </a:lvl4pPr>
            <a:lvl5pPr marL="2057400" indent="-228600" algn="l" rtl="0" fontAlgn="base">
              <a:spcBef>
                <a:spcPct val="0"/>
              </a:spcBef>
              <a:spcAft>
                <a:spcPct val="0"/>
              </a:spcAft>
              <a:defRPr sz="2400" kern="1200">
                <a:solidFill>
                  <a:schemeClr val="tx1"/>
                </a:solidFill>
                <a:latin typeface="Arial" charset="0"/>
                <a:ea typeface="ＭＳ Ｐゴシック" charset="-128"/>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9pPr>
          </a:lstStyle>
          <a:p>
            <a:pPr algn="ctr"/>
            <a:fld id="{F0E3EA20-1ABA-41BB-A3FB-EDA1728A230A}" type="slidenum">
              <a:rPr lang="en-US" sz="1100" smtClean="0"/>
              <a:pPr algn="ctr"/>
              <a:t>28</a:t>
            </a:fld>
            <a:endParaRPr lang="en-US" sz="1600" dirty="0"/>
          </a:p>
        </p:txBody>
      </p:sp>
      <p:sp>
        <p:nvSpPr>
          <p:cNvPr id="8" name="TextBox 7">
            <a:extLst>
              <a:ext uri="{FF2B5EF4-FFF2-40B4-BE49-F238E27FC236}">
                <a16:creationId xmlns:a16="http://schemas.microsoft.com/office/drawing/2014/main" id="{B04F41F0-1DA6-B64C-9E42-088ED16033BE}"/>
              </a:ext>
            </a:extLst>
          </p:cNvPr>
          <p:cNvSpPr txBox="1"/>
          <p:nvPr/>
        </p:nvSpPr>
        <p:spPr>
          <a:xfrm>
            <a:off x="929308" y="4456926"/>
            <a:ext cx="7656753" cy="1384995"/>
          </a:xfrm>
          <a:prstGeom prst="rect">
            <a:avLst/>
          </a:prstGeom>
          <a:noFill/>
        </p:spPr>
        <p:txBody>
          <a:bodyPr wrap="square" rtlCol="0">
            <a:spAutoFit/>
          </a:bodyPr>
          <a:lstStyle/>
          <a:p>
            <a:pPr algn="ctr"/>
            <a:r>
              <a:rPr lang="en-US" sz="2000" b="1" dirty="0"/>
              <a:t>State and local government Millennial employees feel confident about their retirement but worry about cuts or changes to benefits. </a:t>
            </a:r>
          </a:p>
          <a:p>
            <a:pPr algn="ctr"/>
            <a:endParaRPr lang="en-US" b="1" dirty="0"/>
          </a:p>
        </p:txBody>
      </p:sp>
      <p:pic>
        <p:nvPicPr>
          <p:cNvPr id="3" name="Picture 2" descr="A picture containing table, indoor, food, sitting&#10;&#10;Description automatically generated">
            <a:extLst>
              <a:ext uri="{FF2B5EF4-FFF2-40B4-BE49-F238E27FC236}">
                <a16:creationId xmlns:a16="http://schemas.microsoft.com/office/drawing/2014/main" id="{F8FE90A5-1F5A-A14D-84C7-20E201A13134}"/>
              </a:ext>
            </a:extLst>
          </p:cNvPr>
          <p:cNvPicPr>
            <a:picLocks noChangeAspect="1"/>
          </p:cNvPicPr>
          <p:nvPr/>
        </p:nvPicPr>
        <p:blipFill rotWithShape="1">
          <a:blip r:embed="rId2" cstate="screen">
            <a:alphaModFix amt="57000"/>
            <a:extLst>
              <a:ext uri="{28A0092B-C50C-407E-A947-70E740481C1C}">
                <a14:useLocalDpi xmlns:a14="http://schemas.microsoft.com/office/drawing/2010/main"/>
              </a:ext>
            </a:extLst>
          </a:blip>
          <a:srcRect/>
          <a:stretch/>
        </p:blipFill>
        <p:spPr>
          <a:xfrm>
            <a:off x="812798" y="1456845"/>
            <a:ext cx="8331201" cy="2650211"/>
          </a:xfrm>
          <a:prstGeom prst="rect">
            <a:avLst/>
          </a:prstGeom>
        </p:spPr>
      </p:pic>
    </p:spTree>
    <p:extLst>
      <p:ext uri="{BB962C8B-B14F-4D97-AF65-F5344CB8AC3E}">
        <p14:creationId xmlns:p14="http://schemas.microsoft.com/office/powerpoint/2010/main" val="3359937620"/>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Shape 66"/>
          <p:cNvSpPr>
            <a:spLocks noGrp="1"/>
          </p:cNvSpPr>
          <p:nvPr>
            <p:ph type="title" idx="4294967295"/>
          </p:nvPr>
        </p:nvSpPr>
        <p:spPr>
          <a:xfrm>
            <a:off x="929308" y="275578"/>
            <a:ext cx="7933338" cy="1135004"/>
          </a:xfrm>
          <a:prstGeom prst="rect">
            <a:avLst/>
          </a:prstGeom>
        </p:spPr>
        <p:txBody>
          <a:bodyPr lIns="0" tIns="0" rIns="0" bIns="0">
            <a:normAutofit/>
          </a:bodyPr>
          <a:lstStyle/>
          <a:p>
            <a:pPr lvl="0" defTabSz="795527">
              <a:defRPr sz="1800">
                <a:solidFill>
                  <a:srgbClr val="000000"/>
                </a:solidFill>
              </a:defRPr>
            </a:pPr>
            <a:r>
              <a:rPr lang="en-US" sz="2400" b="1" dirty="0">
                <a:solidFill>
                  <a:schemeClr val="tx2"/>
                </a:solidFill>
              </a:rPr>
              <a:t>74%</a:t>
            </a:r>
            <a:r>
              <a:rPr lang="en-US" sz="2400" b="1" dirty="0">
                <a:solidFill>
                  <a:srgbClr val="007258"/>
                </a:solidFill>
              </a:rPr>
              <a:t> of Millennials working in state and local governments say they will be financially secure in retirement. </a:t>
            </a:r>
            <a:endParaRPr sz="2400" b="1" dirty="0">
              <a:solidFill>
                <a:srgbClr val="007258"/>
              </a:solidFill>
            </a:endParaRPr>
          </a:p>
        </p:txBody>
      </p:sp>
      <p:sp>
        <p:nvSpPr>
          <p:cNvPr id="68" name="Shape 68"/>
          <p:cNvSpPr/>
          <p:nvPr/>
        </p:nvSpPr>
        <p:spPr>
          <a:xfrm>
            <a:off x="812801" y="1410582"/>
            <a:ext cx="8331200" cy="0"/>
          </a:xfrm>
          <a:prstGeom prst="line">
            <a:avLst/>
          </a:prstGeom>
          <a:ln>
            <a:solidFill>
              <a:srgbClr val="4A5558"/>
            </a:solidFill>
            <a:round/>
          </a:ln>
        </p:spPr>
        <p:txBody>
          <a:bodyPr lIns="0" tIns="0" rIns="0" bIns="0"/>
          <a:lstStyle/>
          <a:p>
            <a:pPr lvl="0" defTabSz="457200">
              <a:defRPr sz="1200">
                <a:solidFill>
                  <a:srgbClr val="000000"/>
                </a:solidFill>
                <a:latin typeface="+mj-lt"/>
                <a:ea typeface="+mj-ea"/>
                <a:cs typeface="+mj-cs"/>
                <a:sym typeface="Helvetica"/>
              </a:defRPr>
            </a:pPr>
            <a:endParaRPr/>
          </a:p>
        </p:txBody>
      </p:sp>
      <p:sp>
        <p:nvSpPr>
          <p:cNvPr id="5" name="Rectangle 6">
            <a:extLst>
              <a:ext uri="{FF2B5EF4-FFF2-40B4-BE49-F238E27FC236}">
                <a16:creationId xmlns:a16="http://schemas.microsoft.com/office/drawing/2014/main" id="{8B72A9A1-FF4B-7741-9F0D-41A753F3CFD1}"/>
              </a:ext>
            </a:extLst>
          </p:cNvPr>
          <p:cNvSpPr txBox="1">
            <a:spLocks noChangeArrowheads="1"/>
          </p:cNvSpPr>
          <p:nvPr/>
        </p:nvSpPr>
        <p:spPr>
          <a:xfrm>
            <a:off x="0" y="6400800"/>
            <a:ext cx="9144000" cy="391357"/>
          </a:xfrm>
          <a:prstGeom prst="rect">
            <a:avLst/>
          </a:prstGeom>
          <a:noFill/>
        </p:spPr>
        <p:txBody>
          <a:bodyPr anchor="ctr"/>
          <a:ls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mn-cs"/>
              </a:defRPr>
            </a:lvl1pPr>
            <a:lvl2pPr marL="742950" indent="-285750" algn="l" rtl="0" fontAlgn="base">
              <a:spcBef>
                <a:spcPct val="0"/>
              </a:spcBef>
              <a:spcAft>
                <a:spcPct val="0"/>
              </a:spcAft>
              <a:defRPr sz="2400" kern="1200">
                <a:solidFill>
                  <a:schemeClr val="tx1"/>
                </a:solidFill>
                <a:latin typeface="Arial" charset="0"/>
                <a:ea typeface="ＭＳ Ｐゴシック" charset="-128"/>
                <a:cs typeface="+mn-cs"/>
              </a:defRPr>
            </a:lvl2pPr>
            <a:lvl3pPr marL="1143000" indent="-228600" algn="l" rtl="0" fontAlgn="base">
              <a:spcBef>
                <a:spcPct val="0"/>
              </a:spcBef>
              <a:spcAft>
                <a:spcPct val="0"/>
              </a:spcAft>
              <a:defRPr sz="2400" kern="1200">
                <a:solidFill>
                  <a:schemeClr val="tx1"/>
                </a:solidFill>
                <a:latin typeface="Arial" charset="0"/>
                <a:ea typeface="ＭＳ Ｐゴシック" charset="-128"/>
                <a:cs typeface="+mn-cs"/>
              </a:defRPr>
            </a:lvl3pPr>
            <a:lvl4pPr marL="1600200" indent="-228600" algn="l" rtl="0" fontAlgn="base">
              <a:spcBef>
                <a:spcPct val="0"/>
              </a:spcBef>
              <a:spcAft>
                <a:spcPct val="0"/>
              </a:spcAft>
              <a:defRPr sz="2400" kern="1200">
                <a:solidFill>
                  <a:schemeClr val="tx1"/>
                </a:solidFill>
                <a:latin typeface="Arial" charset="0"/>
                <a:ea typeface="ＭＳ Ｐゴシック" charset="-128"/>
                <a:cs typeface="+mn-cs"/>
              </a:defRPr>
            </a:lvl4pPr>
            <a:lvl5pPr marL="2057400" indent="-228600" algn="l" rtl="0" fontAlgn="base">
              <a:spcBef>
                <a:spcPct val="0"/>
              </a:spcBef>
              <a:spcAft>
                <a:spcPct val="0"/>
              </a:spcAft>
              <a:defRPr sz="2400" kern="1200">
                <a:solidFill>
                  <a:schemeClr val="tx1"/>
                </a:solidFill>
                <a:latin typeface="Arial" charset="0"/>
                <a:ea typeface="ＭＳ Ｐゴシック" charset="-128"/>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9pPr>
          </a:lstStyle>
          <a:p>
            <a:pPr algn="ctr"/>
            <a:fld id="{F0E3EA20-1ABA-41BB-A3FB-EDA1728A230A}" type="slidenum">
              <a:rPr lang="en-US" sz="1100" smtClean="0"/>
              <a:pPr algn="ctr"/>
              <a:t>29</a:t>
            </a:fld>
            <a:endParaRPr lang="en-US" sz="1600" dirty="0"/>
          </a:p>
        </p:txBody>
      </p:sp>
      <p:pic>
        <p:nvPicPr>
          <p:cNvPr id="4" name="Picture 3" descr="A screenshot of a cell phone&#10;&#10;Description automatically generated">
            <a:extLst>
              <a:ext uri="{FF2B5EF4-FFF2-40B4-BE49-F238E27FC236}">
                <a16:creationId xmlns:a16="http://schemas.microsoft.com/office/drawing/2014/main" id="{1377CCB8-933D-D746-8060-846573D66BF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05046" y="1805765"/>
            <a:ext cx="7009055" cy="4133861"/>
          </a:xfrm>
          <a:prstGeom prst="rect">
            <a:avLst/>
          </a:prstGeom>
        </p:spPr>
      </p:pic>
    </p:spTree>
    <p:extLst>
      <p:ext uri="{BB962C8B-B14F-4D97-AF65-F5344CB8AC3E}">
        <p14:creationId xmlns:p14="http://schemas.microsoft.com/office/powerpoint/2010/main" val="4222994967"/>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Shape 66"/>
          <p:cNvSpPr>
            <a:spLocks noGrp="1"/>
          </p:cNvSpPr>
          <p:nvPr>
            <p:ph type="title" idx="4294967295"/>
          </p:nvPr>
        </p:nvSpPr>
        <p:spPr>
          <a:xfrm>
            <a:off x="929308" y="275578"/>
            <a:ext cx="7933338" cy="1135004"/>
          </a:xfrm>
          <a:prstGeom prst="rect">
            <a:avLst/>
          </a:prstGeom>
        </p:spPr>
        <p:txBody>
          <a:bodyPr lIns="0" tIns="0" rIns="0" bIns="0">
            <a:normAutofit/>
          </a:bodyPr>
          <a:lstStyle/>
          <a:p>
            <a:pPr lvl="0" defTabSz="795527">
              <a:defRPr sz="1800">
                <a:solidFill>
                  <a:srgbClr val="000000"/>
                </a:solidFill>
              </a:defRPr>
            </a:pPr>
            <a:r>
              <a:rPr lang="en-US" sz="3600" b="1" dirty="0">
                <a:solidFill>
                  <a:srgbClr val="007258"/>
                </a:solidFill>
              </a:rPr>
              <a:t>Methodology</a:t>
            </a:r>
          </a:p>
        </p:txBody>
      </p:sp>
      <p:sp>
        <p:nvSpPr>
          <p:cNvPr id="68" name="Shape 68"/>
          <p:cNvSpPr/>
          <p:nvPr/>
        </p:nvSpPr>
        <p:spPr>
          <a:xfrm>
            <a:off x="812801" y="1410582"/>
            <a:ext cx="8331200" cy="0"/>
          </a:xfrm>
          <a:prstGeom prst="line">
            <a:avLst/>
          </a:prstGeom>
          <a:ln>
            <a:solidFill>
              <a:srgbClr val="4A5558"/>
            </a:solidFill>
            <a:round/>
          </a:ln>
        </p:spPr>
        <p:txBody>
          <a:bodyPr lIns="0" tIns="0" rIns="0" bIns="0"/>
          <a:lstStyle/>
          <a:p>
            <a:pPr lvl="0" defTabSz="457200">
              <a:defRPr sz="1200">
                <a:solidFill>
                  <a:srgbClr val="000000"/>
                </a:solidFill>
                <a:latin typeface="+mj-lt"/>
                <a:ea typeface="+mj-ea"/>
                <a:cs typeface="+mj-cs"/>
                <a:sym typeface="Helvetica"/>
              </a:defRPr>
            </a:pPr>
            <a:endParaRPr/>
          </a:p>
        </p:txBody>
      </p:sp>
      <p:sp>
        <p:nvSpPr>
          <p:cNvPr id="5" name="Rectangle 6">
            <a:extLst>
              <a:ext uri="{FF2B5EF4-FFF2-40B4-BE49-F238E27FC236}">
                <a16:creationId xmlns:a16="http://schemas.microsoft.com/office/drawing/2014/main" id="{8B72A9A1-FF4B-7741-9F0D-41A753F3CFD1}"/>
              </a:ext>
            </a:extLst>
          </p:cNvPr>
          <p:cNvSpPr txBox="1">
            <a:spLocks noChangeArrowheads="1"/>
          </p:cNvSpPr>
          <p:nvPr/>
        </p:nvSpPr>
        <p:spPr>
          <a:xfrm>
            <a:off x="0" y="6400800"/>
            <a:ext cx="9144000" cy="391357"/>
          </a:xfrm>
          <a:prstGeom prst="rect">
            <a:avLst/>
          </a:prstGeom>
          <a:noFill/>
        </p:spPr>
        <p:txBody>
          <a:bodyPr anchor="ctr"/>
          <a:ls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mn-cs"/>
              </a:defRPr>
            </a:lvl1pPr>
            <a:lvl2pPr marL="742950" indent="-285750" algn="l" rtl="0" fontAlgn="base">
              <a:spcBef>
                <a:spcPct val="0"/>
              </a:spcBef>
              <a:spcAft>
                <a:spcPct val="0"/>
              </a:spcAft>
              <a:defRPr sz="2400" kern="1200">
                <a:solidFill>
                  <a:schemeClr val="tx1"/>
                </a:solidFill>
                <a:latin typeface="Arial" charset="0"/>
                <a:ea typeface="ＭＳ Ｐゴシック" charset="-128"/>
                <a:cs typeface="+mn-cs"/>
              </a:defRPr>
            </a:lvl2pPr>
            <a:lvl3pPr marL="1143000" indent="-228600" algn="l" rtl="0" fontAlgn="base">
              <a:spcBef>
                <a:spcPct val="0"/>
              </a:spcBef>
              <a:spcAft>
                <a:spcPct val="0"/>
              </a:spcAft>
              <a:defRPr sz="2400" kern="1200">
                <a:solidFill>
                  <a:schemeClr val="tx1"/>
                </a:solidFill>
                <a:latin typeface="Arial" charset="0"/>
                <a:ea typeface="ＭＳ Ｐゴシック" charset="-128"/>
                <a:cs typeface="+mn-cs"/>
              </a:defRPr>
            </a:lvl3pPr>
            <a:lvl4pPr marL="1600200" indent="-228600" algn="l" rtl="0" fontAlgn="base">
              <a:spcBef>
                <a:spcPct val="0"/>
              </a:spcBef>
              <a:spcAft>
                <a:spcPct val="0"/>
              </a:spcAft>
              <a:defRPr sz="2400" kern="1200">
                <a:solidFill>
                  <a:schemeClr val="tx1"/>
                </a:solidFill>
                <a:latin typeface="Arial" charset="0"/>
                <a:ea typeface="ＭＳ Ｐゴシック" charset="-128"/>
                <a:cs typeface="+mn-cs"/>
              </a:defRPr>
            </a:lvl4pPr>
            <a:lvl5pPr marL="2057400" indent="-228600" algn="l" rtl="0" fontAlgn="base">
              <a:spcBef>
                <a:spcPct val="0"/>
              </a:spcBef>
              <a:spcAft>
                <a:spcPct val="0"/>
              </a:spcAft>
              <a:defRPr sz="2400" kern="1200">
                <a:solidFill>
                  <a:schemeClr val="tx1"/>
                </a:solidFill>
                <a:latin typeface="Arial" charset="0"/>
                <a:ea typeface="ＭＳ Ｐゴシック" charset="-128"/>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9pPr>
          </a:lstStyle>
          <a:p>
            <a:pPr algn="ctr"/>
            <a:fld id="{F0E3EA20-1ABA-41BB-A3FB-EDA1728A230A}" type="slidenum">
              <a:rPr lang="en-US" sz="1100" smtClean="0"/>
              <a:pPr algn="ctr"/>
              <a:t>3</a:t>
            </a:fld>
            <a:endParaRPr lang="en-US" sz="1600" dirty="0"/>
          </a:p>
        </p:txBody>
      </p:sp>
      <p:sp>
        <p:nvSpPr>
          <p:cNvPr id="6" name="Content Placeholder 2">
            <a:extLst>
              <a:ext uri="{FF2B5EF4-FFF2-40B4-BE49-F238E27FC236}">
                <a16:creationId xmlns:a16="http://schemas.microsoft.com/office/drawing/2014/main" id="{637DB0BB-9879-F144-8C59-3C71C762021E}"/>
              </a:ext>
            </a:extLst>
          </p:cNvPr>
          <p:cNvSpPr txBox="1">
            <a:spLocks/>
          </p:cNvSpPr>
          <p:nvPr/>
        </p:nvSpPr>
        <p:spPr>
          <a:xfrm>
            <a:off x="929308" y="3639625"/>
            <a:ext cx="8049844" cy="3332453"/>
          </a:xfrm>
          <a:prstGeom prst="rect">
            <a:avLst/>
          </a:prstGeom>
        </p:spPr>
        <p:txBody>
          <a:bodyPr/>
          <a:lstStyle>
            <a:lvl1pPr marL="342900" indent="-342900" algn="l" rtl="0" eaLnBrk="0" fontAlgn="base" hangingPunct="0">
              <a:spcBef>
                <a:spcPct val="20000"/>
              </a:spcBef>
              <a:spcAft>
                <a:spcPct val="0"/>
              </a:spcAft>
              <a:buChar char="•"/>
              <a:defRPr sz="2800">
                <a:solidFill>
                  <a:srgbClr val="4A5558"/>
                </a:solidFill>
                <a:latin typeface="+mn-lt"/>
                <a:ea typeface="+mn-ea"/>
                <a:cs typeface="+mn-cs"/>
              </a:defRPr>
            </a:lvl1pPr>
            <a:lvl2pPr marL="742950" indent="-285750" algn="l" rtl="0" eaLnBrk="0" fontAlgn="base" hangingPunct="0">
              <a:spcBef>
                <a:spcPct val="20000"/>
              </a:spcBef>
              <a:spcAft>
                <a:spcPct val="0"/>
              </a:spcAft>
              <a:buChar char="–"/>
              <a:defRPr sz="2400">
                <a:solidFill>
                  <a:srgbClr val="4A5558"/>
                </a:solidFill>
                <a:latin typeface="+mn-lt"/>
                <a:ea typeface="+mn-ea"/>
              </a:defRPr>
            </a:lvl2pPr>
            <a:lvl3pPr marL="1143000" indent="-228600" algn="l" rtl="0" eaLnBrk="0" fontAlgn="base" hangingPunct="0">
              <a:spcBef>
                <a:spcPct val="20000"/>
              </a:spcBef>
              <a:spcAft>
                <a:spcPct val="0"/>
              </a:spcAft>
              <a:buChar char="•"/>
              <a:defRPr>
                <a:solidFill>
                  <a:srgbClr val="4A5558"/>
                </a:solidFill>
                <a:latin typeface="+mn-lt"/>
                <a:ea typeface="+mn-ea"/>
              </a:defRPr>
            </a:lvl3pPr>
            <a:lvl4pPr marL="1600200" indent="-228600" algn="l" rtl="0" eaLnBrk="0" fontAlgn="base" hangingPunct="0">
              <a:spcBef>
                <a:spcPct val="20000"/>
              </a:spcBef>
              <a:spcAft>
                <a:spcPct val="0"/>
              </a:spcAft>
              <a:buChar char="–"/>
              <a:defRPr sz="1400">
                <a:solidFill>
                  <a:srgbClr val="4A5558"/>
                </a:solidFill>
                <a:latin typeface="+mn-lt"/>
                <a:ea typeface="+mn-ea"/>
              </a:defRPr>
            </a:lvl4pPr>
            <a:lvl5pPr marL="2057400" indent="-228600" algn="l" rtl="0" eaLnBrk="0" fontAlgn="base" hangingPunct="0">
              <a:spcBef>
                <a:spcPct val="20000"/>
              </a:spcBef>
              <a:spcAft>
                <a:spcPct val="0"/>
              </a:spcAft>
              <a:buChar char="»"/>
              <a:defRPr sz="1400">
                <a:solidFill>
                  <a:srgbClr val="4A5558"/>
                </a:solidFill>
                <a:latin typeface="+mn-lt"/>
                <a:ea typeface="+mn-ea"/>
              </a:defRPr>
            </a:lvl5pPr>
            <a:lvl6pPr marL="2514600" indent="-228600" algn="l" rtl="0" fontAlgn="base">
              <a:spcBef>
                <a:spcPct val="20000"/>
              </a:spcBef>
              <a:spcAft>
                <a:spcPct val="0"/>
              </a:spcAft>
              <a:buChar char="»"/>
              <a:defRPr sz="1400">
                <a:solidFill>
                  <a:srgbClr val="4A5558"/>
                </a:solidFill>
                <a:latin typeface="+mn-lt"/>
                <a:ea typeface="+mn-ea"/>
              </a:defRPr>
            </a:lvl6pPr>
            <a:lvl7pPr marL="2971800" indent="-228600" algn="l" rtl="0" fontAlgn="base">
              <a:spcBef>
                <a:spcPct val="20000"/>
              </a:spcBef>
              <a:spcAft>
                <a:spcPct val="0"/>
              </a:spcAft>
              <a:buChar char="»"/>
              <a:defRPr sz="1400">
                <a:solidFill>
                  <a:srgbClr val="4A5558"/>
                </a:solidFill>
                <a:latin typeface="+mn-lt"/>
                <a:ea typeface="+mn-ea"/>
              </a:defRPr>
            </a:lvl7pPr>
            <a:lvl8pPr marL="3429000" indent="-228600" algn="l" rtl="0" fontAlgn="base">
              <a:spcBef>
                <a:spcPct val="20000"/>
              </a:spcBef>
              <a:spcAft>
                <a:spcPct val="0"/>
              </a:spcAft>
              <a:buChar char="»"/>
              <a:defRPr sz="1400">
                <a:solidFill>
                  <a:srgbClr val="4A5558"/>
                </a:solidFill>
                <a:latin typeface="+mn-lt"/>
                <a:ea typeface="+mn-ea"/>
              </a:defRPr>
            </a:lvl8pPr>
            <a:lvl9pPr marL="3886200" indent="-228600" algn="l" rtl="0" fontAlgn="base">
              <a:spcBef>
                <a:spcPct val="20000"/>
              </a:spcBef>
              <a:spcAft>
                <a:spcPct val="0"/>
              </a:spcAft>
              <a:buChar char="»"/>
              <a:defRPr sz="1400">
                <a:solidFill>
                  <a:srgbClr val="4A5558"/>
                </a:solidFill>
                <a:latin typeface="+mn-lt"/>
                <a:ea typeface="+mn-ea"/>
              </a:defRPr>
            </a:lvl9pPr>
          </a:lstStyle>
          <a:p>
            <a:r>
              <a:rPr lang="en-US" sz="1200" dirty="0"/>
              <a:t>Conducted by Greenwald &amp; Associates, information for this study was collected from online interviews between August 22 - September 12, 2019. </a:t>
            </a:r>
          </a:p>
          <a:p>
            <a:endParaRPr lang="en-US" sz="1200" dirty="0"/>
          </a:p>
          <a:p>
            <a:r>
              <a:rPr lang="en-US" sz="1200" dirty="0"/>
              <a:t>A total of 1,118 public sector employees aged 18 and older completed the survey, including 492 Millennials. All employees surveyed were required to be currently participating in a pension plan at their job. </a:t>
            </a:r>
          </a:p>
          <a:p>
            <a:pPr marL="0" indent="0">
              <a:buNone/>
            </a:pPr>
            <a:endParaRPr lang="en-US" sz="1200" dirty="0"/>
          </a:p>
          <a:p>
            <a:r>
              <a:rPr lang="en-US" sz="1200" dirty="0"/>
              <a:t>The final data were weighted by age, gender, and personal income to reflect the demographics according to the Census Bureau’s 2018 Annual Social and Economic Supplement to the Current Population Survey. </a:t>
            </a:r>
          </a:p>
          <a:p>
            <a:pPr marL="0" indent="0">
              <a:buNone/>
            </a:pPr>
            <a:endParaRPr lang="en-US" sz="1600" dirty="0"/>
          </a:p>
        </p:txBody>
      </p:sp>
      <p:pic>
        <p:nvPicPr>
          <p:cNvPr id="7" name="Picture 6">
            <a:extLst>
              <a:ext uri="{FF2B5EF4-FFF2-40B4-BE49-F238E27FC236}">
                <a16:creationId xmlns:a16="http://schemas.microsoft.com/office/drawing/2014/main" id="{44B0F5FF-9787-9941-BC87-F34ADDCBC930}"/>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2832779" y="1451547"/>
            <a:ext cx="4126396" cy="2188078"/>
          </a:xfrm>
          <a:prstGeom prst="rect">
            <a:avLst/>
          </a:prstGeom>
        </p:spPr>
      </p:pic>
    </p:spTree>
    <p:extLst>
      <p:ext uri="{BB962C8B-B14F-4D97-AF65-F5344CB8AC3E}">
        <p14:creationId xmlns:p14="http://schemas.microsoft.com/office/powerpoint/2010/main" val="1047984822"/>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Shape 66"/>
          <p:cNvSpPr>
            <a:spLocks noGrp="1"/>
          </p:cNvSpPr>
          <p:nvPr>
            <p:ph type="title" idx="4294967295"/>
          </p:nvPr>
        </p:nvSpPr>
        <p:spPr>
          <a:xfrm>
            <a:off x="929308" y="275578"/>
            <a:ext cx="7933338" cy="1135004"/>
          </a:xfrm>
          <a:prstGeom prst="rect">
            <a:avLst/>
          </a:prstGeom>
        </p:spPr>
        <p:txBody>
          <a:bodyPr lIns="0" tIns="0" rIns="0" bIns="0">
            <a:normAutofit/>
          </a:bodyPr>
          <a:lstStyle/>
          <a:p>
            <a:pPr lvl="0" defTabSz="795527">
              <a:defRPr sz="1800">
                <a:solidFill>
                  <a:srgbClr val="000000"/>
                </a:solidFill>
              </a:defRPr>
            </a:pPr>
            <a:r>
              <a:rPr lang="en-US" sz="2400" b="1" dirty="0">
                <a:solidFill>
                  <a:schemeClr val="tx2"/>
                </a:solidFill>
              </a:rPr>
              <a:t>Millennials working in state &amp; local government are contributing to supplemental savings at a higher rate than Baby Boomers. </a:t>
            </a:r>
            <a:endParaRPr sz="2400" b="1" dirty="0">
              <a:solidFill>
                <a:schemeClr val="tx2"/>
              </a:solidFill>
            </a:endParaRPr>
          </a:p>
        </p:txBody>
      </p:sp>
      <p:sp>
        <p:nvSpPr>
          <p:cNvPr id="68" name="Shape 68"/>
          <p:cNvSpPr/>
          <p:nvPr/>
        </p:nvSpPr>
        <p:spPr>
          <a:xfrm>
            <a:off x="812801" y="1410582"/>
            <a:ext cx="8331200" cy="0"/>
          </a:xfrm>
          <a:prstGeom prst="line">
            <a:avLst/>
          </a:prstGeom>
          <a:ln>
            <a:solidFill>
              <a:srgbClr val="4A5558"/>
            </a:solidFill>
            <a:round/>
          </a:ln>
        </p:spPr>
        <p:txBody>
          <a:bodyPr lIns="0" tIns="0" rIns="0" bIns="0"/>
          <a:lstStyle/>
          <a:p>
            <a:pPr lvl="0" defTabSz="457200">
              <a:defRPr sz="1200">
                <a:solidFill>
                  <a:srgbClr val="000000"/>
                </a:solidFill>
                <a:latin typeface="+mj-lt"/>
                <a:ea typeface="+mj-ea"/>
                <a:cs typeface="+mj-cs"/>
                <a:sym typeface="Helvetica"/>
              </a:defRPr>
            </a:pPr>
            <a:endParaRPr/>
          </a:p>
        </p:txBody>
      </p:sp>
      <p:sp>
        <p:nvSpPr>
          <p:cNvPr id="5" name="Rectangle 6">
            <a:extLst>
              <a:ext uri="{FF2B5EF4-FFF2-40B4-BE49-F238E27FC236}">
                <a16:creationId xmlns:a16="http://schemas.microsoft.com/office/drawing/2014/main" id="{8B72A9A1-FF4B-7741-9F0D-41A753F3CFD1}"/>
              </a:ext>
            </a:extLst>
          </p:cNvPr>
          <p:cNvSpPr txBox="1">
            <a:spLocks noChangeArrowheads="1"/>
          </p:cNvSpPr>
          <p:nvPr/>
        </p:nvSpPr>
        <p:spPr>
          <a:xfrm>
            <a:off x="0" y="6400800"/>
            <a:ext cx="9144000" cy="391357"/>
          </a:xfrm>
          <a:prstGeom prst="rect">
            <a:avLst/>
          </a:prstGeom>
          <a:noFill/>
        </p:spPr>
        <p:txBody>
          <a:bodyPr anchor="ctr"/>
          <a:ls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mn-cs"/>
              </a:defRPr>
            </a:lvl1pPr>
            <a:lvl2pPr marL="742950" indent="-285750" algn="l" rtl="0" fontAlgn="base">
              <a:spcBef>
                <a:spcPct val="0"/>
              </a:spcBef>
              <a:spcAft>
                <a:spcPct val="0"/>
              </a:spcAft>
              <a:defRPr sz="2400" kern="1200">
                <a:solidFill>
                  <a:schemeClr val="tx1"/>
                </a:solidFill>
                <a:latin typeface="Arial" charset="0"/>
                <a:ea typeface="ＭＳ Ｐゴシック" charset="-128"/>
                <a:cs typeface="+mn-cs"/>
              </a:defRPr>
            </a:lvl2pPr>
            <a:lvl3pPr marL="1143000" indent="-228600" algn="l" rtl="0" fontAlgn="base">
              <a:spcBef>
                <a:spcPct val="0"/>
              </a:spcBef>
              <a:spcAft>
                <a:spcPct val="0"/>
              </a:spcAft>
              <a:defRPr sz="2400" kern="1200">
                <a:solidFill>
                  <a:schemeClr val="tx1"/>
                </a:solidFill>
                <a:latin typeface="Arial" charset="0"/>
                <a:ea typeface="ＭＳ Ｐゴシック" charset="-128"/>
                <a:cs typeface="+mn-cs"/>
              </a:defRPr>
            </a:lvl3pPr>
            <a:lvl4pPr marL="1600200" indent="-228600" algn="l" rtl="0" fontAlgn="base">
              <a:spcBef>
                <a:spcPct val="0"/>
              </a:spcBef>
              <a:spcAft>
                <a:spcPct val="0"/>
              </a:spcAft>
              <a:defRPr sz="2400" kern="1200">
                <a:solidFill>
                  <a:schemeClr val="tx1"/>
                </a:solidFill>
                <a:latin typeface="Arial" charset="0"/>
                <a:ea typeface="ＭＳ Ｐゴシック" charset="-128"/>
                <a:cs typeface="+mn-cs"/>
              </a:defRPr>
            </a:lvl4pPr>
            <a:lvl5pPr marL="2057400" indent="-228600" algn="l" rtl="0" fontAlgn="base">
              <a:spcBef>
                <a:spcPct val="0"/>
              </a:spcBef>
              <a:spcAft>
                <a:spcPct val="0"/>
              </a:spcAft>
              <a:defRPr sz="2400" kern="1200">
                <a:solidFill>
                  <a:schemeClr val="tx1"/>
                </a:solidFill>
                <a:latin typeface="Arial" charset="0"/>
                <a:ea typeface="ＭＳ Ｐゴシック" charset="-128"/>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9pPr>
          </a:lstStyle>
          <a:p>
            <a:pPr algn="ctr"/>
            <a:fld id="{F0E3EA20-1ABA-41BB-A3FB-EDA1728A230A}" type="slidenum">
              <a:rPr lang="en-US" sz="1100" smtClean="0"/>
              <a:pPr algn="ctr"/>
              <a:t>30</a:t>
            </a:fld>
            <a:endParaRPr lang="en-US" sz="1600" dirty="0"/>
          </a:p>
        </p:txBody>
      </p:sp>
      <p:pic>
        <p:nvPicPr>
          <p:cNvPr id="4" name="Picture 3" descr="A screenshot of a cell phone&#10;&#10;Description automatically generated">
            <a:extLst>
              <a:ext uri="{FF2B5EF4-FFF2-40B4-BE49-F238E27FC236}">
                <a16:creationId xmlns:a16="http://schemas.microsoft.com/office/drawing/2014/main" id="{A2D78C31-FBE9-EA43-AA7B-B177B091596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168686" y="1674312"/>
            <a:ext cx="4542079" cy="4462757"/>
          </a:xfrm>
          <a:prstGeom prst="rect">
            <a:avLst/>
          </a:prstGeom>
        </p:spPr>
      </p:pic>
    </p:spTree>
    <p:extLst>
      <p:ext uri="{BB962C8B-B14F-4D97-AF65-F5344CB8AC3E}">
        <p14:creationId xmlns:p14="http://schemas.microsoft.com/office/powerpoint/2010/main" val="1885351563"/>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Shape 66"/>
          <p:cNvSpPr>
            <a:spLocks noGrp="1"/>
          </p:cNvSpPr>
          <p:nvPr>
            <p:ph type="title" idx="4294967295"/>
          </p:nvPr>
        </p:nvSpPr>
        <p:spPr>
          <a:xfrm>
            <a:off x="929308" y="275578"/>
            <a:ext cx="7933338" cy="1135004"/>
          </a:xfrm>
          <a:prstGeom prst="rect">
            <a:avLst/>
          </a:prstGeom>
        </p:spPr>
        <p:txBody>
          <a:bodyPr lIns="0" tIns="0" rIns="0" bIns="0">
            <a:normAutofit/>
          </a:bodyPr>
          <a:lstStyle/>
          <a:p>
            <a:pPr lvl="0" defTabSz="795527">
              <a:defRPr sz="1800">
                <a:solidFill>
                  <a:srgbClr val="000000"/>
                </a:solidFill>
              </a:defRPr>
            </a:pPr>
            <a:r>
              <a:rPr lang="en-US" sz="2400" b="1" dirty="0">
                <a:solidFill>
                  <a:schemeClr val="tx2"/>
                </a:solidFill>
              </a:rPr>
              <a:t>69% of Millennials working in state &amp; local government are confident they will be able to maintain their standard of living throughout retirement.</a:t>
            </a:r>
            <a:endParaRPr sz="2400" b="1" dirty="0">
              <a:solidFill>
                <a:schemeClr val="tx2"/>
              </a:solidFill>
            </a:endParaRPr>
          </a:p>
        </p:txBody>
      </p:sp>
      <p:sp>
        <p:nvSpPr>
          <p:cNvPr id="68" name="Shape 68"/>
          <p:cNvSpPr/>
          <p:nvPr/>
        </p:nvSpPr>
        <p:spPr>
          <a:xfrm>
            <a:off x="812801" y="1410582"/>
            <a:ext cx="8331200" cy="0"/>
          </a:xfrm>
          <a:prstGeom prst="line">
            <a:avLst/>
          </a:prstGeom>
          <a:ln>
            <a:solidFill>
              <a:srgbClr val="4A5558"/>
            </a:solidFill>
            <a:round/>
          </a:ln>
        </p:spPr>
        <p:txBody>
          <a:bodyPr lIns="0" tIns="0" rIns="0" bIns="0"/>
          <a:lstStyle/>
          <a:p>
            <a:pPr lvl="0" defTabSz="457200">
              <a:defRPr sz="1200">
                <a:solidFill>
                  <a:srgbClr val="000000"/>
                </a:solidFill>
                <a:latin typeface="+mj-lt"/>
                <a:ea typeface="+mj-ea"/>
                <a:cs typeface="+mj-cs"/>
                <a:sym typeface="Helvetica"/>
              </a:defRPr>
            </a:pPr>
            <a:endParaRPr/>
          </a:p>
        </p:txBody>
      </p:sp>
      <p:sp>
        <p:nvSpPr>
          <p:cNvPr id="5" name="Rectangle 6">
            <a:extLst>
              <a:ext uri="{FF2B5EF4-FFF2-40B4-BE49-F238E27FC236}">
                <a16:creationId xmlns:a16="http://schemas.microsoft.com/office/drawing/2014/main" id="{8B72A9A1-FF4B-7741-9F0D-41A753F3CFD1}"/>
              </a:ext>
            </a:extLst>
          </p:cNvPr>
          <p:cNvSpPr txBox="1">
            <a:spLocks noChangeArrowheads="1"/>
          </p:cNvSpPr>
          <p:nvPr/>
        </p:nvSpPr>
        <p:spPr>
          <a:xfrm>
            <a:off x="0" y="6400800"/>
            <a:ext cx="9144000" cy="391357"/>
          </a:xfrm>
          <a:prstGeom prst="rect">
            <a:avLst/>
          </a:prstGeom>
          <a:noFill/>
        </p:spPr>
        <p:txBody>
          <a:bodyPr anchor="ctr"/>
          <a:ls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mn-cs"/>
              </a:defRPr>
            </a:lvl1pPr>
            <a:lvl2pPr marL="742950" indent="-285750" algn="l" rtl="0" fontAlgn="base">
              <a:spcBef>
                <a:spcPct val="0"/>
              </a:spcBef>
              <a:spcAft>
                <a:spcPct val="0"/>
              </a:spcAft>
              <a:defRPr sz="2400" kern="1200">
                <a:solidFill>
                  <a:schemeClr val="tx1"/>
                </a:solidFill>
                <a:latin typeface="Arial" charset="0"/>
                <a:ea typeface="ＭＳ Ｐゴシック" charset="-128"/>
                <a:cs typeface="+mn-cs"/>
              </a:defRPr>
            </a:lvl2pPr>
            <a:lvl3pPr marL="1143000" indent="-228600" algn="l" rtl="0" fontAlgn="base">
              <a:spcBef>
                <a:spcPct val="0"/>
              </a:spcBef>
              <a:spcAft>
                <a:spcPct val="0"/>
              </a:spcAft>
              <a:defRPr sz="2400" kern="1200">
                <a:solidFill>
                  <a:schemeClr val="tx1"/>
                </a:solidFill>
                <a:latin typeface="Arial" charset="0"/>
                <a:ea typeface="ＭＳ Ｐゴシック" charset="-128"/>
                <a:cs typeface="+mn-cs"/>
              </a:defRPr>
            </a:lvl3pPr>
            <a:lvl4pPr marL="1600200" indent="-228600" algn="l" rtl="0" fontAlgn="base">
              <a:spcBef>
                <a:spcPct val="0"/>
              </a:spcBef>
              <a:spcAft>
                <a:spcPct val="0"/>
              </a:spcAft>
              <a:defRPr sz="2400" kern="1200">
                <a:solidFill>
                  <a:schemeClr val="tx1"/>
                </a:solidFill>
                <a:latin typeface="Arial" charset="0"/>
                <a:ea typeface="ＭＳ Ｐゴシック" charset="-128"/>
                <a:cs typeface="+mn-cs"/>
              </a:defRPr>
            </a:lvl4pPr>
            <a:lvl5pPr marL="2057400" indent="-228600" algn="l" rtl="0" fontAlgn="base">
              <a:spcBef>
                <a:spcPct val="0"/>
              </a:spcBef>
              <a:spcAft>
                <a:spcPct val="0"/>
              </a:spcAft>
              <a:defRPr sz="2400" kern="1200">
                <a:solidFill>
                  <a:schemeClr val="tx1"/>
                </a:solidFill>
                <a:latin typeface="Arial" charset="0"/>
                <a:ea typeface="ＭＳ Ｐゴシック" charset="-128"/>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9pPr>
          </a:lstStyle>
          <a:p>
            <a:pPr algn="ctr"/>
            <a:fld id="{F0E3EA20-1ABA-41BB-A3FB-EDA1728A230A}" type="slidenum">
              <a:rPr lang="en-US" sz="1100" smtClean="0"/>
              <a:pPr algn="ctr"/>
              <a:t>31</a:t>
            </a:fld>
            <a:endParaRPr lang="en-US" sz="1600" dirty="0"/>
          </a:p>
        </p:txBody>
      </p:sp>
      <p:pic>
        <p:nvPicPr>
          <p:cNvPr id="3" name="Picture 2" descr="A screenshot of a cell phone&#10;&#10;Description automatically generated">
            <a:extLst>
              <a:ext uri="{FF2B5EF4-FFF2-40B4-BE49-F238E27FC236}">
                <a16:creationId xmlns:a16="http://schemas.microsoft.com/office/drawing/2014/main" id="{87D0DD70-2380-334A-9710-0E5309009A4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426591" y="1813308"/>
            <a:ext cx="7082952" cy="4082469"/>
          </a:xfrm>
          <a:prstGeom prst="rect">
            <a:avLst/>
          </a:prstGeom>
        </p:spPr>
      </p:pic>
    </p:spTree>
    <p:extLst>
      <p:ext uri="{BB962C8B-B14F-4D97-AF65-F5344CB8AC3E}">
        <p14:creationId xmlns:p14="http://schemas.microsoft.com/office/powerpoint/2010/main" val="1335699519"/>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Shape 66"/>
          <p:cNvSpPr>
            <a:spLocks noGrp="1"/>
          </p:cNvSpPr>
          <p:nvPr>
            <p:ph type="title" idx="4294967295"/>
          </p:nvPr>
        </p:nvSpPr>
        <p:spPr>
          <a:xfrm>
            <a:off x="929308" y="275578"/>
            <a:ext cx="7933338" cy="1135004"/>
          </a:xfrm>
          <a:prstGeom prst="rect">
            <a:avLst/>
          </a:prstGeom>
        </p:spPr>
        <p:txBody>
          <a:bodyPr lIns="0" tIns="0" rIns="0" bIns="0">
            <a:normAutofit/>
          </a:bodyPr>
          <a:lstStyle/>
          <a:p>
            <a:pPr lvl="0" defTabSz="795527">
              <a:defRPr sz="1800">
                <a:solidFill>
                  <a:srgbClr val="000000"/>
                </a:solidFill>
              </a:defRPr>
            </a:pPr>
            <a:r>
              <a:rPr lang="en-US" sz="2400" b="1" dirty="0">
                <a:solidFill>
                  <a:schemeClr val="tx2"/>
                </a:solidFill>
              </a:rPr>
              <a:t>92% of state &amp; local government Millennial employees agree that a pension with guaranteed lifetime income provides peace of mind in retirement.</a:t>
            </a:r>
            <a:endParaRPr sz="2400" b="1" dirty="0">
              <a:solidFill>
                <a:schemeClr val="tx2"/>
              </a:solidFill>
            </a:endParaRPr>
          </a:p>
        </p:txBody>
      </p:sp>
      <p:sp>
        <p:nvSpPr>
          <p:cNvPr id="68" name="Shape 68"/>
          <p:cNvSpPr/>
          <p:nvPr/>
        </p:nvSpPr>
        <p:spPr>
          <a:xfrm>
            <a:off x="812801" y="1410582"/>
            <a:ext cx="8331200" cy="0"/>
          </a:xfrm>
          <a:prstGeom prst="line">
            <a:avLst/>
          </a:prstGeom>
          <a:ln>
            <a:solidFill>
              <a:srgbClr val="4A5558"/>
            </a:solidFill>
            <a:round/>
          </a:ln>
        </p:spPr>
        <p:txBody>
          <a:bodyPr lIns="0" tIns="0" rIns="0" bIns="0"/>
          <a:lstStyle/>
          <a:p>
            <a:pPr lvl="0" defTabSz="457200">
              <a:defRPr sz="1200">
                <a:solidFill>
                  <a:srgbClr val="000000"/>
                </a:solidFill>
                <a:latin typeface="+mj-lt"/>
                <a:ea typeface="+mj-ea"/>
                <a:cs typeface="+mj-cs"/>
                <a:sym typeface="Helvetica"/>
              </a:defRPr>
            </a:pPr>
            <a:endParaRPr/>
          </a:p>
        </p:txBody>
      </p:sp>
      <p:sp>
        <p:nvSpPr>
          <p:cNvPr id="5" name="Rectangle 6">
            <a:extLst>
              <a:ext uri="{FF2B5EF4-FFF2-40B4-BE49-F238E27FC236}">
                <a16:creationId xmlns:a16="http://schemas.microsoft.com/office/drawing/2014/main" id="{8B72A9A1-FF4B-7741-9F0D-41A753F3CFD1}"/>
              </a:ext>
            </a:extLst>
          </p:cNvPr>
          <p:cNvSpPr txBox="1">
            <a:spLocks noChangeArrowheads="1"/>
          </p:cNvSpPr>
          <p:nvPr/>
        </p:nvSpPr>
        <p:spPr>
          <a:xfrm>
            <a:off x="0" y="6400800"/>
            <a:ext cx="9144000" cy="391357"/>
          </a:xfrm>
          <a:prstGeom prst="rect">
            <a:avLst/>
          </a:prstGeom>
          <a:noFill/>
        </p:spPr>
        <p:txBody>
          <a:bodyPr anchor="ctr"/>
          <a:ls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mn-cs"/>
              </a:defRPr>
            </a:lvl1pPr>
            <a:lvl2pPr marL="742950" indent="-285750" algn="l" rtl="0" fontAlgn="base">
              <a:spcBef>
                <a:spcPct val="0"/>
              </a:spcBef>
              <a:spcAft>
                <a:spcPct val="0"/>
              </a:spcAft>
              <a:defRPr sz="2400" kern="1200">
                <a:solidFill>
                  <a:schemeClr val="tx1"/>
                </a:solidFill>
                <a:latin typeface="Arial" charset="0"/>
                <a:ea typeface="ＭＳ Ｐゴシック" charset="-128"/>
                <a:cs typeface="+mn-cs"/>
              </a:defRPr>
            </a:lvl2pPr>
            <a:lvl3pPr marL="1143000" indent="-228600" algn="l" rtl="0" fontAlgn="base">
              <a:spcBef>
                <a:spcPct val="0"/>
              </a:spcBef>
              <a:spcAft>
                <a:spcPct val="0"/>
              </a:spcAft>
              <a:defRPr sz="2400" kern="1200">
                <a:solidFill>
                  <a:schemeClr val="tx1"/>
                </a:solidFill>
                <a:latin typeface="Arial" charset="0"/>
                <a:ea typeface="ＭＳ Ｐゴシック" charset="-128"/>
                <a:cs typeface="+mn-cs"/>
              </a:defRPr>
            </a:lvl3pPr>
            <a:lvl4pPr marL="1600200" indent="-228600" algn="l" rtl="0" fontAlgn="base">
              <a:spcBef>
                <a:spcPct val="0"/>
              </a:spcBef>
              <a:spcAft>
                <a:spcPct val="0"/>
              </a:spcAft>
              <a:defRPr sz="2400" kern="1200">
                <a:solidFill>
                  <a:schemeClr val="tx1"/>
                </a:solidFill>
                <a:latin typeface="Arial" charset="0"/>
                <a:ea typeface="ＭＳ Ｐゴシック" charset="-128"/>
                <a:cs typeface="+mn-cs"/>
              </a:defRPr>
            </a:lvl4pPr>
            <a:lvl5pPr marL="2057400" indent="-228600" algn="l" rtl="0" fontAlgn="base">
              <a:spcBef>
                <a:spcPct val="0"/>
              </a:spcBef>
              <a:spcAft>
                <a:spcPct val="0"/>
              </a:spcAft>
              <a:defRPr sz="2400" kern="1200">
                <a:solidFill>
                  <a:schemeClr val="tx1"/>
                </a:solidFill>
                <a:latin typeface="Arial" charset="0"/>
                <a:ea typeface="ＭＳ Ｐゴシック" charset="-128"/>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9pPr>
          </a:lstStyle>
          <a:p>
            <a:pPr algn="ctr"/>
            <a:fld id="{F0E3EA20-1ABA-41BB-A3FB-EDA1728A230A}" type="slidenum">
              <a:rPr lang="en-US" sz="1100" smtClean="0"/>
              <a:pPr algn="ctr"/>
              <a:t>32</a:t>
            </a:fld>
            <a:endParaRPr lang="en-US" sz="1600" dirty="0"/>
          </a:p>
        </p:txBody>
      </p:sp>
      <p:pic>
        <p:nvPicPr>
          <p:cNvPr id="4" name="Picture 3" descr="A screenshot of a cell phone&#10;&#10;Description automatically generated">
            <a:extLst>
              <a:ext uri="{FF2B5EF4-FFF2-40B4-BE49-F238E27FC236}">
                <a16:creationId xmlns:a16="http://schemas.microsoft.com/office/drawing/2014/main" id="{70115A78-9642-5E48-8936-1DF8386A828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610746" y="1859805"/>
            <a:ext cx="6184901" cy="4217071"/>
          </a:xfrm>
          <a:prstGeom prst="rect">
            <a:avLst/>
          </a:prstGeom>
        </p:spPr>
      </p:pic>
    </p:spTree>
    <p:extLst>
      <p:ext uri="{BB962C8B-B14F-4D97-AF65-F5344CB8AC3E}">
        <p14:creationId xmlns:p14="http://schemas.microsoft.com/office/powerpoint/2010/main" val="3266621446"/>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Shape 66"/>
          <p:cNvSpPr>
            <a:spLocks noGrp="1"/>
          </p:cNvSpPr>
          <p:nvPr>
            <p:ph type="title" idx="4294967295"/>
          </p:nvPr>
        </p:nvSpPr>
        <p:spPr>
          <a:xfrm>
            <a:off x="929308" y="275578"/>
            <a:ext cx="7933338" cy="1135004"/>
          </a:xfrm>
          <a:prstGeom prst="rect">
            <a:avLst/>
          </a:prstGeom>
        </p:spPr>
        <p:txBody>
          <a:bodyPr lIns="0" tIns="0" rIns="0" bIns="0">
            <a:normAutofit/>
          </a:bodyPr>
          <a:lstStyle/>
          <a:p>
            <a:pPr lvl="0" defTabSz="795527">
              <a:defRPr sz="1800">
                <a:solidFill>
                  <a:srgbClr val="000000"/>
                </a:solidFill>
              </a:defRPr>
            </a:pPr>
            <a:r>
              <a:rPr lang="en-US" sz="2400" b="1" dirty="0">
                <a:solidFill>
                  <a:schemeClr val="tx2"/>
                </a:solidFill>
              </a:rPr>
              <a:t>83% of Millennials working in state &amp; local government plan to pay down debt to ensure financial security in retirement.</a:t>
            </a:r>
            <a:endParaRPr sz="2400" b="1" dirty="0">
              <a:solidFill>
                <a:schemeClr val="tx2"/>
              </a:solidFill>
            </a:endParaRPr>
          </a:p>
        </p:txBody>
      </p:sp>
      <p:sp>
        <p:nvSpPr>
          <p:cNvPr id="68" name="Shape 68"/>
          <p:cNvSpPr/>
          <p:nvPr/>
        </p:nvSpPr>
        <p:spPr>
          <a:xfrm>
            <a:off x="812801" y="1410582"/>
            <a:ext cx="8331200" cy="0"/>
          </a:xfrm>
          <a:prstGeom prst="line">
            <a:avLst/>
          </a:prstGeom>
          <a:ln>
            <a:solidFill>
              <a:srgbClr val="4A5558"/>
            </a:solidFill>
            <a:round/>
          </a:ln>
        </p:spPr>
        <p:txBody>
          <a:bodyPr lIns="0" tIns="0" rIns="0" bIns="0"/>
          <a:lstStyle/>
          <a:p>
            <a:pPr lvl="0" defTabSz="457200">
              <a:defRPr sz="1200">
                <a:solidFill>
                  <a:srgbClr val="000000"/>
                </a:solidFill>
                <a:latin typeface="+mj-lt"/>
                <a:ea typeface="+mj-ea"/>
                <a:cs typeface="+mj-cs"/>
                <a:sym typeface="Helvetica"/>
              </a:defRPr>
            </a:pPr>
            <a:endParaRPr/>
          </a:p>
        </p:txBody>
      </p:sp>
      <p:sp>
        <p:nvSpPr>
          <p:cNvPr id="5" name="Rectangle 6">
            <a:extLst>
              <a:ext uri="{FF2B5EF4-FFF2-40B4-BE49-F238E27FC236}">
                <a16:creationId xmlns:a16="http://schemas.microsoft.com/office/drawing/2014/main" id="{8B72A9A1-FF4B-7741-9F0D-41A753F3CFD1}"/>
              </a:ext>
            </a:extLst>
          </p:cNvPr>
          <p:cNvSpPr txBox="1">
            <a:spLocks noChangeArrowheads="1"/>
          </p:cNvSpPr>
          <p:nvPr/>
        </p:nvSpPr>
        <p:spPr>
          <a:xfrm>
            <a:off x="0" y="6400800"/>
            <a:ext cx="9144000" cy="391357"/>
          </a:xfrm>
          <a:prstGeom prst="rect">
            <a:avLst/>
          </a:prstGeom>
          <a:noFill/>
        </p:spPr>
        <p:txBody>
          <a:bodyPr anchor="ctr"/>
          <a:ls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mn-cs"/>
              </a:defRPr>
            </a:lvl1pPr>
            <a:lvl2pPr marL="742950" indent="-285750" algn="l" rtl="0" fontAlgn="base">
              <a:spcBef>
                <a:spcPct val="0"/>
              </a:spcBef>
              <a:spcAft>
                <a:spcPct val="0"/>
              </a:spcAft>
              <a:defRPr sz="2400" kern="1200">
                <a:solidFill>
                  <a:schemeClr val="tx1"/>
                </a:solidFill>
                <a:latin typeface="Arial" charset="0"/>
                <a:ea typeface="ＭＳ Ｐゴシック" charset="-128"/>
                <a:cs typeface="+mn-cs"/>
              </a:defRPr>
            </a:lvl2pPr>
            <a:lvl3pPr marL="1143000" indent="-228600" algn="l" rtl="0" fontAlgn="base">
              <a:spcBef>
                <a:spcPct val="0"/>
              </a:spcBef>
              <a:spcAft>
                <a:spcPct val="0"/>
              </a:spcAft>
              <a:defRPr sz="2400" kern="1200">
                <a:solidFill>
                  <a:schemeClr val="tx1"/>
                </a:solidFill>
                <a:latin typeface="Arial" charset="0"/>
                <a:ea typeface="ＭＳ Ｐゴシック" charset="-128"/>
                <a:cs typeface="+mn-cs"/>
              </a:defRPr>
            </a:lvl3pPr>
            <a:lvl4pPr marL="1600200" indent="-228600" algn="l" rtl="0" fontAlgn="base">
              <a:spcBef>
                <a:spcPct val="0"/>
              </a:spcBef>
              <a:spcAft>
                <a:spcPct val="0"/>
              </a:spcAft>
              <a:defRPr sz="2400" kern="1200">
                <a:solidFill>
                  <a:schemeClr val="tx1"/>
                </a:solidFill>
                <a:latin typeface="Arial" charset="0"/>
                <a:ea typeface="ＭＳ Ｐゴシック" charset="-128"/>
                <a:cs typeface="+mn-cs"/>
              </a:defRPr>
            </a:lvl4pPr>
            <a:lvl5pPr marL="2057400" indent="-228600" algn="l" rtl="0" fontAlgn="base">
              <a:spcBef>
                <a:spcPct val="0"/>
              </a:spcBef>
              <a:spcAft>
                <a:spcPct val="0"/>
              </a:spcAft>
              <a:defRPr sz="2400" kern="1200">
                <a:solidFill>
                  <a:schemeClr val="tx1"/>
                </a:solidFill>
                <a:latin typeface="Arial" charset="0"/>
                <a:ea typeface="ＭＳ Ｐゴシック" charset="-128"/>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9pPr>
          </a:lstStyle>
          <a:p>
            <a:pPr algn="ctr"/>
            <a:fld id="{F0E3EA20-1ABA-41BB-A3FB-EDA1728A230A}" type="slidenum">
              <a:rPr lang="en-US" sz="1100" smtClean="0"/>
              <a:pPr algn="ctr"/>
              <a:t>33</a:t>
            </a:fld>
            <a:endParaRPr lang="en-US" sz="1600" dirty="0"/>
          </a:p>
        </p:txBody>
      </p:sp>
      <p:pic>
        <p:nvPicPr>
          <p:cNvPr id="3" name="Picture 2" descr="A screenshot of a cell phone&#10;&#10;Description automatically generated">
            <a:extLst>
              <a:ext uri="{FF2B5EF4-FFF2-40B4-BE49-F238E27FC236}">
                <a16:creationId xmlns:a16="http://schemas.microsoft.com/office/drawing/2014/main" id="{B3C4CEB9-8BC6-C748-A8FE-B49F495B721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499321" y="1642605"/>
            <a:ext cx="6585172" cy="4212124"/>
          </a:xfrm>
          <a:prstGeom prst="rect">
            <a:avLst/>
          </a:prstGeom>
        </p:spPr>
      </p:pic>
    </p:spTree>
    <p:extLst>
      <p:ext uri="{BB962C8B-B14F-4D97-AF65-F5344CB8AC3E}">
        <p14:creationId xmlns:p14="http://schemas.microsoft.com/office/powerpoint/2010/main" val="277309156"/>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Shape 66"/>
          <p:cNvSpPr>
            <a:spLocks noGrp="1"/>
          </p:cNvSpPr>
          <p:nvPr>
            <p:ph type="title" idx="4294967295"/>
          </p:nvPr>
        </p:nvSpPr>
        <p:spPr>
          <a:xfrm>
            <a:off x="929308" y="275578"/>
            <a:ext cx="7933338" cy="1135004"/>
          </a:xfrm>
          <a:prstGeom prst="rect">
            <a:avLst/>
          </a:prstGeom>
        </p:spPr>
        <p:txBody>
          <a:bodyPr lIns="0" tIns="0" rIns="0" bIns="0">
            <a:normAutofit/>
          </a:bodyPr>
          <a:lstStyle/>
          <a:p>
            <a:pPr lvl="0" defTabSz="795527">
              <a:defRPr sz="1800">
                <a:solidFill>
                  <a:srgbClr val="000000"/>
                </a:solidFill>
              </a:defRPr>
            </a:pPr>
            <a:r>
              <a:rPr lang="en-US" sz="2400" b="1" dirty="0">
                <a:solidFill>
                  <a:schemeClr val="tx2"/>
                </a:solidFill>
              </a:rPr>
              <a:t>85% of Millennials working in state &amp; local government are concerned about possible pension cuts.</a:t>
            </a:r>
            <a:endParaRPr sz="2400" b="1" dirty="0">
              <a:solidFill>
                <a:schemeClr val="tx2"/>
              </a:solidFill>
            </a:endParaRPr>
          </a:p>
        </p:txBody>
      </p:sp>
      <p:sp>
        <p:nvSpPr>
          <p:cNvPr id="68" name="Shape 68"/>
          <p:cNvSpPr/>
          <p:nvPr/>
        </p:nvSpPr>
        <p:spPr>
          <a:xfrm>
            <a:off x="812801" y="1410582"/>
            <a:ext cx="8331200" cy="0"/>
          </a:xfrm>
          <a:prstGeom prst="line">
            <a:avLst/>
          </a:prstGeom>
          <a:ln>
            <a:solidFill>
              <a:srgbClr val="4A5558"/>
            </a:solidFill>
            <a:round/>
          </a:ln>
        </p:spPr>
        <p:txBody>
          <a:bodyPr lIns="0" tIns="0" rIns="0" bIns="0"/>
          <a:lstStyle/>
          <a:p>
            <a:pPr lvl="0" defTabSz="457200">
              <a:defRPr sz="1200">
                <a:solidFill>
                  <a:srgbClr val="000000"/>
                </a:solidFill>
                <a:latin typeface="+mj-lt"/>
                <a:ea typeface="+mj-ea"/>
                <a:cs typeface="+mj-cs"/>
                <a:sym typeface="Helvetica"/>
              </a:defRPr>
            </a:pPr>
            <a:endParaRPr/>
          </a:p>
        </p:txBody>
      </p:sp>
      <p:sp>
        <p:nvSpPr>
          <p:cNvPr id="5" name="Rectangle 6">
            <a:extLst>
              <a:ext uri="{FF2B5EF4-FFF2-40B4-BE49-F238E27FC236}">
                <a16:creationId xmlns:a16="http://schemas.microsoft.com/office/drawing/2014/main" id="{8B72A9A1-FF4B-7741-9F0D-41A753F3CFD1}"/>
              </a:ext>
            </a:extLst>
          </p:cNvPr>
          <p:cNvSpPr txBox="1">
            <a:spLocks noChangeArrowheads="1"/>
          </p:cNvSpPr>
          <p:nvPr/>
        </p:nvSpPr>
        <p:spPr>
          <a:xfrm>
            <a:off x="0" y="6400800"/>
            <a:ext cx="9144000" cy="391357"/>
          </a:xfrm>
          <a:prstGeom prst="rect">
            <a:avLst/>
          </a:prstGeom>
          <a:noFill/>
        </p:spPr>
        <p:txBody>
          <a:bodyPr anchor="ctr"/>
          <a:ls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mn-cs"/>
              </a:defRPr>
            </a:lvl1pPr>
            <a:lvl2pPr marL="742950" indent="-285750" algn="l" rtl="0" fontAlgn="base">
              <a:spcBef>
                <a:spcPct val="0"/>
              </a:spcBef>
              <a:spcAft>
                <a:spcPct val="0"/>
              </a:spcAft>
              <a:defRPr sz="2400" kern="1200">
                <a:solidFill>
                  <a:schemeClr val="tx1"/>
                </a:solidFill>
                <a:latin typeface="Arial" charset="0"/>
                <a:ea typeface="ＭＳ Ｐゴシック" charset="-128"/>
                <a:cs typeface="+mn-cs"/>
              </a:defRPr>
            </a:lvl2pPr>
            <a:lvl3pPr marL="1143000" indent="-228600" algn="l" rtl="0" fontAlgn="base">
              <a:spcBef>
                <a:spcPct val="0"/>
              </a:spcBef>
              <a:spcAft>
                <a:spcPct val="0"/>
              </a:spcAft>
              <a:defRPr sz="2400" kern="1200">
                <a:solidFill>
                  <a:schemeClr val="tx1"/>
                </a:solidFill>
                <a:latin typeface="Arial" charset="0"/>
                <a:ea typeface="ＭＳ Ｐゴシック" charset="-128"/>
                <a:cs typeface="+mn-cs"/>
              </a:defRPr>
            </a:lvl3pPr>
            <a:lvl4pPr marL="1600200" indent="-228600" algn="l" rtl="0" fontAlgn="base">
              <a:spcBef>
                <a:spcPct val="0"/>
              </a:spcBef>
              <a:spcAft>
                <a:spcPct val="0"/>
              </a:spcAft>
              <a:defRPr sz="2400" kern="1200">
                <a:solidFill>
                  <a:schemeClr val="tx1"/>
                </a:solidFill>
                <a:latin typeface="Arial" charset="0"/>
                <a:ea typeface="ＭＳ Ｐゴシック" charset="-128"/>
                <a:cs typeface="+mn-cs"/>
              </a:defRPr>
            </a:lvl4pPr>
            <a:lvl5pPr marL="2057400" indent="-228600" algn="l" rtl="0" fontAlgn="base">
              <a:spcBef>
                <a:spcPct val="0"/>
              </a:spcBef>
              <a:spcAft>
                <a:spcPct val="0"/>
              </a:spcAft>
              <a:defRPr sz="2400" kern="1200">
                <a:solidFill>
                  <a:schemeClr val="tx1"/>
                </a:solidFill>
                <a:latin typeface="Arial" charset="0"/>
                <a:ea typeface="ＭＳ Ｐゴシック" charset="-128"/>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9pPr>
          </a:lstStyle>
          <a:p>
            <a:pPr algn="ctr"/>
            <a:fld id="{F0E3EA20-1ABA-41BB-A3FB-EDA1728A230A}" type="slidenum">
              <a:rPr lang="en-US" sz="1100" smtClean="0"/>
              <a:pPr algn="ctr"/>
              <a:t>34</a:t>
            </a:fld>
            <a:endParaRPr lang="en-US" sz="1600" dirty="0"/>
          </a:p>
        </p:txBody>
      </p:sp>
      <p:pic>
        <p:nvPicPr>
          <p:cNvPr id="4" name="Picture 3" descr="A screenshot of a cell phone&#10;&#10;Description automatically generated">
            <a:extLst>
              <a:ext uri="{FF2B5EF4-FFF2-40B4-BE49-F238E27FC236}">
                <a16:creationId xmlns:a16="http://schemas.microsoft.com/office/drawing/2014/main" id="{C869C0CE-169F-F54E-95D5-852197C92E8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743103" y="1672370"/>
            <a:ext cx="6331514" cy="4149685"/>
          </a:xfrm>
          <a:prstGeom prst="rect">
            <a:avLst/>
          </a:prstGeom>
        </p:spPr>
      </p:pic>
    </p:spTree>
    <p:extLst>
      <p:ext uri="{BB962C8B-B14F-4D97-AF65-F5344CB8AC3E}">
        <p14:creationId xmlns:p14="http://schemas.microsoft.com/office/powerpoint/2010/main" val="829754116"/>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Shape 66"/>
          <p:cNvSpPr>
            <a:spLocks noGrp="1"/>
          </p:cNvSpPr>
          <p:nvPr>
            <p:ph type="title" idx="4294967295"/>
          </p:nvPr>
        </p:nvSpPr>
        <p:spPr>
          <a:xfrm>
            <a:off x="929308" y="275578"/>
            <a:ext cx="7933338" cy="1135004"/>
          </a:xfrm>
          <a:prstGeom prst="rect">
            <a:avLst/>
          </a:prstGeom>
        </p:spPr>
        <p:txBody>
          <a:bodyPr lIns="0" tIns="0" rIns="0" bIns="0">
            <a:normAutofit/>
          </a:bodyPr>
          <a:lstStyle/>
          <a:p>
            <a:pPr lvl="0" defTabSz="795527">
              <a:defRPr sz="1800">
                <a:solidFill>
                  <a:srgbClr val="000000"/>
                </a:solidFill>
              </a:defRPr>
            </a:pPr>
            <a:r>
              <a:rPr lang="en-US" sz="2400" b="1" dirty="0">
                <a:solidFill>
                  <a:schemeClr val="tx2"/>
                </a:solidFill>
              </a:rPr>
              <a:t>Most 84% of Millennials working in state &amp; local government are concerned about government officials underfunding pension plans.</a:t>
            </a:r>
            <a:endParaRPr sz="2400" b="1" dirty="0">
              <a:solidFill>
                <a:schemeClr val="tx2"/>
              </a:solidFill>
            </a:endParaRPr>
          </a:p>
        </p:txBody>
      </p:sp>
      <p:sp>
        <p:nvSpPr>
          <p:cNvPr id="68" name="Shape 68"/>
          <p:cNvSpPr/>
          <p:nvPr/>
        </p:nvSpPr>
        <p:spPr>
          <a:xfrm>
            <a:off x="812801" y="1410582"/>
            <a:ext cx="8331200" cy="0"/>
          </a:xfrm>
          <a:prstGeom prst="line">
            <a:avLst/>
          </a:prstGeom>
          <a:ln>
            <a:solidFill>
              <a:srgbClr val="4A5558"/>
            </a:solidFill>
            <a:round/>
          </a:ln>
        </p:spPr>
        <p:txBody>
          <a:bodyPr lIns="0" tIns="0" rIns="0" bIns="0"/>
          <a:lstStyle/>
          <a:p>
            <a:pPr lvl="0" defTabSz="457200">
              <a:defRPr sz="1200">
                <a:solidFill>
                  <a:srgbClr val="000000"/>
                </a:solidFill>
                <a:latin typeface="+mj-lt"/>
                <a:ea typeface="+mj-ea"/>
                <a:cs typeface="+mj-cs"/>
                <a:sym typeface="Helvetica"/>
              </a:defRPr>
            </a:pPr>
            <a:endParaRPr/>
          </a:p>
        </p:txBody>
      </p:sp>
      <p:sp>
        <p:nvSpPr>
          <p:cNvPr id="5" name="Rectangle 6">
            <a:extLst>
              <a:ext uri="{FF2B5EF4-FFF2-40B4-BE49-F238E27FC236}">
                <a16:creationId xmlns:a16="http://schemas.microsoft.com/office/drawing/2014/main" id="{8B72A9A1-FF4B-7741-9F0D-41A753F3CFD1}"/>
              </a:ext>
            </a:extLst>
          </p:cNvPr>
          <p:cNvSpPr txBox="1">
            <a:spLocks noChangeArrowheads="1"/>
          </p:cNvSpPr>
          <p:nvPr/>
        </p:nvSpPr>
        <p:spPr>
          <a:xfrm>
            <a:off x="0" y="6400800"/>
            <a:ext cx="9144000" cy="391357"/>
          </a:xfrm>
          <a:prstGeom prst="rect">
            <a:avLst/>
          </a:prstGeom>
          <a:noFill/>
        </p:spPr>
        <p:txBody>
          <a:bodyPr anchor="ctr"/>
          <a:ls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mn-cs"/>
              </a:defRPr>
            </a:lvl1pPr>
            <a:lvl2pPr marL="742950" indent="-285750" algn="l" rtl="0" fontAlgn="base">
              <a:spcBef>
                <a:spcPct val="0"/>
              </a:spcBef>
              <a:spcAft>
                <a:spcPct val="0"/>
              </a:spcAft>
              <a:defRPr sz="2400" kern="1200">
                <a:solidFill>
                  <a:schemeClr val="tx1"/>
                </a:solidFill>
                <a:latin typeface="Arial" charset="0"/>
                <a:ea typeface="ＭＳ Ｐゴシック" charset="-128"/>
                <a:cs typeface="+mn-cs"/>
              </a:defRPr>
            </a:lvl2pPr>
            <a:lvl3pPr marL="1143000" indent="-228600" algn="l" rtl="0" fontAlgn="base">
              <a:spcBef>
                <a:spcPct val="0"/>
              </a:spcBef>
              <a:spcAft>
                <a:spcPct val="0"/>
              </a:spcAft>
              <a:defRPr sz="2400" kern="1200">
                <a:solidFill>
                  <a:schemeClr val="tx1"/>
                </a:solidFill>
                <a:latin typeface="Arial" charset="0"/>
                <a:ea typeface="ＭＳ Ｐゴシック" charset="-128"/>
                <a:cs typeface="+mn-cs"/>
              </a:defRPr>
            </a:lvl3pPr>
            <a:lvl4pPr marL="1600200" indent="-228600" algn="l" rtl="0" fontAlgn="base">
              <a:spcBef>
                <a:spcPct val="0"/>
              </a:spcBef>
              <a:spcAft>
                <a:spcPct val="0"/>
              </a:spcAft>
              <a:defRPr sz="2400" kern="1200">
                <a:solidFill>
                  <a:schemeClr val="tx1"/>
                </a:solidFill>
                <a:latin typeface="Arial" charset="0"/>
                <a:ea typeface="ＭＳ Ｐゴシック" charset="-128"/>
                <a:cs typeface="+mn-cs"/>
              </a:defRPr>
            </a:lvl4pPr>
            <a:lvl5pPr marL="2057400" indent="-228600" algn="l" rtl="0" fontAlgn="base">
              <a:spcBef>
                <a:spcPct val="0"/>
              </a:spcBef>
              <a:spcAft>
                <a:spcPct val="0"/>
              </a:spcAft>
              <a:defRPr sz="2400" kern="1200">
                <a:solidFill>
                  <a:schemeClr val="tx1"/>
                </a:solidFill>
                <a:latin typeface="Arial" charset="0"/>
                <a:ea typeface="ＭＳ Ｐゴシック" charset="-128"/>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9pPr>
          </a:lstStyle>
          <a:p>
            <a:pPr algn="ctr"/>
            <a:fld id="{F0E3EA20-1ABA-41BB-A3FB-EDA1728A230A}" type="slidenum">
              <a:rPr lang="en-US" sz="1100" smtClean="0"/>
              <a:pPr algn="ctr"/>
              <a:t>35</a:t>
            </a:fld>
            <a:endParaRPr lang="en-US" sz="1600" dirty="0"/>
          </a:p>
        </p:txBody>
      </p:sp>
      <p:pic>
        <p:nvPicPr>
          <p:cNvPr id="3" name="Picture 2" descr="A screenshot of a cell phone&#10;&#10;Description automatically generated">
            <a:extLst>
              <a:ext uri="{FF2B5EF4-FFF2-40B4-BE49-F238E27FC236}">
                <a16:creationId xmlns:a16="http://schemas.microsoft.com/office/drawing/2014/main" id="{657477CC-D10B-1240-8E9E-6D39E6ACFC1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710618" y="1828810"/>
            <a:ext cx="6394519" cy="4148074"/>
          </a:xfrm>
          <a:prstGeom prst="rect">
            <a:avLst/>
          </a:prstGeom>
        </p:spPr>
      </p:pic>
    </p:spTree>
    <p:extLst>
      <p:ext uri="{BB962C8B-B14F-4D97-AF65-F5344CB8AC3E}">
        <p14:creationId xmlns:p14="http://schemas.microsoft.com/office/powerpoint/2010/main" val="154566690"/>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Shape 66"/>
          <p:cNvSpPr>
            <a:spLocks noGrp="1"/>
          </p:cNvSpPr>
          <p:nvPr>
            <p:ph type="title" idx="4294967295"/>
          </p:nvPr>
        </p:nvSpPr>
        <p:spPr>
          <a:xfrm>
            <a:off x="929308" y="275578"/>
            <a:ext cx="7933338" cy="1135004"/>
          </a:xfrm>
          <a:prstGeom prst="rect">
            <a:avLst/>
          </a:prstGeom>
        </p:spPr>
        <p:txBody>
          <a:bodyPr lIns="0" tIns="0" rIns="0" bIns="0">
            <a:normAutofit/>
          </a:bodyPr>
          <a:lstStyle/>
          <a:p>
            <a:pPr lvl="0" defTabSz="795527">
              <a:defRPr sz="1800">
                <a:solidFill>
                  <a:srgbClr val="000000"/>
                </a:solidFill>
              </a:defRPr>
            </a:pPr>
            <a:r>
              <a:rPr lang="en-US" sz="2400" b="1" dirty="0">
                <a:solidFill>
                  <a:schemeClr val="tx2"/>
                </a:solidFill>
              </a:rPr>
              <a:t>78% of Millennials working in state &amp; local government are concerned about COLA cuts.</a:t>
            </a:r>
            <a:endParaRPr sz="2400" b="1" dirty="0">
              <a:solidFill>
                <a:schemeClr val="tx2"/>
              </a:solidFill>
            </a:endParaRPr>
          </a:p>
        </p:txBody>
      </p:sp>
      <p:sp>
        <p:nvSpPr>
          <p:cNvPr id="68" name="Shape 68"/>
          <p:cNvSpPr/>
          <p:nvPr/>
        </p:nvSpPr>
        <p:spPr>
          <a:xfrm>
            <a:off x="812801" y="1410582"/>
            <a:ext cx="8331200" cy="0"/>
          </a:xfrm>
          <a:prstGeom prst="line">
            <a:avLst/>
          </a:prstGeom>
          <a:ln>
            <a:solidFill>
              <a:srgbClr val="4A5558"/>
            </a:solidFill>
            <a:round/>
          </a:ln>
        </p:spPr>
        <p:txBody>
          <a:bodyPr lIns="0" tIns="0" rIns="0" bIns="0"/>
          <a:lstStyle/>
          <a:p>
            <a:pPr lvl="0" defTabSz="457200">
              <a:defRPr sz="1200">
                <a:solidFill>
                  <a:srgbClr val="000000"/>
                </a:solidFill>
                <a:latin typeface="+mj-lt"/>
                <a:ea typeface="+mj-ea"/>
                <a:cs typeface="+mj-cs"/>
                <a:sym typeface="Helvetica"/>
              </a:defRPr>
            </a:pPr>
            <a:endParaRPr/>
          </a:p>
        </p:txBody>
      </p:sp>
      <p:sp>
        <p:nvSpPr>
          <p:cNvPr id="5" name="Rectangle 6">
            <a:extLst>
              <a:ext uri="{FF2B5EF4-FFF2-40B4-BE49-F238E27FC236}">
                <a16:creationId xmlns:a16="http://schemas.microsoft.com/office/drawing/2014/main" id="{8B72A9A1-FF4B-7741-9F0D-41A753F3CFD1}"/>
              </a:ext>
            </a:extLst>
          </p:cNvPr>
          <p:cNvSpPr txBox="1">
            <a:spLocks noChangeArrowheads="1"/>
          </p:cNvSpPr>
          <p:nvPr/>
        </p:nvSpPr>
        <p:spPr>
          <a:xfrm>
            <a:off x="0" y="6400800"/>
            <a:ext cx="9144000" cy="391357"/>
          </a:xfrm>
          <a:prstGeom prst="rect">
            <a:avLst/>
          </a:prstGeom>
          <a:noFill/>
        </p:spPr>
        <p:txBody>
          <a:bodyPr anchor="ctr"/>
          <a:ls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mn-cs"/>
              </a:defRPr>
            </a:lvl1pPr>
            <a:lvl2pPr marL="742950" indent="-285750" algn="l" rtl="0" fontAlgn="base">
              <a:spcBef>
                <a:spcPct val="0"/>
              </a:spcBef>
              <a:spcAft>
                <a:spcPct val="0"/>
              </a:spcAft>
              <a:defRPr sz="2400" kern="1200">
                <a:solidFill>
                  <a:schemeClr val="tx1"/>
                </a:solidFill>
                <a:latin typeface="Arial" charset="0"/>
                <a:ea typeface="ＭＳ Ｐゴシック" charset="-128"/>
                <a:cs typeface="+mn-cs"/>
              </a:defRPr>
            </a:lvl2pPr>
            <a:lvl3pPr marL="1143000" indent="-228600" algn="l" rtl="0" fontAlgn="base">
              <a:spcBef>
                <a:spcPct val="0"/>
              </a:spcBef>
              <a:spcAft>
                <a:spcPct val="0"/>
              </a:spcAft>
              <a:defRPr sz="2400" kern="1200">
                <a:solidFill>
                  <a:schemeClr val="tx1"/>
                </a:solidFill>
                <a:latin typeface="Arial" charset="0"/>
                <a:ea typeface="ＭＳ Ｐゴシック" charset="-128"/>
                <a:cs typeface="+mn-cs"/>
              </a:defRPr>
            </a:lvl3pPr>
            <a:lvl4pPr marL="1600200" indent="-228600" algn="l" rtl="0" fontAlgn="base">
              <a:spcBef>
                <a:spcPct val="0"/>
              </a:spcBef>
              <a:spcAft>
                <a:spcPct val="0"/>
              </a:spcAft>
              <a:defRPr sz="2400" kern="1200">
                <a:solidFill>
                  <a:schemeClr val="tx1"/>
                </a:solidFill>
                <a:latin typeface="Arial" charset="0"/>
                <a:ea typeface="ＭＳ Ｐゴシック" charset="-128"/>
                <a:cs typeface="+mn-cs"/>
              </a:defRPr>
            </a:lvl4pPr>
            <a:lvl5pPr marL="2057400" indent="-228600" algn="l" rtl="0" fontAlgn="base">
              <a:spcBef>
                <a:spcPct val="0"/>
              </a:spcBef>
              <a:spcAft>
                <a:spcPct val="0"/>
              </a:spcAft>
              <a:defRPr sz="2400" kern="1200">
                <a:solidFill>
                  <a:schemeClr val="tx1"/>
                </a:solidFill>
                <a:latin typeface="Arial" charset="0"/>
                <a:ea typeface="ＭＳ Ｐゴシック" charset="-128"/>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9pPr>
          </a:lstStyle>
          <a:p>
            <a:pPr algn="ctr"/>
            <a:fld id="{F0E3EA20-1ABA-41BB-A3FB-EDA1728A230A}" type="slidenum">
              <a:rPr lang="en-US" sz="1100" smtClean="0"/>
              <a:pPr algn="ctr"/>
              <a:t>36</a:t>
            </a:fld>
            <a:endParaRPr lang="en-US" sz="1600" dirty="0"/>
          </a:p>
        </p:txBody>
      </p:sp>
      <p:pic>
        <p:nvPicPr>
          <p:cNvPr id="4" name="Picture 3" descr="A screenshot of a cell phone&#10;&#10;Description automatically generated">
            <a:extLst>
              <a:ext uri="{FF2B5EF4-FFF2-40B4-BE49-F238E27FC236}">
                <a16:creationId xmlns:a16="http://schemas.microsoft.com/office/drawing/2014/main" id="{530C3434-E400-8F47-99B7-0D9ECC9F4AF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537527" y="1828799"/>
            <a:ext cx="6721011" cy="4111889"/>
          </a:xfrm>
          <a:prstGeom prst="rect">
            <a:avLst/>
          </a:prstGeom>
        </p:spPr>
      </p:pic>
    </p:spTree>
    <p:extLst>
      <p:ext uri="{BB962C8B-B14F-4D97-AF65-F5344CB8AC3E}">
        <p14:creationId xmlns:p14="http://schemas.microsoft.com/office/powerpoint/2010/main" val="1353761812"/>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Shape 66"/>
          <p:cNvSpPr>
            <a:spLocks noGrp="1"/>
          </p:cNvSpPr>
          <p:nvPr>
            <p:ph type="title" idx="4294967295"/>
          </p:nvPr>
        </p:nvSpPr>
        <p:spPr>
          <a:xfrm>
            <a:off x="929308" y="275578"/>
            <a:ext cx="7933338" cy="1135004"/>
          </a:xfrm>
          <a:prstGeom prst="rect">
            <a:avLst/>
          </a:prstGeom>
        </p:spPr>
        <p:txBody>
          <a:bodyPr lIns="0" tIns="0" rIns="0" bIns="0">
            <a:normAutofit/>
          </a:bodyPr>
          <a:lstStyle/>
          <a:p>
            <a:pPr lvl="0" defTabSz="795527">
              <a:defRPr sz="1800">
                <a:solidFill>
                  <a:srgbClr val="000000"/>
                </a:solidFill>
              </a:defRPr>
            </a:pPr>
            <a:r>
              <a:rPr lang="en-US" sz="6600" b="1" dirty="0">
                <a:solidFill>
                  <a:srgbClr val="007258"/>
                </a:solidFill>
              </a:rPr>
              <a:t>5</a:t>
            </a:r>
            <a:r>
              <a:rPr lang="en-US" sz="3200" b="1" dirty="0">
                <a:solidFill>
                  <a:srgbClr val="007258"/>
                </a:solidFill>
              </a:rPr>
              <a:t> Key Finding </a:t>
            </a:r>
            <a:endParaRPr sz="3200" b="1" dirty="0">
              <a:solidFill>
                <a:srgbClr val="007258"/>
              </a:solidFill>
            </a:endParaRPr>
          </a:p>
        </p:txBody>
      </p:sp>
      <p:sp>
        <p:nvSpPr>
          <p:cNvPr id="68" name="Shape 68"/>
          <p:cNvSpPr/>
          <p:nvPr/>
        </p:nvSpPr>
        <p:spPr>
          <a:xfrm>
            <a:off x="812801" y="1410582"/>
            <a:ext cx="8331200" cy="0"/>
          </a:xfrm>
          <a:prstGeom prst="line">
            <a:avLst/>
          </a:prstGeom>
          <a:ln>
            <a:solidFill>
              <a:srgbClr val="4A5558"/>
            </a:solidFill>
            <a:round/>
          </a:ln>
        </p:spPr>
        <p:txBody>
          <a:bodyPr lIns="0" tIns="0" rIns="0" bIns="0"/>
          <a:lstStyle/>
          <a:p>
            <a:pPr lvl="0" defTabSz="457200">
              <a:defRPr sz="1200">
                <a:solidFill>
                  <a:srgbClr val="000000"/>
                </a:solidFill>
                <a:latin typeface="+mj-lt"/>
                <a:ea typeface="+mj-ea"/>
                <a:cs typeface="+mj-cs"/>
                <a:sym typeface="Helvetica"/>
              </a:defRPr>
            </a:pPr>
            <a:endParaRPr/>
          </a:p>
        </p:txBody>
      </p:sp>
      <p:sp>
        <p:nvSpPr>
          <p:cNvPr id="5" name="Rectangle 6">
            <a:extLst>
              <a:ext uri="{FF2B5EF4-FFF2-40B4-BE49-F238E27FC236}">
                <a16:creationId xmlns:a16="http://schemas.microsoft.com/office/drawing/2014/main" id="{8B72A9A1-FF4B-7741-9F0D-41A753F3CFD1}"/>
              </a:ext>
            </a:extLst>
          </p:cNvPr>
          <p:cNvSpPr txBox="1">
            <a:spLocks noChangeArrowheads="1"/>
          </p:cNvSpPr>
          <p:nvPr/>
        </p:nvSpPr>
        <p:spPr>
          <a:xfrm>
            <a:off x="0" y="6400800"/>
            <a:ext cx="9144000" cy="391357"/>
          </a:xfrm>
          <a:prstGeom prst="rect">
            <a:avLst/>
          </a:prstGeom>
          <a:noFill/>
        </p:spPr>
        <p:txBody>
          <a:bodyPr anchor="ctr"/>
          <a:ls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mn-cs"/>
              </a:defRPr>
            </a:lvl1pPr>
            <a:lvl2pPr marL="742950" indent="-285750" algn="l" rtl="0" fontAlgn="base">
              <a:spcBef>
                <a:spcPct val="0"/>
              </a:spcBef>
              <a:spcAft>
                <a:spcPct val="0"/>
              </a:spcAft>
              <a:defRPr sz="2400" kern="1200">
                <a:solidFill>
                  <a:schemeClr val="tx1"/>
                </a:solidFill>
                <a:latin typeface="Arial" charset="0"/>
                <a:ea typeface="ＭＳ Ｐゴシック" charset="-128"/>
                <a:cs typeface="+mn-cs"/>
              </a:defRPr>
            </a:lvl2pPr>
            <a:lvl3pPr marL="1143000" indent="-228600" algn="l" rtl="0" fontAlgn="base">
              <a:spcBef>
                <a:spcPct val="0"/>
              </a:spcBef>
              <a:spcAft>
                <a:spcPct val="0"/>
              </a:spcAft>
              <a:defRPr sz="2400" kern="1200">
                <a:solidFill>
                  <a:schemeClr val="tx1"/>
                </a:solidFill>
                <a:latin typeface="Arial" charset="0"/>
                <a:ea typeface="ＭＳ Ｐゴシック" charset="-128"/>
                <a:cs typeface="+mn-cs"/>
              </a:defRPr>
            </a:lvl3pPr>
            <a:lvl4pPr marL="1600200" indent="-228600" algn="l" rtl="0" fontAlgn="base">
              <a:spcBef>
                <a:spcPct val="0"/>
              </a:spcBef>
              <a:spcAft>
                <a:spcPct val="0"/>
              </a:spcAft>
              <a:defRPr sz="2400" kern="1200">
                <a:solidFill>
                  <a:schemeClr val="tx1"/>
                </a:solidFill>
                <a:latin typeface="Arial" charset="0"/>
                <a:ea typeface="ＭＳ Ｐゴシック" charset="-128"/>
                <a:cs typeface="+mn-cs"/>
              </a:defRPr>
            </a:lvl4pPr>
            <a:lvl5pPr marL="2057400" indent="-228600" algn="l" rtl="0" fontAlgn="base">
              <a:spcBef>
                <a:spcPct val="0"/>
              </a:spcBef>
              <a:spcAft>
                <a:spcPct val="0"/>
              </a:spcAft>
              <a:defRPr sz="2400" kern="1200">
                <a:solidFill>
                  <a:schemeClr val="tx1"/>
                </a:solidFill>
                <a:latin typeface="Arial" charset="0"/>
                <a:ea typeface="ＭＳ Ｐゴシック" charset="-128"/>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9pPr>
          </a:lstStyle>
          <a:p>
            <a:pPr algn="ctr"/>
            <a:fld id="{F0E3EA20-1ABA-41BB-A3FB-EDA1728A230A}" type="slidenum">
              <a:rPr lang="en-US" sz="1100" smtClean="0"/>
              <a:pPr algn="ctr"/>
              <a:t>37</a:t>
            </a:fld>
            <a:endParaRPr lang="en-US" sz="1600" dirty="0"/>
          </a:p>
        </p:txBody>
      </p:sp>
      <p:sp>
        <p:nvSpPr>
          <p:cNvPr id="8" name="TextBox 7">
            <a:extLst>
              <a:ext uri="{FF2B5EF4-FFF2-40B4-BE49-F238E27FC236}">
                <a16:creationId xmlns:a16="http://schemas.microsoft.com/office/drawing/2014/main" id="{B04F41F0-1DA6-B64C-9E42-088ED16033BE}"/>
              </a:ext>
            </a:extLst>
          </p:cNvPr>
          <p:cNvSpPr txBox="1"/>
          <p:nvPr/>
        </p:nvSpPr>
        <p:spPr>
          <a:xfrm>
            <a:off x="1137638" y="4729331"/>
            <a:ext cx="7516677" cy="1200329"/>
          </a:xfrm>
          <a:prstGeom prst="rect">
            <a:avLst/>
          </a:prstGeom>
          <a:noFill/>
        </p:spPr>
        <p:txBody>
          <a:bodyPr wrap="square" rtlCol="0">
            <a:spAutoFit/>
          </a:bodyPr>
          <a:lstStyle/>
          <a:p>
            <a:pPr algn="ctr"/>
            <a:r>
              <a:rPr lang="en-US" b="1" dirty="0"/>
              <a:t>State and local government Millennial workers say eliminating pensions has negative consequences. </a:t>
            </a:r>
          </a:p>
          <a:p>
            <a:pPr algn="ctr"/>
            <a:endParaRPr lang="en-US" dirty="0"/>
          </a:p>
        </p:txBody>
      </p:sp>
      <p:pic>
        <p:nvPicPr>
          <p:cNvPr id="4" name="Picture 3" descr="A close up of a sign&#10;&#10;Description automatically generated">
            <a:extLst>
              <a:ext uri="{FF2B5EF4-FFF2-40B4-BE49-F238E27FC236}">
                <a16:creationId xmlns:a16="http://schemas.microsoft.com/office/drawing/2014/main" id="{A8902445-2A58-E647-B68E-CABBCB30800B}"/>
              </a:ext>
            </a:extLst>
          </p:cNvPr>
          <p:cNvPicPr>
            <a:picLocks noChangeAspect="1"/>
          </p:cNvPicPr>
          <p:nvPr/>
        </p:nvPicPr>
        <p:blipFill rotWithShape="1">
          <a:blip r:embed="rId2" cstate="screen">
            <a:alphaModFix amt="64000"/>
            <a:extLst>
              <a:ext uri="{28A0092B-C50C-407E-A947-70E740481C1C}">
                <a14:useLocalDpi xmlns:a14="http://schemas.microsoft.com/office/drawing/2010/main"/>
              </a:ext>
            </a:extLst>
          </a:blip>
          <a:srcRect r="-1367"/>
          <a:stretch/>
        </p:blipFill>
        <p:spPr>
          <a:xfrm>
            <a:off x="797302" y="1472573"/>
            <a:ext cx="8439687" cy="2939619"/>
          </a:xfrm>
          <a:prstGeom prst="rect">
            <a:avLst/>
          </a:prstGeom>
        </p:spPr>
      </p:pic>
    </p:spTree>
    <p:extLst>
      <p:ext uri="{BB962C8B-B14F-4D97-AF65-F5344CB8AC3E}">
        <p14:creationId xmlns:p14="http://schemas.microsoft.com/office/powerpoint/2010/main" val="1475335276"/>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Shape 66"/>
          <p:cNvSpPr>
            <a:spLocks noGrp="1"/>
          </p:cNvSpPr>
          <p:nvPr>
            <p:ph type="title" idx="4294967295"/>
          </p:nvPr>
        </p:nvSpPr>
        <p:spPr>
          <a:xfrm>
            <a:off x="929308" y="275578"/>
            <a:ext cx="7933338" cy="1135004"/>
          </a:xfrm>
          <a:prstGeom prst="rect">
            <a:avLst/>
          </a:prstGeom>
        </p:spPr>
        <p:txBody>
          <a:bodyPr lIns="0" tIns="0" rIns="0" bIns="0">
            <a:normAutofit/>
          </a:bodyPr>
          <a:lstStyle/>
          <a:p>
            <a:pPr lvl="0" defTabSz="795527">
              <a:defRPr sz="1800">
                <a:solidFill>
                  <a:srgbClr val="000000"/>
                </a:solidFill>
              </a:defRPr>
            </a:pPr>
            <a:r>
              <a:rPr lang="en-US" sz="2400" b="1" dirty="0">
                <a:solidFill>
                  <a:schemeClr val="tx2"/>
                </a:solidFill>
              </a:rPr>
              <a:t>92% of Millennials in state &amp; local government say eliminating pensions will weaken government’s ability to recruit &amp; retain workers to deliver public services.</a:t>
            </a:r>
            <a:endParaRPr sz="2400" b="1" dirty="0">
              <a:solidFill>
                <a:schemeClr val="tx2"/>
              </a:solidFill>
            </a:endParaRPr>
          </a:p>
        </p:txBody>
      </p:sp>
      <p:sp>
        <p:nvSpPr>
          <p:cNvPr id="68" name="Shape 68"/>
          <p:cNvSpPr/>
          <p:nvPr/>
        </p:nvSpPr>
        <p:spPr>
          <a:xfrm>
            <a:off x="812801" y="1410582"/>
            <a:ext cx="8331200" cy="0"/>
          </a:xfrm>
          <a:prstGeom prst="line">
            <a:avLst/>
          </a:prstGeom>
          <a:ln>
            <a:solidFill>
              <a:srgbClr val="4A5558"/>
            </a:solidFill>
            <a:round/>
          </a:ln>
        </p:spPr>
        <p:txBody>
          <a:bodyPr lIns="0" tIns="0" rIns="0" bIns="0"/>
          <a:lstStyle/>
          <a:p>
            <a:pPr lvl="0" defTabSz="457200">
              <a:defRPr sz="1200">
                <a:solidFill>
                  <a:srgbClr val="000000"/>
                </a:solidFill>
                <a:latin typeface="+mj-lt"/>
                <a:ea typeface="+mj-ea"/>
                <a:cs typeface="+mj-cs"/>
                <a:sym typeface="Helvetica"/>
              </a:defRPr>
            </a:pPr>
            <a:endParaRPr/>
          </a:p>
        </p:txBody>
      </p:sp>
      <p:sp>
        <p:nvSpPr>
          <p:cNvPr id="5" name="Rectangle 6">
            <a:extLst>
              <a:ext uri="{FF2B5EF4-FFF2-40B4-BE49-F238E27FC236}">
                <a16:creationId xmlns:a16="http://schemas.microsoft.com/office/drawing/2014/main" id="{8B72A9A1-FF4B-7741-9F0D-41A753F3CFD1}"/>
              </a:ext>
            </a:extLst>
          </p:cNvPr>
          <p:cNvSpPr txBox="1">
            <a:spLocks noChangeArrowheads="1"/>
          </p:cNvSpPr>
          <p:nvPr/>
        </p:nvSpPr>
        <p:spPr>
          <a:xfrm>
            <a:off x="0" y="6400800"/>
            <a:ext cx="9144000" cy="391357"/>
          </a:xfrm>
          <a:prstGeom prst="rect">
            <a:avLst/>
          </a:prstGeom>
          <a:noFill/>
        </p:spPr>
        <p:txBody>
          <a:bodyPr anchor="ctr"/>
          <a:ls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mn-cs"/>
              </a:defRPr>
            </a:lvl1pPr>
            <a:lvl2pPr marL="742950" indent="-285750" algn="l" rtl="0" fontAlgn="base">
              <a:spcBef>
                <a:spcPct val="0"/>
              </a:spcBef>
              <a:spcAft>
                <a:spcPct val="0"/>
              </a:spcAft>
              <a:defRPr sz="2400" kern="1200">
                <a:solidFill>
                  <a:schemeClr val="tx1"/>
                </a:solidFill>
                <a:latin typeface="Arial" charset="0"/>
                <a:ea typeface="ＭＳ Ｐゴシック" charset="-128"/>
                <a:cs typeface="+mn-cs"/>
              </a:defRPr>
            </a:lvl2pPr>
            <a:lvl3pPr marL="1143000" indent="-228600" algn="l" rtl="0" fontAlgn="base">
              <a:spcBef>
                <a:spcPct val="0"/>
              </a:spcBef>
              <a:spcAft>
                <a:spcPct val="0"/>
              </a:spcAft>
              <a:defRPr sz="2400" kern="1200">
                <a:solidFill>
                  <a:schemeClr val="tx1"/>
                </a:solidFill>
                <a:latin typeface="Arial" charset="0"/>
                <a:ea typeface="ＭＳ Ｐゴシック" charset="-128"/>
                <a:cs typeface="+mn-cs"/>
              </a:defRPr>
            </a:lvl3pPr>
            <a:lvl4pPr marL="1600200" indent="-228600" algn="l" rtl="0" fontAlgn="base">
              <a:spcBef>
                <a:spcPct val="0"/>
              </a:spcBef>
              <a:spcAft>
                <a:spcPct val="0"/>
              </a:spcAft>
              <a:defRPr sz="2400" kern="1200">
                <a:solidFill>
                  <a:schemeClr val="tx1"/>
                </a:solidFill>
                <a:latin typeface="Arial" charset="0"/>
                <a:ea typeface="ＭＳ Ｐゴシック" charset="-128"/>
                <a:cs typeface="+mn-cs"/>
              </a:defRPr>
            </a:lvl4pPr>
            <a:lvl5pPr marL="2057400" indent="-228600" algn="l" rtl="0" fontAlgn="base">
              <a:spcBef>
                <a:spcPct val="0"/>
              </a:spcBef>
              <a:spcAft>
                <a:spcPct val="0"/>
              </a:spcAft>
              <a:defRPr sz="2400" kern="1200">
                <a:solidFill>
                  <a:schemeClr val="tx1"/>
                </a:solidFill>
                <a:latin typeface="Arial" charset="0"/>
                <a:ea typeface="ＭＳ Ｐゴシック" charset="-128"/>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9pPr>
          </a:lstStyle>
          <a:p>
            <a:pPr algn="ctr"/>
            <a:fld id="{F0E3EA20-1ABA-41BB-A3FB-EDA1728A230A}" type="slidenum">
              <a:rPr lang="en-US" sz="1100" smtClean="0"/>
              <a:pPr algn="ctr"/>
              <a:t>38</a:t>
            </a:fld>
            <a:endParaRPr lang="en-US" sz="1600" dirty="0"/>
          </a:p>
        </p:txBody>
      </p:sp>
      <p:pic>
        <p:nvPicPr>
          <p:cNvPr id="4" name="Picture 3" descr="A screenshot of a cell phone&#10;&#10;Description automatically generated">
            <a:extLst>
              <a:ext uri="{FF2B5EF4-FFF2-40B4-BE49-F238E27FC236}">
                <a16:creationId xmlns:a16="http://schemas.microsoft.com/office/drawing/2014/main" id="{884E9038-457C-DD4B-9D6B-AB3DFDD34F9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506349" y="1797927"/>
            <a:ext cx="6390610" cy="4215526"/>
          </a:xfrm>
          <a:prstGeom prst="rect">
            <a:avLst/>
          </a:prstGeom>
        </p:spPr>
      </p:pic>
    </p:spTree>
    <p:extLst>
      <p:ext uri="{BB962C8B-B14F-4D97-AF65-F5344CB8AC3E}">
        <p14:creationId xmlns:p14="http://schemas.microsoft.com/office/powerpoint/2010/main" val="1189813535"/>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Shape 66"/>
          <p:cNvSpPr>
            <a:spLocks noGrp="1"/>
          </p:cNvSpPr>
          <p:nvPr>
            <p:ph type="title" idx="4294967295"/>
          </p:nvPr>
        </p:nvSpPr>
        <p:spPr>
          <a:xfrm>
            <a:off x="929308" y="275578"/>
            <a:ext cx="7933338" cy="1135004"/>
          </a:xfrm>
          <a:prstGeom prst="rect">
            <a:avLst/>
          </a:prstGeom>
        </p:spPr>
        <p:txBody>
          <a:bodyPr lIns="0" tIns="0" rIns="0" bIns="0">
            <a:normAutofit/>
          </a:bodyPr>
          <a:lstStyle/>
          <a:p>
            <a:pPr lvl="0" defTabSz="795527">
              <a:defRPr sz="1800">
                <a:solidFill>
                  <a:srgbClr val="000000"/>
                </a:solidFill>
              </a:defRPr>
            </a:pPr>
            <a:r>
              <a:rPr lang="en-US" sz="2400" b="1" dirty="0">
                <a:solidFill>
                  <a:schemeClr val="tx2"/>
                </a:solidFill>
              </a:rPr>
              <a:t>86% of Millennials in state &amp; local government say eliminating pensions will weaken public education.</a:t>
            </a:r>
            <a:endParaRPr sz="2400" b="1" dirty="0">
              <a:solidFill>
                <a:schemeClr val="tx2"/>
              </a:solidFill>
            </a:endParaRPr>
          </a:p>
        </p:txBody>
      </p:sp>
      <p:sp>
        <p:nvSpPr>
          <p:cNvPr id="68" name="Shape 68"/>
          <p:cNvSpPr/>
          <p:nvPr/>
        </p:nvSpPr>
        <p:spPr>
          <a:xfrm>
            <a:off x="812801" y="1410582"/>
            <a:ext cx="8331200" cy="0"/>
          </a:xfrm>
          <a:prstGeom prst="line">
            <a:avLst/>
          </a:prstGeom>
          <a:ln>
            <a:solidFill>
              <a:srgbClr val="4A5558"/>
            </a:solidFill>
            <a:round/>
          </a:ln>
        </p:spPr>
        <p:txBody>
          <a:bodyPr lIns="0" tIns="0" rIns="0" bIns="0"/>
          <a:lstStyle/>
          <a:p>
            <a:pPr lvl="0" defTabSz="457200">
              <a:defRPr sz="1200">
                <a:solidFill>
                  <a:srgbClr val="000000"/>
                </a:solidFill>
                <a:latin typeface="+mj-lt"/>
                <a:ea typeface="+mj-ea"/>
                <a:cs typeface="+mj-cs"/>
                <a:sym typeface="Helvetica"/>
              </a:defRPr>
            </a:pPr>
            <a:endParaRPr/>
          </a:p>
        </p:txBody>
      </p:sp>
      <p:sp>
        <p:nvSpPr>
          <p:cNvPr id="5" name="Rectangle 6">
            <a:extLst>
              <a:ext uri="{FF2B5EF4-FFF2-40B4-BE49-F238E27FC236}">
                <a16:creationId xmlns:a16="http://schemas.microsoft.com/office/drawing/2014/main" id="{8B72A9A1-FF4B-7741-9F0D-41A753F3CFD1}"/>
              </a:ext>
            </a:extLst>
          </p:cNvPr>
          <p:cNvSpPr txBox="1">
            <a:spLocks noChangeArrowheads="1"/>
          </p:cNvSpPr>
          <p:nvPr/>
        </p:nvSpPr>
        <p:spPr>
          <a:xfrm>
            <a:off x="0" y="6400800"/>
            <a:ext cx="9144000" cy="391357"/>
          </a:xfrm>
          <a:prstGeom prst="rect">
            <a:avLst/>
          </a:prstGeom>
          <a:noFill/>
        </p:spPr>
        <p:txBody>
          <a:bodyPr anchor="ctr"/>
          <a:ls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mn-cs"/>
              </a:defRPr>
            </a:lvl1pPr>
            <a:lvl2pPr marL="742950" indent="-285750" algn="l" rtl="0" fontAlgn="base">
              <a:spcBef>
                <a:spcPct val="0"/>
              </a:spcBef>
              <a:spcAft>
                <a:spcPct val="0"/>
              </a:spcAft>
              <a:defRPr sz="2400" kern="1200">
                <a:solidFill>
                  <a:schemeClr val="tx1"/>
                </a:solidFill>
                <a:latin typeface="Arial" charset="0"/>
                <a:ea typeface="ＭＳ Ｐゴシック" charset="-128"/>
                <a:cs typeface="+mn-cs"/>
              </a:defRPr>
            </a:lvl2pPr>
            <a:lvl3pPr marL="1143000" indent="-228600" algn="l" rtl="0" fontAlgn="base">
              <a:spcBef>
                <a:spcPct val="0"/>
              </a:spcBef>
              <a:spcAft>
                <a:spcPct val="0"/>
              </a:spcAft>
              <a:defRPr sz="2400" kern="1200">
                <a:solidFill>
                  <a:schemeClr val="tx1"/>
                </a:solidFill>
                <a:latin typeface="Arial" charset="0"/>
                <a:ea typeface="ＭＳ Ｐゴシック" charset="-128"/>
                <a:cs typeface="+mn-cs"/>
              </a:defRPr>
            </a:lvl3pPr>
            <a:lvl4pPr marL="1600200" indent="-228600" algn="l" rtl="0" fontAlgn="base">
              <a:spcBef>
                <a:spcPct val="0"/>
              </a:spcBef>
              <a:spcAft>
                <a:spcPct val="0"/>
              </a:spcAft>
              <a:defRPr sz="2400" kern="1200">
                <a:solidFill>
                  <a:schemeClr val="tx1"/>
                </a:solidFill>
                <a:latin typeface="Arial" charset="0"/>
                <a:ea typeface="ＭＳ Ｐゴシック" charset="-128"/>
                <a:cs typeface="+mn-cs"/>
              </a:defRPr>
            </a:lvl4pPr>
            <a:lvl5pPr marL="2057400" indent="-228600" algn="l" rtl="0" fontAlgn="base">
              <a:spcBef>
                <a:spcPct val="0"/>
              </a:spcBef>
              <a:spcAft>
                <a:spcPct val="0"/>
              </a:spcAft>
              <a:defRPr sz="2400" kern="1200">
                <a:solidFill>
                  <a:schemeClr val="tx1"/>
                </a:solidFill>
                <a:latin typeface="Arial" charset="0"/>
                <a:ea typeface="ＭＳ Ｐゴシック" charset="-128"/>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9pPr>
          </a:lstStyle>
          <a:p>
            <a:pPr algn="ctr"/>
            <a:fld id="{F0E3EA20-1ABA-41BB-A3FB-EDA1728A230A}" type="slidenum">
              <a:rPr lang="en-US" sz="1100" smtClean="0"/>
              <a:pPr algn="ctr"/>
              <a:t>39</a:t>
            </a:fld>
            <a:endParaRPr lang="en-US" sz="1600" dirty="0"/>
          </a:p>
        </p:txBody>
      </p:sp>
      <p:sp>
        <p:nvSpPr>
          <p:cNvPr id="8" name="TextBox 7">
            <a:extLst>
              <a:ext uri="{FF2B5EF4-FFF2-40B4-BE49-F238E27FC236}">
                <a16:creationId xmlns:a16="http://schemas.microsoft.com/office/drawing/2014/main" id="{9107DC2C-D12C-404F-93C4-85FDE297837D}"/>
              </a:ext>
            </a:extLst>
          </p:cNvPr>
          <p:cNvSpPr txBox="1"/>
          <p:nvPr/>
        </p:nvSpPr>
        <p:spPr>
          <a:xfrm>
            <a:off x="1699789" y="4060557"/>
            <a:ext cx="764442" cy="263470"/>
          </a:xfrm>
          <a:prstGeom prst="rect">
            <a:avLst/>
          </a:prstGeom>
          <a:solidFill>
            <a:schemeClr val="bg1"/>
          </a:solidFill>
        </p:spPr>
        <p:txBody>
          <a:bodyPr wrap="square" rtlCol="0">
            <a:spAutoFit/>
          </a:bodyPr>
          <a:lstStyle/>
          <a:p>
            <a:endParaRPr lang="en-US" dirty="0">
              <a:solidFill>
                <a:schemeClr val="bg1"/>
              </a:solidFill>
            </a:endParaRPr>
          </a:p>
        </p:txBody>
      </p:sp>
      <p:sp>
        <p:nvSpPr>
          <p:cNvPr id="11" name="TextBox 10">
            <a:extLst>
              <a:ext uri="{FF2B5EF4-FFF2-40B4-BE49-F238E27FC236}">
                <a16:creationId xmlns:a16="http://schemas.microsoft.com/office/drawing/2014/main" id="{DC806E79-0615-A74E-B2F7-B1DE46583550}"/>
              </a:ext>
            </a:extLst>
          </p:cNvPr>
          <p:cNvSpPr txBox="1"/>
          <p:nvPr/>
        </p:nvSpPr>
        <p:spPr>
          <a:xfrm>
            <a:off x="5694307" y="4060557"/>
            <a:ext cx="764442" cy="263470"/>
          </a:xfrm>
          <a:prstGeom prst="rect">
            <a:avLst/>
          </a:prstGeom>
          <a:solidFill>
            <a:schemeClr val="bg1"/>
          </a:solidFill>
        </p:spPr>
        <p:txBody>
          <a:bodyPr wrap="square" rtlCol="0">
            <a:spAutoFit/>
          </a:bodyPr>
          <a:lstStyle/>
          <a:p>
            <a:endParaRPr lang="en-US" dirty="0">
              <a:solidFill>
                <a:schemeClr val="bg1"/>
              </a:solidFill>
            </a:endParaRPr>
          </a:p>
        </p:txBody>
      </p:sp>
      <p:pic>
        <p:nvPicPr>
          <p:cNvPr id="3" name="Picture 2" descr="A screenshot of a cell phone&#10;&#10;Description automatically generated">
            <a:extLst>
              <a:ext uri="{FF2B5EF4-FFF2-40B4-BE49-F238E27FC236}">
                <a16:creationId xmlns:a16="http://schemas.microsoft.com/office/drawing/2014/main" id="{E2BC466F-112F-5647-A1A0-E8647DB3BDB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483851" y="1777739"/>
            <a:ext cx="6824252" cy="4255903"/>
          </a:xfrm>
          <a:prstGeom prst="rect">
            <a:avLst/>
          </a:prstGeom>
        </p:spPr>
      </p:pic>
    </p:spTree>
    <p:extLst>
      <p:ext uri="{BB962C8B-B14F-4D97-AF65-F5344CB8AC3E}">
        <p14:creationId xmlns:p14="http://schemas.microsoft.com/office/powerpoint/2010/main" val="3453951047"/>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Shape 66"/>
          <p:cNvSpPr>
            <a:spLocks noGrp="1"/>
          </p:cNvSpPr>
          <p:nvPr>
            <p:ph type="title" idx="4294967295"/>
          </p:nvPr>
        </p:nvSpPr>
        <p:spPr>
          <a:xfrm>
            <a:off x="929308" y="275578"/>
            <a:ext cx="7933338" cy="1135004"/>
          </a:xfrm>
          <a:prstGeom prst="rect">
            <a:avLst/>
          </a:prstGeom>
        </p:spPr>
        <p:txBody>
          <a:bodyPr lIns="0" tIns="0" rIns="0" bIns="0">
            <a:normAutofit/>
          </a:bodyPr>
          <a:lstStyle/>
          <a:p>
            <a:pPr lvl="0" defTabSz="795527">
              <a:defRPr sz="1800">
                <a:solidFill>
                  <a:srgbClr val="000000"/>
                </a:solidFill>
              </a:defRPr>
            </a:pPr>
            <a:r>
              <a:rPr lang="en-US" sz="3600" b="1" dirty="0">
                <a:solidFill>
                  <a:srgbClr val="007258"/>
                </a:solidFill>
              </a:rPr>
              <a:t>5 Key Findings</a:t>
            </a:r>
          </a:p>
        </p:txBody>
      </p:sp>
      <p:sp>
        <p:nvSpPr>
          <p:cNvPr id="67" name="Shape 67"/>
          <p:cNvSpPr>
            <a:spLocks noGrp="1"/>
          </p:cNvSpPr>
          <p:nvPr>
            <p:ph type="body" idx="4294967295"/>
          </p:nvPr>
        </p:nvSpPr>
        <p:spPr>
          <a:xfrm>
            <a:off x="1020447" y="1733991"/>
            <a:ext cx="7751059" cy="4343398"/>
          </a:xfrm>
          <a:prstGeom prst="rect">
            <a:avLst/>
          </a:prstGeom>
        </p:spPr>
        <p:txBody>
          <a:bodyPr lIns="0" tIns="0" rIns="0" bIns="0">
            <a:noAutofit/>
          </a:bodyPr>
          <a:lstStyle/>
          <a:p>
            <a:pPr>
              <a:buFont typeface="+mj-lt"/>
              <a:buAutoNum type="arabicPeriod"/>
            </a:pPr>
            <a:r>
              <a:rPr lang="en-US" sz="1600" dirty="0"/>
              <a:t>Despite knowing they could earn a higher salary in the private sector, Millennials working in state and local government are satisfied with their jobs and total compensation. </a:t>
            </a:r>
          </a:p>
          <a:p>
            <a:pPr>
              <a:buFont typeface="+mj-lt"/>
              <a:buAutoNum type="arabicPeriod"/>
            </a:pPr>
            <a:endParaRPr lang="en-US" sz="1600" dirty="0"/>
          </a:p>
          <a:p>
            <a:pPr>
              <a:buFont typeface="+mj-lt"/>
              <a:buAutoNum type="arabicPeriod"/>
            </a:pPr>
            <a:r>
              <a:rPr lang="en-US" sz="1600" dirty="0"/>
              <a:t>State &amp; local government Millennial employees are planning to stick with their current job but changing their benefits might push some out the door. </a:t>
            </a:r>
          </a:p>
          <a:p>
            <a:pPr>
              <a:buFont typeface="+mj-lt"/>
              <a:buAutoNum type="arabicPeriod"/>
            </a:pPr>
            <a:endParaRPr lang="en-US" sz="1600" dirty="0"/>
          </a:p>
          <a:p>
            <a:pPr>
              <a:buFont typeface="+mj-lt"/>
              <a:buAutoNum type="arabicPeriod"/>
            </a:pPr>
            <a:r>
              <a:rPr lang="en-US" sz="1600" dirty="0"/>
              <a:t>Millennials working in state and local government are highly supportive of pensions, and they see the advantages of their benefits beyond retirement. </a:t>
            </a:r>
          </a:p>
          <a:p>
            <a:pPr>
              <a:buFont typeface="+mj-lt"/>
              <a:buAutoNum type="arabicPeriod"/>
            </a:pPr>
            <a:endParaRPr lang="en-US" sz="1600" dirty="0"/>
          </a:p>
          <a:p>
            <a:pPr>
              <a:buFont typeface="+mj-lt"/>
              <a:buAutoNum type="arabicPeriod"/>
            </a:pPr>
            <a:r>
              <a:rPr lang="en-US" sz="1600" dirty="0"/>
              <a:t>State and local government Millennial employees feel confident about their retirement but worry about cuts or changes to benefits. </a:t>
            </a:r>
          </a:p>
          <a:p>
            <a:pPr>
              <a:buFont typeface="+mj-lt"/>
              <a:buAutoNum type="arabicPeriod"/>
            </a:pPr>
            <a:endParaRPr lang="en-US" sz="1600" dirty="0"/>
          </a:p>
          <a:p>
            <a:pPr>
              <a:buFont typeface="+mj-lt"/>
              <a:buAutoNum type="arabicPeriod"/>
            </a:pPr>
            <a:r>
              <a:rPr lang="en-US" sz="1600" dirty="0"/>
              <a:t>State and local government Millennial workers say eliminating pensions has negative consequences. </a:t>
            </a:r>
          </a:p>
          <a:p>
            <a:endParaRPr lang="en-US" sz="1800" dirty="0"/>
          </a:p>
        </p:txBody>
      </p:sp>
      <p:sp>
        <p:nvSpPr>
          <p:cNvPr id="68" name="Shape 68"/>
          <p:cNvSpPr/>
          <p:nvPr/>
        </p:nvSpPr>
        <p:spPr>
          <a:xfrm>
            <a:off x="812801" y="1410582"/>
            <a:ext cx="8331200" cy="0"/>
          </a:xfrm>
          <a:prstGeom prst="line">
            <a:avLst/>
          </a:prstGeom>
          <a:ln>
            <a:solidFill>
              <a:srgbClr val="4A5558"/>
            </a:solidFill>
            <a:round/>
          </a:ln>
        </p:spPr>
        <p:txBody>
          <a:bodyPr lIns="0" tIns="0" rIns="0" bIns="0"/>
          <a:lstStyle/>
          <a:p>
            <a:pPr lvl="0" defTabSz="457200">
              <a:defRPr sz="1200">
                <a:solidFill>
                  <a:srgbClr val="000000"/>
                </a:solidFill>
                <a:latin typeface="+mj-lt"/>
                <a:ea typeface="+mj-ea"/>
                <a:cs typeface="+mj-cs"/>
                <a:sym typeface="Helvetica"/>
              </a:defRPr>
            </a:pPr>
            <a:endParaRPr/>
          </a:p>
        </p:txBody>
      </p:sp>
      <p:sp>
        <p:nvSpPr>
          <p:cNvPr id="5" name="Rectangle 6">
            <a:extLst>
              <a:ext uri="{FF2B5EF4-FFF2-40B4-BE49-F238E27FC236}">
                <a16:creationId xmlns:a16="http://schemas.microsoft.com/office/drawing/2014/main" id="{8B72A9A1-FF4B-7741-9F0D-41A753F3CFD1}"/>
              </a:ext>
            </a:extLst>
          </p:cNvPr>
          <p:cNvSpPr txBox="1">
            <a:spLocks noChangeArrowheads="1"/>
          </p:cNvSpPr>
          <p:nvPr/>
        </p:nvSpPr>
        <p:spPr>
          <a:xfrm>
            <a:off x="0" y="6400800"/>
            <a:ext cx="9144000" cy="391357"/>
          </a:xfrm>
          <a:prstGeom prst="rect">
            <a:avLst/>
          </a:prstGeom>
          <a:noFill/>
        </p:spPr>
        <p:txBody>
          <a:bodyPr anchor="ctr"/>
          <a:ls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mn-cs"/>
              </a:defRPr>
            </a:lvl1pPr>
            <a:lvl2pPr marL="742950" indent="-285750" algn="l" rtl="0" fontAlgn="base">
              <a:spcBef>
                <a:spcPct val="0"/>
              </a:spcBef>
              <a:spcAft>
                <a:spcPct val="0"/>
              </a:spcAft>
              <a:defRPr sz="2400" kern="1200">
                <a:solidFill>
                  <a:schemeClr val="tx1"/>
                </a:solidFill>
                <a:latin typeface="Arial" charset="0"/>
                <a:ea typeface="ＭＳ Ｐゴシック" charset="-128"/>
                <a:cs typeface="+mn-cs"/>
              </a:defRPr>
            </a:lvl2pPr>
            <a:lvl3pPr marL="1143000" indent="-228600" algn="l" rtl="0" fontAlgn="base">
              <a:spcBef>
                <a:spcPct val="0"/>
              </a:spcBef>
              <a:spcAft>
                <a:spcPct val="0"/>
              </a:spcAft>
              <a:defRPr sz="2400" kern="1200">
                <a:solidFill>
                  <a:schemeClr val="tx1"/>
                </a:solidFill>
                <a:latin typeface="Arial" charset="0"/>
                <a:ea typeface="ＭＳ Ｐゴシック" charset="-128"/>
                <a:cs typeface="+mn-cs"/>
              </a:defRPr>
            </a:lvl3pPr>
            <a:lvl4pPr marL="1600200" indent="-228600" algn="l" rtl="0" fontAlgn="base">
              <a:spcBef>
                <a:spcPct val="0"/>
              </a:spcBef>
              <a:spcAft>
                <a:spcPct val="0"/>
              </a:spcAft>
              <a:defRPr sz="2400" kern="1200">
                <a:solidFill>
                  <a:schemeClr val="tx1"/>
                </a:solidFill>
                <a:latin typeface="Arial" charset="0"/>
                <a:ea typeface="ＭＳ Ｐゴシック" charset="-128"/>
                <a:cs typeface="+mn-cs"/>
              </a:defRPr>
            </a:lvl4pPr>
            <a:lvl5pPr marL="2057400" indent="-228600" algn="l" rtl="0" fontAlgn="base">
              <a:spcBef>
                <a:spcPct val="0"/>
              </a:spcBef>
              <a:spcAft>
                <a:spcPct val="0"/>
              </a:spcAft>
              <a:defRPr sz="2400" kern="1200">
                <a:solidFill>
                  <a:schemeClr val="tx1"/>
                </a:solidFill>
                <a:latin typeface="Arial" charset="0"/>
                <a:ea typeface="ＭＳ Ｐゴシック" charset="-128"/>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9pPr>
          </a:lstStyle>
          <a:p>
            <a:pPr algn="ctr"/>
            <a:fld id="{F0E3EA20-1ABA-41BB-A3FB-EDA1728A230A}" type="slidenum">
              <a:rPr lang="en-US" sz="1100" smtClean="0"/>
              <a:pPr algn="ctr"/>
              <a:t>4</a:t>
            </a:fld>
            <a:endParaRPr lang="en-US" sz="1600" dirty="0"/>
          </a:p>
        </p:txBody>
      </p:sp>
    </p:spTree>
    <p:extLst>
      <p:ext uri="{BB962C8B-B14F-4D97-AF65-F5344CB8AC3E}">
        <p14:creationId xmlns:p14="http://schemas.microsoft.com/office/powerpoint/2010/main" val="3237328981"/>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Shape 66"/>
          <p:cNvSpPr>
            <a:spLocks noGrp="1"/>
          </p:cNvSpPr>
          <p:nvPr>
            <p:ph type="title" idx="4294967295"/>
          </p:nvPr>
        </p:nvSpPr>
        <p:spPr>
          <a:xfrm>
            <a:off x="929308" y="275578"/>
            <a:ext cx="7933338" cy="1135004"/>
          </a:xfrm>
          <a:prstGeom prst="rect">
            <a:avLst/>
          </a:prstGeom>
        </p:spPr>
        <p:txBody>
          <a:bodyPr lIns="0" tIns="0" rIns="0" bIns="0">
            <a:normAutofit/>
          </a:bodyPr>
          <a:lstStyle/>
          <a:p>
            <a:pPr lvl="0" defTabSz="795527">
              <a:defRPr sz="1800">
                <a:solidFill>
                  <a:srgbClr val="000000"/>
                </a:solidFill>
              </a:defRPr>
            </a:pPr>
            <a:r>
              <a:rPr lang="en-US" sz="2400" b="1" dirty="0">
                <a:solidFill>
                  <a:schemeClr val="tx2"/>
                </a:solidFill>
              </a:rPr>
              <a:t>82% of Millennials in state &amp; local government say eliminating pensions will weaken public safety.</a:t>
            </a:r>
            <a:endParaRPr sz="2400" b="1" dirty="0">
              <a:solidFill>
                <a:schemeClr val="tx2"/>
              </a:solidFill>
            </a:endParaRPr>
          </a:p>
        </p:txBody>
      </p:sp>
      <p:sp>
        <p:nvSpPr>
          <p:cNvPr id="68" name="Shape 68"/>
          <p:cNvSpPr/>
          <p:nvPr/>
        </p:nvSpPr>
        <p:spPr>
          <a:xfrm>
            <a:off x="812801" y="1410582"/>
            <a:ext cx="8331200" cy="0"/>
          </a:xfrm>
          <a:prstGeom prst="line">
            <a:avLst/>
          </a:prstGeom>
          <a:ln>
            <a:solidFill>
              <a:srgbClr val="4A5558"/>
            </a:solidFill>
            <a:round/>
          </a:ln>
        </p:spPr>
        <p:txBody>
          <a:bodyPr lIns="0" tIns="0" rIns="0" bIns="0"/>
          <a:lstStyle/>
          <a:p>
            <a:pPr lvl="0" defTabSz="457200">
              <a:defRPr sz="1200">
                <a:solidFill>
                  <a:srgbClr val="000000"/>
                </a:solidFill>
                <a:latin typeface="+mj-lt"/>
                <a:ea typeface="+mj-ea"/>
                <a:cs typeface="+mj-cs"/>
                <a:sym typeface="Helvetica"/>
              </a:defRPr>
            </a:pPr>
            <a:endParaRPr/>
          </a:p>
        </p:txBody>
      </p:sp>
      <p:sp>
        <p:nvSpPr>
          <p:cNvPr id="5" name="Rectangle 6">
            <a:extLst>
              <a:ext uri="{FF2B5EF4-FFF2-40B4-BE49-F238E27FC236}">
                <a16:creationId xmlns:a16="http://schemas.microsoft.com/office/drawing/2014/main" id="{8B72A9A1-FF4B-7741-9F0D-41A753F3CFD1}"/>
              </a:ext>
            </a:extLst>
          </p:cNvPr>
          <p:cNvSpPr txBox="1">
            <a:spLocks noChangeArrowheads="1"/>
          </p:cNvSpPr>
          <p:nvPr/>
        </p:nvSpPr>
        <p:spPr>
          <a:xfrm>
            <a:off x="0" y="6400800"/>
            <a:ext cx="9144000" cy="391357"/>
          </a:xfrm>
          <a:prstGeom prst="rect">
            <a:avLst/>
          </a:prstGeom>
          <a:noFill/>
        </p:spPr>
        <p:txBody>
          <a:bodyPr anchor="ctr"/>
          <a:ls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mn-cs"/>
              </a:defRPr>
            </a:lvl1pPr>
            <a:lvl2pPr marL="742950" indent="-285750" algn="l" rtl="0" fontAlgn="base">
              <a:spcBef>
                <a:spcPct val="0"/>
              </a:spcBef>
              <a:spcAft>
                <a:spcPct val="0"/>
              </a:spcAft>
              <a:defRPr sz="2400" kern="1200">
                <a:solidFill>
                  <a:schemeClr val="tx1"/>
                </a:solidFill>
                <a:latin typeface="Arial" charset="0"/>
                <a:ea typeface="ＭＳ Ｐゴシック" charset="-128"/>
                <a:cs typeface="+mn-cs"/>
              </a:defRPr>
            </a:lvl2pPr>
            <a:lvl3pPr marL="1143000" indent="-228600" algn="l" rtl="0" fontAlgn="base">
              <a:spcBef>
                <a:spcPct val="0"/>
              </a:spcBef>
              <a:spcAft>
                <a:spcPct val="0"/>
              </a:spcAft>
              <a:defRPr sz="2400" kern="1200">
                <a:solidFill>
                  <a:schemeClr val="tx1"/>
                </a:solidFill>
                <a:latin typeface="Arial" charset="0"/>
                <a:ea typeface="ＭＳ Ｐゴシック" charset="-128"/>
                <a:cs typeface="+mn-cs"/>
              </a:defRPr>
            </a:lvl3pPr>
            <a:lvl4pPr marL="1600200" indent="-228600" algn="l" rtl="0" fontAlgn="base">
              <a:spcBef>
                <a:spcPct val="0"/>
              </a:spcBef>
              <a:spcAft>
                <a:spcPct val="0"/>
              </a:spcAft>
              <a:defRPr sz="2400" kern="1200">
                <a:solidFill>
                  <a:schemeClr val="tx1"/>
                </a:solidFill>
                <a:latin typeface="Arial" charset="0"/>
                <a:ea typeface="ＭＳ Ｐゴシック" charset="-128"/>
                <a:cs typeface="+mn-cs"/>
              </a:defRPr>
            </a:lvl4pPr>
            <a:lvl5pPr marL="2057400" indent="-228600" algn="l" rtl="0" fontAlgn="base">
              <a:spcBef>
                <a:spcPct val="0"/>
              </a:spcBef>
              <a:spcAft>
                <a:spcPct val="0"/>
              </a:spcAft>
              <a:defRPr sz="2400" kern="1200">
                <a:solidFill>
                  <a:schemeClr val="tx1"/>
                </a:solidFill>
                <a:latin typeface="Arial" charset="0"/>
                <a:ea typeface="ＭＳ Ｐゴシック" charset="-128"/>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9pPr>
          </a:lstStyle>
          <a:p>
            <a:pPr algn="ctr"/>
            <a:fld id="{F0E3EA20-1ABA-41BB-A3FB-EDA1728A230A}" type="slidenum">
              <a:rPr lang="en-US" sz="1100" smtClean="0"/>
              <a:pPr algn="ctr"/>
              <a:t>40</a:t>
            </a:fld>
            <a:endParaRPr lang="en-US" sz="1600" dirty="0"/>
          </a:p>
        </p:txBody>
      </p:sp>
      <p:sp>
        <p:nvSpPr>
          <p:cNvPr id="8" name="TextBox 7">
            <a:extLst>
              <a:ext uri="{FF2B5EF4-FFF2-40B4-BE49-F238E27FC236}">
                <a16:creationId xmlns:a16="http://schemas.microsoft.com/office/drawing/2014/main" id="{9107DC2C-D12C-404F-93C4-85FDE297837D}"/>
              </a:ext>
            </a:extLst>
          </p:cNvPr>
          <p:cNvSpPr txBox="1"/>
          <p:nvPr/>
        </p:nvSpPr>
        <p:spPr>
          <a:xfrm>
            <a:off x="1699789" y="4060557"/>
            <a:ext cx="764442" cy="263470"/>
          </a:xfrm>
          <a:prstGeom prst="rect">
            <a:avLst/>
          </a:prstGeom>
          <a:solidFill>
            <a:schemeClr val="bg1"/>
          </a:solidFill>
        </p:spPr>
        <p:txBody>
          <a:bodyPr wrap="square" rtlCol="0">
            <a:spAutoFit/>
          </a:bodyPr>
          <a:lstStyle/>
          <a:p>
            <a:endParaRPr lang="en-US" dirty="0">
              <a:solidFill>
                <a:schemeClr val="bg1"/>
              </a:solidFill>
            </a:endParaRPr>
          </a:p>
        </p:txBody>
      </p:sp>
      <p:sp>
        <p:nvSpPr>
          <p:cNvPr id="11" name="TextBox 10">
            <a:extLst>
              <a:ext uri="{FF2B5EF4-FFF2-40B4-BE49-F238E27FC236}">
                <a16:creationId xmlns:a16="http://schemas.microsoft.com/office/drawing/2014/main" id="{DC806E79-0615-A74E-B2F7-B1DE46583550}"/>
              </a:ext>
            </a:extLst>
          </p:cNvPr>
          <p:cNvSpPr txBox="1"/>
          <p:nvPr/>
        </p:nvSpPr>
        <p:spPr>
          <a:xfrm>
            <a:off x="5694307" y="4060557"/>
            <a:ext cx="764442" cy="263470"/>
          </a:xfrm>
          <a:prstGeom prst="rect">
            <a:avLst/>
          </a:prstGeom>
          <a:solidFill>
            <a:schemeClr val="bg1"/>
          </a:solidFill>
        </p:spPr>
        <p:txBody>
          <a:bodyPr wrap="square" rtlCol="0">
            <a:spAutoFit/>
          </a:bodyPr>
          <a:lstStyle/>
          <a:p>
            <a:endParaRPr lang="en-US" dirty="0">
              <a:solidFill>
                <a:schemeClr val="bg1"/>
              </a:solidFill>
            </a:endParaRPr>
          </a:p>
        </p:txBody>
      </p:sp>
      <p:pic>
        <p:nvPicPr>
          <p:cNvPr id="4" name="Picture 3" descr="A screenshot of a cell phone&#10;&#10;Description automatically generated">
            <a:extLst>
              <a:ext uri="{FF2B5EF4-FFF2-40B4-BE49-F238E27FC236}">
                <a16:creationId xmlns:a16="http://schemas.microsoft.com/office/drawing/2014/main" id="{0E8D685E-07EC-0D49-9CF6-A2BD34B2D8C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388767" y="1810642"/>
            <a:ext cx="6825335" cy="4043563"/>
          </a:xfrm>
          <a:prstGeom prst="rect">
            <a:avLst/>
          </a:prstGeom>
        </p:spPr>
      </p:pic>
    </p:spTree>
    <p:extLst>
      <p:ext uri="{BB962C8B-B14F-4D97-AF65-F5344CB8AC3E}">
        <p14:creationId xmlns:p14="http://schemas.microsoft.com/office/powerpoint/2010/main" val="3333383953"/>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alpha val="54000"/>
          </a:schemeClr>
        </a:solidFill>
        <a:effectLst/>
      </p:bgPr>
    </p:bg>
    <p:spTree>
      <p:nvGrpSpPr>
        <p:cNvPr id="1" name=""/>
        <p:cNvGrpSpPr/>
        <p:nvPr/>
      </p:nvGrpSpPr>
      <p:grpSpPr>
        <a:xfrm>
          <a:off x="0" y="0"/>
          <a:ext cx="0" cy="0"/>
          <a:chOff x="0" y="0"/>
          <a:chExt cx="0" cy="0"/>
        </a:xfrm>
      </p:grpSpPr>
      <p:sp>
        <p:nvSpPr>
          <p:cNvPr id="177" name="Shape 177"/>
          <p:cNvSpPr>
            <a:spLocks noGrp="1"/>
          </p:cNvSpPr>
          <p:nvPr>
            <p:ph type="title" idx="4294967295"/>
          </p:nvPr>
        </p:nvSpPr>
        <p:spPr>
          <a:xfrm>
            <a:off x="914398" y="322181"/>
            <a:ext cx="8229602" cy="1143004"/>
          </a:xfrm>
          <a:prstGeom prst="rect">
            <a:avLst/>
          </a:prstGeom>
        </p:spPr>
        <p:txBody>
          <a:bodyPr lIns="0" tIns="0" rIns="0" bIns="0">
            <a:normAutofit/>
          </a:bodyPr>
          <a:lstStyle>
            <a:lvl1pPr>
              <a:defRPr b="1"/>
            </a:lvl1pPr>
          </a:lstStyle>
          <a:p>
            <a:pPr lvl="0">
              <a:defRPr sz="1800" b="0">
                <a:solidFill>
                  <a:srgbClr val="000000"/>
                </a:solidFill>
              </a:defRPr>
            </a:pPr>
            <a:r>
              <a:rPr lang="en-US" sz="4000" b="1" dirty="0">
                <a:solidFill>
                  <a:srgbClr val="007258"/>
                </a:solidFill>
              </a:rPr>
              <a:t>Conclusion</a:t>
            </a:r>
            <a:endParaRPr sz="4000" b="1" dirty="0">
              <a:solidFill>
                <a:srgbClr val="007258"/>
              </a:solidFill>
            </a:endParaRPr>
          </a:p>
        </p:txBody>
      </p:sp>
      <p:sp>
        <p:nvSpPr>
          <p:cNvPr id="179" name="Shape 179"/>
          <p:cNvSpPr/>
          <p:nvPr/>
        </p:nvSpPr>
        <p:spPr>
          <a:xfrm>
            <a:off x="914399" y="1524000"/>
            <a:ext cx="7772401" cy="0"/>
          </a:xfrm>
          <a:prstGeom prst="line">
            <a:avLst/>
          </a:prstGeom>
          <a:ln>
            <a:solidFill>
              <a:srgbClr val="4A5558"/>
            </a:solidFill>
            <a:round/>
          </a:ln>
        </p:spPr>
        <p:txBody>
          <a:bodyPr lIns="0" tIns="0" rIns="0" bIns="0"/>
          <a:lstStyle/>
          <a:p>
            <a:pPr lvl="0" defTabSz="457200">
              <a:defRPr sz="1200">
                <a:solidFill>
                  <a:srgbClr val="000000"/>
                </a:solidFill>
                <a:latin typeface="+mj-lt"/>
                <a:ea typeface="+mj-ea"/>
                <a:cs typeface="+mj-cs"/>
                <a:sym typeface="Helvetica"/>
              </a:defRPr>
            </a:pPr>
            <a:endParaRPr/>
          </a:p>
        </p:txBody>
      </p:sp>
      <p:sp>
        <p:nvSpPr>
          <p:cNvPr id="5" name="Shape 67">
            <a:extLst>
              <a:ext uri="{FF2B5EF4-FFF2-40B4-BE49-F238E27FC236}">
                <a16:creationId xmlns:a16="http://schemas.microsoft.com/office/drawing/2014/main" id="{51517CAC-3A60-7B43-A5B4-05BE1553BF4F}"/>
              </a:ext>
            </a:extLst>
          </p:cNvPr>
          <p:cNvSpPr txBox="1">
            <a:spLocks/>
          </p:cNvSpPr>
          <p:nvPr/>
        </p:nvSpPr>
        <p:spPr bwMode="auto">
          <a:xfrm>
            <a:off x="976392" y="2057769"/>
            <a:ext cx="7772401" cy="2436740"/>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2800">
                <a:solidFill>
                  <a:srgbClr val="4A5558"/>
                </a:solidFill>
                <a:latin typeface="+mn-lt"/>
                <a:ea typeface="+mn-ea"/>
                <a:cs typeface="+mn-cs"/>
              </a:defRPr>
            </a:lvl1pPr>
            <a:lvl2pPr marL="742950" indent="-285750" algn="l" rtl="0" eaLnBrk="0" fontAlgn="base" hangingPunct="0">
              <a:spcBef>
                <a:spcPct val="20000"/>
              </a:spcBef>
              <a:spcAft>
                <a:spcPct val="0"/>
              </a:spcAft>
              <a:buChar char="–"/>
              <a:defRPr sz="2400">
                <a:solidFill>
                  <a:srgbClr val="4A5558"/>
                </a:solidFill>
                <a:latin typeface="+mn-lt"/>
                <a:ea typeface="+mn-ea"/>
              </a:defRPr>
            </a:lvl2pPr>
            <a:lvl3pPr marL="1143000" indent="-228600" algn="l" rtl="0" eaLnBrk="0" fontAlgn="base" hangingPunct="0">
              <a:spcBef>
                <a:spcPct val="20000"/>
              </a:spcBef>
              <a:spcAft>
                <a:spcPct val="0"/>
              </a:spcAft>
              <a:buChar char="•"/>
              <a:defRPr>
                <a:solidFill>
                  <a:srgbClr val="4A5558"/>
                </a:solidFill>
                <a:latin typeface="+mn-lt"/>
                <a:ea typeface="+mn-ea"/>
              </a:defRPr>
            </a:lvl3pPr>
            <a:lvl4pPr marL="1600200" indent="-228600" algn="l" rtl="0" eaLnBrk="0" fontAlgn="base" hangingPunct="0">
              <a:spcBef>
                <a:spcPct val="20000"/>
              </a:spcBef>
              <a:spcAft>
                <a:spcPct val="0"/>
              </a:spcAft>
              <a:buChar char="–"/>
              <a:defRPr sz="1400">
                <a:solidFill>
                  <a:srgbClr val="4A5558"/>
                </a:solidFill>
                <a:latin typeface="+mn-lt"/>
                <a:ea typeface="+mn-ea"/>
              </a:defRPr>
            </a:lvl4pPr>
            <a:lvl5pPr marL="2057400" indent="-228600" algn="l" rtl="0" eaLnBrk="0" fontAlgn="base" hangingPunct="0">
              <a:spcBef>
                <a:spcPct val="20000"/>
              </a:spcBef>
              <a:spcAft>
                <a:spcPct val="0"/>
              </a:spcAft>
              <a:buChar char="»"/>
              <a:defRPr sz="1400">
                <a:solidFill>
                  <a:srgbClr val="4A5558"/>
                </a:solidFill>
                <a:latin typeface="+mn-lt"/>
                <a:ea typeface="+mn-ea"/>
              </a:defRPr>
            </a:lvl5pPr>
            <a:lvl6pPr marL="2514600" indent="-228600" algn="l" rtl="0" fontAlgn="base">
              <a:spcBef>
                <a:spcPct val="20000"/>
              </a:spcBef>
              <a:spcAft>
                <a:spcPct val="0"/>
              </a:spcAft>
              <a:buChar char="»"/>
              <a:defRPr sz="1400">
                <a:solidFill>
                  <a:srgbClr val="4A5558"/>
                </a:solidFill>
                <a:latin typeface="+mn-lt"/>
                <a:ea typeface="+mn-ea"/>
              </a:defRPr>
            </a:lvl6pPr>
            <a:lvl7pPr marL="2971800" indent="-228600" algn="l" rtl="0" fontAlgn="base">
              <a:spcBef>
                <a:spcPct val="20000"/>
              </a:spcBef>
              <a:spcAft>
                <a:spcPct val="0"/>
              </a:spcAft>
              <a:buChar char="»"/>
              <a:defRPr sz="1400">
                <a:solidFill>
                  <a:srgbClr val="4A5558"/>
                </a:solidFill>
                <a:latin typeface="+mn-lt"/>
                <a:ea typeface="+mn-ea"/>
              </a:defRPr>
            </a:lvl7pPr>
            <a:lvl8pPr marL="3429000" indent="-228600" algn="l" rtl="0" fontAlgn="base">
              <a:spcBef>
                <a:spcPct val="20000"/>
              </a:spcBef>
              <a:spcAft>
                <a:spcPct val="0"/>
              </a:spcAft>
              <a:buChar char="»"/>
              <a:defRPr sz="1400">
                <a:solidFill>
                  <a:srgbClr val="4A5558"/>
                </a:solidFill>
                <a:latin typeface="+mn-lt"/>
                <a:ea typeface="+mn-ea"/>
              </a:defRPr>
            </a:lvl8pPr>
            <a:lvl9pPr marL="3886200" indent="-228600" algn="l" rtl="0" fontAlgn="base">
              <a:spcBef>
                <a:spcPct val="20000"/>
              </a:spcBef>
              <a:spcAft>
                <a:spcPct val="0"/>
              </a:spcAft>
              <a:buChar char="»"/>
              <a:defRPr sz="1400">
                <a:solidFill>
                  <a:srgbClr val="4A5558"/>
                </a:solidFill>
                <a:latin typeface="+mn-lt"/>
                <a:ea typeface="+mn-ea"/>
              </a:defRPr>
            </a:lvl9pPr>
          </a:lstStyle>
          <a:p>
            <a:pPr eaLnBrk="1" fontAlgn="auto" hangingPunct="1"/>
            <a:r>
              <a:rPr lang="en-US" sz="2400" dirty="0"/>
              <a:t>This research intended to help government employers and policymakers make informed decisions related to the public workforce and employee benefits. </a:t>
            </a:r>
          </a:p>
          <a:p>
            <a:pPr eaLnBrk="1" fontAlgn="auto" hangingPunct="1"/>
            <a:endParaRPr lang="en-US" sz="2400" dirty="0"/>
          </a:p>
          <a:p>
            <a:pPr eaLnBrk="1" fontAlgn="auto" hangingPunct="1"/>
            <a:r>
              <a:rPr lang="en-US" sz="2400" dirty="0"/>
              <a:t>Given the value that Millennials place on their benefits, policymakers should use caution when modifying benefits, as such changes could have the unintended consequence of driving Millennials out the door and harming public services.</a:t>
            </a:r>
          </a:p>
        </p:txBody>
      </p:sp>
    </p:spTree>
    <p:extLst>
      <p:ext uri="{BB962C8B-B14F-4D97-AF65-F5344CB8AC3E}">
        <p14:creationId xmlns:p14="http://schemas.microsoft.com/office/powerpoint/2010/main" val="17745487"/>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Shape 66"/>
          <p:cNvSpPr>
            <a:spLocks noGrp="1"/>
          </p:cNvSpPr>
          <p:nvPr>
            <p:ph type="title" idx="4294967295"/>
          </p:nvPr>
        </p:nvSpPr>
        <p:spPr>
          <a:xfrm>
            <a:off x="929308" y="275578"/>
            <a:ext cx="7933338" cy="1135004"/>
          </a:xfrm>
          <a:prstGeom prst="rect">
            <a:avLst/>
          </a:prstGeom>
        </p:spPr>
        <p:txBody>
          <a:bodyPr lIns="0" tIns="0" rIns="0" bIns="0">
            <a:normAutofit/>
          </a:bodyPr>
          <a:lstStyle/>
          <a:p>
            <a:pPr lvl="0" defTabSz="795527">
              <a:defRPr sz="1800">
                <a:solidFill>
                  <a:srgbClr val="000000"/>
                </a:solidFill>
              </a:defRPr>
            </a:pPr>
            <a:r>
              <a:rPr lang="en-US" sz="6600" b="1" dirty="0">
                <a:solidFill>
                  <a:srgbClr val="007258"/>
                </a:solidFill>
              </a:rPr>
              <a:t>1  </a:t>
            </a:r>
            <a:r>
              <a:rPr lang="en-US" sz="3200" b="1" dirty="0">
                <a:solidFill>
                  <a:srgbClr val="007258"/>
                </a:solidFill>
              </a:rPr>
              <a:t>Key Finding </a:t>
            </a:r>
            <a:endParaRPr sz="3200" b="1" dirty="0">
              <a:solidFill>
                <a:srgbClr val="007258"/>
              </a:solidFill>
            </a:endParaRPr>
          </a:p>
        </p:txBody>
      </p:sp>
      <p:sp>
        <p:nvSpPr>
          <p:cNvPr id="68" name="Shape 68"/>
          <p:cNvSpPr/>
          <p:nvPr/>
        </p:nvSpPr>
        <p:spPr>
          <a:xfrm>
            <a:off x="812801" y="1410582"/>
            <a:ext cx="8331200" cy="0"/>
          </a:xfrm>
          <a:prstGeom prst="line">
            <a:avLst/>
          </a:prstGeom>
          <a:ln>
            <a:solidFill>
              <a:srgbClr val="4A5558"/>
            </a:solidFill>
            <a:round/>
          </a:ln>
        </p:spPr>
        <p:txBody>
          <a:bodyPr lIns="0" tIns="0" rIns="0" bIns="0"/>
          <a:lstStyle/>
          <a:p>
            <a:pPr lvl="0" defTabSz="457200">
              <a:defRPr sz="1200">
                <a:solidFill>
                  <a:srgbClr val="000000"/>
                </a:solidFill>
                <a:latin typeface="+mj-lt"/>
                <a:ea typeface="+mj-ea"/>
                <a:cs typeface="+mj-cs"/>
                <a:sym typeface="Helvetica"/>
              </a:defRPr>
            </a:pPr>
            <a:endParaRPr/>
          </a:p>
        </p:txBody>
      </p:sp>
      <p:sp>
        <p:nvSpPr>
          <p:cNvPr id="5" name="Rectangle 6">
            <a:extLst>
              <a:ext uri="{FF2B5EF4-FFF2-40B4-BE49-F238E27FC236}">
                <a16:creationId xmlns:a16="http://schemas.microsoft.com/office/drawing/2014/main" id="{8B72A9A1-FF4B-7741-9F0D-41A753F3CFD1}"/>
              </a:ext>
            </a:extLst>
          </p:cNvPr>
          <p:cNvSpPr txBox="1">
            <a:spLocks noChangeArrowheads="1"/>
          </p:cNvSpPr>
          <p:nvPr/>
        </p:nvSpPr>
        <p:spPr>
          <a:xfrm>
            <a:off x="0" y="6400800"/>
            <a:ext cx="9144000" cy="391357"/>
          </a:xfrm>
          <a:prstGeom prst="rect">
            <a:avLst/>
          </a:prstGeom>
          <a:noFill/>
        </p:spPr>
        <p:txBody>
          <a:bodyPr anchor="ctr"/>
          <a:ls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mn-cs"/>
              </a:defRPr>
            </a:lvl1pPr>
            <a:lvl2pPr marL="742950" indent="-285750" algn="l" rtl="0" fontAlgn="base">
              <a:spcBef>
                <a:spcPct val="0"/>
              </a:spcBef>
              <a:spcAft>
                <a:spcPct val="0"/>
              </a:spcAft>
              <a:defRPr sz="2400" kern="1200">
                <a:solidFill>
                  <a:schemeClr val="tx1"/>
                </a:solidFill>
                <a:latin typeface="Arial" charset="0"/>
                <a:ea typeface="ＭＳ Ｐゴシック" charset="-128"/>
                <a:cs typeface="+mn-cs"/>
              </a:defRPr>
            </a:lvl2pPr>
            <a:lvl3pPr marL="1143000" indent="-228600" algn="l" rtl="0" fontAlgn="base">
              <a:spcBef>
                <a:spcPct val="0"/>
              </a:spcBef>
              <a:spcAft>
                <a:spcPct val="0"/>
              </a:spcAft>
              <a:defRPr sz="2400" kern="1200">
                <a:solidFill>
                  <a:schemeClr val="tx1"/>
                </a:solidFill>
                <a:latin typeface="Arial" charset="0"/>
                <a:ea typeface="ＭＳ Ｐゴシック" charset="-128"/>
                <a:cs typeface="+mn-cs"/>
              </a:defRPr>
            </a:lvl3pPr>
            <a:lvl4pPr marL="1600200" indent="-228600" algn="l" rtl="0" fontAlgn="base">
              <a:spcBef>
                <a:spcPct val="0"/>
              </a:spcBef>
              <a:spcAft>
                <a:spcPct val="0"/>
              </a:spcAft>
              <a:defRPr sz="2400" kern="1200">
                <a:solidFill>
                  <a:schemeClr val="tx1"/>
                </a:solidFill>
                <a:latin typeface="Arial" charset="0"/>
                <a:ea typeface="ＭＳ Ｐゴシック" charset="-128"/>
                <a:cs typeface="+mn-cs"/>
              </a:defRPr>
            </a:lvl4pPr>
            <a:lvl5pPr marL="2057400" indent="-228600" algn="l" rtl="0" fontAlgn="base">
              <a:spcBef>
                <a:spcPct val="0"/>
              </a:spcBef>
              <a:spcAft>
                <a:spcPct val="0"/>
              </a:spcAft>
              <a:defRPr sz="2400" kern="1200">
                <a:solidFill>
                  <a:schemeClr val="tx1"/>
                </a:solidFill>
                <a:latin typeface="Arial" charset="0"/>
                <a:ea typeface="ＭＳ Ｐゴシック" charset="-128"/>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9pPr>
          </a:lstStyle>
          <a:p>
            <a:pPr algn="ctr"/>
            <a:fld id="{F0E3EA20-1ABA-41BB-A3FB-EDA1728A230A}" type="slidenum">
              <a:rPr lang="en-US" sz="1100" smtClean="0"/>
              <a:pPr algn="ctr"/>
              <a:t>5</a:t>
            </a:fld>
            <a:endParaRPr lang="en-US" sz="1600" dirty="0"/>
          </a:p>
        </p:txBody>
      </p:sp>
      <p:pic>
        <p:nvPicPr>
          <p:cNvPr id="3" name="Picture 2" descr="A group of people posing for a photo&#10;&#10;Description automatically generated">
            <a:extLst>
              <a:ext uri="{FF2B5EF4-FFF2-40B4-BE49-F238E27FC236}">
                <a16:creationId xmlns:a16="http://schemas.microsoft.com/office/drawing/2014/main" id="{A5AD0EB2-7B53-F540-B962-7261260D9B7E}"/>
              </a:ext>
            </a:extLst>
          </p:cNvPr>
          <p:cNvPicPr>
            <a:picLocks noChangeAspect="1"/>
          </p:cNvPicPr>
          <p:nvPr/>
        </p:nvPicPr>
        <p:blipFill rotWithShape="1">
          <a:blip r:embed="rId2" cstate="screen">
            <a:alphaModFix amt="67000"/>
            <a:extLst>
              <a:ext uri="{28A0092B-C50C-407E-A947-70E740481C1C}">
                <a14:useLocalDpi xmlns:a14="http://schemas.microsoft.com/office/drawing/2010/main"/>
              </a:ext>
            </a:extLst>
          </a:blip>
          <a:srcRect/>
          <a:stretch/>
        </p:blipFill>
        <p:spPr>
          <a:xfrm>
            <a:off x="781802" y="1448231"/>
            <a:ext cx="8362197" cy="2779795"/>
          </a:xfrm>
          <a:prstGeom prst="rect">
            <a:avLst/>
          </a:prstGeom>
        </p:spPr>
      </p:pic>
      <p:sp>
        <p:nvSpPr>
          <p:cNvPr id="4" name="TextBox 3">
            <a:extLst>
              <a:ext uri="{FF2B5EF4-FFF2-40B4-BE49-F238E27FC236}">
                <a16:creationId xmlns:a16="http://schemas.microsoft.com/office/drawing/2014/main" id="{C8FA4164-D813-AA40-8228-1ECCEA1427AE}"/>
              </a:ext>
            </a:extLst>
          </p:cNvPr>
          <p:cNvSpPr txBox="1"/>
          <p:nvPr/>
        </p:nvSpPr>
        <p:spPr>
          <a:xfrm>
            <a:off x="929308" y="4616787"/>
            <a:ext cx="7811735" cy="1384995"/>
          </a:xfrm>
          <a:prstGeom prst="rect">
            <a:avLst/>
          </a:prstGeom>
          <a:noFill/>
        </p:spPr>
        <p:txBody>
          <a:bodyPr wrap="square" rtlCol="0">
            <a:spAutoFit/>
          </a:bodyPr>
          <a:lstStyle/>
          <a:p>
            <a:pPr algn="ctr"/>
            <a:r>
              <a:rPr lang="en-US" sz="2000" b="1" dirty="0">
                <a:solidFill>
                  <a:schemeClr val="tx1"/>
                </a:solidFill>
              </a:rPr>
              <a:t>Despite knowing they could earn a higher salary in the private sector, Millennials working in state and local government are satisfied with their jobs and total compensation. </a:t>
            </a:r>
          </a:p>
          <a:p>
            <a:pPr algn="ctr"/>
            <a:endParaRPr lang="en-US" dirty="0"/>
          </a:p>
        </p:txBody>
      </p:sp>
    </p:spTree>
    <p:extLst>
      <p:ext uri="{BB962C8B-B14F-4D97-AF65-F5344CB8AC3E}">
        <p14:creationId xmlns:p14="http://schemas.microsoft.com/office/powerpoint/2010/main" val="2115253673"/>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Shape 68"/>
          <p:cNvSpPr/>
          <p:nvPr/>
        </p:nvSpPr>
        <p:spPr>
          <a:xfrm>
            <a:off x="812801" y="1410582"/>
            <a:ext cx="8331200" cy="0"/>
          </a:xfrm>
          <a:prstGeom prst="line">
            <a:avLst/>
          </a:prstGeom>
          <a:ln>
            <a:solidFill>
              <a:srgbClr val="4A5558"/>
            </a:solidFill>
            <a:round/>
          </a:ln>
        </p:spPr>
        <p:txBody>
          <a:bodyPr lIns="0" tIns="0" rIns="0" bIns="0"/>
          <a:lstStyle/>
          <a:p>
            <a:pPr lvl="0" defTabSz="457200">
              <a:defRPr sz="1200">
                <a:solidFill>
                  <a:srgbClr val="000000"/>
                </a:solidFill>
                <a:latin typeface="+mj-lt"/>
                <a:ea typeface="+mj-ea"/>
                <a:cs typeface="+mj-cs"/>
                <a:sym typeface="Helvetica"/>
              </a:defRPr>
            </a:pPr>
            <a:endParaRPr/>
          </a:p>
        </p:txBody>
      </p:sp>
      <p:sp>
        <p:nvSpPr>
          <p:cNvPr id="5" name="Rectangle 6">
            <a:extLst>
              <a:ext uri="{FF2B5EF4-FFF2-40B4-BE49-F238E27FC236}">
                <a16:creationId xmlns:a16="http://schemas.microsoft.com/office/drawing/2014/main" id="{8B72A9A1-FF4B-7741-9F0D-41A753F3CFD1}"/>
              </a:ext>
            </a:extLst>
          </p:cNvPr>
          <p:cNvSpPr txBox="1">
            <a:spLocks noChangeArrowheads="1"/>
          </p:cNvSpPr>
          <p:nvPr/>
        </p:nvSpPr>
        <p:spPr>
          <a:xfrm>
            <a:off x="0" y="6400800"/>
            <a:ext cx="9144000" cy="391357"/>
          </a:xfrm>
          <a:prstGeom prst="rect">
            <a:avLst/>
          </a:prstGeom>
          <a:noFill/>
        </p:spPr>
        <p:txBody>
          <a:bodyPr anchor="ctr"/>
          <a:ls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mn-cs"/>
              </a:defRPr>
            </a:lvl1pPr>
            <a:lvl2pPr marL="742950" indent="-285750" algn="l" rtl="0" fontAlgn="base">
              <a:spcBef>
                <a:spcPct val="0"/>
              </a:spcBef>
              <a:spcAft>
                <a:spcPct val="0"/>
              </a:spcAft>
              <a:defRPr sz="2400" kern="1200">
                <a:solidFill>
                  <a:schemeClr val="tx1"/>
                </a:solidFill>
                <a:latin typeface="Arial" charset="0"/>
                <a:ea typeface="ＭＳ Ｐゴシック" charset="-128"/>
                <a:cs typeface="+mn-cs"/>
              </a:defRPr>
            </a:lvl2pPr>
            <a:lvl3pPr marL="1143000" indent="-228600" algn="l" rtl="0" fontAlgn="base">
              <a:spcBef>
                <a:spcPct val="0"/>
              </a:spcBef>
              <a:spcAft>
                <a:spcPct val="0"/>
              </a:spcAft>
              <a:defRPr sz="2400" kern="1200">
                <a:solidFill>
                  <a:schemeClr val="tx1"/>
                </a:solidFill>
                <a:latin typeface="Arial" charset="0"/>
                <a:ea typeface="ＭＳ Ｐゴシック" charset="-128"/>
                <a:cs typeface="+mn-cs"/>
              </a:defRPr>
            </a:lvl3pPr>
            <a:lvl4pPr marL="1600200" indent="-228600" algn="l" rtl="0" fontAlgn="base">
              <a:spcBef>
                <a:spcPct val="0"/>
              </a:spcBef>
              <a:spcAft>
                <a:spcPct val="0"/>
              </a:spcAft>
              <a:defRPr sz="2400" kern="1200">
                <a:solidFill>
                  <a:schemeClr val="tx1"/>
                </a:solidFill>
                <a:latin typeface="Arial" charset="0"/>
                <a:ea typeface="ＭＳ Ｐゴシック" charset="-128"/>
                <a:cs typeface="+mn-cs"/>
              </a:defRPr>
            </a:lvl4pPr>
            <a:lvl5pPr marL="2057400" indent="-228600" algn="l" rtl="0" fontAlgn="base">
              <a:spcBef>
                <a:spcPct val="0"/>
              </a:spcBef>
              <a:spcAft>
                <a:spcPct val="0"/>
              </a:spcAft>
              <a:defRPr sz="2400" kern="1200">
                <a:solidFill>
                  <a:schemeClr val="tx1"/>
                </a:solidFill>
                <a:latin typeface="Arial" charset="0"/>
                <a:ea typeface="ＭＳ Ｐゴシック" charset="-128"/>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9pPr>
          </a:lstStyle>
          <a:p>
            <a:pPr algn="ctr"/>
            <a:fld id="{F0E3EA20-1ABA-41BB-A3FB-EDA1728A230A}" type="slidenum">
              <a:rPr lang="en-US" sz="1100" smtClean="0"/>
              <a:pPr algn="ctr"/>
              <a:t>6</a:t>
            </a:fld>
            <a:endParaRPr lang="en-US" sz="1600" dirty="0"/>
          </a:p>
        </p:txBody>
      </p:sp>
      <p:sp>
        <p:nvSpPr>
          <p:cNvPr id="6" name="Shape 66">
            <a:extLst>
              <a:ext uri="{FF2B5EF4-FFF2-40B4-BE49-F238E27FC236}">
                <a16:creationId xmlns:a16="http://schemas.microsoft.com/office/drawing/2014/main" id="{95D2D5FC-7568-CE46-8F20-D006FCEEEBAB}"/>
              </a:ext>
            </a:extLst>
          </p:cNvPr>
          <p:cNvSpPr txBox="1">
            <a:spLocks/>
          </p:cNvSpPr>
          <p:nvPr/>
        </p:nvSpPr>
        <p:spPr bwMode="auto">
          <a:xfrm>
            <a:off x="929308" y="275578"/>
            <a:ext cx="7933338" cy="1135004"/>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rmAutofit/>
          </a:bodyPr>
          <a:lstStyle>
            <a:lvl1pPr algn="l" rtl="0" eaLnBrk="0" fontAlgn="base" hangingPunct="0">
              <a:spcBef>
                <a:spcPct val="0"/>
              </a:spcBef>
              <a:spcAft>
                <a:spcPct val="0"/>
              </a:spcAft>
              <a:defRPr sz="4000">
                <a:solidFill>
                  <a:srgbClr val="007258"/>
                </a:solidFill>
                <a:latin typeface="+mj-lt"/>
                <a:ea typeface="+mj-ea"/>
                <a:cs typeface="+mj-cs"/>
              </a:defRPr>
            </a:lvl1pPr>
            <a:lvl2pPr algn="l" rtl="0" eaLnBrk="0" fontAlgn="base" hangingPunct="0">
              <a:spcBef>
                <a:spcPct val="0"/>
              </a:spcBef>
              <a:spcAft>
                <a:spcPct val="0"/>
              </a:spcAft>
              <a:defRPr sz="4000">
                <a:solidFill>
                  <a:srgbClr val="007258"/>
                </a:solidFill>
                <a:latin typeface="Arial" pitchFamily="-112" charset="0"/>
                <a:ea typeface="ＭＳ Ｐゴシック" pitchFamily="-112" charset="-128"/>
                <a:cs typeface="ＭＳ Ｐゴシック" pitchFamily="-112" charset="-128"/>
              </a:defRPr>
            </a:lvl2pPr>
            <a:lvl3pPr algn="l" rtl="0" eaLnBrk="0" fontAlgn="base" hangingPunct="0">
              <a:spcBef>
                <a:spcPct val="0"/>
              </a:spcBef>
              <a:spcAft>
                <a:spcPct val="0"/>
              </a:spcAft>
              <a:defRPr sz="4000">
                <a:solidFill>
                  <a:srgbClr val="007258"/>
                </a:solidFill>
                <a:latin typeface="Arial" pitchFamily="-112" charset="0"/>
                <a:ea typeface="ＭＳ Ｐゴシック" pitchFamily="-112" charset="-128"/>
                <a:cs typeface="ＭＳ Ｐゴシック" pitchFamily="-112" charset="-128"/>
              </a:defRPr>
            </a:lvl3pPr>
            <a:lvl4pPr algn="l" rtl="0" eaLnBrk="0" fontAlgn="base" hangingPunct="0">
              <a:spcBef>
                <a:spcPct val="0"/>
              </a:spcBef>
              <a:spcAft>
                <a:spcPct val="0"/>
              </a:spcAft>
              <a:defRPr sz="4000">
                <a:solidFill>
                  <a:srgbClr val="007258"/>
                </a:solidFill>
                <a:latin typeface="Arial" pitchFamily="-112" charset="0"/>
                <a:ea typeface="ＭＳ Ｐゴシック" pitchFamily="-112" charset="-128"/>
                <a:cs typeface="ＭＳ Ｐゴシック" pitchFamily="-112" charset="-128"/>
              </a:defRPr>
            </a:lvl4pPr>
            <a:lvl5pPr algn="l" rtl="0" eaLnBrk="0" fontAlgn="base" hangingPunct="0">
              <a:spcBef>
                <a:spcPct val="0"/>
              </a:spcBef>
              <a:spcAft>
                <a:spcPct val="0"/>
              </a:spcAft>
              <a:defRPr sz="4000">
                <a:solidFill>
                  <a:srgbClr val="007258"/>
                </a:solidFill>
                <a:latin typeface="Arial" pitchFamily="-112" charset="0"/>
                <a:ea typeface="ＭＳ Ｐゴシック" pitchFamily="-112" charset="-128"/>
                <a:cs typeface="ＭＳ Ｐゴシック" pitchFamily="-112" charset="-128"/>
              </a:defRPr>
            </a:lvl5pPr>
            <a:lvl6pPr marL="457200" algn="l" rtl="0" fontAlgn="base">
              <a:spcBef>
                <a:spcPct val="0"/>
              </a:spcBef>
              <a:spcAft>
                <a:spcPct val="0"/>
              </a:spcAft>
              <a:defRPr sz="4000">
                <a:solidFill>
                  <a:srgbClr val="007258"/>
                </a:solidFill>
                <a:latin typeface="Arial" pitchFamily="-112" charset="0"/>
                <a:ea typeface="ＭＳ Ｐゴシック" pitchFamily="-112" charset="-128"/>
                <a:cs typeface="ＭＳ Ｐゴシック" pitchFamily="-112" charset="-128"/>
              </a:defRPr>
            </a:lvl6pPr>
            <a:lvl7pPr marL="914400" algn="l" rtl="0" fontAlgn="base">
              <a:spcBef>
                <a:spcPct val="0"/>
              </a:spcBef>
              <a:spcAft>
                <a:spcPct val="0"/>
              </a:spcAft>
              <a:defRPr sz="4000">
                <a:solidFill>
                  <a:srgbClr val="007258"/>
                </a:solidFill>
                <a:latin typeface="Arial" pitchFamily="-112" charset="0"/>
                <a:ea typeface="ＭＳ Ｐゴシック" pitchFamily="-112" charset="-128"/>
                <a:cs typeface="ＭＳ Ｐゴシック" pitchFamily="-112" charset="-128"/>
              </a:defRPr>
            </a:lvl7pPr>
            <a:lvl8pPr marL="1371600" algn="l" rtl="0" fontAlgn="base">
              <a:spcBef>
                <a:spcPct val="0"/>
              </a:spcBef>
              <a:spcAft>
                <a:spcPct val="0"/>
              </a:spcAft>
              <a:defRPr sz="4000">
                <a:solidFill>
                  <a:srgbClr val="007258"/>
                </a:solidFill>
                <a:latin typeface="Arial" pitchFamily="-112" charset="0"/>
                <a:ea typeface="ＭＳ Ｐゴシック" pitchFamily="-112" charset="-128"/>
                <a:cs typeface="ＭＳ Ｐゴシック" pitchFamily="-112" charset="-128"/>
              </a:defRPr>
            </a:lvl8pPr>
            <a:lvl9pPr marL="1828800" algn="l" rtl="0" fontAlgn="base">
              <a:spcBef>
                <a:spcPct val="0"/>
              </a:spcBef>
              <a:spcAft>
                <a:spcPct val="0"/>
              </a:spcAft>
              <a:defRPr sz="4000">
                <a:solidFill>
                  <a:srgbClr val="007258"/>
                </a:solidFill>
                <a:latin typeface="Arial" pitchFamily="-112" charset="0"/>
                <a:ea typeface="ＭＳ Ｐゴシック" pitchFamily="-112" charset="-128"/>
                <a:cs typeface="ＭＳ Ｐゴシック" pitchFamily="-112" charset="-128"/>
              </a:defRPr>
            </a:lvl9pPr>
          </a:lstStyle>
          <a:p>
            <a:pPr defTabSz="795527">
              <a:defRPr sz="1800">
                <a:solidFill>
                  <a:srgbClr val="000000"/>
                </a:solidFill>
              </a:defRPr>
            </a:pPr>
            <a:r>
              <a:rPr lang="en-US" sz="2400" b="1" dirty="0">
                <a:solidFill>
                  <a:schemeClr val="tx2"/>
                </a:solidFill>
              </a:rPr>
              <a:t>84% of Millennials working in state and local government are satisfied with their current job.   </a:t>
            </a:r>
          </a:p>
        </p:txBody>
      </p:sp>
      <p:pic>
        <p:nvPicPr>
          <p:cNvPr id="3" name="Picture 2" descr="A screenshot of a cell phone&#10;&#10;Description automatically generated">
            <a:extLst>
              <a:ext uri="{FF2B5EF4-FFF2-40B4-BE49-F238E27FC236}">
                <a16:creationId xmlns:a16="http://schemas.microsoft.com/office/drawing/2014/main" id="{01675983-9486-C14B-A611-1E9E065941D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487211" y="1821836"/>
            <a:ext cx="6817532" cy="4167708"/>
          </a:xfrm>
          <a:prstGeom prst="rect">
            <a:avLst/>
          </a:prstGeom>
        </p:spPr>
      </p:pic>
    </p:spTree>
    <p:extLst>
      <p:ext uri="{BB962C8B-B14F-4D97-AF65-F5344CB8AC3E}">
        <p14:creationId xmlns:p14="http://schemas.microsoft.com/office/powerpoint/2010/main" val="1900656152"/>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Shape 66"/>
          <p:cNvSpPr>
            <a:spLocks noGrp="1"/>
          </p:cNvSpPr>
          <p:nvPr>
            <p:ph type="title" idx="4294967295"/>
          </p:nvPr>
        </p:nvSpPr>
        <p:spPr>
          <a:xfrm>
            <a:off x="929308" y="275578"/>
            <a:ext cx="7933338" cy="1135004"/>
          </a:xfrm>
          <a:prstGeom prst="rect">
            <a:avLst/>
          </a:prstGeom>
        </p:spPr>
        <p:txBody>
          <a:bodyPr lIns="0" tIns="0" rIns="0" bIns="0">
            <a:normAutofit/>
          </a:bodyPr>
          <a:lstStyle/>
          <a:p>
            <a:pPr lvl="0" defTabSz="795527">
              <a:defRPr sz="1800">
                <a:solidFill>
                  <a:srgbClr val="000000"/>
                </a:solidFill>
              </a:defRPr>
            </a:pPr>
            <a:r>
              <a:rPr lang="en-US" sz="2400" b="1" dirty="0">
                <a:solidFill>
                  <a:schemeClr val="tx2"/>
                </a:solidFill>
              </a:rPr>
              <a:t>Job security, salary, benefits and work-life balance are very important job features for Millennials in state &amp; local government</a:t>
            </a:r>
            <a:r>
              <a:rPr lang="en-US" sz="2400" b="1" dirty="0">
                <a:solidFill>
                  <a:srgbClr val="007258"/>
                </a:solidFill>
              </a:rPr>
              <a:t>.   </a:t>
            </a:r>
            <a:endParaRPr sz="2400" b="1" dirty="0">
              <a:solidFill>
                <a:srgbClr val="007258"/>
              </a:solidFill>
            </a:endParaRPr>
          </a:p>
        </p:txBody>
      </p:sp>
      <p:sp>
        <p:nvSpPr>
          <p:cNvPr id="68" name="Shape 68"/>
          <p:cNvSpPr/>
          <p:nvPr/>
        </p:nvSpPr>
        <p:spPr>
          <a:xfrm>
            <a:off x="812801" y="1410582"/>
            <a:ext cx="8331200" cy="0"/>
          </a:xfrm>
          <a:prstGeom prst="line">
            <a:avLst/>
          </a:prstGeom>
          <a:ln>
            <a:solidFill>
              <a:srgbClr val="4A5558"/>
            </a:solidFill>
            <a:round/>
          </a:ln>
        </p:spPr>
        <p:txBody>
          <a:bodyPr lIns="0" tIns="0" rIns="0" bIns="0"/>
          <a:lstStyle/>
          <a:p>
            <a:pPr lvl="0" defTabSz="457200">
              <a:defRPr sz="1200">
                <a:solidFill>
                  <a:srgbClr val="000000"/>
                </a:solidFill>
                <a:latin typeface="+mj-lt"/>
                <a:ea typeface="+mj-ea"/>
                <a:cs typeface="+mj-cs"/>
                <a:sym typeface="Helvetica"/>
              </a:defRPr>
            </a:pPr>
            <a:endParaRPr/>
          </a:p>
        </p:txBody>
      </p:sp>
      <p:sp>
        <p:nvSpPr>
          <p:cNvPr id="5" name="Rectangle 6">
            <a:extLst>
              <a:ext uri="{FF2B5EF4-FFF2-40B4-BE49-F238E27FC236}">
                <a16:creationId xmlns:a16="http://schemas.microsoft.com/office/drawing/2014/main" id="{8B72A9A1-FF4B-7741-9F0D-41A753F3CFD1}"/>
              </a:ext>
            </a:extLst>
          </p:cNvPr>
          <p:cNvSpPr txBox="1">
            <a:spLocks noChangeArrowheads="1"/>
          </p:cNvSpPr>
          <p:nvPr/>
        </p:nvSpPr>
        <p:spPr>
          <a:xfrm>
            <a:off x="0" y="6400800"/>
            <a:ext cx="9144000" cy="391357"/>
          </a:xfrm>
          <a:prstGeom prst="rect">
            <a:avLst/>
          </a:prstGeom>
          <a:noFill/>
        </p:spPr>
        <p:txBody>
          <a:bodyPr anchor="ctr"/>
          <a:ls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mn-cs"/>
              </a:defRPr>
            </a:lvl1pPr>
            <a:lvl2pPr marL="742950" indent="-285750" algn="l" rtl="0" fontAlgn="base">
              <a:spcBef>
                <a:spcPct val="0"/>
              </a:spcBef>
              <a:spcAft>
                <a:spcPct val="0"/>
              </a:spcAft>
              <a:defRPr sz="2400" kern="1200">
                <a:solidFill>
                  <a:schemeClr val="tx1"/>
                </a:solidFill>
                <a:latin typeface="Arial" charset="0"/>
                <a:ea typeface="ＭＳ Ｐゴシック" charset="-128"/>
                <a:cs typeface="+mn-cs"/>
              </a:defRPr>
            </a:lvl2pPr>
            <a:lvl3pPr marL="1143000" indent="-228600" algn="l" rtl="0" fontAlgn="base">
              <a:spcBef>
                <a:spcPct val="0"/>
              </a:spcBef>
              <a:spcAft>
                <a:spcPct val="0"/>
              </a:spcAft>
              <a:defRPr sz="2400" kern="1200">
                <a:solidFill>
                  <a:schemeClr val="tx1"/>
                </a:solidFill>
                <a:latin typeface="Arial" charset="0"/>
                <a:ea typeface="ＭＳ Ｐゴシック" charset="-128"/>
                <a:cs typeface="+mn-cs"/>
              </a:defRPr>
            </a:lvl3pPr>
            <a:lvl4pPr marL="1600200" indent="-228600" algn="l" rtl="0" fontAlgn="base">
              <a:spcBef>
                <a:spcPct val="0"/>
              </a:spcBef>
              <a:spcAft>
                <a:spcPct val="0"/>
              </a:spcAft>
              <a:defRPr sz="2400" kern="1200">
                <a:solidFill>
                  <a:schemeClr val="tx1"/>
                </a:solidFill>
                <a:latin typeface="Arial" charset="0"/>
                <a:ea typeface="ＭＳ Ｐゴシック" charset="-128"/>
                <a:cs typeface="+mn-cs"/>
              </a:defRPr>
            </a:lvl4pPr>
            <a:lvl5pPr marL="2057400" indent="-228600" algn="l" rtl="0" fontAlgn="base">
              <a:spcBef>
                <a:spcPct val="0"/>
              </a:spcBef>
              <a:spcAft>
                <a:spcPct val="0"/>
              </a:spcAft>
              <a:defRPr sz="2400" kern="1200">
                <a:solidFill>
                  <a:schemeClr val="tx1"/>
                </a:solidFill>
                <a:latin typeface="Arial" charset="0"/>
                <a:ea typeface="ＭＳ Ｐゴシック" charset="-128"/>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9pPr>
          </a:lstStyle>
          <a:p>
            <a:pPr algn="ctr"/>
            <a:fld id="{F0E3EA20-1ABA-41BB-A3FB-EDA1728A230A}" type="slidenum">
              <a:rPr lang="en-US" sz="1100" smtClean="0"/>
              <a:pPr algn="ctr"/>
              <a:t>7</a:t>
            </a:fld>
            <a:endParaRPr lang="en-US" sz="1600" dirty="0"/>
          </a:p>
        </p:txBody>
      </p:sp>
      <p:pic>
        <p:nvPicPr>
          <p:cNvPr id="3" name="Picture 2" descr="A screenshot of a cell phone&#10;&#10;Description automatically generated">
            <a:extLst>
              <a:ext uri="{FF2B5EF4-FFF2-40B4-BE49-F238E27FC236}">
                <a16:creationId xmlns:a16="http://schemas.microsoft.com/office/drawing/2014/main" id="{9D4C998F-C568-EA4A-9849-375EB81C274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71079" y="1784723"/>
            <a:ext cx="7649796" cy="4241934"/>
          </a:xfrm>
          <a:prstGeom prst="rect">
            <a:avLst/>
          </a:prstGeom>
        </p:spPr>
      </p:pic>
    </p:spTree>
    <p:extLst>
      <p:ext uri="{BB962C8B-B14F-4D97-AF65-F5344CB8AC3E}">
        <p14:creationId xmlns:p14="http://schemas.microsoft.com/office/powerpoint/2010/main" val="999750133"/>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Shape 66"/>
          <p:cNvSpPr>
            <a:spLocks noGrp="1"/>
          </p:cNvSpPr>
          <p:nvPr>
            <p:ph type="title" idx="4294967295"/>
          </p:nvPr>
        </p:nvSpPr>
        <p:spPr>
          <a:xfrm>
            <a:off x="929308" y="275578"/>
            <a:ext cx="8214692" cy="1135004"/>
          </a:xfrm>
          <a:prstGeom prst="rect">
            <a:avLst/>
          </a:prstGeom>
        </p:spPr>
        <p:txBody>
          <a:bodyPr lIns="0" tIns="0" rIns="0" bIns="0">
            <a:normAutofit/>
          </a:bodyPr>
          <a:lstStyle/>
          <a:p>
            <a:pPr lvl="0" defTabSz="795527">
              <a:defRPr sz="1800">
                <a:solidFill>
                  <a:srgbClr val="000000"/>
                </a:solidFill>
              </a:defRPr>
            </a:pPr>
            <a:r>
              <a:rPr lang="en-US" sz="2400" b="1" dirty="0">
                <a:solidFill>
                  <a:schemeClr val="tx2"/>
                </a:solidFill>
              </a:rPr>
              <a:t>80% of Millennials working in state &amp; local government say their total compensation is competitive.</a:t>
            </a:r>
            <a:endParaRPr sz="2400" b="1" dirty="0">
              <a:solidFill>
                <a:srgbClr val="007258"/>
              </a:solidFill>
            </a:endParaRPr>
          </a:p>
        </p:txBody>
      </p:sp>
      <p:sp>
        <p:nvSpPr>
          <p:cNvPr id="68" name="Shape 68"/>
          <p:cNvSpPr/>
          <p:nvPr/>
        </p:nvSpPr>
        <p:spPr>
          <a:xfrm>
            <a:off x="812801" y="1410582"/>
            <a:ext cx="8331200" cy="0"/>
          </a:xfrm>
          <a:prstGeom prst="line">
            <a:avLst/>
          </a:prstGeom>
          <a:ln>
            <a:solidFill>
              <a:srgbClr val="4A5558"/>
            </a:solidFill>
            <a:round/>
          </a:ln>
        </p:spPr>
        <p:txBody>
          <a:bodyPr lIns="0" tIns="0" rIns="0" bIns="0"/>
          <a:lstStyle/>
          <a:p>
            <a:pPr lvl="0" defTabSz="457200">
              <a:defRPr sz="1200">
                <a:solidFill>
                  <a:srgbClr val="000000"/>
                </a:solidFill>
                <a:latin typeface="+mj-lt"/>
                <a:ea typeface="+mj-ea"/>
                <a:cs typeface="+mj-cs"/>
                <a:sym typeface="Helvetica"/>
              </a:defRPr>
            </a:pPr>
            <a:endParaRPr/>
          </a:p>
        </p:txBody>
      </p:sp>
      <p:sp>
        <p:nvSpPr>
          <p:cNvPr id="5" name="Rectangle 6">
            <a:extLst>
              <a:ext uri="{FF2B5EF4-FFF2-40B4-BE49-F238E27FC236}">
                <a16:creationId xmlns:a16="http://schemas.microsoft.com/office/drawing/2014/main" id="{8B72A9A1-FF4B-7741-9F0D-41A753F3CFD1}"/>
              </a:ext>
            </a:extLst>
          </p:cNvPr>
          <p:cNvSpPr txBox="1">
            <a:spLocks noChangeArrowheads="1"/>
          </p:cNvSpPr>
          <p:nvPr/>
        </p:nvSpPr>
        <p:spPr>
          <a:xfrm>
            <a:off x="0" y="6400800"/>
            <a:ext cx="9144000" cy="391357"/>
          </a:xfrm>
          <a:prstGeom prst="rect">
            <a:avLst/>
          </a:prstGeom>
          <a:noFill/>
        </p:spPr>
        <p:txBody>
          <a:bodyPr anchor="ctr"/>
          <a:ls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mn-cs"/>
              </a:defRPr>
            </a:lvl1pPr>
            <a:lvl2pPr marL="742950" indent="-285750" algn="l" rtl="0" fontAlgn="base">
              <a:spcBef>
                <a:spcPct val="0"/>
              </a:spcBef>
              <a:spcAft>
                <a:spcPct val="0"/>
              </a:spcAft>
              <a:defRPr sz="2400" kern="1200">
                <a:solidFill>
                  <a:schemeClr val="tx1"/>
                </a:solidFill>
                <a:latin typeface="Arial" charset="0"/>
                <a:ea typeface="ＭＳ Ｐゴシック" charset="-128"/>
                <a:cs typeface="+mn-cs"/>
              </a:defRPr>
            </a:lvl2pPr>
            <a:lvl3pPr marL="1143000" indent="-228600" algn="l" rtl="0" fontAlgn="base">
              <a:spcBef>
                <a:spcPct val="0"/>
              </a:spcBef>
              <a:spcAft>
                <a:spcPct val="0"/>
              </a:spcAft>
              <a:defRPr sz="2400" kern="1200">
                <a:solidFill>
                  <a:schemeClr val="tx1"/>
                </a:solidFill>
                <a:latin typeface="Arial" charset="0"/>
                <a:ea typeface="ＭＳ Ｐゴシック" charset="-128"/>
                <a:cs typeface="+mn-cs"/>
              </a:defRPr>
            </a:lvl3pPr>
            <a:lvl4pPr marL="1600200" indent="-228600" algn="l" rtl="0" fontAlgn="base">
              <a:spcBef>
                <a:spcPct val="0"/>
              </a:spcBef>
              <a:spcAft>
                <a:spcPct val="0"/>
              </a:spcAft>
              <a:defRPr sz="2400" kern="1200">
                <a:solidFill>
                  <a:schemeClr val="tx1"/>
                </a:solidFill>
                <a:latin typeface="Arial" charset="0"/>
                <a:ea typeface="ＭＳ Ｐゴシック" charset="-128"/>
                <a:cs typeface="+mn-cs"/>
              </a:defRPr>
            </a:lvl4pPr>
            <a:lvl5pPr marL="2057400" indent="-228600" algn="l" rtl="0" fontAlgn="base">
              <a:spcBef>
                <a:spcPct val="0"/>
              </a:spcBef>
              <a:spcAft>
                <a:spcPct val="0"/>
              </a:spcAft>
              <a:defRPr sz="2400" kern="1200">
                <a:solidFill>
                  <a:schemeClr val="tx1"/>
                </a:solidFill>
                <a:latin typeface="Arial" charset="0"/>
                <a:ea typeface="ＭＳ Ｐゴシック" charset="-128"/>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9pPr>
          </a:lstStyle>
          <a:p>
            <a:pPr algn="ctr"/>
            <a:fld id="{F0E3EA20-1ABA-41BB-A3FB-EDA1728A230A}" type="slidenum">
              <a:rPr lang="en-US" sz="1100" smtClean="0"/>
              <a:pPr algn="ctr"/>
              <a:t>8</a:t>
            </a:fld>
            <a:endParaRPr lang="en-US" sz="1600" dirty="0"/>
          </a:p>
        </p:txBody>
      </p:sp>
      <p:pic>
        <p:nvPicPr>
          <p:cNvPr id="4" name="Picture 3" descr="A picture containing drawing&#10;&#10;Description automatically generated">
            <a:extLst>
              <a:ext uri="{FF2B5EF4-FFF2-40B4-BE49-F238E27FC236}">
                <a16:creationId xmlns:a16="http://schemas.microsoft.com/office/drawing/2014/main" id="{3048263D-BAA8-1144-AF9F-CD54BE66972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36785" y="2225697"/>
            <a:ext cx="8049845" cy="2981728"/>
          </a:xfrm>
          <a:prstGeom prst="rect">
            <a:avLst/>
          </a:prstGeom>
        </p:spPr>
      </p:pic>
    </p:spTree>
    <p:extLst>
      <p:ext uri="{BB962C8B-B14F-4D97-AF65-F5344CB8AC3E}">
        <p14:creationId xmlns:p14="http://schemas.microsoft.com/office/powerpoint/2010/main" val="3820066461"/>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Shape 66"/>
          <p:cNvSpPr>
            <a:spLocks noGrp="1"/>
          </p:cNvSpPr>
          <p:nvPr>
            <p:ph type="title" idx="4294967295"/>
          </p:nvPr>
        </p:nvSpPr>
        <p:spPr>
          <a:xfrm>
            <a:off x="929308" y="275578"/>
            <a:ext cx="7933338" cy="1135004"/>
          </a:xfrm>
          <a:prstGeom prst="rect">
            <a:avLst/>
          </a:prstGeom>
        </p:spPr>
        <p:txBody>
          <a:bodyPr lIns="0" tIns="0" rIns="0" bIns="0">
            <a:normAutofit/>
          </a:bodyPr>
          <a:lstStyle/>
          <a:p>
            <a:pPr lvl="0" defTabSz="795527">
              <a:defRPr sz="1800">
                <a:solidFill>
                  <a:srgbClr val="000000"/>
                </a:solidFill>
              </a:defRPr>
            </a:pPr>
            <a:r>
              <a:rPr lang="en-US" sz="2400" b="1" dirty="0">
                <a:solidFill>
                  <a:schemeClr val="tx2"/>
                </a:solidFill>
              </a:rPr>
              <a:t>About one quarter of Millennials in state and local government view their salary as very competitive. </a:t>
            </a:r>
            <a:endParaRPr sz="2400" b="1" dirty="0">
              <a:solidFill>
                <a:schemeClr val="tx2"/>
              </a:solidFill>
            </a:endParaRPr>
          </a:p>
        </p:txBody>
      </p:sp>
      <p:sp>
        <p:nvSpPr>
          <p:cNvPr id="68" name="Shape 68"/>
          <p:cNvSpPr/>
          <p:nvPr/>
        </p:nvSpPr>
        <p:spPr>
          <a:xfrm>
            <a:off x="812801" y="1410582"/>
            <a:ext cx="8331200" cy="0"/>
          </a:xfrm>
          <a:prstGeom prst="line">
            <a:avLst/>
          </a:prstGeom>
          <a:ln>
            <a:solidFill>
              <a:srgbClr val="4A5558"/>
            </a:solidFill>
            <a:round/>
          </a:ln>
        </p:spPr>
        <p:txBody>
          <a:bodyPr lIns="0" tIns="0" rIns="0" bIns="0"/>
          <a:lstStyle/>
          <a:p>
            <a:pPr lvl="0" defTabSz="457200">
              <a:defRPr sz="1200">
                <a:solidFill>
                  <a:srgbClr val="000000"/>
                </a:solidFill>
                <a:latin typeface="+mj-lt"/>
                <a:ea typeface="+mj-ea"/>
                <a:cs typeface="+mj-cs"/>
                <a:sym typeface="Helvetica"/>
              </a:defRPr>
            </a:pPr>
            <a:endParaRPr/>
          </a:p>
        </p:txBody>
      </p:sp>
      <p:sp>
        <p:nvSpPr>
          <p:cNvPr id="5" name="Rectangle 6">
            <a:extLst>
              <a:ext uri="{FF2B5EF4-FFF2-40B4-BE49-F238E27FC236}">
                <a16:creationId xmlns:a16="http://schemas.microsoft.com/office/drawing/2014/main" id="{8B72A9A1-FF4B-7741-9F0D-41A753F3CFD1}"/>
              </a:ext>
            </a:extLst>
          </p:cNvPr>
          <p:cNvSpPr txBox="1">
            <a:spLocks noChangeArrowheads="1"/>
          </p:cNvSpPr>
          <p:nvPr/>
        </p:nvSpPr>
        <p:spPr>
          <a:xfrm>
            <a:off x="0" y="6400800"/>
            <a:ext cx="9144000" cy="391357"/>
          </a:xfrm>
          <a:prstGeom prst="rect">
            <a:avLst/>
          </a:prstGeom>
          <a:noFill/>
        </p:spPr>
        <p:txBody>
          <a:bodyPr anchor="ctr"/>
          <a:ls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mn-cs"/>
              </a:defRPr>
            </a:lvl1pPr>
            <a:lvl2pPr marL="742950" indent="-285750" algn="l" rtl="0" fontAlgn="base">
              <a:spcBef>
                <a:spcPct val="0"/>
              </a:spcBef>
              <a:spcAft>
                <a:spcPct val="0"/>
              </a:spcAft>
              <a:defRPr sz="2400" kern="1200">
                <a:solidFill>
                  <a:schemeClr val="tx1"/>
                </a:solidFill>
                <a:latin typeface="Arial" charset="0"/>
                <a:ea typeface="ＭＳ Ｐゴシック" charset="-128"/>
                <a:cs typeface="+mn-cs"/>
              </a:defRPr>
            </a:lvl2pPr>
            <a:lvl3pPr marL="1143000" indent="-228600" algn="l" rtl="0" fontAlgn="base">
              <a:spcBef>
                <a:spcPct val="0"/>
              </a:spcBef>
              <a:spcAft>
                <a:spcPct val="0"/>
              </a:spcAft>
              <a:defRPr sz="2400" kern="1200">
                <a:solidFill>
                  <a:schemeClr val="tx1"/>
                </a:solidFill>
                <a:latin typeface="Arial" charset="0"/>
                <a:ea typeface="ＭＳ Ｐゴシック" charset="-128"/>
                <a:cs typeface="+mn-cs"/>
              </a:defRPr>
            </a:lvl3pPr>
            <a:lvl4pPr marL="1600200" indent="-228600" algn="l" rtl="0" fontAlgn="base">
              <a:spcBef>
                <a:spcPct val="0"/>
              </a:spcBef>
              <a:spcAft>
                <a:spcPct val="0"/>
              </a:spcAft>
              <a:defRPr sz="2400" kern="1200">
                <a:solidFill>
                  <a:schemeClr val="tx1"/>
                </a:solidFill>
                <a:latin typeface="Arial" charset="0"/>
                <a:ea typeface="ＭＳ Ｐゴシック" charset="-128"/>
                <a:cs typeface="+mn-cs"/>
              </a:defRPr>
            </a:lvl4pPr>
            <a:lvl5pPr marL="2057400" indent="-228600" algn="l" rtl="0" fontAlgn="base">
              <a:spcBef>
                <a:spcPct val="0"/>
              </a:spcBef>
              <a:spcAft>
                <a:spcPct val="0"/>
              </a:spcAft>
              <a:defRPr sz="2400" kern="1200">
                <a:solidFill>
                  <a:schemeClr val="tx1"/>
                </a:solidFill>
                <a:latin typeface="Arial" charset="0"/>
                <a:ea typeface="ＭＳ Ｐゴシック" charset="-128"/>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9pPr>
          </a:lstStyle>
          <a:p>
            <a:pPr algn="ctr"/>
            <a:fld id="{F0E3EA20-1ABA-41BB-A3FB-EDA1728A230A}" type="slidenum">
              <a:rPr lang="en-US" sz="1100" smtClean="0"/>
              <a:pPr algn="ctr"/>
              <a:t>9</a:t>
            </a:fld>
            <a:endParaRPr lang="en-US" sz="1600" dirty="0"/>
          </a:p>
        </p:txBody>
      </p:sp>
      <p:pic>
        <p:nvPicPr>
          <p:cNvPr id="3" name="Picture 2" descr="A screenshot of a cell phone&#10;&#10;Description automatically generated">
            <a:extLst>
              <a:ext uri="{FF2B5EF4-FFF2-40B4-BE49-F238E27FC236}">
                <a16:creationId xmlns:a16="http://schemas.microsoft.com/office/drawing/2014/main" id="{3BAD37DD-9C05-3847-A7C2-49713DBC68E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29308" y="2888844"/>
            <a:ext cx="7826364" cy="1436715"/>
          </a:xfrm>
          <a:prstGeom prst="rect">
            <a:avLst/>
          </a:prstGeom>
        </p:spPr>
      </p:pic>
    </p:spTree>
    <p:extLst>
      <p:ext uri="{BB962C8B-B14F-4D97-AF65-F5344CB8AC3E}">
        <p14:creationId xmlns:p14="http://schemas.microsoft.com/office/powerpoint/2010/main" val="3014716062"/>
      </p:ext>
    </p:extLst>
  </p:cSld>
  <p:clrMapOvr>
    <a:masterClrMapping/>
  </p:clrMapOvr>
  <p:transition spd="med"/>
</p:sld>
</file>

<file path=ppt/theme/theme1.xml><?xml version="1.0" encoding="utf-8"?>
<a:theme xmlns:a="http://schemas.openxmlformats.org/drawingml/2006/main" name="Blank Presentation">
  <a:themeElements>
    <a:clrScheme name="Blank Presentation 13">
      <a:dk1>
        <a:srgbClr val="4A5558"/>
      </a:dk1>
      <a:lt1>
        <a:srgbClr val="FFFFFF"/>
      </a:lt1>
      <a:dk2>
        <a:srgbClr val="005F48"/>
      </a:dk2>
      <a:lt2>
        <a:srgbClr val="9F9E9C"/>
      </a:lt2>
      <a:accent1>
        <a:srgbClr val="9F9E9C"/>
      </a:accent1>
      <a:accent2>
        <a:srgbClr val="005F48"/>
      </a:accent2>
      <a:accent3>
        <a:srgbClr val="FFFFFF"/>
      </a:accent3>
      <a:accent4>
        <a:srgbClr val="3E474A"/>
      </a:accent4>
      <a:accent5>
        <a:srgbClr val="CDCCCB"/>
      </a:accent5>
      <a:accent6>
        <a:srgbClr val="005540"/>
      </a:accent6>
      <a:hlink>
        <a:srgbClr val="009A74"/>
      </a:hlink>
      <a:folHlink>
        <a:srgbClr val="9F9E9C"/>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4A5558"/>
        </a:dk1>
        <a:lt1>
          <a:srgbClr val="FFFFFF"/>
        </a:lt1>
        <a:dk2>
          <a:srgbClr val="005F48"/>
        </a:dk2>
        <a:lt2>
          <a:srgbClr val="9F9E9C"/>
        </a:lt2>
        <a:accent1>
          <a:srgbClr val="9F9E9C"/>
        </a:accent1>
        <a:accent2>
          <a:srgbClr val="005F48"/>
        </a:accent2>
        <a:accent3>
          <a:srgbClr val="FFFFFF"/>
        </a:accent3>
        <a:accent4>
          <a:srgbClr val="3E474A"/>
        </a:accent4>
        <a:accent5>
          <a:srgbClr val="CDCCCB"/>
        </a:accent5>
        <a:accent6>
          <a:srgbClr val="005540"/>
        </a:accent6>
        <a:hlink>
          <a:srgbClr val="009A74"/>
        </a:hlink>
        <a:folHlink>
          <a:srgbClr val="9F9E9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ank Presentation">
  <a:themeElements>
    <a:clrScheme name="Blank Presentation 13">
      <a:dk1>
        <a:srgbClr val="4A5558"/>
      </a:dk1>
      <a:lt1>
        <a:srgbClr val="FFFFFF"/>
      </a:lt1>
      <a:dk2>
        <a:srgbClr val="005F48"/>
      </a:dk2>
      <a:lt2>
        <a:srgbClr val="9F9E9C"/>
      </a:lt2>
      <a:accent1>
        <a:srgbClr val="9F9E9C"/>
      </a:accent1>
      <a:accent2>
        <a:srgbClr val="005F48"/>
      </a:accent2>
      <a:accent3>
        <a:srgbClr val="FFFFFF"/>
      </a:accent3>
      <a:accent4>
        <a:srgbClr val="3E474A"/>
      </a:accent4>
      <a:accent5>
        <a:srgbClr val="CDCCCB"/>
      </a:accent5>
      <a:accent6>
        <a:srgbClr val="005540"/>
      </a:accent6>
      <a:hlink>
        <a:srgbClr val="009A74"/>
      </a:hlink>
      <a:folHlink>
        <a:srgbClr val="9F9E9C"/>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4A5558"/>
        </a:dk1>
        <a:lt1>
          <a:srgbClr val="FFFFFF"/>
        </a:lt1>
        <a:dk2>
          <a:srgbClr val="005F48"/>
        </a:dk2>
        <a:lt2>
          <a:srgbClr val="9F9E9C"/>
        </a:lt2>
        <a:accent1>
          <a:srgbClr val="9F9E9C"/>
        </a:accent1>
        <a:accent2>
          <a:srgbClr val="005F48"/>
        </a:accent2>
        <a:accent3>
          <a:srgbClr val="FFFFFF"/>
        </a:accent3>
        <a:accent4>
          <a:srgbClr val="3E474A"/>
        </a:accent4>
        <a:accent5>
          <a:srgbClr val="CDCCCB"/>
        </a:accent5>
        <a:accent6>
          <a:srgbClr val="005540"/>
        </a:accent6>
        <a:hlink>
          <a:srgbClr val="009A74"/>
        </a:hlink>
        <a:folHlink>
          <a:srgbClr val="9F9E9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a:themeElements>
    <a:clrScheme name="Default">
      <a:dk1>
        <a:srgbClr val="000000"/>
      </a:dk1>
      <a:lt1>
        <a:srgbClr val="FFFFFF"/>
      </a:lt1>
      <a:dk2>
        <a:srgbClr val="A7A7A7"/>
      </a:dk2>
      <a:lt2>
        <a:srgbClr val="535353"/>
      </a:lt2>
      <a:accent1>
        <a:srgbClr val="9F9E9C"/>
      </a:accent1>
      <a:accent2>
        <a:srgbClr val="005F48"/>
      </a:accent2>
      <a:accent3>
        <a:srgbClr val="8F8F8F"/>
      </a:accent3>
      <a:accent4>
        <a:srgbClr val="3F494B"/>
      </a:accent4>
      <a:accent5>
        <a:srgbClr val="CBCBCA"/>
      </a:accent5>
      <a:accent6>
        <a:srgbClr val="005641"/>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9F9E9C"/>
          </a:solidFill>
          <a:prstDash val="solid"/>
          <a:bevel/>
        </a:ln>
        <a:effectLst/>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4A5558"/>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9F9E9C"/>
          </a:solidFill>
          <a:prstDash val="solid"/>
          <a:bevel/>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4A5558"/>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50114</TotalTime>
  <Words>1176</Words>
  <Application>Microsoft Macintosh PowerPoint</Application>
  <PresentationFormat>On-screen Show (4:3)</PresentationFormat>
  <Paragraphs>111</Paragraphs>
  <Slides>41</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41</vt:i4>
      </vt:variant>
    </vt:vector>
  </HeadingPairs>
  <TitlesOfParts>
    <vt:vector size="46" baseType="lpstr">
      <vt:lpstr>Arial</vt:lpstr>
      <vt:lpstr>Calibri</vt:lpstr>
      <vt:lpstr>Helvetica Neue</vt:lpstr>
      <vt:lpstr>Blank Presentation</vt:lpstr>
      <vt:lpstr>1_Blank Presentation</vt:lpstr>
      <vt:lpstr>PowerPoint Presentation</vt:lpstr>
      <vt:lpstr>Why This Research?</vt:lpstr>
      <vt:lpstr>Methodology</vt:lpstr>
      <vt:lpstr>5 Key Findings</vt:lpstr>
      <vt:lpstr>1  Key Finding </vt:lpstr>
      <vt:lpstr>PowerPoint Presentation</vt:lpstr>
      <vt:lpstr>Job security, salary, benefits and work-life balance are very important job features for Millennials in state &amp; local government.   </vt:lpstr>
      <vt:lpstr>80% of Millennials working in state &amp; local government say their total compensation is competitive.</vt:lpstr>
      <vt:lpstr>About one quarter of Millennials in state and local government view their salary as very competitive. </vt:lpstr>
      <vt:lpstr>80% of Millennials in state &amp; local government believe they could earn a higher salary in the private sector.</vt:lpstr>
      <vt:lpstr>The vast majority of Millennials (90%) see their retirement benefits as competitive.</vt:lpstr>
      <vt:lpstr>Millennials working in state &amp; local government are satisfied with their job security and benefits, but less satisfied with their salary and career advancement. </vt:lpstr>
      <vt:lpstr>2 Key Finding </vt:lpstr>
      <vt:lpstr>Most Millennials (85%) in state &amp; local government plan to stay in their job until they retire or can’t work.</vt:lpstr>
      <vt:lpstr>Healthcare benefits is a reason why 78% of Millennials chose to work in the public sector.</vt:lpstr>
      <vt:lpstr>77% of Millennials working in state &amp; local government say they would be more likely to leave their job if their healthcare benefits were cut.   </vt:lpstr>
      <vt:lpstr>Similar to other generations, a pension is a reason that 74% of Millennials in state &amp; local government selected a public sector job.</vt:lpstr>
      <vt:lpstr>Similar to previous generations, a pension is a reason 84% of Millennials stay in their state/local job.</vt:lpstr>
      <vt:lpstr>71% of Millennials say they would be more likely to leave their state/local job if their pension were cut.   </vt:lpstr>
      <vt:lpstr>Pensions are an effective way to retain state &amp; local employees according to 92% of Millennial state &amp; local employees.</vt:lpstr>
      <vt:lpstr>If a pension benefit were switched to an individual savings account, most Millennials (59%) in state &amp; local government would be more likely to leave their job.</vt:lpstr>
      <vt:lpstr>3 Key Finding </vt:lpstr>
      <vt:lpstr>Nearly all Millennials (97%) working in state and local government have a favorable view of pensions.</vt:lpstr>
      <vt:lpstr>Lasting income, and a monthly check are the most important features of pensions for Millennials in state and local government.</vt:lpstr>
      <vt:lpstr>More than three-fourths of Millennials working in state and local government say that a pension is better than a 401(k).</vt:lpstr>
      <vt:lpstr>92% of state &amp; local government Millennial employees say pensions incentivize a long public service career.  </vt:lpstr>
      <vt:lpstr>94% of Millennials working in state &amp; local government say pension are good tool to recruit new employees.</vt:lpstr>
      <vt:lpstr>4 Key Finding </vt:lpstr>
      <vt:lpstr>74% of Millennials working in state and local governments say they will be financially secure in retirement. </vt:lpstr>
      <vt:lpstr>Millennials working in state &amp; local government are contributing to supplemental savings at a higher rate than Baby Boomers. </vt:lpstr>
      <vt:lpstr>69% of Millennials working in state &amp; local government are confident they will be able to maintain their standard of living throughout retirement.</vt:lpstr>
      <vt:lpstr>92% of state &amp; local government Millennial employees agree that a pension with guaranteed lifetime income provides peace of mind in retirement.</vt:lpstr>
      <vt:lpstr>83% of Millennials working in state &amp; local government plan to pay down debt to ensure financial security in retirement.</vt:lpstr>
      <vt:lpstr>85% of Millennials working in state &amp; local government are concerned about possible pension cuts.</vt:lpstr>
      <vt:lpstr>Most 84% of Millennials working in state &amp; local government are concerned about government officials underfunding pension plans.</vt:lpstr>
      <vt:lpstr>78% of Millennials working in state &amp; local government are concerned about COLA cuts.</vt:lpstr>
      <vt:lpstr>5 Key Finding </vt:lpstr>
      <vt:lpstr>92% of Millennials in state &amp; local government say eliminating pensions will weaken government’s ability to recruit &amp; retain workers to deliver public services.</vt:lpstr>
      <vt:lpstr>86% of Millennials in state &amp; local government say eliminating pensions will weaken public education.</vt:lpstr>
      <vt:lpstr>82% of Millennials in state &amp; local government say eliminating pensions will weaken public safety.</vt:lpstr>
      <vt:lpstr>Conclusion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Webinar December 4, 2014 12:00 PM ET  www.nirsonline.org</dc:title>
  <dc:subject/>
  <dc:creator>Admin</dc:creator>
  <cp:keywords/>
  <dc:description/>
  <cp:lastModifiedBy>Kelly Kenneally</cp:lastModifiedBy>
  <cp:revision>538</cp:revision>
  <cp:lastPrinted>2019-11-06T18:20:39Z</cp:lastPrinted>
  <dcterms:created xsi:type="dcterms:W3CDTF">2014-12-04T21:11:32Z</dcterms:created>
  <dcterms:modified xsi:type="dcterms:W3CDTF">2020-02-14T00:29:40Z</dcterms:modified>
  <cp:category/>
</cp:coreProperties>
</file>