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60" r:id="rId4"/>
    <p:sldId id="258" r:id="rId5"/>
    <p:sldId id="263" r:id="rId6"/>
    <p:sldId id="261" r:id="rId7"/>
    <p:sldId id="257" r:id="rId8"/>
    <p:sldId id="269" r:id="rId9"/>
    <p:sldId id="272" r:id="rId10"/>
    <p:sldId id="271" r:id="rId11"/>
    <p:sldId id="265" r:id="rId12"/>
    <p:sldId id="259" r:id="rId13"/>
    <p:sldId id="264" r:id="rId14"/>
    <p:sldId id="266" r:id="rId15"/>
    <p:sldId id="270" r:id="rId16"/>
    <p:sldId id="267" r:id="rId17"/>
    <p:sldId id="26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497"/>
  </p:normalViewPr>
  <p:slideViewPr>
    <p:cSldViewPr snapToGrid="0" snapToObjects="1">
      <p:cViewPr varScale="1">
        <p:scale>
          <a:sx n="67" d="100"/>
          <a:sy n="67" d="100"/>
        </p:scale>
        <p:origin x="126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12D8A-CB5B-475E-BB30-B6C5EE141276}"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C94DE4BB-F355-493C-B795-025FC320D086}">
      <dgm:prSet/>
      <dgm:spPr/>
      <dgm:t>
        <a:bodyPr/>
        <a:lstStyle/>
        <a:p>
          <a:r>
            <a:rPr lang="en-US" dirty="0"/>
            <a:t>Oklahoma Teachers Retirement System (OTRS)</a:t>
          </a:r>
        </a:p>
      </dgm:t>
    </dgm:pt>
    <dgm:pt modelId="{AF23DC25-2AF0-40A4-AB1E-F87782D982EF}" type="parTrans" cxnId="{98335B5E-27C1-4FFC-99A7-F152152C1352}">
      <dgm:prSet/>
      <dgm:spPr/>
      <dgm:t>
        <a:bodyPr/>
        <a:lstStyle/>
        <a:p>
          <a:endParaRPr lang="en-US"/>
        </a:p>
      </dgm:t>
    </dgm:pt>
    <dgm:pt modelId="{AAB42DF3-164F-4D81-B0FC-A81D6A95B514}" type="sibTrans" cxnId="{98335B5E-27C1-4FFC-99A7-F152152C1352}">
      <dgm:prSet/>
      <dgm:spPr/>
      <dgm:t>
        <a:bodyPr/>
        <a:lstStyle/>
        <a:p>
          <a:endParaRPr lang="en-US"/>
        </a:p>
      </dgm:t>
    </dgm:pt>
    <dgm:pt modelId="{F5B9D421-B8D4-44E1-9398-145D5F34944D}">
      <dgm:prSet/>
      <dgm:spPr/>
      <dgm:t>
        <a:bodyPr/>
        <a:lstStyle/>
        <a:p>
          <a:r>
            <a:rPr lang="en-US"/>
            <a:t>Oklahoma Public Employee Retirement System (OPERS) </a:t>
          </a:r>
        </a:p>
      </dgm:t>
    </dgm:pt>
    <dgm:pt modelId="{1A23DD9E-076F-4B65-88B3-8A46EEF17627}" type="parTrans" cxnId="{50106B95-C780-4E9A-B72D-DF61A40C329D}">
      <dgm:prSet/>
      <dgm:spPr/>
      <dgm:t>
        <a:bodyPr/>
        <a:lstStyle/>
        <a:p>
          <a:endParaRPr lang="en-US"/>
        </a:p>
      </dgm:t>
    </dgm:pt>
    <dgm:pt modelId="{8D6DCCFB-6956-458E-B627-924B2B402361}" type="sibTrans" cxnId="{50106B95-C780-4E9A-B72D-DF61A40C329D}">
      <dgm:prSet/>
      <dgm:spPr/>
      <dgm:t>
        <a:bodyPr/>
        <a:lstStyle/>
        <a:p>
          <a:endParaRPr lang="en-US"/>
        </a:p>
      </dgm:t>
    </dgm:pt>
    <dgm:pt modelId="{2751D93E-5CD9-4FD9-AB1B-ECFFFEA396F6}">
      <dgm:prSet/>
      <dgm:spPr/>
      <dgm:t>
        <a:bodyPr/>
        <a:lstStyle/>
        <a:p>
          <a:r>
            <a:rPr lang="en-US"/>
            <a:t>Oklahoma Firefighters Pension &amp; Retirement System (OFPRS)</a:t>
          </a:r>
        </a:p>
      </dgm:t>
    </dgm:pt>
    <dgm:pt modelId="{10DCF0F9-E68A-4F6D-9C58-24A308B97546}" type="parTrans" cxnId="{55B783FC-86C8-44E2-A6DA-177F8C5BD4B3}">
      <dgm:prSet/>
      <dgm:spPr/>
      <dgm:t>
        <a:bodyPr/>
        <a:lstStyle/>
        <a:p>
          <a:endParaRPr lang="en-US"/>
        </a:p>
      </dgm:t>
    </dgm:pt>
    <dgm:pt modelId="{26530305-6865-41DE-9CE5-DA1A4F311F2C}" type="sibTrans" cxnId="{55B783FC-86C8-44E2-A6DA-177F8C5BD4B3}">
      <dgm:prSet/>
      <dgm:spPr/>
      <dgm:t>
        <a:bodyPr/>
        <a:lstStyle/>
        <a:p>
          <a:endParaRPr lang="en-US"/>
        </a:p>
      </dgm:t>
    </dgm:pt>
    <dgm:pt modelId="{09F53950-D10E-48AB-A2D6-A28C3DC70A43}">
      <dgm:prSet/>
      <dgm:spPr/>
      <dgm:t>
        <a:bodyPr/>
        <a:lstStyle/>
        <a:p>
          <a:r>
            <a:rPr lang="en-US"/>
            <a:t>Oklahoma Police Pension &amp; Retirement System (OPPRS)</a:t>
          </a:r>
        </a:p>
      </dgm:t>
    </dgm:pt>
    <dgm:pt modelId="{19A0C2A0-B6E3-4542-A6C8-7882F4B64EF6}" type="parTrans" cxnId="{051F26C7-3B0B-493A-AAC7-40F1F4781B3C}">
      <dgm:prSet/>
      <dgm:spPr/>
      <dgm:t>
        <a:bodyPr/>
        <a:lstStyle/>
        <a:p>
          <a:endParaRPr lang="en-US"/>
        </a:p>
      </dgm:t>
    </dgm:pt>
    <dgm:pt modelId="{08C27968-819C-4E8B-ACFD-2D06C37EA3E9}" type="sibTrans" cxnId="{051F26C7-3B0B-493A-AAC7-40F1F4781B3C}">
      <dgm:prSet/>
      <dgm:spPr/>
      <dgm:t>
        <a:bodyPr/>
        <a:lstStyle/>
        <a:p>
          <a:endParaRPr lang="en-US"/>
        </a:p>
      </dgm:t>
    </dgm:pt>
    <dgm:pt modelId="{15ACCD79-B9CB-4D65-B48D-D3C6369AD03A}">
      <dgm:prSet/>
      <dgm:spPr/>
      <dgm:t>
        <a:bodyPr/>
        <a:lstStyle/>
        <a:p>
          <a:r>
            <a:rPr lang="en-US"/>
            <a:t>Oklahoma Law Enforcement Retirement System (OLERS)</a:t>
          </a:r>
        </a:p>
      </dgm:t>
    </dgm:pt>
    <dgm:pt modelId="{B459C21D-3FA8-47CC-A45F-75CCCD597DB4}" type="parTrans" cxnId="{6E4D68F2-5F65-420C-BC27-8075EEA147E6}">
      <dgm:prSet/>
      <dgm:spPr/>
      <dgm:t>
        <a:bodyPr/>
        <a:lstStyle/>
        <a:p>
          <a:endParaRPr lang="en-US"/>
        </a:p>
      </dgm:t>
    </dgm:pt>
    <dgm:pt modelId="{A32B408F-0599-47D1-A31A-87066E9ABE92}" type="sibTrans" cxnId="{6E4D68F2-5F65-420C-BC27-8075EEA147E6}">
      <dgm:prSet/>
      <dgm:spPr/>
      <dgm:t>
        <a:bodyPr/>
        <a:lstStyle/>
        <a:p>
          <a:endParaRPr lang="en-US"/>
        </a:p>
      </dgm:t>
    </dgm:pt>
    <dgm:pt modelId="{A50B1961-F5BE-472F-A15A-1E91EDE081FD}">
      <dgm:prSet/>
      <dgm:spPr/>
      <dgm:t>
        <a:bodyPr/>
        <a:lstStyle/>
        <a:p>
          <a:r>
            <a:rPr lang="en-US"/>
            <a:t>Uniform Retirement System for Justices &amp; Judges (URSJJ)</a:t>
          </a:r>
        </a:p>
      </dgm:t>
    </dgm:pt>
    <dgm:pt modelId="{58D1ADD9-CE9D-4A40-82EF-F0EF247E2726}" type="parTrans" cxnId="{E74F3DFF-795E-412B-9AAF-9B33879176DD}">
      <dgm:prSet/>
      <dgm:spPr/>
      <dgm:t>
        <a:bodyPr/>
        <a:lstStyle/>
        <a:p>
          <a:endParaRPr lang="en-US"/>
        </a:p>
      </dgm:t>
    </dgm:pt>
    <dgm:pt modelId="{2F742FF1-1895-4768-87BD-753569A86ACB}" type="sibTrans" cxnId="{E74F3DFF-795E-412B-9AAF-9B33879176DD}">
      <dgm:prSet/>
      <dgm:spPr/>
      <dgm:t>
        <a:bodyPr/>
        <a:lstStyle/>
        <a:p>
          <a:endParaRPr lang="en-US"/>
        </a:p>
      </dgm:t>
    </dgm:pt>
    <dgm:pt modelId="{3B48C600-BBAF-4731-BD23-26F9BC4418AA}">
      <dgm:prSet/>
      <dgm:spPr/>
      <dgm:t>
        <a:bodyPr/>
        <a:lstStyle/>
        <a:p>
          <a:r>
            <a:rPr lang="en-US"/>
            <a:t>Oklahoma Wildlife Conservation Retirement System (OWCRS)</a:t>
          </a:r>
        </a:p>
      </dgm:t>
    </dgm:pt>
    <dgm:pt modelId="{1A80D3D4-34FE-480D-829E-AB5E6AF9F5FB}" type="parTrans" cxnId="{068F2BB8-1A37-4470-A117-97EE4CAE6533}">
      <dgm:prSet/>
      <dgm:spPr/>
      <dgm:t>
        <a:bodyPr/>
        <a:lstStyle/>
        <a:p>
          <a:endParaRPr lang="en-US"/>
        </a:p>
      </dgm:t>
    </dgm:pt>
    <dgm:pt modelId="{D91E765D-F694-49CB-9626-EAFA987676CB}" type="sibTrans" cxnId="{068F2BB8-1A37-4470-A117-97EE4CAE6533}">
      <dgm:prSet/>
      <dgm:spPr/>
      <dgm:t>
        <a:bodyPr/>
        <a:lstStyle/>
        <a:p>
          <a:endParaRPr lang="en-US"/>
        </a:p>
      </dgm:t>
    </dgm:pt>
    <dgm:pt modelId="{663437A3-FE2F-AB41-A6C0-229DDD3F5459}" type="pres">
      <dgm:prSet presAssocID="{BDB12D8A-CB5B-475E-BB30-B6C5EE141276}" presName="diagram" presStyleCnt="0">
        <dgm:presLayoutVars>
          <dgm:dir/>
          <dgm:resizeHandles val="exact"/>
        </dgm:presLayoutVars>
      </dgm:prSet>
      <dgm:spPr/>
    </dgm:pt>
    <dgm:pt modelId="{39CAA8F5-2AEE-EC45-92B2-7A65ABD0AC82}" type="pres">
      <dgm:prSet presAssocID="{C94DE4BB-F355-493C-B795-025FC320D086}" presName="node" presStyleLbl="node1" presStyleIdx="0" presStyleCnt="7">
        <dgm:presLayoutVars>
          <dgm:bulletEnabled val="1"/>
        </dgm:presLayoutVars>
      </dgm:prSet>
      <dgm:spPr/>
    </dgm:pt>
    <dgm:pt modelId="{FFE99DFE-7CA0-4545-A056-B36D3482C928}" type="pres">
      <dgm:prSet presAssocID="{AAB42DF3-164F-4D81-B0FC-A81D6A95B514}" presName="sibTrans" presStyleCnt="0"/>
      <dgm:spPr/>
    </dgm:pt>
    <dgm:pt modelId="{3F5915A0-C2D5-B145-88A8-005A3DE0EFA5}" type="pres">
      <dgm:prSet presAssocID="{F5B9D421-B8D4-44E1-9398-145D5F34944D}" presName="node" presStyleLbl="node1" presStyleIdx="1" presStyleCnt="7">
        <dgm:presLayoutVars>
          <dgm:bulletEnabled val="1"/>
        </dgm:presLayoutVars>
      </dgm:prSet>
      <dgm:spPr/>
    </dgm:pt>
    <dgm:pt modelId="{77C09C72-6849-EF41-B204-E6F217305CA8}" type="pres">
      <dgm:prSet presAssocID="{8D6DCCFB-6956-458E-B627-924B2B402361}" presName="sibTrans" presStyleCnt="0"/>
      <dgm:spPr/>
    </dgm:pt>
    <dgm:pt modelId="{AB73D55A-FD2C-9048-96BD-8F43DE5FBFF6}" type="pres">
      <dgm:prSet presAssocID="{2751D93E-5CD9-4FD9-AB1B-ECFFFEA396F6}" presName="node" presStyleLbl="node1" presStyleIdx="2" presStyleCnt="7">
        <dgm:presLayoutVars>
          <dgm:bulletEnabled val="1"/>
        </dgm:presLayoutVars>
      </dgm:prSet>
      <dgm:spPr/>
    </dgm:pt>
    <dgm:pt modelId="{0FC594C0-E039-1C45-9EE0-D508E8934F38}" type="pres">
      <dgm:prSet presAssocID="{26530305-6865-41DE-9CE5-DA1A4F311F2C}" presName="sibTrans" presStyleCnt="0"/>
      <dgm:spPr/>
    </dgm:pt>
    <dgm:pt modelId="{55225381-BFE9-8C43-852A-C1A71DF40BE2}" type="pres">
      <dgm:prSet presAssocID="{09F53950-D10E-48AB-A2D6-A28C3DC70A43}" presName="node" presStyleLbl="node1" presStyleIdx="3" presStyleCnt="7">
        <dgm:presLayoutVars>
          <dgm:bulletEnabled val="1"/>
        </dgm:presLayoutVars>
      </dgm:prSet>
      <dgm:spPr/>
    </dgm:pt>
    <dgm:pt modelId="{CAFA0CB7-04E5-6743-B26D-CB8F60707740}" type="pres">
      <dgm:prSet presAssocID="{08C27968-819C-4E8B-ACFD-2D06C37EA3E9}" presName="sibTrans" presStyleCnt="0"/>
      <dgm:spPr/>
    </dgm:pt>
    <dgm:pt modelId="{F2E82ADF-19F6-C744-9379-6B24AE1FA3F4}" type="pres">
      <dgm:prSet presAssocID="{15ACCD79-B9CB-4D65-B48D-D3C6369AD03A}" presName="node" presStyleLbl="node1" presStyleIdx="4" presStyleCnt="7">
        <dgm:presLayoutVars>
          <dgm:bulletEnabled val="1"/>
        </dgm:presLayoutVars>
      </dgm:prSet>
      <dgm:spPr/>
    </dgm:pt>
    <dgm:pt modelId="{B3BF2F1C-2652-1847-AB10-54891B11FE7F}" type="pres">
      <dgm:prSet presAssocID="{A32B408F-0599-47D1-A31A-87066E9ABE92}" presName="sibTrans" presStyleCnt="0"/>
      <dgm:spPr/>
    </dgm:pt>
    <dgm:pt modelId="{DEE44391-F550-D54D-93B1-932C0500F65B}" type="pres">
      <dgm:prSet presAssocID="{A50B1961-F5BE-472F-A15A-1E91EDE081FD}" presName="node" presStyleLbl="node1" presStyleIdx="5" presStyleCnt="7">
        <dgm:presLayoutVars>
          <dgm:bulletEnabled val="1"/>
        </dgm:presLayoutVars>
      </dgm:prSet>
      <dgm:spPr/>
    </dgm:pt>
    <dgm:pt modelId="{63E7458E-F9D8-4146-8630-5F850EAB0BA9}" type="pres">
      <dgm:prSet presAssocID="{2F742FF1-1895-4768-87BD-753569A86ACB}" presName="sibTrans" presStyleCnt="0"/>
      <dgm:spPr/>
    </dgm:pt>
    <dgm:pt modelId="{84566583-A20F-934E-8CA2-AFE09DFBDB15}" type="pres">
      <dgm:prSet presAssocID="{3B48C600-BBAF-4731-BD23-26F9BC4418AA}" presName="node" presStyleLbl="node1" presStyleIdx="6" presStyleCnt="7">
        <dgm:presLayoutVars>
          <dgm:bulletEnabled val="1"/>
        </dgm:presLayoutVars>
      </dgm:prSet>
      <dgm:spPr/>
    </dgm:pt>
  </dgm:ptLst>
  <dgm:cxnLst>
    <dgm:cxn modelId="{EE50A002-D362-BF42-84F5-2CF051F6EA32}" type="presOf" srcId="{A50B1961-F5BE-472F-A15A-1E91EDE081FD}" destId="{DEE44391-F550-D54D-93B1-932C0500F65B}" srcOrd="0" destOrd="0" presId="urn:microsoft.com/office/officeart/2005/8/layout/default"/>
    <dgm:cxn modelId="{1D290E1E-4384-FC4F-A07D-D8404BBF0CAB}" type="presOf" srcId="{3B48C600-BBAF-4731-BD23-26F9BC4418AA}" destId="{84566583-A20F-934E-8CA2-AFE09DFBDB15}" srcOrd="0" destOrd="0" presId="urn:microsoft.com/office/officeart/2005/8/layout/default"/>
    <dgm:cxn modelId="{98335B5E-27C1-4FFC-99A7-F152152C1352}" srcId="{BDB12D8A-CB5B-475E-BB30-B6C5EE141276}" destId="{C94DE4BB-F355-493C-B795-025FC320D086}" srcOrd="0" destOrd="0" parTransId="{AF23DC25-2AF0-40A4-AB1E-F87782D982EF}" sibTransId="{AAB42DF3-164F-4D81-B0FC-A81D6A95B514}"/>
    <dgm:cxn modelId="{1FA57049-72C8-E14C-8947-D08883A5F120}" type="presOf" srcId="{F5B9D421-B8D4-44E1-9398-145D5F34944D}" destId="{3F5915A0-C2D5-B145-88A8-005A3DE0EFA5}" srcOrd="0" destOrd="0" presId="urn:microsoft.com/office/officeart/2005/8/layout/default"/>
    <dgm:cxn modelId="{A62BFD4F-A0F2-4746-80E7-F395C7FDDDA5}" type="presOf" srcId="{09F53950-D10E-48AB-A2D6-A28C3DC70A43}" destId="{55225381-BFE9-8C43-852A-C1A71DF40BE2}" srcOrd="0" destOrd="0" presId="urn:microsoft.com/office/officeart/2005/8/layout/default"/>
    <dgm:cxn modelId="{FC2EFB53-FB58-E74D-BC66-48A18317E470}" type="presOf" srcId="{BDB12D8A-CB5B-475E-BB30-B6C5EE141276}" destId="{663437A3-FE2F-AB41-A6C0-229DDD3F5459}" srcOrd="0" destOrd="0" presId="urn:microsoft.com/office/officeart/2005/8/layout/default"/>
    <dgm:cxn modelId="{F0DF268C-1DA5-6C41-BBD0-763171F7FFF4}" type="presOf" srcId="{15ACCD79-B9CB-4D65-B48D-D3C6369AD03A}" destId="{F2E82ADF-19F6-C744-9379-6B24AE1FA3F4}" srcOrd="0" destOrd="0" presId="urn:microsoft.com/office/officeart/2005/8/layout/default"/>
    <dgm:cxn modelId="{50106B95-C780-4E9A-B72D-DF61A40C329D}" srcId="{BDB12D8A-CB5B-475E-BB30-B6C5EE141276}" destId="{F5B9D421-B8D4-44E1-9398-145D5F34944D}" srcOrd="1" destOrd="0" parTransId="{1A23DD9E-076F-4B65-88B3-8A46EEF17627}" sibTransId="{8D6DCCFB-6956-458E-B627-924B2B402361}"/>
    <dgm:cxn modelId="{068F2BB8-1A37-4470-A117-97EE4CAE6533}" srcId="{BDB12D8A-CB5B-475E-BB30-B6C5EE141276}" destId="{3B48C600-BBAF-4731-BD23-26F9BC4418AA}" srcOrd="6" destOrd="0" parTransId="{1A80D3D4-34FE-480D-829E-AB5E6AF9F5FB}" sibTransId="{D91E765D-F694-49CB-9626-EAFA987676CB}"/>
    <dgm:cxn modelId="{051F26C7-3B0B-493A-AAC7-40F1F4781B3C}" srcId="{BDB12D8A-CB5B-475E-BB30-B6C5EE141276}" destId="{09F53950-D10E-48AB-A2D6-A28C3DC70A43}" srcOrd="3" destOrd="0" parTransId="{19A0C2A0-B6E3-4542-A6C8-7882F4B64EF6}" sibTransId="{08C27968-819C-4E8B-ACFD-2D06C37EA3E9}"/>
    <dgm:cxn modelId="{E7996CC8-3FBA-164B-ADE9-90E6D690ED21}" type="presOf" srcId="{C94DE4BB-F355-493C-B795-025FC320D086}" destId="{39CAA8F5-2AEE-EC45-92B2-7A65ABD0AC82}" srcOrd="0" destOrd="0" presId="urn:microsoft.com/office/officeart/2005/8/layout/default"/>
    <dgm:cxn modelId="{7C5238E3-98EC-F64A-9E58-1E5BFC22FFE7}" type="presOf" srcId="{2751D93E-5CD9-4FD9-AB1B-ECFFFEA396F6}" destId="{AB73D55A-FD2C-9048-96BD-8F43DE5FBFF6}" srcOrd="0" destOrd="0" presId="urn:microsoft.com/office/officeart/2005/8/layout/default"/>
    <dgm:cxn modelId="{6E4D68F2-5F65-420C-BC27-8075EEA147E6}" srcId="{BDB12D8A-CB5B-475E-BB30-B6C5EE141276}" destId="{15ACCD79-B9CB-4D65-B48D-D3C6369AD03A}" srcOrd="4" destOrd="0" parTransId="{B459C21D-3FA8-47CC-A45F-75CCCD597DB4}" sibTransId="{A32B408F-0599-47D1-A31A-87066E9ABE92}"/>
    <dgm:cxn modelId="{55B783FC-86C8-44E2-A6DA-177F8C5BD4B3}" srcId="{BDB12D8A-CB5B-475E-BB30-B6C5EE141276}" destId="{2751D93E-5CD9-4FD9-AB1B-ECFFFEA396F6}" srcOrd="2" destOrd="0" parTransId="{10DCF0F9-E68A-4F6D-9C58-24A308B97546}" sibTransId="{26530305-6865-41DE-9CE5-DA1A4F311F2C}"/>
    <dgm:cxn modelId="{E74F3DFF-795E-412B-9AAF-9B33879176DD}" srcId="{BDB12D8A-CB5B-475E-BB30-B6C5EE141276}" destId="{A50B1961-F5BE-472F-A15A-1E91EDE081FD}" srcOrd="5" destOrd="0" parTransId="{58D1ADD9-CE9D-4A40-82EF-F0EF247E2726}" sibTransId="{2F742FF1-1895-4768-87BD-753569A86ACB}"/>
    <dgm:cxn modelId="{B07E6242-A9D6-3B4E-B5BB-28DCAE164A44}" type="presParOf" srcId="{663437A3-FE2F-AB41-A6C0-229DDD3F5459}" destId="{39CAA8F5-2AEE-EC45-92B2-7A65ABD0AC82}" srcOrd="0" destOrd="0" presId="urn:microsoft.com/office/officeart/2005/8/layout/default"/>
    <dgm:cxn modelId="{8704F5B3-E53E-8946-A42B-99026FA885E3}" type="presParOf" srcId="{663437A3-FE2F-AB41-A6C0-229DDD3F5459}" destId="{FFE99DFE-7CA0-4545-A056-B36D3482C928}" srcOrd="1" destOrd="0" presId="urn:microsoft.com/office/officeart/2005/8/layout/default"/>
    <dgm:cxn modelId="{1CA94712-01E9-D240-AA4B-E2D36EB92F87}" type="presParOf" srcId="{663437A3-FE2F-AB41-A6C0-229DDD3F5459}" destId="{3F5915A0-C2D5-B145-88A8-005A3DE0EFA5}" srcOrd="2" destOrd="0" presId="urn:microsoft.com/office/officeart/2005/8/layout/default"/>
    <dgm:cxn modelId="{AE09FE5C-C47A-AF4A-B7D2-CD96645B0A18}" type="presParOf" srcId="{663437A3-FE2F-AB41-A6C0-229DDD3F5459}" destId="{77C09C72-6849-EF41-B204-E6F217305CA8}" srcOrd="3" destOrd="0" presId="urn:microsoft.com/office/officeart/2005/8/layout/default"/>
    <dgm:cxn modelId="{79F890AD-CF59-A045-9725-D3499D9D006E}" type="presParOf" srcId="{663437A3-FE2F-AB41-A6C0-229DDD3F5459}" destId="{AB73D55A-FD2C-9048-96BD-8F43DE5FBFF6}" srcOrd="4" destOrd="0" presId="urn:microsoft.com/office/officeart/2005/8/layout/default"/>
    <dgm:cxn modelId="{9693478D-38C7-D74F-AD1F-9F22C8278E83}" type="presParOf" srcId="{663437A3-FE2F-AB41-A6C0-229DDD3F5459}" destId="{0FC594C0-E039-1C45-9EE0-D508E8934F38}" srcOrd="5" destOrd="0" presId="urn:microsoft.com/office/officeart/2005/8/layout/default"/>
    <dgm:cxn modelId="{E35CA0D7-E24A-C74D-A6A1-E2EB35193139}" type="presParOf" srcId="{663437A3-FE2F-AB41-A6C0-229DDD3F5459}" destId="{55225381-BFE9-8C43-852A-C1A71DF40BE2}" srcOrd="6" destOrd="0" presId="urn:microsoft.com/office/officeart/2005/8/layout/default"/>
    <dgm:cxn modelId="{138B1452-9DC6-E347-B3CA-9F03BCCE66D4}" type="presParOf" srcId="{663437A3-FE2F-AB41-A6C0-229DDD3F5459}" destId="{CAFA0CB7-04E5-6743-B26D-CB8F60707740}" srcOrd="7" destOrd="0" presId="urn:microsoft.com/office/officeart/2005/8/layout/default"/>
    <dgm:cxn modelId="{EE60FD34-F7A3-5049-99CB-B146464F70AD}" type="presParOf" srcId="{663437A3-FE2F-AB41-A6C0-229DDD3F5459}" destId="{F2E82ADF-19F6-C744-9379-6B24AE1FA3F4}" srcOrd="8" destOrd="0" presId="urn:microsoft.com/office/officeart/2005/8/layout/default"/>
    <dgm:cxn modelId="{56546E9A-CD8A-4D4C-BDCC-54C54EFCC966}" type="presParOf" srcId="{663437A3-FE2F-AB41-A6C0-229DDD3F5459}" destId="{B3BF2F1C-2652-1847-AB10-54891B11FE7F}" srcOrd="9" destOrd="0" presId="urn:microsoft.com/office/officeart/2005/8/layout/default"/>
    <dgm:cxn modelId="{E73F4BDE-8380-B44A-9992-4923692433D9}" type="presParOf" srcId="{663437A3-FE2F-AB41-A6C0-229DDD3F5459}" destId="{DEE44391-F550-D54D-93B1-932C0500F65B}" srcOrd="10" destOrd="0" presId="urn:microsoft.com/office/officeart/2005/8/layout/default"/>
    <dgm:cxn modelId="{8DF4D6DA-5580-884D-BE29-7223FA189095}" type="presParOf" srcId="{663437A3-FE2F-AB41-A6C0-229DDD3F5459}" destId="{63E7458E-F9D8-4146-8630-5F850EAB0BA9}" srcOrd="11" destOrd="0" presId="urn:microsoft.com/office/officeart/2005/8/layout/default"/>
    <dgm:cxn modelId="{2DF3AAC1-9E70-B844-8CF5-74C7E95E7A56}" type="presParOf" srcId="{663437A3-FE2F-AB41-A6C0-229DDD3F5459}" destId="{84566583-A20F-934E-8CA2-AFE09DFBDB15}"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722D8B-595A-45CF-B78B-B3112001A26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293D00F-F75A-4CBF-B00B-FA07F006B293}">
      <dgm:prSet/>
      <dgm:spPr/>
      <dgm:t>
        <a:bodyPr/>
        <a:lstStyle/>
        <a:p>
          <a:r>
            <a:rPr lang="en-US"/>
            <a:t>Teachers:</a:t>
          </a:r>
        </a:p>
      </dgm:t>
    </dgm:pt>
    <dgm:pt modelId="{1B2AE47B-00F5-46A1-8449-420593C2254F}" type="parTrans" cxnId="{E4E7202B-5C7E-425B-981C-FB6B085C4E9A}">
      <dgm:prSet/>
      <dgm:spPr/>
      <dgm:t>
        <a:bodyPr/>
        <a:lstStyle/>
        <a:p>
          <a:endParaRPr lang="en-US"/>
        </a:p>
      </dgm:t>
    </dgm:pt>
    <dgm:pt modelId="{736330D3-EC2B-4B21-9224-01B6239591C5}" type="sibTrans" cxnId="{E4E7202B-5C7E-425B-981C-FB6B085C4E9A}">
      <dgm:prSet/>
      <dgm:spPr/>
      <dgm:t>
        <a:bodyPr/>
        <a:lstStyle/>
        <a:p>
          <a:endParaRPr lang="en-US"/>
        </a:p>
      </dgm:t>
    </dgm:pt>
    <dgm:pt modelId="{438A0F1E-D2F9-41A4-8601-256F58BCD3BD}">
      <dgm:prSet/>
      <dgm:spPr/>
      <dgm:t>
        <a:bodyPr/>
        <a:lstStyle/>
        <a:p>
          <a:r>
            <a:rPr lang="en-US" dirty="0"/>
            <a:t>4.5% of Income and Sales Taxes</a:t>
          </a:r>
        </a:p>
      </dgm:t>
    </dgm:pt>
    <dgm:pt modelId="{0B03EBDE-10F4-40BE-8839-3B1A8BEA22DE}" type="parTrans" cxnId="{D111BC12-0DB9-4683-B117-49E782E22185}">
      <dgm:prSet/>
      <dgm:spPr/>
      <dgm:t>
        <a:bodyPr/>
        <a:lstStyle/>
        <a:p>
          <a:endParaRPr lang="en-US"/>
        </a:p>
      </dgm:t>
    </dgm:pt>
    <dgm:pt modelId="{34F4E30C-25C3-4400-B29B-21931A9210BC}" type="sibTrans" cxnId="{D111BC12-0DB9-4683-B117-49E782E22185}">
      <dgm:prSet/>
      <dgm:spPr/>
      <dgm:t>
        <a:bodyPr/>
        <a:lstStyle/>
        <a:p>
          <a:endParaRPr lang="en-US"/>
        </a:p>
      </dgm:t>
    </dgm:pt>
    <dgm:pt modelId="{8E37695C-16C7-4C9B-B3B5-03A62EE9FC0C}">
      <dgm:prSet/>
      <dgm:spPr/>
      <dgm:t>
        <a:bodyPr/>
        <a:lstStyle/>
        <a:p>
          <a:r>
            <a:rPr lang="en-US"/>
            <a:t>5% of Lottery</a:t>
          </a:r>
        </a:p>
      </dgm:t>
    </dgm:pt>
    <dgm:pt modelId="{2EECDE74-CB44-4873-B3E4-BFC186BA3EA7}" type="parTrans" cxnId="{8E5CCBF2-8773-4479-974D-C9F0C9749652}">
      <dgm:prSet/>
      <dgm:spPr/>
      <dgm:t>
        <a:bodyPr/>
        <a:lstStyle/>
        <a:p>
          <a:endParaRPr lang="en-US"/>
        </a:p>
      </dgm:t>
    </dgm:pt>
    <dgm:pt modelId="{3FB29908-A907-4A89-AC44-8F0BDC4607B7}" type="sibTrans" cxnId="{8E5CCBF2-8773-4479-974D-C9F0C9749652}">
      <dgm:prSet/>
      <dgm:spPr/>
      <dgm:t>
        <a:bodyPr/>
        <a:lstStyle/>
        <a:p>
          <a:endParaRPr lang="en-US"/>
        </a:p>
      </dgm:t>
    </dgm:pt>
    <dgm:pt modelId="{782733AE-2CE2-4FD7-AD90-EBCD58565152}">
      <dgm:prSet/>
      <dgm:spPr/>
      <dgm:t>
        <a:bodyPr/>
        <a:lstStyle/>
        <a:p>
          <a:r>
            <a:rPr lang="en-US"/>
            <a:t>Fire:</a:t>
          </a:r>
        </a:p>
      </dgm:t>
    </dgm:pt>
    <dgm:pt modelId="{17773DEB-632F-4439-9720-2E933DE9FB58}" type="parTrans" cxnId="{684784A2-08B6-48C9-BC00-06E60596DBD7}">
      <dgm:prSet/>
      <dgm:spPr/>
      <dgm:t>
        <a:bodyPr/>
        <a:lstStyle/>
        <a:p>
          <a:endParaRPr lang="en-US"/>
        </a:p>
      </dgm:t>
    </dgm:pt>
    <dgm:pt modelId="{5FE9BA2C-F7CD-4405-B487-3F7DA91D4E1A}" type="sibTrans" cxnId="{684784A2-08B6-48C9-BC00-06E60596DBD7}">
      <dgm:prSet/>
      <dgm:spPr/>
      <dgm:t>
        <a:bodyPr/>
        <a:lstStyle/>
        <a:p>
          <a:endParaRPr lang="en-US"/>
        </a:p>
      </dgm:t>
    </dgm:pt>
    <dgm:pt modelId="{2A70DA1E-9B99-4D35-804A-E9966DF555D0}">
      <dgm:prSet/>
      <dgm:spPr/>
      <dgm:t>
        <a:bodyPr/>
        <a:lstStyle/>
        <a:p>
          <a:r>
            <a:rPr lang="en-US"/>
            <a:t>41% of Insurance Premium Tax</a:t>
          </a:r>
        </a:p>
      </dgm:t>
    </dgm:pt>
    <dgm:pt modelId="{C979AF67-46E4-40A0-957C-686E899CE48D}" type="parTrans" cxnId="{FF84B11D-2FA1-41A7-9AD8-F3C78B685C16}">
      <dgm:prSet/>
      <dgm:spPr/>
      <dgm:t>
        <a:bodyPr/>
        <a:lstStyle/>
        <a:p>
          <a:endParaRPr lang="en-US"/>
        </a:p>
      </dgm:t>
    </dgm:pt>
    <dgm:pt modelId="{C30AEE16-8E6D-4F10-A18F-16C0AE4A2EEF}" type="sibTrans" cxnId="{FF84B11D-2FA1-41A7-9AD8-F3C78B685C16}">
      <dgm:prSet/>
      <dgm:spPr/>
      <dgm:t>
        <a:bodyPr/>
        <a:lstStyle/>
        <a:p>
          <a:endParaRPr lang="en-US"/>
        </a:p>
      </dgm:t>
    </dgm:pt>
    <dgm:pt modelId="{336A9841-70FA-46CC-BD49-003D770A9525}">
      <dgm:prSet/>
      <dgm:spPr/>
      <dgm:t>
        <a:bodyPr/>
        <a:lstStyle/>
        <a:p>
          <a:r>
            <a:rPr lang="en-US"/>
            <a:t>Police:</a:t>
          </a:r>
        </a:p>
      </dgm:t>
    </dgm:pt>
    <dgm:pt modelId="{FCD8809C-1A1A-428A-8FD5-2B9679A2BB69}" type="parTrans" cxnId="{670C1910-3901-40C7-A600-0237C2D159DD}">
      <dgm:prSet/>
      <dgm:spPr/>
      <dgm:t>
        <a:bodyPr/>
        <a:lstStyle/>
        <a:p>
          <a:endParaRPr lang="en-US"/>
        </a:p>
      </dgm:t>
    </dgm:pt>
    <dgm:pt modelId="{D0704762-00A3-4830-930E-2B81FC3F65F2}" type="sibTrans" cxnId="{670C1910-3901-40C7-A600-0237C2D159DD}">
      <dgm:prSet/>
      <dgm:spPr/>
      <dgm:t>
        <a:bodyPr/>
        <a:lstStyle/>
        <a:p>
          <a:endParaRPr lang="en-US"/>
        </a:p>
      </dgm:t>
    </dgm:pt>
    <dgm:pt modelId="{52625D6F-E311-433E-87A8-AF172A5E328D}">
      <dgm:prSet/>
      <dgm:spPr/>
      <dgm:t>
        <a:bodyPr/>
        <a:lstStyle/>
        <a:p>
          <a:r>
            <a:rPr lang="en-US"/>
            <a:t>41% of Insurance Premium Tax</a:t>
          </a:r>
        </a:p>
      </dgm:t>
    </dgm:pt>
    <dgm:pt modelId="{DD8FEBA4-9AE0-4D01-95CE-D5BDC9C13D72}" type="parTrans" cxnId="{95CFEC91-E4D9-4616-B098-F69EC8128A72}">
      <dgm:prSet/>
      <dgm:spPr/>
      <dgm:t>
        <a:bodyPr/>
        <a:lstStyle/>
        <a:p>
          <a:endParaRPr lang="en-US"/>
        </a:p>
      </dgm:t>
    </dgm:pt>
    <dgm:pt modelId="{5A170586-A213-4F32-9B44-CB746D98135A}" type="sibTrans" cxnId="{95CFEC91-E4D9-4616-B098-F69EC8128A72}">
      <dgm:prSet/>
      <dgm:spPr/>
      <dgm:t>
        <a:bodyPr/>
        <a:lstStyle/>
        <a:p>
          <a:endParaRPr lang="en-US"/>
        </a:p>
      </dgm:t>
    </dgm:pt>
    <dgm:pt modelId="{95397469-7817-4F73-89E2-DCDFE032EA61}">
      <dgm:prSet/>
      <dgm:spPr/>
      <dgm:t>
        <a:bodyPr/>
        <a:lstStyle/>
        <a:p>
          <a:r>
            <a:rPr lang="en-US"/>
            <a:t>Law Enforcement:</a:t>
          </a:r>
        </a:p>
      </dgm:t>
    </dgm:pt>
    <dgm:pt modelId="{AC8DC4C7-CC0D-4DDC-8499-C2087B2061B3}" type="parTrans" cxnId="{34F90CEF-9340-4292-A3C9-1FA3ED9C3B78}">
      <dgm:prSet/>
      <dgm:spPr/>
      <dgm:t>
        <a:bodyPr/>
        <a:lstStyle/>
        <a:p>
          <a:endParaRPr lang="en-US"/>
        </a:p>
      </dgm:t>
    </dgm:pt>
    <dgm:pt modelId="{08C0E887-123C-4C26-B019-5F16117A0166}" type="sibTrans" cxnId="{34F90CEF-9340-4292-A3C9-1FA3ED9C3B78}">
      <dgm:prSet/>
      <dgm:spPr/>
      <dgm:t>
        <a:bodyPr/>
        <a:lstStyle/>
        <a:p>
          <a:endParaRPr lang="en-US"/>
        </a:p>
      </dgm:t>
    </dgm:pt>
    <dgm:pt modelId="{482EC848-4F58-44C8-8719-FACA571E0C78}">
      <dgm:prSet/>
      <dgm:spPr/>
      <dgm:t>
        <a:bodyPr/>
        <a:lstStyle/>
        <a:p>
          <a:r>
            <a:rPr lang="en-US"/>
            <a:t>6% of Insurance Premium Tax</a:t>
          </a:r>
        </a:p>
      </dgm:t>
    </dgm:pt>
    <dgm:pt modelId="{032E57F5-8124-4733-A563-D0BEE3B86ACB}" type="parTrans" cxnId="{80B16499-8A08-49C8-A2E8-67669A69B7C0}">
      <dgm:prSet/>
      <dgm:spPr/>
      <dgm:t>
        <a:bodyPr/>
        <a:lstStyle/>
        <a:p>
          <a:endParaRPr lang="en-US"/>
        </a:p>
      </dgm:t>
    </dgm:pt>
    <dgm:pt modelId="{1AE60540-F617-472B-A0F6-0910679761B9}" type="sibTrans" cxnId="{80B16499-8A08-49C8-A2E8-67669A69B7C0}">
      <dgm:prSet/>
      <dgm:spPr/>
      <dgm:t>
        <a:bodyPr/>
        <a:lstStyle/>
        <a:p>
          <a:endParaRPr lang="en-US"/>
        </a:p>
      </dgm:t>
    </dgm:pt>
    <dgm:pt modelId="{7C5FEA05-E669-2C46-B2FB-6753E51ACC14}" type="pres">
      <dgm:prSet presAssocID="{D7722D8B-595A-45CF-B78B-B3112001A261}" presName="linear" presStyleCnt="0">
        <dgm:presLayoutVars>
          <dgm:animLvl val="lvl"/>
          <dgm:resizeHandles val="exact"/>
        </dgm:presLayoutVars>
      </dgm:prSet>
      <dgm:spPr/>
    </dgm:pt>
    <dgm:pt modelId="{3FCC86D5-F52F-5746-B023-9C938DB8F52A}" type="pres">
      <dgm:prSet presAssocID="{2293D00F-F75A-4CBF-B00B-FA07F006B293}" presName="parentText" presStyleLbl="node1" presStyleIdx="0" presStyleCnt="4">
        <dgm:presLayoutVars>
          <dgm:chMax val="0"/>
          <dgm:bulletEnabled val="1"/>
        </dgm:presLayoutVars>
      </dgm:prSet>
      <dgm:spPr/>
    </dgm:pt>
    <dgm:pt modelId="{03A8E1A6-5C55-7D41-9B14-42249334BDA4}" type="pres">
      <dgm:prSet presAssocID="{2293D00F-F75A-4CBF-B00B-FA07F006B293}" presName="childText" presStyleLbl="revTx" presStyleIdx="0" presStyleCnt="4">
        <dgm:presLayoutVars>
          <dgm:bulletEnabled val="1"/>
        </dgm:presLayoutVars>
      </dgm:prSet>
      <dgm:spPr/>
    </dgm:pt>
    <dgm:pt modelId="{0A806E35-BCD8-4247-8F45-F8C76E4022BD}" type="pres">
      <dgm:prSet presAssocID="{782733AE-2CE2-4FD7-AD90-EBCD58565152}" presName="parentText" presStyleLbl="node1" presStyleIdx="1" presStyleCnt="4">
        <dgm:presLayoutVars>
          <dgm:chMax val="0"/>
          <dgm:bulletEnabled val="1"/>
        </dgm:presLayoutVars>
      </dgm:prSet>
      <dgm:spPr/>
    </dgm:pt>
    <dgm:pt modelId="{D8D46BD3-B21C-C34C-9188-182081951CC3}" type="pres">
      <dgm:prSet presAssocID="{782733AE-2CE2-4FD7-AD90-EBCD58565152}" presName="childText" presStyleLbl="revTx" presStyleIdx="1" presStyleCnt="4">
        <dgm:presLayoutVars>
          <dgm:bulletEnabled val="1"/>
        </dgm:presLayoutVars>
      </dgm:prSet>
      <dgm:spPr/>
    </dgm:pt>
    <dgm:pt modelId="{08A449A8-C0EA-514E-A8C5-114548838D5A}" type="pres">
      <dgm:prSet presAssocID="{336A9841-70FA-46CC-BD49-003D770A9525}" presName="parentText" presStyleLbl="node1" presStyleIdx="2" presStyleCnt="4">
        <dgm:presLayoutVars>
          <dgm:chMax val="0"/>
          <dgm:bulletEnabled val="1"/>
        </dgm:presLayoutVars>
      </dgm:prSet>
      <dgm:spPr/>
    </dgm:pt>
    <dgm:pt modelId="{906AA28F-6D38-3942-A0ED-FE382D8B8B29}" type="pres">
      <dgm:prSet presAssocID="{336A9841-70FA-46CC-BD49-003D770A9525}" presName="childText" presStyleLbl="revTx" presStyleIdx="2" presStyleCnt="4">
        <dgm:presLayoutVars>
          <dgm:bulletEnabled val="1"/>
        </dgm:presLayoutVars>
      </dgm:prSet>
      <dgm:spPr/>
    </dgm:pt>
    <dgm:pt modelId="{92B84D68-1153-E844-8B05-EB2DE868F917}" type="pres">
      <dgm:prSet presAssocID="{95397469-7817-4F73-89E2-DCDFE032EA61}" presName="parentText" presStyleLbl="node1" presStyleIdx="3" presStyleCnt="4">
        <dgm:presLayoutVars>
          <dgm:chMax val="0"/>
          <dgm:bulletEnabled val="1"/>
        </dgm:presLayoutVars>
      </dgm:prSet>
      <dgm:spPr/>
    </dgm:pt>
    <dgm:pt modelId="{E5B09FD0-58BC-DA4B-8A14-84C7E703046C}" type="pres">
      <dgm:prSet presAssocID="{95397469-7817-4F73-89E2-DCDFE032EA61}" presName="childText" presStyleLbl="revTx" presStyleIdx="3" presStyleCnt="4">
        <dgm:presLayoutVars>
          <dgm:bulletEnabled val="1"/>
        </dgm:presLayoutVars>
      </dgm:prSet>
      <dgm:spPr/>
    </dgm:pt>
  </dgm:ptLst>
  <dgm:cxnLst>
    <dgm:cxn modelId="{A176710E-825D-DA45-8FA1-AD2B9AFDBB3E}" type="presOf" srcId="{336A9841-70FA-46CC-BD49-003D770A9525}" destId="{08A449A8-C0EA-514E-A8C5-114548838D5A}" srcOrd="0" destOrd="0" presId="urn:microsoft.com/office/officeart/2005/8/layout/vList2"/>
    <dgm:cxn modelId="{670C1910-3901-40C7-A600-0237C2D159DD}" srcId="{D7722D8B-595A-45CF-B78B-B3112001A261}" destId="{336A9841-70FA-46CC-BD49-003D770A9525}" srcOrd="2" destOrd="0" parTransId="{FCD8809C-1A1A-428A-8FD5-2B9679A2BB69}" sibTransId="{D0704762-00A3-4830-930E-2B81FC3F65F2}"/>
    <dgm:cxn modelId="{D111BC12-0DB9-4683-B117-49E782E22185}" srcId="{2293D00F-F75A-4CBF-B00B-FA07F006B293}" destId="{438A0F1E-D2F9-41A4-8601-256F58BCD3BD}" srcOrd="0" destOrd="0" parTransId="{0B03EBDE-10F4-40BE-8839-3B1A8BEA22DE}" sibTransId="{34F4E30C-25C3-4400-B29B-21931A9210BC}"/>
    <dgm:cxn modelId="{FF84B11D-2FA1-41A7-9AD8-F3C78B685C16}" srcId="{782733AE-2CE2-4FD7-AD90-EBCD58565152}" destId="{2A70DA1E-9B99-4D35-804A-E9966DF555D0}" srcOrd="0" destOrd="0" parTransId="{C979AF67-46E4-40A0-957C-686E899CE48D}" sibTransId="{C30AEE16-8E6D-4F10-A18F-16C0AE4A2EEF}"/>
    <dgm:cxn modelId="{D776362A-084C-FD4F-9EC4-CFA6C6F069A0}" type="presOf" srcId="{2A70DA1E-9B99-4D35-804A-E9966DF555D0}" destId="{D8D46BD3-B21C-C34C-9188-182081951CC3}" srcOrd="0" destOrd="0" presId="urn:microsoft.com/office/officeart/2005/8/layout/vList2"/>
    <dgm:cxn modelId="{E4E7202B-5C7E-425B-981C-FB6B085C4E9A}" srcId="{D7722D8B-595A-45CF-B78B-B3112001A261}" destId="{2293D00F-F75A-4CBF-B00B-FA07F006B293}" srcOrd="0" destOrd="0" parTransId="{1B2AE47B-00F5-46A1-8449-420593C2254F}" sibTransId="{736330D3-EC2B-4B21-9224-01B6239591C5}"/>
    <dgm:cxn modelId="{98A8FC3A-0F04-D243-8A53-9FA319863D44}" type="presOf" srcId="{782733AE-2CE2-4FD7-AD90-EBCD58565152}" destId="{0A806E35-BCD8-4247-8F45-F8C76E4022BD}" srcOrd="0" destOrd="0" presId="urn:microsoft.com/office/officeart/2005/8/layout/vList2"/>
    <dgm:cxn modelId="{431B5091-B7EE-A744-AB08-844E4865F458}" type="presOf" srcId="{2293D00F-F75A-4CBF-B00B-FA07F006B293}" destId="{3FCC86D5-F52F-5746-B023-9C938DB8F52A}" srcOrd="0" destOrd="0" presId="urn:microsoft.com/office/officeart/2005/8/layout/vList2"/>
    <dgm:cxn modelId="{95CFEC91-E4D9-4616-B098-F69EC8128A72}" srcId="{336A9841-70FA-46CC-BD49-003D770A9525}" destId="{52625D6F-E311-433E-87A8-AF172A5E328D}" srcOrd="0" destOrd="0" parTransId="{DD8FEBA4-9AE0-4D01-95CE-D5BDC9C13D72}" sibTransId="{5A170586-A213-4F32-9B44-CB746D98135A}"/>
    <dgm:cxn modelId="{2728C195-C0ED-E342-ABAE-AE1CA43CBF7E}" type="presOf" srcId="{95397469-7817-4F73-89E2-DCDFE032EA61}" destId="{92B84D68-1153-E844-8B05-EB2DE868F917}" srcOrd="0" destOrd="0" presId="urn:microsoft.com/office/officeart/2005/8/layout/vList2"/>
    <dgm:cxn modelId="{80B16499-8A08-49C8-A2E8-67669A69B7C0}" srcId="{95397469-7817-4F73-89E2-DCDFE032EA61}" destId="{482EC848-4F58-44C8-8719-FACA571E0C78}" srcOrd="0" destOrd="0" parTransId="{032E57F5-8124-4733-A563-D0BEE3B86ACB}" sibTransId="{1AE60540-F617-472B-A0F6-0910679761B9}"/>
    <dgm:cxn modelId="{684784A2-08B6-48C9-BC00-06E60596DBD7}" srcId="{D7722D8B-595A-45CF-B78B-B3112001A261}" destId="{782733AE-2CE2-4FD7-AD90-EBCD58565152}" srcOrd="1" destOrd="0" parTransId="{17773DEB-632F-4439-9720-2E933DE9FB58}" sibTransId="{5FE9BA2C-F7CD-4405-B487-3F7DA91D4E1A}"/>
    <dgm:cxn modelId="{C60570B3-9C3C-5E46-A2B4-E2A6D61A806C}" type="presOf" srcId="{D7722D8B-595A-45CF-B78B-B3112001A261}" destId="{7C5FEA05-E669-2C46-B2FB-6753E51ACC14}" srcOrd="0" destOrd="0" presId="urn:microsoft.com/office/officeart/2005/8/layout/vList2"/>
    <dgm:cxn modelId="{6C459FB6-2F88-9246-9329-6E7BFF6EDEAD}" type="presOf" srcId="{482EC848-4F58-44C8-8719-FACA571E0C78}" destId="{E5B09FD0-58BC-DA4B-8A14-84C7E703046C}" srcOrd="0" destOrd="0" presId="urn:microsoft.com/office/officeart/2005/8/layout/vList2"/>
    <dgm:cxn modelId="{2BDC62DA-C035-0C44-A60C-C1CEA690D0C2}" type="presOf" srcId="{438A0F1E-D2F9-41A4-8601-256F58BCD3BD}" destId="{03A8E1A6-5C55-7D41-9B14-42249334BDA4}" srcOrd="0" destOrd="0" presId="urn:microsoft.com/office/officeart/2005/8/layout/vList2"/>
    <dgm:cxn modelId="{0375C1E8-4FE2-234F-8838-4803AD58D5B2}" type="presOf" srcId="{8E37695C-16C7-4C9B-B3B5-03A62EE9FC0C}" destId="{03A8E1A6-5C55-7D41-9B14-42249334BDA4}" srcOrd="0" destOrd="1" presId="urn:microsoft.com/office/officeart/2005/8/layout/vList2"/>
    <dgm:cxn modelId="{34F90CEF-9340-4292-A3C9-1FA3ED9C3B78}" srcId="{D7722D8B-595A-45CF-B78B-B3112001A261}" destId="{95397469-7817-4F73-89E2-DCDFE032EA61}" srcOrd="3" destOrd="0" parTransId="{AC8DC4C7-CC0D-4DDC-8499-C2087B2061B3}" sibTransId="{08C0E887-123C-4C26-B019-5F16117A0166}"/>
    <dgm:cxn modelId="{8E5CCBF2-8773-4479-974D-C9F0C9749652}" srcId="{2293D00F-F75A-4CBF-B00B-FA07F006B293}" destId="{8E37695C-16C7-4C9B-B3B5-03A62EE9FC0C}" srcOrd="1" destOrd="0" parTransId="{2EECDE74-CB44-4873-B3E4-BFC186BA3EA7}" sibTransId="{3FB29908-A907-4A89-AC44-8F0BDC4607B7}"/>
    <dgm:cxn modelId="{F130C8F5-2530-364B-8FCB-0516A4820C24}" type="presOf" srcId="{52625D6F-E311-433E-87A8-AF172A5E328D}" destId="{906AA28F-6D38-3942-A0ED-FE382D8B8B29}" srcOrd="0" destOrd="0" presId="urn:microsoft.com/office/officeart/2005/8/layout/vList2"/>
    <dgm:cxn modelId="{B3C48348-0489-1A4E-BD3A-CD482DA5833E}" type="presParOf" srcId="{7C5FEA05-E669-2C46-B2FB-6753E51ACC14}" destId="{3FCC86D5-F52F-5746-B023-9C938DB8F52A}" srcOrd="0" destOrd="0" presId="urn:microsoft.com/office/officeart/2005/8/layout/vList2"/>
    <dgm:cxn modelId="{BED41324-79E5-4E4F-A6C6-DEF70D0FF8AE}" type="presParOf" srcId="{7C5FEA05-E669-2C46-B2FB-6753E51ACC14}" destId="{03A8E1A6-5C55-7D41-9B14-42249334BDA4}" srcOrd="1" destOrd="0" presId="urn:microsoft.com/office/officeart/2005/8/layout/vList2"/>
    <dgm:cxn modelId="{6C0396C2-F5A7-7344-8537-6D45AE88F1FF}" type="presParOf" srcId="{7C5FEA05-E669-2C46-B2FB-6753E51ACC14}" destId="{0A806E35-BCD8-4247-8F45-F8C76E4022BD}" srcOrd="2" destOrd="0" presId="urn:microsoft.com/office/officeart/2005/8/layout/vList2"/>
    <dgm:cxn modelId="{C4E8FD89-A2D2-844F-926F-54CF426F517E}" type="presParOf" srcId="{7C5FEA05-E669-2C46-B2FB-6753E51ACC14}" destId="{D8D46BD3-B21C-C34C-9188-182081951CC3}" srcOrd="3" destOrd="0" presId="urn:microsoft.com/office/officeart/2005/8/layout/vList2"/>
    <dgm:cxn modelId="{EB99019E-7B2F-A047-B5EF-C66F8BA316FC}" type="presParOf" srcId="{7C5FEA05-E669-2C46-B2FB-6753E51ACC14}" destId="{08A449A8-C0EA-514E-A8C5-114548838D5A}" srcOrd="4" destOrd="0" presId="urn:microsoft.com/office/officeart/2005/8/layout/vList2"/>
    <dgm:cxn modelId="{73518D10-C761-7349-85EA-3D6393987D9E}" type="presParOf" srcId="{7C5FEA05-E669-2C46-B2FB-6753E51ACC14}" destId="{906AA28F-6D38-3942-A0ED-FE382D8B8B29}" srcOrd="5" destOrd="0" presId="urn:microsoft.com/office/officeart/2005/8/layout/vList2"/>
    <dgm:cxn modelId="{7F5EB9F1-7695-6B45-A8AA-52F7DE7015FD}" type="presParOf" srcId="{7C5FEA05-E669-2C46-B2FB-6753E51ACC14}" destId="{92B84D68-1153-E844-8B05-EB2DE868F917}" srcOrd="6" destOrd="0" presId="urn:microsoft.com/office/officeart/2005/8/layout/vList2"/>
    <dgm:cxn modelId="{CCC1B958-E824-CF4A-9CD0-E3D51D321A1D}" type="presParOf" srcId="{7C5FEA05-E669-2C46-B2FB-6753E51ACC14}" destId="{E5B09FD0-58BC-DA4B-8A14-84C7E703046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731E6-A7C5-43AF-B6D4-65A62DF9EC0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12248D9-737C-4126-98FD-47B8C7C41528}">
      <dgm:prSet/>
      <dgm:spPr/>
      <dgm:t>
        <a:bodyPr/>
        <a:lstStyle/>
        <a:p>
          <a:r>
            <a:rPr lang="en-US" dirty="0"/>
            <a:t>Requires Actuarial Report</a:t>
          </a:r>
        </a:p>
      </dgm:t>
    </dgm:pt>
    <dgm:pt modelId="{31AE6174-A968-4E1A-B5FC-889AEE750E86}" type="parTrans" cxnId="{E6718CCA-0CFA-4FF0-AFB5-8428E824FCC6}">
      <dgm:prSet/>
      <dgm:spPr/>
      <dgm:t>
        <a:bodyPr/>
        <a:lstStyle/>
        <a:p>
          <a:endParaRPr lang="en-US"/>
        </a:p>
      </dgm:t>
    </dgm:pt>
    <dgm:pt modelId="{E7B3CB4D-FEE4-4BD1-BBB6-09FB658129FD}" type="sibTrans" cxnId="{E6718CCA-0CFA-4FF0-AFB5-8428E824FCC6}">
      <dgm:prSet/>
      <dgm:spPr/>
      <dgm:t>
        <a:bodyPr/>
        <a:lstStyle/>
        <a:p>
          <a:endParaRPr lang="en-US"/>
        </a:p>
      </dgm:t>
    </dgm:pt>
    <dgm:pt modelId="{29BAB254-BA3D-D74E-B354-63986A65A9AB}">
      <dgm:prSet/>
      <dgm:spPr/>
      <dgm:t>
        <a:bodyPr/>
        <a:lstStyle/>
        <a:p>
          <a:r>
            <a:rPr lang="en-US" dirty="0"/>
            <a:t>Added Benefits Must Be Funded</a:t>
          </a:r>
        </a:p>
      </dgm:t>
    </dgm:pt>
    <dgm:pt modelId="{C992DF1B-1F8F-544C-9821-2BC2B8F7292F}" type="parTrans" cxnId="{1F6E9152-97AF-1843-897E-71AE24D9165E}">
      <dgm:prSet/>
      <dgm:spPr/>
    </dgm:pt>
    <dgm:pt modelId="{10F3DD46-6109-714A-B92A-184AAB639C43}" type="sibTrans" cxnId="{1F6E9152-97AF-1843-897E-71AE24D9165E}">
      <dgm:prSet/>
      <dgm:spPr/>
    </dgm:pt>
    <dgm:pt modelId="{4699735A-FE1D-4042-BD90-928FFD74F423}" type="pres">
      <dgm:prSet presAssocID="{B9D731E6-A7C5-43AF-B6D4-65A62DF9EC0A}" presName="linear" presStyleCnt="0">
        <dgm:presLayoutVars>
          <dgm:animLvl val="lvl"/>
          <dgm:resizeHandles val="exact"/>
        </dgm:presLayoutVars>
      </dgm:prSet>
      <dgm:spPr/>
    </dgm:pt>
    <dgm:pt modelId="{5C5A2CE2-4B56-4C46-8D7B-C0D41FEAAA2D}" type="pres">
      <dgm:prSet presAssocID="{312248D9-737C-4126-98FD-47B8C7C41528}" presName="parentText" presStyleLbl="node1" presStyleIdx="0" presStyleCnt="2">
        <dgm:presLayoutVars>
          <dgm:chMax val="0"/>
          <dgm:bulletEnabled val="1"/>
        </dgm:presLayoutVars>
      </dgm:prSet>
      <dgm:spPr/>
    </dgm:pt>
    <dgm:pt modelId="{FF0AE489-8942-464D-BDE6-CD1F50F6BE0B}" type="pres">
      <dgm:prSet presAssocID="{E7B3CB4D-FEE4-4BD1-BBB6-09FB658129FD}" presName="spacer" presStyleCnt="0"/>
      <dgm:spPr/>
    </dgm:pt>
    <dgm:pt modelId="{B34F5C43-863C-0747-87FC-3F10AD881189}" type="pres">
      <dgm:prSet presAssocID="{29BAB254-BA3D-D74E-B354-63986A65A9AB}" presName="parentText" presStyleLbl="node1" presStyleIdx="1" presStyleCnt="2">
        <dgm:presLayoutVars>
          <dgm:chMax val="0"/>
          <dgm:bulletEnabled val="1"/>
        </dgm:presLayoutVars>
      </dgm:prSet>
      <dgm:spPr/>
    </dgm:pt>
  </dgm:ptLst>
  <dgm:cxnLst>
    <dgm:cxn modelId="{065B991C-CE67-E343-8A57-A37E3BAD37C3}" type="presOf" srcId="{B9D731E6-A7C5-43AF-B6D4-65A62DF9EC0A}" destId="{4699735A-FE1D-4042-BD90-928FFD74F423}" srcOrd="0" destOrd="0" presId="urn:microsoft.com/office/officeart/2005/8/layout/vList2"/>
    <dgm:cxn modelId="{8031246B-A56D-1649-A7A3-C614E915D7F3}" type="presOf" srcId="{29BAB254-BA3D-D74E-B354-63986A65A9AB}" destId="{B34F5C43-863C-0747-87FC-3F10AD881189}" srcOrd="0" destOrd="0" presId="urn:microsoft.com/office/officeart/2005/8/layout/vList2"/>
    <dgm:cxn modelId="{1F6E9152-97AF-1843-897E-71AE24D9165E}" srcId="{B9D731E6-A7C5-43AF-B6D4-65A62DF9EC0A}" destId="{29BAB254-BA3D-D74E-B354-63986A65A9AB}" srcOrd="1" destOrd="0" parTransId="{C992DF1B-1F8F-544C-9821-2BC2B8F7292F}" sibTransId="{10F3DD46-6109-714A-B92A-184AAB639C43}"/>
    <dgm:cxn modelId="{51B6C393-1619-204C-8913-BEAE05627F68}" type="presOf" srcId="{312248D9-737C-4126-98FD-47B8C7C41528}" destId="{5C5A2CE2-4B56-4C46-8D7B-C0D41FEAAA2D}" srcOrd="0" destOrd="0" presId="urn:microsoft.com/office/officeart/2005/8/layout/vList2"/>
    <dgm:cxn modelId="{E6718CCA-0CFA-4FF0-AFB5-8428E824FCC6}" srcId="{B9D731E6-A7C5-43AF-B6D4-65A62DF9EC0A}" destId="{312248D9-737C-4126-98FD-47B8C7C41528}" srcOrd="0" destOrd="0" parTransId="{31AE6174-A968-4E1A-B5FC-889AEE750E86}" sibTransId="{E7B3CB4D-FEE4-4BD1-BBB6-09FB658129FD}"/>
    <dgm:cxn modelId="{FEA7BCED-4A30-904A-820B-3311A41DD604}" type="presParOf" srcId="{4699735A-FE1D-4042-BD90-928FFD74F423}" destId="{5C5A2CE2-4B56-4C46-8D7B-C0D41FEAAA2D}" srcOrd="0" destOrd="0" presId="urn:microsoft.com/office/officeart/2005/8/layout/vList2"/>
    <dgm:cxn modelId="{866367F6-75E6-F542-A4EE-CEA4AD8CB374}" type="presParOf" srcId="{4699735A-FE1D-4042-BD90-928FFD74F423}" destId="{FF0AE489-8942-464D-BDE6-CD1F50F6BE0B}" srcOrd="1" destOrd="0" presId="urn:microsoft.com/office/officeart/2005/8/layout/vList2"/>
    <dgm:cxn modelId="{F4E489BE-D355-CF4C-9DA6-1C66C55B1D73}" type="presParOf" srcId="{4699735A-FE1D-4042-BD90-928FFD74F423}" destId="{B34F5C43-863C-0747-87FC-3F10AD88118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CAB1A-AB07-4DD9-8042-4E9B570513C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0651F37-787E-4B26-8D41-F9BAF2A61F93}">
      <dgm:prSet/>
      <dgm:spPr/>
      <dgm:t>
        <a:bodyPr/>
        <a:lstStyle/>
        <a:p>
          <a:r>
            <a:rPr lang="en-US"/>
            <a:t>Important to Balance the Needs of Retirees</a:t>
          </a:r>
        </a:p>
      </dgm:t>
    </dgm:pt>
    <dgm:pt modelId="{E08C3685-CDB1-41C5-9703-6387A39D8F02}" type="parTrans" cxnId="{7F0472C1-991C-4CFC-A1CE-2BAA1DB918E7}">
      <dgm:prSet/>
      <dgm:spPr/>
      <dgm:t>
        <a:bodyPr/>
        <a:lstStyle/>
        <a:p>
          <a:endParaRPr lang="en-US"/>
        </a:p>
      </dgm:t>
    </dgm:pt>
    <dgm:pt modelId="{61EC7E2B-98EC-4A49-8492-72D80A28F69E}" type="sibTrans" cxnId="{7F0472C1-991C-4CFC-A1CE-2BAA1DB918E7}">
      <dgm:prSet/>
      <dgm:spPr/>
      <dgm:t>
        <a:bodyPr/>
        <a:lstStyle/>
        <a:p>
          <a:endParaRPr lang="en-US"/>
        </a:p>
      </dgm:t>
    </dgm:pt>
    <dgm:pt modelId="{3C746E01-6CC8-4928-AB44-B2E7487C7F5F}">
      <dgm:prSet/>
      <dgm:spPr/>
      <dgm:t>
        <a:bodyPr/>
        <a:lstStyle/>
        <a:p>
          <a:r>
            <a:rPr lang="en-US"/>
            <a:t>Cost of Living Adjustment for Retirees</a:t>
          </a:r>
        </a:p>
      </dgm:t>
    </dgm:pt>
    <dgm:pt modelId="{09BED819-BAD4-44EF-A5BA-15B205233B26}" type="parTrans" cxnId="{B7F594D2-F96C-47A5-A1E5-18D44B1E4455}">
      <dgm:prSet/>
      <dgm:spPr/>
      <dgm:t>
        <a:bodyPr/>
        <a:lstStyle/>
        <a:p>
          <a:endParaRPr lang="en-US"/>
        </a:p>
      </dgm:t>
    </dgm:pt>
    <dgm:pt modelId="{4CAA6788-CEB7-48CE-8507-0064ED4DF8A4}" type="sibTrans" cxnId="{B7F594D2-F96C-47A5-A1E5-18D44B1E4455}">
      <dgm:prSet/>
      <dgm:spPr/>
      <dgm:t>
        <a:bodyPr/>
        <a:lstStyle/>
        <a:p>
          <a:endParaRPr lang="en-US"/>
        </a:p>
      </dgm:t>
    </dgm:pt>
    <dgm:pt modelId="{AB753F0B-CAAE-4367-B8D4-B6A39102A9D0}">
      <dgm:prSet/>
      <dgm:spPr/>
      <dgm:t>
        <a:bodyPr/>
        <a:lstStyle/>
        <a:p>
          <a:r>
            <a:rPr lang="en-US"/>
            <a:t>0-2 Years Retired: 0</a:t>
          </a:r>
        </a:p>
      </dgm:t>
    </dgm:pt>
    <dgm:pt modelId="{4507E147-0AA5-4C14-A267-4D916B03164E}" type="parTrans" cxnId="{27DECA27-5BF6-487A-A499-364003844390}">
      <dgm:prSet/>
      <dgm:spPr/>
      <dgm:t>
        <a:bodyPr/>
        <a:lstStyle/>
        <a:p>
          <a:endParaRPr lang="en-US"/>
        </a:p>
      </dgm:t>
    </dgm:pt>
    <dgm:pt modelId="{9E0DB046-7789-4AF9-837F-CA4363BF1658}" type="sibTrans" cxnId="{27DECA27-5BF6-487A-A499-364003844390}">
      <dgm:prSet/>
      <dgm:spPr/>
      <dgm:t>
        <a:bodyPr/>
        <a:lstStyle/>
        <a:p>
          <a:endParaRPr lang="en-US"/>
        </a:p>
      </dgm:t>
    </dgm:pt>
    <dgm:pt modelId="{8F44EEC0-5A6B-4E5B-94FA-AEC35763FBE7}">
      <dgm:prSet/>
      <dgm:spPr/>
      <dgm:t>
        <a:bodyPr/>
        <a:lstStyle/>
        <a:p>
          <a:r>
            <a:rPr lang="en-US"/>
            <a:t>2-5 Years Retired: 2%</a:t>
          </a:r>
        </a:p>
      </dgm:t>
    </dgm:pt>
    <dgm:pt modelId="{B4A14A53-C844-4D0E-9977-4364157D4EE5}" type="parTrans" cxnId="{A164D518-EE1E-4A63-ACD0-C7D28E442110}">
      <dgm:prSet/>
      <dgm:spPr/>
      <dgm:t>
        <a:bodyPr/>
        <a:lstStyle/>
        <a:p>
          <a:endParaRPr lang="en-US"/>
        </a:p>
      </dgm:t>
    </dgm:pt>
    <dgm:pt modelId="{67212922-C06E-4ACD-B743-C85183CCE78B}" type="sibTrans" cxnId="{A164D518-EE1E-4A63-ACD0-C7D28E442110}">
      <dgm:prSet/>
      <dgm:spPr/>
      <dgm:t>
        <a:bodyPr/>
        <a:lstStyle/>
        <a:p>
          <a:endParaRPr lang="en-US"/>
        </a:p>
      </dgm:t>
    </dgm:pt>
    <dgm:pt modelId="{FAA7885C-89F3-4CF6-864E-A896D8DFD977}">
      <dgm:prSet/>
      <dgm:spPr/>
      <dgm:t>
        <a:bodyPr/>
        <a:lstStyle/>
        <a:p>
          <a:r>
            <a:rPr lang="en-US"/>
            <a:t>5 Years or More: 4%</a:t>
          </a:r>
        </a:p>
      </dgm:t>
    </dgm:pt>
    <dgm:pt modelId="{6D0D6739-168C-408D-94AB-B396E6B1918E}" type="parTrans" cxnId="{BCD2C326-E8C8-4DD0-AB26-6E06BF96552F}">
      <dgm:prSet/>
      <dgm:spPr/>
      <dgm:t>
        <a:bodyPr/>
        <a:lstStyle/>
        <a:p>
          <a:endParaRPr lang="en-US"/>
        </a:p>
      </dgm:t>
    </dgm:pt>
    <dgm:pt modelId="{7AD99D86-A309-4D7E-84F2-25D3D259EF30}" type="sibTrans" cxnId="{BCD2C326-E8C8-4DD0-AB26-6E06BF96552F}">
      <dgm:prSet/>
      <dgm:spPr/>
      <dgm:t>
        <a:bodyPr/>
        <a:lstStyle/>
        <a:p>
          <a:endParaRPr lang="en-US"/>
        </a:p>
      </dgm:t>
    </dgm:pt>
    <dgm:pt modelId="{E0EFB346-1E41-452B-B67C-EF499AAE23DC}">
      <dgm:prSet/>
      <dgm:spPr/>
      <dgm:t>
        <a:bodyPr/>
        <a:lstStyle/>
        <a:p>
          <a:r>
            <a:rPr lang="en-US"/>
            <a:t>First COLA in 12 Years</a:t>
          </a:r>
        </a:p>
      </dgm:t>
    </dgm:pt>
    <dgm:pt modelId="{06C2D078-60FC-40A6-90F1-DC4CE678779F}" type="parTrans" cxnId="{C385A7E8-C53F-481F-9928-88ADAD83FC9E}">
      <dgm:prSet/>
      <dgm:spPr/>
      <dgm:t>
        <a:bodyPr/>
        <a:lstStyle/>
        <a:p>
          <a:endParaRPr lang="en-US"/>
        </a:p>
      </dgm:t>
    </dgm:pt>
    <dgm:pt modelId="{61742540-5DB0-4839-B0DC-946135B34518}" type="sibTrans" cxnId="{C385A7E8-C53F-481F-9928-88ADAD83FC9E}">
      <dgm:prSet/>
      <dgm:spPr/>
      <dgm:t>
        <a:bodyPr/>
        <a:lstStyle/>
        <a:p>
          <a:endParaRPr lang="en-US"/>
        </a:p>
      </dgm:t>
    </dgm:pt>
    <dgm:pt modelId="{9F14EE08-61F0-4EAD-88A0-01CFE5BD1677}">
      <dgm:prSet/>
      <dgm:spPr/>
      <dgm:t>
        <a:bodyPr/>
        <a:lstStyle/>
        <a:p>
          <a:r>
            <a:rPr lang="en-US"/>
            <a:t>Paid for from System Assets</a:t>
          </a:r>
        </a:p>
      </dgm:t>
    </dgm:pt>
    <dgm:pt modelId="{560C3066-103A-4724-81A1-21BC3EAA29F0}" type="parTrans" cxnId="{D38301FB-C069-4E6E-8473-EE2BC15DABB1}">
      <dgm:prSet/>
      <dgm:spPr/>
      <dgm:t>
        <a:bodyPr/>
        <a:lstStyle/>
        <a:p>
          <a:endParaRPr lang="en-US"/>
        </a:p>
      </dgm:t>
    </dgm:pt>
    <dgm:pt modelId="{B373C438-34FD-4653-ADA1-D9C5AD54BB0C}" type="sibTrans" cxnId="{D38301FB-C069-4E6E-8473-EE2BC15DABB1}">
      <dgm:prSet/>
      <dgm:spPr/>
      <dgm:t>
        <a:bodyPr/>
        <a:lstStyle/>
        <a:p>
          <a:endParaRPr lang="en-US"/>
        </a:p>
      </dgm:t>
    </dgm:pt>
    <dgm:pt modelId="{F99E5857-6C56-8E48-BD44-59DE2760DFC6}" type="pres">
      <dgm:prSet presAssocID="{DDCCAB1A-AB07-4DD9-8042-4E9B570513C1}" presName="vert0" presStyleCnt="0">
        <dgm:presLayoutVars>
          <dgm:dir/>
          <dgm:animOne val="branch"/>
          <dgm:animLvl val="lvl"/>
        </dgm:presLayoutVars>
      </dgm:prSet>
      <dgm:spPr/>
    </dgm:pt>
    <dgm:pt modelId="{B9CFBCCF-5BBD-7142-B1D2-9F0397C46A3F}" type="pres">
      <dgm:prSet presAssocID="{D0651F37-787E-4B26-8D41-F9BAF2A61F93}" presName="thickLine" presStyleLbl="alignNode1" presStyleIdx="0" presStyleCnt="7"/>
      <dgm:spPr/>
    </dgm:pt>
    <dgm:pt modelId="{22BA8913-1DD2-F04A-A0E6-910E9EB41BFF}" type="pres">
      <dgm:prSet presAssocID="{D0651F37-787E-4B26-8D41-F9BAF2A61F93}" presName="horz1" presStyleCnt="0"/>
      <dgm:spPr/>
    </dgm:pt>
    <dgm:pt modelId="{27F62038-FD08-4747-8BBA-FBDCAC17FB4F}" type="pres">
      <dgm:prSet presAssocID="{D0651F37-787E-4B26-8D41-F9BAF2A61F93}" presName="tx1" presStyleLbl="revTx" presStyleIdx="0" presStyleCnt="7"/>
      <dgm:spPr/>
    </dgm:pt>
    <dgm:pt modelId="{325D69BC-E261-9B42-BA67-7F6118B5578C}" type="pres">
      <dgm:prSet presAssocID="{D0651F37-787E-4B26-8D41-F9BAF2A61F93}" presName="vert1" presStyleCnt="0"/>
      <dgm:spPr/>
    </dgm:pt>
    <dgm:pt modelId="{BF5EA534-BA4F-D243-B2AE-DE0B3BD8EE56}" type="pres">
      <dgm:prSet presAssocID="{3C746E01-6CC8-4928-AB44-B2E7487C7F5F}" presName="thickLine" presStyleLbl="alignNode1" presStyleIdx="1" presStyleCnt="7"/>
      <dgm:spPr/>
    </dgm:pt>
    <dgm:pt modelId="{37B7A09D-2AD7-F94B-AA9A-5D3CE87040FD}" type="pres">
      <dgm:prSet presAssocID="{3C746E01-6CC8-4928-AB44-B2E7487C7F5F}" presName="horz1" presStyleCnt="0"/>
      <dgm:spPr/>
    </dgm:pt>
    <dgm:pt modelId="{CE9A8363-6F3F-6F4E-804B-24567CC9818E}" type="pres">
      <dgm:prSet presAssocID="{3C746E01-6CC8-4928-AB44-B2E7487C7F5F}" presName="tx1" presStyleLbl="revTx" presStyleIdx="1" presStyleCnt="7"/>
      <dgm:spPr/>
    </dgm:pt>
    <dgm:pt modelId="{583EF913-11A1-2640-8AC0-1466B1FF3519}" type="pres">
      <dgm:prSet presAssocID="{3C746E01-6CC8-4928-AB44-B2E7487C7F5F}" presName="vert1" presStyleCnt="0"/>
      <dgm:spPr/>
    </dgm:pt>
    <dgm:pt modelId="{28904A88-AE46-424E-9A05-1877C2D59E99}" type="pres">
      <dgm:prSet presAssocID="{AB753F0B-CAAE-4367-B8D4-B6A39102A9D0}" presName="thickLine" presStyleLbl="alignNode1" presStyleIdx="2" presStyleCnt="7"/>
      <dgm:spPr/>
    </dgm:pt>
    <dgm:pt modelId="{0CBF9422-7DD0-774E-A2E9-14528CC76E7B}" type="pres">
      <dgm:prSet presAssocID="{AB753F0B-CAAE-4367-B8D4-B6A39102A9D0}" presName="horz1" presStyleCnt="0"/>
      <dgm:spPr/>
    </dgm:pt>
    <dgm:pt modelId="{2C9022DD-2D3F-5D4F-A0FE-191CBD95E71A}" type="pres">
      <dgm:prSet presAssocID="{AB753F0B-CAAE-4367-B8D4-B6A39102A9D0}" presName="tx1" presStyleLbl="revTx" presStyleIdx="2" presStyleCnt="7"/>
      <dgm:spPr/>
    </dgm:pt>
    <dgm:pt modelId="{D396085B-7E4E-174A-8C39-9C7561F49140}" type="pres">
      <dgm:prSet presAssocID="{AB753F0B-CAAE-4367-B8D4-B6A39102A9D0}" presName="vert1" presStyleCnt="0"/>
      <dgm:spPr/>
    </dgm:pt>
    <dgm:pt modelId="{598A4662-7A1E-6E4B-9CAD-9877AAAF5EA5}" type="pres">
      <dgm:prSet presAssocID="{8F44EEC0-5A6B-4E5B-94FA-AEC35763FBE7}" presName="thickLine" presStyleLbl="alignNode1" presStyleIdx="3" presStyleCnt="7"/>
      <dgm:spPr/>
    </dgm:pt>
    <dgm:pt modelId="{24C97C11-A560-C646-8999-4C2CB999B182}" type="pres">
      <dgm:prSet presAssocID="{8F44EEC0-5A6B-4E5B-94FA-AEC35763FBE7}" presName="horz1" presStyleCnt="0"/>
      <dgm:spPr/>
    </dgm:pt>
    <dgm:pt modelId="{E575D68D-8282-F84F-AA04-629401779FA4}" type="pres">
      <dgm:prSet presAssocID="{8F44EEC0-5A6B-4E5B-94FA-AEC35763FBE7}" presName="tx1" presStyleLbl="revTx" presStyleIdx="3" presStyleCnt="7"/>
      <dgm:spPr/>
    </dgm:pt>
    <dgm:pt modelId="{519F50AD-7E46-4A48-A2F5-6196A5619674}" type="pres">
      <dgm:prSet presAssocID="{8F44EEC0-5A6B-4E5B-94FA-AEC35763FBE7}" presName="vert1" presStyleCnt="0"/>
      <dgm:spPr/>
    </dgm:pt>
    <dgm:pt modelId="{92C36844-FDD0-704A-8BBB-694352F59BBF}" type="pres">
      <dgm:prSet presAssocID="{FAA7885C-89F3-4CF6-864E-A896D8DFD977}" presName="thickLine" presStyleLbl="alignNode1" presStyleIdx="4" presStyleCnt="7"/>
      <dgm:spPr/>
    </dgm:pt>
    <dgm:pt modelId="{B2E3D030-9865-474C-A895-C482EC882D21}" type="pres">
      <dgm:prSet presAssocID="{FAA7885C-89F3-4CF6-864E-A896D8DFD977}" presName="horz1" presStyleCnt="0"/>
      <dgm:spPr/>
    </dgm:pt>
    <dgm:pt modelId="{34B8F820-248A-A347-8CC1-02AF92FF0D23}" type="pres">
      <dgm:prSet presAssocID="{FAA7885C-89F3-4CF6-864E-A896D8DFD977}" presName="tx1" presStyleLbl="revTx" presStyleIdx="4" presStyleCnt="7"/>
      <dgm:spPr/>
    </dgm:pt>
    <dgm:pt modelId="{E673502D-A1F8-434D-9FEE-7FD1C49637C5}" type="pres">
      <dgm:prSet presAssocID="{FAA7885C-89F3-4CF6-864E-A896D8DFD977}" presName="vert1" presStyleCnt="0"/>
      <dgm:spPr/>
    </dgm:pt>
    <dgm:pt modelId="{4E2BD096-BD07-7748-AA0E-C462BC39DB72}" type="pres">
      <dgm:prSet presAssocID="{E0EFB346-1E41-452B-B67C-EF499AAE23DC}" presName="thickLine" presStyleLbl="alignNode1" presStyleIdx="5" presStyleCnt="7"/>
      <dgm:spPr/>
    </dgm:pt>
    <dgm:pt modelId="{FCE26435-92DC-3849-991C-A024038CC52D}" type="pres">
      <dgm:prSet presAssocID="{E0EFB346-1E41-452B-B67C-EF499AAE23DC}" presName="horz1" presStyleCnt="0"/>
      <dgm:spPr/>
    </dgm:pt>
    <dgm:pt modelId="{8F5FDFF0-945A-004E-9F56-75D77F007FED}" type="pres">
      <dgm:prSet presAssocID="{E0EFB346-1E41-452B-B67C-EF499AAE23DC}" presName="tx1" presStyleLbl="revTx" presStyleIdx="5" presStyleCnt="7"/>
      <dgm:spPr/>
    </dgm:pt>
    <dgm:pt modelId="{7A8D0A5F-B690-2A45-8075-58E48CFC0622}" type="pres">
      <dgm:prSet presAssocID="{E0EFB346-1E41-452B-B67C-EF499AAE23DC}" presName="vert1" presStyleCnt="0"/>
      <dgm:spPr/>
    </dgm:pt>
    <dgm:pt modelId="{5F4A02CD-68B3-CD41-9923-947797B32695}" type="pres">
      <dgm:prSet presAssocID="{9F14EE08-61F0-4EAD-88A0-01CFE5BD1677}" presName="thickLine" presStyleLbl="alignNode1" presStyleIdx="6" presStyleCnt="7"/>
      <dgm:spPr/>
    </dgm:pt>
    <dgm:pt modelId="{75FC22E2-ADB9-AD42-A4DA-595CB0B478FB}" type="pres">
      <dgm:prSet presAssocID="{9F14EE08-61F0-4EAD-88A0-01CFE5BD1677}" presName="horz1" presStyleCnt="0"/>
      <dgm:spPr/>
    </dgm:pt>
    <dgm:pt modelId="{65F06243-9308-B14D-AF62-EE47F4853561}" type="pres">
      <dgm:prSet presAssocID="{9F14EE08-61F0-4EAD-88A0-01CFE5BD1677}" presName="tx1" presStyleLbl="revTx" presStyleIdx="6" presStyleCnt="7"/>
      <dgm:spPr/>
    </dgm:pt>
    <dgm:pt modelId="{3F02095B-6CD5-6D4A-84E0-1043CA7EB236}" type="pres">
      <dgm:prSet presAssocID="{9F14EE08-61F0-4EAD-88A0-01CFE5BD1677}" presName="vert1" presStyleCnt="0"/>
      <dgm:spPr/>
    </dgm:pt>
  </dgm:ptLst>
  <dgm:cxnLst>
    <dgm:cxn modelId="{5F4B2104-A7CD-F446-A0B8-7F58084142EA}" type="presOf" srcId="{DDCCAB1A-AB07-4DD9-8042-4E9B570513C1}" destId="{F99E5857-6C56-8E48-BD44-59DE2760DFC6}" srcOrd="0" destOrd="0" presId="urn:microsoft.com/office/officeart/2008/layout/LinedList"/>
    <dgm:cxn modelId="{FF63CB14-2C51-334F-9C43-D5BA0DAD7418}" type="presOf" srcId="{3C746E01-6CC8-4928-AB44-B2E7487C7F5F}" destId="{CE9A8363-6F3F-6F4E-804B-24567CC9818E}" srcOrd="0" destOrd="0" presId="urn:microsoft.com/office/officeart/2008/layout/LinedList"/>
    <dgm:cxn modelId="{A164D518-EE1E-4A63-ACD0-C7D28E442110}" srcId="{DDCCAB1A-AB07-4DD9-8042-4E9B570513C1}" destId="{8F44EEC0-5A6B-4E5B-94FA-AEC35763FBE7}" srcOrd="3" destOrd="0" parTransId="{B4A14A53-C844-4D0E-9977-4364157D4EE5}" sibTransId="{67212922-C06E-4ACD-B743-C85183CCE78B}"/>
    <dgm:cxn modelId="{BCD2C326-E8C8-4DD0-AB26-6E06BF96552F}" srcId="{DDCCAB1A-AB07-4DD9-8042-4E9B570513C1}" destId="{FAA7885C-89F3-4CF6-864E-A896D8DFD977}" srcOrd="4" destOrd="0" parTransId="{6D0D6739-168C-408D-94AB-B396E6B1918E}" sibTransId="{7AD99D86-A309-4D7E-84F2-25D3D259EF30}"/>
    <dgm:cxn modelId="{27DECA27-5BF6-487A-A499-364003844390}" srcId="{DDCCAB1A-AB07-4DD9-8042-4E9B570513C1}" destId="{AB753F0B-CAAE-4367-B8D4-B6A39102A9D0}" srcOrd="2" destOrd="0" parTransId="{4507E147-0AA5-4C14-A267-4D916B03164E}" sibTransId="{9E0DB046-7789-4AF9-837F-CA4363BF1658}"/>
    <dgm:cxn modelId="{75C94F65-9E99-4D41-80B0-05D7949A2D1C}" type="presOf" srcId="{9F14EE08-61F0-4EAD-88A0-01CFE5BD1677}" destId="{65F06243-9308-B14D-AF62-EE47F4853561}" srcOrd="0" destOrd="0" presId="urn:microsoft.com/office/officeart/2008/layout/LinedList"/>
    <dgm:cxn modelId="{F3A8B86E-8FD3-EB46-9DC2-FFC395797171}" type="presOf" srcId="{D0651F37-787E-4B26-8D41-F9BAF2A61F93}" destId="{27F62038-FD08-4747-8BBA-FBDCAC17FB4F}" srcOrd="0" destOrd="0" presId="urn:microsoft.com/office/officeart/2008/layout/LinedList"/>
    <dgm:cxn modelId="{6402A07C-5353-C348-BAA9-23A6AD70459D}" type="presOf" srcId="{8F44EEC0-5A6B-4E5B-94FA-AEC35763FBE7}" destId="{E575D68D-8282-F84F-AA04-629401779FA4}" srcOrd="0" destOrd="0" presId="urn:microsoft.com/office/officeart/2008/layout/LinedList"/>
    <dgm:cxn modelId="{411F8D81-5654-824B-A606-CA2BF63A35EF}" type="presOf" srcId="{E0EFB346-1E41-452B-B67C-EF499AAE23DC}" destId="{8F5FDFF0-945A-004E-9F56-75D77F007FED}" srcOrd="0" destOrd="0" presId="urn:microsoft.com/office/officeart/2008/layout/LinedList"/>
    <dgm:cxn modelId="{F7AA8AB6-2BC7-A742-BB1B-2C42911A085C}" type="presOf" srcId="{AB753F0B-CAAE-4367-B8D4-B6A39102A9D0}" destId="{2C9022DD-2D3F-5D4F-A0FE-191CBD95E71A}" srcOrd="0" destOrd="0" presId="urn:microsoft.com/office/officeart/2008/layout/LinedList"/>
    <dgm:cxn modelId="{7F0472C1-991C-4CFC-A1CE-2BAA1DB918E7}" srcId="{DDCCAB1A-AB07-4DD9-8042-4E9B570513C1}" destId="{D0651F37-787E-4B26-8D41-F9BAF2A61F93}" srcOrd="0" destOrd="0" parTransId="{E08C3685-CDB1-41C5-9703-6387A39D8F02}" sibTransId="{61EC7E2B-98EC-4A49-8492-72D80A28F69E}"/>
    <dgm:cxn modelId="{B7F594D2-F96C-47A5-A1E5-18D44B1E4455}" srcId="{DDCCAB1A-AB07-4DD9-8042-4E9B570513C1}" destId="{3C746E01-6CC8-4928-AB44-B2E7487C7F5F}" srcOrd="1" destOrd="0" parTransId="{09BED819-BAD4-44EF-A5BA-15B205233B26}" sibTransId="{4CAA6788-CEB7-48CE-8507-0064ED4DF8A4}"/>
    <dgm:cxn modelId="{C385A7E8-C53F-481F-9928-88ADAD83FC9E}" srcId="{DDCCAB1A-AB07-4DD9-8042-4E9B570513C1}" destId="{E0EFB346-1E41-452B-B67C-EF499AAE23DC}" srcOrd="5" destOrd="0" parTransId="{06C2D078-60FC-40A6-90F1-DC4CE678779F}" sibTransId="{61742540-5DB0-4839-B0DC-946135B34518}"/>
    <dgm:cxn modelId="{1E30E9F3-D5C1-A147-8A64-A7318382E1F5}" type="presOf" srcId="{FAA7885C-89F3-4CF6-864E-A896D8DFD977}" destId="{34B8F820-248A-A347-8CC1-02AF92FF0D23}" srcOrd="0" destOrd="0" presId="urn:microsoft.com/office/officeart/2008/layout/LinedList"/>
    <dgm:cxn modelId="{D38301FB-C069-4E6E-8473-EE2BC15DABB1}" srcId="{DDCCAB1A-AB07-4DD9-8042-4E9B570513C1}" destId="{9F14EE08-61F0-4EAD-88A0-01CFE5BD1677}" srcOrd="6" destOrd="0" parTransId="{560C3066-103A-4724-81A1-21BC3EAA29F0}" sibTransId="{B373C438-34FD-4653-ADA1-D9C5AD54BB0C}"/>
    <dgm:cxn modelId="{F978A815-8D06-A645-BC5E-24BB45ABC58C}" type="presParOf" srcId="{F99E5857-6C56-8E48-BD44-59DE2760DFC6}" destId="{B9CFBCCF-5BBD-7142-B1D2-9F0397C46A3F}" srcOrd="0" destOrd="0" presId="urn:microsoft.com/office/officeart/2008/layout/LinedList"/>
    <dgm:cxn modelId="{FB88AD47-8965-AE4B-8803-89CC0666786F}" type="presParOf" srcId="{F99E5857-6C56-8E48-BD44-59DE2760DFC6}" destId="{22BA8913-1DD2-F04A-A0E6-910E9EB41BFF}" srcOrd="1" destOrd="0" presId="urn:microsoft.com/office/officeart/2008/layout/LinedList"/>
    <dgm:cxn modelId="{C50DD803-BB25-6144-A0C6-B808DA57CCF1}" type="presParOf" srcId="{22BA8913-1DD2-F04A-A0E6-910E9EB41BFF}" destId="{27F62038-FD08-4747-8BBA-FBDCAC17FB4F}" srcOrd="0" destOrd="0" presId="urn:microsoft.com/office/officeart/2008/layout/LinedList"/>
    <dgm:cxn modelId="{571E2A48-A8B0-8A44-A762-34E0DCF41CB1}" type="presParOf" srcId="{22BA8913-1DD2-F04A-A0E6-910E9EB41BFF}" destId="{325D69BC-E261-9B42-BA67-7F6118B5578C}" srcOrd="1" destOrd="0" presId="urn:microsoft.com/office/officeart/2008/layout/LinedList"/>
    <dgm:cxn modelId="{FDD4250C-4C0F-9C4B-8012-BE09A25A99A1}" type="presParOf" srcId="{F99E5857-6C56-8E48-BD44-59DE2760DFC6}" destId="{BF5EA534-BA4F-D243-B2AE-DE0B3BD8EE56}" srcOrd="2" destOrd="0" presId="urn:microsoft.com/office/officeart/2008/layout/LinedList"/>
    <dgm:cxn modelId="{3E294A3F-E1B5-304C-9EC2-7D5F0F1C2C60}" type="presParOf" srcId="{F99E5857-6C56-8E48-BD44-59DE2760DFC6}" destId="{37B7A09D-2AD7-F94B-AA9A-5D3CE87040FD}" srcOrd="3" destOrd="0" presId="urn:microsoft.com/office/officeart/2008/layout/LinedList"/>
    <dgm:cxn modelId="{1FAE0792-CEFC-E645-A263-5F4CF37A324D}" type="presParOf" srcId="{37B7A09D-2AD7-F94B-AA9A-5D3CE87040FD}" destId="{CE9A8363-6F3F-6F4E-804B-24567CC9818E}" srcOrd="0" destOrd="0" presId="urn:microsoft.com/office/officeart/2008/layout/LinedList"/>
    <dgm:cxn modelId="{AAF32FA6-DDBF-E24A-9DF9-6EEF2D07696C}" type="presParOf" srcId="{37B7A09D-2AD7-F94B-AA9A-5D3CE87040FD}" destId="{583EF913-11A1-2640-8AC0-1466B1FF3519}" srcOrd="1" destOrd="0" presId="urn:microsoft.com/office/officeart/2008/layout/LinedList"/>
    <dgm:cxn modelId="{251E20BB-676C-EA4D-BA57-F2FB277A032B}" type="presParOf" srcId="{F99E5857-6C56-8E48-BD44-59DE2760DFC6}" destId="{28904A88-AE46-424E-9A05-1877C2D59E99}" srcOrd="4" destOrd="0" presId="urn:microsoft.com/office/officeart/2008/layout/LinedList"/>
    <dgm:cxn modelId="{8A2D12D3-9C3D-964F-84D0-DB2C82726252}" type="presParOf" srcId="{F99E5857-6C56-8E48-BD44-59DE2760DFC6}" destId="{0CBF9422-7DD0-774E-A2E9-14528CC76E7B}" srcOrd="5" destOrd="0" presId="urn:microsoft.com/office/officeart/2008/layout/LinedList"/>
    <dgm:cxn modelId="{8BFA926A-88FB-B44E-9721-79CD22904A52}" type="presParOf" srcId="{0CBF9422-7DD0-774E-A2E9-14528CC76E7B}" destId="{2C9022DD-2D3F-5D4F-A0FE-191CBD95E71A}" srcOrd="0" destOrd="0" presId="urn:microsoft.com/office/officeart/2008/layout/LinedList"/>
    <dgm:cxn modelId="{B920DBBF-6806-6044-BD18-C745BA80B4A4}" type="presParOf" srcId="{0CBF9422-7DD0-774E-A2E9-14528CC76E7B}" destId="{D396085B-7E4E-174A-8C39-9C7561F49140}" srcOrd="1" destOrd="0" presId="urn:microsoft.com/office/officeart/2008/layout/LinedList"/>
    <dgm:cxn modelId="{4A2CCA0B-8949-7640-BF1B-65AAEB3F39F6}" type="presParOf" srcId="{F99E5857-6C56-8E48-BD44-59DE2760DFC6}" destId="{598A4662-7A1E-6E4B-9CAD-9877AAAF5EA5}" srcOrd="6" destOrd="0" presId="urn:microsoft.com/office/officeart/2008/layout/LinedList"/>
    <dgm:cxn modelId="{B521B30A-75FB-BB40-AF7F-77AF8833F1D0}" type="presParOf" srcId="{F99E5857-6C56-8E48-BD44-59DE2760DFC6}" destId="{24C97C11-A560-C646-8999-4C2CB999B182}" srcOrd="7" destOrd="0" presId="urn:microsoft.com/office/officeart/2008/layout/LinedList"/>
    <dgm:cxn modelId="{C37FB938-494A-5949-AE0D-64D7D1ED87C6}" type="presParOf" srcId="{24C97C11-A560-C646-8999-4C2CB999B182}" destId="{E575D68D-8282-F84F-AA04-629401779FA4}" srcOrd="0" destOrd="0" presId="urn:microsoft.com/office/officeart/2008/layout/LinedList"/>
    <dgm:cxn modelId="{C516735C-668B-7546-98B8-DBE81D2044CD}" type="presParOf" srcId="{24C97C11-A560-C646-8999-4C2CB999B182}" destId="{519F50AD-7E46-4A48-A2F5-6196A5619674}" srcOrd="1" destOrd="0" presId="urn:microsoft.com/office/officeart/2008/layout/LinedList"/>
    <dgm:cxn modelId="{F3CFAC9A-02A3-E44A-974D-FC3C5D3C1289}" type="presParOf" srcId="{F99E5857-6C56-8E48-BD44-59DE2760DFC6}" destId="{92C36844-FDD0-704A-8BBB-694352F59BBF}" srcOrd="8" destOrd="0" presId="urn:microsoft.com/office/officeart/2008/layout/LinedList"/>
    <dgm:cxn modelId="{0A80C440-CFE6-0246-B1C2-7B7772486D2B}" type="presParOf" srcId="{F99E5857-6C56-8E48-BD44-59DE2760DFC6}" destId="{B2E3D030-9865-474C-A895-C482EC882D21}" srcOrd="9" destOrd="0" presId="urn:microsoft.com/office/officeart/2008/layout/LinedList"/>
    <dgm:cxn modelId="{1A7FF4DE-A95F-B54F-8205-8EB366D04F05}" type="presParOf" srcId="{B2E3D030-9865-474C-A895-C482EC882D21}" destId="{34B8F820-248A-A347-8CC1-02AF92FF0D23}" srcOrd="0" destOrd="0" presId="urn:microsoft.com/office/officeart/2008/layout/LinedList"/>
    <dgm:cxn modelId="{E64B7C91-9922-2349-A987-E96ABA3CDEA1}" type="presParOf" srcId="{B2E3D030-9865-474C-A895-C482EC882D21}" destId="{E673502D-A1F8-434D-9FEE-7FD1C49637C5}" srcOrd="1" destOrd="0" presId="urn:microsoft.com/office/officeart/2008/layout/LinedList"/>
    <dgm:cxn modelId="{278C521A-C3AC-984C-A0E2-330945566184}" type="presParOf" srcId="{F99E5857-6C56-8E48-BD44-59DE2760DFC6}" destId="{4E2BD096-BD07-7748-AA0E-C462BC39DB72}" srcOrd="10" destOrd="0" presId="urn:microsoft.com/office/officeart/2008/layout/LinedList"/>
    <dgm:cxn modelId="{A5C4BF18-325A-BB4C-8988-0775352905E7}" type="presParOf" srcId="{F99E5857-6C56-8E48-BD44-59DE2760DFC6}" destId="{FCE26435-92DC-3849-991C-A024038CC52D}" srcOrd="11" destOrd="0" presId="urn:microsoft.com/office/officeart/2008/layout/LinedList"/>
    <dgm:cxn modelId="{0E4E67C5-AB5A-5849-9EC2-C1C924383A41}" type="presParOf" srcId="{FCE26435-92DC-3849-991C-A024038CC52D}" destId="{8F5FDFF0-945A-004E-9F56-75D77F007FED}" srcOrd="0" destOrd="0" presId="urn:microsoft.com/office/officeart/2008/layout/LinedList"/>
    <dgm:cxn modelId="{668BD825-365B-9144-9454-48016F2F0CF3}" type="presParOf" srcId="{FCE26435-92DC-3849-991C-A024038CC52D}" destId="{7A8D0A5F-B690-2A45-8075-58E48CFC0622}" srcOrd="1" destOrd="0" presId="urn:microsoft.com/office/officeart/2008/layout/LinedList"/>
    <dgm:cxn modelId="{62F041E8-4EA0-B54E-9320-C3659853D9B3}" type="presParOf" srcId="{F99E5857-6C56-8E48-BD44-59DE2760DFC6}" destId="{5F4A02CD-68B3-CD41-9923-947797B32695}" srcOrd="12" destOrd="0" presId="urn:microsoft.com/office/officeart/2008/layout/LinedList"/>
    <dgm:cxn modelId="{B09D96CA-3880-3B40-9A42-510BAB2C6C81}" type="presParOf" srcId="{F99E5857-6C56-8E48-BD44-59DE2760DFC6}" destId="{75FC22E2-ADB9-AD42-A4DA-595CB0B478FB}" srcOrd="13" destOrd="0" presId="urn:microsoft.com/office/officeart/2008/layout/LinedList"/>
    <dgm:cxn modelId="{2F2376D7-C846-B340-B942-6F0C8220325E}" type="presParOf" srcId="{75FC22E2-ADB9-AD42-A4DA-595CB0B478FB}" destId="{65F06243-9308-B14D-AF62-EE47F4853561}" srcOrd="0" destOrd="0" presId="urn:microsoft.com/office/officeart/2008/layout/LinedList"/>
    <dgm:cxn modelId="{36990780-CBAC-5B41-9419-1DE70DFE627C}" type="presParOf" srcId="{75FC22E2-ADB9-AD42-A4DA-595CB0B478FB}" destId="{3F02095B-6CD5-6D4A-84E0-1043CA7EB23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1D63A-219A-41BD-9B3E-5B24031C80D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4731EFA-66A3-47D3-A40B-CE079603DABC}">
      <dgm:prSet/>
      <dgm:spPr/>
      <dgm:t>
        <a:bodyPr/>
        <a:lstStyle/>
        <a:p>
          <a:r>
            <a:rPr lang="en-US"/>
            <a:t>93% Stay in Oklahoma when they retire</a:t>
          </a:r>
        </a:p>
      </dgm:t>
    </dgm:pt>
    <dgm:pt modelId="{7835E671-0163-4374-9311-1EA9A280120B}" type="parTrans" cxnId="{47BF3437-4E3F-499F-BA49-D8F2E160DB00}">
      <dgm:prSet/>
      <dgm:spPr/>
      <dgm:t>
        <a:bodyPr/>
        <a:lstStyle/>
        <a:p>
          <a:endParaRPr lang="en-US"/>
        </a:p>
      </dgm:t>
    </dgm:pt>
    <dgm:pt modelId="{29070142-D98A-42B6-BA83-4E59455FDD88}" type="sibTrans" cxnId="{47BF3437-4E3F-499F-BA49-D8F2E160DB00}">
      <dgm:prSet/>
      <dgm:spPr/>
      <dgm:t>
        <a:bodyPr/>
        <a:lstStyle/>
        <a:p>
          <a:endParaRPr lang="en-US"/>
        </a:p>
      </dgm:t>
    </dgm:pt>
    <dgm:pt modelId="{60E0B302-A8B1-422C-A695-23C92D417E77}">
      <dgm:prSet/>
      <dgm:spPr/>
      <dgm:t>
        <a:bodyPr/>
        <a:lstStyle/>
        <a:p>
          <a:r>
            <a:rPr lang="en-US" dirty="0"/>
            <a:t>Support the Local Economy</a:t>
          </a:r>
        </a:p>
      </dgm:t>
    </dgm:pt>
    <dgm:pt modelId="{92F28258-E90C-4A88-9024-52BDC470F55B}" type="parTrans" cxnId="{F8EFC429-19E4-43A4-8103-EF6BE54F508E}">
      <dgm:prSet/>
      <dgm:spPr/>
      <dgm:t>
        <a:bodyPr/>
        <a:lstStyle/>
        <a:p>
          <a:endParaRPr lang="en-US"/>
        </a:p>
      </dgm:t>
    </dgm:pt>
    <dgm:pt modelId="{C3E5BBCA-A18F-4E4B-861E-B8BDAC8906EE}" type="sibTrans" cxnId="{F8EFC429-19E4-43A4-8103-EF6BE54F508E}">
      <dgm:prSet/>
      <dgm:spPr/>
      <dgm:t>
        <a:bodyPr/>
        <a:lstStyle/>
        <a:p>
          <a:endParaRPr lang="en-US"/>
        </a:p>
      </dgm:t>
    </dgm:pt>
    <dgm:pt modelId="{7CB34978-DF08-41E8-8B66-5087FFF3B4C2}" type="pres">
      <dgm:prSet presAssocID="{6E41D63A-219A-41BD-9B3E-5B24031C80DA}" presName="root" presStyleCnt="0">
        <dgm:presLayoutVars>
          <dgm:dir/>
          <dgm:resizeHandles val="exact"/>
        </dgm:presLayoutVars>
      </dgm:prSet>
      <dgm:spPr/>
    </dgm:pt>
    <dgm:pt modelId="{B991CD20-99A9-48A8-8D26-276DCA8231FB}" type="pres">
      <dgm:prSet presAssocID="{24731EFA-66A3-47D3-A40B-CE079603DABC}" presName="compNode" presStyleCnt="0"/>
      <dgm:spPr/>
    </dgm:pt>
    <dgm:pt modelId="{1518EF3E-B418-4A36-85DD-3250A568D180}" type="pres">
      <dgm:prSet presAssocID="{24731EFA-66A3-47D3-A40B-CE079603DABC}"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p with pin with solid fill"/>
        </a:ext>
      </dgm:extLst>
    </dgm:pt>
    <dgm:pt modelId="{CF290427-453E-40E1-91F7-99324741807F}" type="pres">
      <dgm:prSet presAssocID="{24731EFA-66A3-47D3-A40B-CE079603DABC}" presName="spaceRect" presStyleCnt="0"/>
      <dgm:spPr/>
    </dgm:pt>
    <dgm:pt modelId="{C9CD5428-6C15-4709-878B-912F1D64D2AA}" type="pres">
      <dgm:prSet presAssocID="{24731EFA-66A3-47D3-A40B-CE079603DABC}" presName="textRect" presStyleLbl="revTx" presStyleIdx="0" presStyleCnt="2">
        <dgm:presLayoutVars>
          <dgm:chMax val="1"/>
          <dgm:chPref val="1"/>
        </dgm:presLayoutVars>
      </dgm:prSet>
      <dgm:spPr/>
    </dgm:pt>
    <dgm:pt modelId="{34C2819B-4A59-4427-9F29-551A9FE5F7B0}" type="pres">
      <dgm:prSet presAssocID="{29070142-D98A-42B6-BA83-4E59455FDD88}" presName="sibTrans" presStyleCnt="0"/>
      <dgm:spPr/>
    </dgm:pt>
    <dgm:pt modelId="{F1D200B8-4B3F-4669-8258-0C3B58D71220}" type="pres">
      <dgm:prSet presAssocID="{60E0B302-A8B1-422C-A695-23C92D417E77}" presName="compNode" presStyleCnt="0"/>
      <dgm:spPr/>
    </dgm:pt>
    <dgm:pt modelId="{9A40A66A-7FFF-4D26-B5C9-A1DAFA4B7162}" type="pres">
      <dgm:prSet presAssocID="{60E0B302-A8B1-422C-A695-23C92D417E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052C343-0B96-4B82-A8D4-7499548C256F}" type="pres">
      <dgm:prSet presAssocID="{60E0B302-A8B1-422C-A695-23C92D417E77}" presName="spaceRect" presStyleCnt="0"/>
      <dgm:spPr/>
    </dgm:pt>
    <dgm:pt modelId="{2F2DF255-7D6E-45CC-B056-18F107EE80B9}" type="pres">
      <dgm:prSet presAssocID="{60E0B302-A8B1-422C-A695-23C92D417E77}" presName="textRect" presStyleLbl="revTx" presStyleIdx="1" presStyleCnt="2">
        <dgm:presLayoutVars>
          <dgm:chMax val="1"/>
          <dgm:chPref val="1"/>
        </dgm:presLayoutVars>
      </dgm:prSet>
      <dgm:spPr/>
    </dgm:pt>
  </dgm:ptLst>
  <dgm:cxnLst>
    <dgm:cxn modelId="{F8EFC429-19E4-43A4-8103-EF6BE54F508E}" srcId="{6E41D63A-219A-41BD-9B3E-5B24031C80DA}" destId="{60E0B302-A8B1-422C-A695-23C92D417E77}" srcOrd="1" destOrd="0" parTransId="{92F28258-E90C-4A88-9024-52BDC470F55B}" sibTransId="{C3E5BBCA-A18F-4E4B-861E-B8BDAC8906EE}"/>
    <dgm:cxn modelId="{47BF3437-4E3F-499F-BA49-D8F2E160DB00}" srcId="{6E41D63A-219A-41BD-9B3E-5B24031C80DA}" destId="{24731EFA-66A3-47D3-A40B-CE079603DABC}" srcOrd="0" destOrd="0" parTransId="{7835E671-0163-4374-9311-1EA9A280120B}" sibTransId="{29070142-D98A-42B6-BA83-4E59455FDD88}"/>
    <dgm:cxn modelId="{F0A7D56D-954E-4F98-B3DE-C214CE989344}" type="presOf" srcId="{24731EFA-66A3-47D3-A40B-CE079603DABC}" destId="{C9CD5428-6C15-4709-878B-912F1D64D2AA}" srcOrd="0" destOrd="0" presId="urn:microsoft.com/office/officeart/2018/2/layout/IconLabelList"/>
    <dgm:cxn modelId="{C048C6D9-C0B2-454F-9D42-5FE87656BBD9}" type="presOf" srcId="{6E41D63A-219A-41BD-9B3E-5B24031C80DA}" destId="{7CB34978-DF08-41E8-8B66-5087FFF3B4C2}" srcOrd="0" destOrd="0" presId="urn:microsoft.com/office/officeart/2018/2/layout/IconLabelList"/>
    <dgm:cxn modelId="{A064BCE3-CC49-4823-B7EA-5F173A3E70F3}" type="presOf" srcId="{60E0B302-A8B1-422C-A695-23C92D417E77}" destId="{2F2DF255-7D6E-45CC-B056-18F107EE80B9}" srcOrd="0" destOrd="0" presId="urn:microsoft.com/office/officeart/2018/2/layout/IconLabelList"/>
    <dgm:cxn modelId="{E65F5B32-641C-4470-9CA6-16CDE4B8ADD6}" type="presParOf" srcId="{7CB34978-DF08-41E8-8B66-5087FFF3B4C2}" destId="{B991CD20-99A9-48A8-8D26-276DCA8231FB}" srcOrd="0" destOrd="0" presId="urn:microsoft.com/office/officeart/2018/2/layout/IconLabelList"/>
    <dgm:cxn modelId="{AB47300D-0A23-4534-8283-3309FB81B4B8}" type="presParOf" srcId="{B991CD20-99A9-48A8-8D26-276DCA8231FB}" destId="{1518EF3E-B418-4A36-85DD-3250A568D180}" srcOrd="0" destOrd="0" presId="urn:microsoft.com/office/officeart/2018/2/layout/IconLabelList"/>
    <dgm:cxn modelId="{4AC985AC-B835-444E-8C20-A236EA3ACF11}" type="presParOf" srcId="{B991CD20-99A9-48A8-8D26-276DCA8231FB}" destId="{CF290427-453E-40E1-91F7-99324741807F}" srcOrd="1" destOrd="0" presId="urn:microsoft.com/office/officeart/2018/2/layout/IconLabelList"/>
    <dgm:cxn modelId="{06DF87B2-222D-435E-BFF8-C249F9F67095}" type="presParOf" srcId="{B991CD20-99A9-48A8-8D26-276DCA8231FB}" destId="{C9CD5428-6C15-4709-878B-912F1D64D2AA}" srcOrd="2" destOrd="0" presId="urn:microsoft.com/office/officeart/2018/2/layout/IconLabelList"/>
    <dgm:cxn modelId="{16F7EA06-CBDF-45A1-878E-B4BA3C2769E6}" type="presParOf" srcId="{7CB34978-DF08-41E8-8B66-5087FFF3B4C2}" destId="{34C2819B-4A59-4427-9F29-551A9FE5F7B0}" srcOrd="1" destOrd="0" presId="urn:microsoft.com/office/officeart/2018/2/layout/IconLabelList"/>
    <dgm:cxn modelId="{EADD9EF4-F35A-41B8-8FD2-CE0E830F06F7}" type="presParOf" srcId="{7CB34978-DF08-41E8-8B66-5087FFF3B4C2}" destId="{F1D200B8-4B3F-4669-8258-0C3B58D71220}" srcOrd="2" destOrd="0" presId="urn:microsoft.com/office/officeart/2018/2/layout/IconLabelList"/>
    <dgm:cxn modelId="{F2B8393A-D7D7-46BD-B781-E3D25A4A57D4}" type="presParOf" srcId="{F1D200B8-4B3F-4669-8258-0C3B58D71220}" destId="{9A40A66A-7FFF-4D26-B5C9-A1DAFA4B7162}" srcOrd="0" destOrd="0" presId="urn:microsoft.com/office/officeart/2018/2/layout/IconLabelList"/>
    <dgm:cxn modelId="{C8E24496-E470-4B5F-81E9-BC2FD0937A57}" type="presParOf" srcId="{F1D200B8-4B3F-4669-8258-0C3B58D71220}" destId="{D052C343-0B96-4B82-A8D4-7499548C256F}" srcOrd="1" destOrd="0" presId="urn:microsoft.com/office/officeart/2018/2/layout/IconLabelList"/>
    <dgm:cxn modelId="{8316EF5F-B59F-4D9F-83B6-FD133DA49925}" type="presParOf" srcId="{F1D200B8-4B3F-4669-8258-0C3B58D71220}" destId="{2F2DF255-7D6E-45CC-B056-18F107EE80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F13F35-F340-4D80-AAAD-BCED9E59353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76576D4-B072-4699-882F-3084D8F8803D}">
      <dgm:prSet/>
      <dgm:spPr/>
      <dgm:t>
        <a:bodyPr/>
        <a:lstStyle/>
        <a:p>
          <a:r>
            <a:rPr lang="en-US"/>
            <a:t>Minimal Impact on System Assets</a:t>
          </a:r>
        </a:p>
      </dgm:t>
    </dgm:pt>
    <dgm:pt modelId="{DA1EEBE6-E918-497A-8315-D06DFC51695A}" type="parTrans" cxnId="{4339930C-74BC-478E-BA4E-2622B4A147E1}">
      <dgm:prSet/>
      <dgm:spPr/>
      <dgm:t>
        <a:bodyPr/>
        <a:lstStyle/>
        <a:p>
          <a:endParaRPr lang="en-US"/>
        </a:p>
      </dgm:t>
    </dgm:pt>
    <dgm:pt modelId="{23BACE4F-6875-4E1E-AF96-3A3C6B238089}" type="sibTrans" cxnId="{4339930C-74BC-478E-BA4E-2622B4A147E1}">
      <dgm:prSet/>
      <dgm:spPr/>
      <dgm:t>
        <a:bodyPr/>
        <a:lstStyle/>
        <a:p>
          <a:endParaRPr lang="en-US"/>
        </a:p>
      </dgm:t>
    </dgm:pt>
    <dgm:pt modelId="{A9AB7343-5853-4B90-B1C7-7127E366DE47}">
      <dgm:prSet/>
      <dgm:spPr/>
      <dgm:t>
        <a:bodyPr/>
        <a:lstStyle/>
        <a:p>
          <a:r>
            <a:rPr lang="en-US"/>
            <a:t>Not added back to Actuarial Assumptions</a:t>
          </a:r>
        </a:p>
      </dgm:t>
    </dgm:pt>
    <dgm:pt modelId="{46650799-EF39-4FE1-9DF9-108C6C70F314}" type="parTrans" cxnId="{8782CC72-C8BD-4DBB-9578-15BF161F6A6B}">
      <dgm:prSet/>
      <dgm:spPr/>
      <dgm:t>
        <a:bodyPr/>
        <a:lstStyle/>
        <a:p>
          <a:endParaRPr lang="en-US"/>
        </a:p>
      </dgm:t>
    </dgm:pt>
    <dgm:pt modelId="{A0589177-C422-41F1-B4FE-6616FBEDD95F}" type="sibTrans" cxnId="{8782CC72-C8BD-4DBB-9578-15BF161F6A6B}">
      <dgm:prSet/>
      <dgm:spPr/>
      <dgm:t>
        <a:bodyPr/>
        <a:lstStyle/>
        <a:p>
          <a:endParaRPr lang="en-US"/>
        </a:p>
      </dgm:t>
    </dgm:pt>
    <dgm:pt modelId="{F7AE7A0C-FBB3-4882-8477-CC195174017C}">
      <dgm:prSet/>
      <dgm:spPr/>
      <dgm:t>
        <a:bodyPr/>
        <a:lstStyle/>
        <a:p>
          <a:r>
            <a:rPr lang="en-US" dirty="0"/>
            <a:t>Not practical to use cash; Dedicated revenue exceeds required contribution</a:t>
          </a:r>
        </a:p>
      </dgm:t>
    </dgm:pt>
    <dgm:pt modelId="{87AAD4FE-46E3-49C2-8B5A-28B765298B3E}" type="parTrans" cxnId="{2CC85FCF-9FD0-4580-848A-2FADD1D4B98A}">
      <dgm:prSet/>
      <dgm:spPr/>
      <dgm:t>
        <a:bodyPr/>
        <a:lstStyle/>
        <a:p>
          <a:endParaRPr lang="en-US"/>
        </a:p>
      </dgm:t>
    </dgm:pt>
    <dgm:pt modelId="{AE8FE124-AC2C-4B3D-A494-F9283D83B310}" type="sibTrans" cxnId="{2CC85FCF-9FD0-4580-848A-2FADD1D4B98A}">
      <dgm:prSet/>
      <dgm:spPr/>
      <dgm:t>
        <a:bodyPr/>
        <a:lstStyle/>
        <a:p>
          <a:endParaRPr lang="en-US"/>
        </a:p>
      </dgm:t>
    </dgm:pt>
    <dgm:pt modelId="{73D9A2DB-0500-064D-9DB7-B4B645D7FD44}" type="pres">
      <dgm:prSet presAssocID="{D4F13F35-F340-4D80-AAAD-BCED9E593533}" presName="linear" presStyleCnt="0">
        <dgm:presLayoutVars>
          <dgm:animLvl val="lvl"/>
          <dgm:resizeHandles val="exact"/>
        </dgm:presLayoutVars>
      </dgm:prSet>
      <dgm:spPr/>
    </dgm:pt>
    <dgm:pt modelId="{86790D22-D7A5-FC41-9DAE-CDC595BE38E6}" type="pres">
      <dgm:prSet presAssocID="{076576D4-B072-4699-882F-3084D8F8803D}" presName="parentText" presStyleLbl="node1" presStyleIdx="0" presStyleCnt="3">
        <dgm:presLayoutVars>
          <dgm:chMax val="0"/>
          <dgm:bulletEnabled val="1"/>
        </dgm:presLayoutVars>
      </dgm:prSet>
      <dgm:spPr/>
    </dgm:pt>
    <dgm:pt modelId="{D98BF829-B599-A141-99CE-3FF28626EDFB}" type="pres">
      <dgm:prSet presAssocID="{23BACE4F-6875-4E1E-AF96-3A3C6B238089}" presName="spacer" presStyleCnt="0"/>
      <dgm:spPr/>
    </dgm:pt>
    <dgm:pt modelId="{8F468FD2-98D4-E843-8D7F-8D6E4DC21676}" type="pres">
      <dgm:prSet presAssocID="{A9AB7343-5853-4B90-B1C7-7127E366DE47}" presName="parentText" presStyleLbl="node1" presStyleIdx="1" presStyleCnt="3">
        <dgm:presLayoutVars>
          <dgm:chMax val="0"/>
          <dgm:bulletEnabled val="1"/>
        </dgm:presLayoutVars>
      </dgm:prSet>
      <dgm:spPr/>
    </dgm:pt>
    <dgm:pt modelId="{2300ADBB-C177-1546-853A-32B565E1BEBF}" type="pres">
      <dgm:prSet presAssocID="{A0589177-C422-41F1-B4FE-6616FBEDD95F}" presName="spacer" presStyleCnt="0"/>
      <dgm:spPr/>
    </dgm:pt>
    <dgm:pt modelId="{F3518651-0046-5941-8343-91CDF8123002}" type="pres">
      <dgm:prSet presAssocID="{F7AE7A0C-FBB3-4882-8477-CC195174017C}" presName="parentText" presStyleLbl="node1" presStyleIdx="2" presStyleCnt="3">
        <dgm:presLayoutVars>
          <dgm:chMax val="0"/>
          <dgm:bulletEnabled val="1"/>
        </dgm:presLayoutVars>
      </dgm:prSet>
      <dgm:spPr/>
    </dgm:pt>
  </dgm:ptLst>
  <dgm:cxnLst>
    <dgm:cxn modelId="{4339930C-74BC-478E-BA4E-2622B4A147E1}" srcId="{D4F13F35-F340-4D80-AAAD-BCED9E593533}" destId="{076576D4-B072-4699-882F-3084D8F8803D}" srcOrd="0" destOrd="0" parTransId="{DA1EEBE6-E918-497A-8315-D06DFC51695A}" sibTransId="{23BACE4F-6875-4E1E-AF96-3A3C6B238089}"/>
    <dgm:cxn modelId="{B347DA26-934B-6143-B70E-5E8002A47F75}" type="presOf" srcId="{F7AE7A0C-FBB3-4882-8477-CC195174017C}" destId="{F3518651-0046-5941-8343-91CDF8123002}" srcOrd="0" destOrd="0" presId="urn:microsoft.com/office/officeart/2005/8/layout/vList2"/>
    <dgm:cxn modelId="{8782CC72-C8BD-4DBB-9578-15BF161F6A6B}" srcId="{D4F13F35-F340-4D80-AAAD-BCED9E593533}" destId="{A9AB7343-5853-4B90-B1C7-7127E366DE47}" srcOrd="1" destOrd="0" parTransId="{46650799-EF39-4FE1-9DF9-108C6C70F314}" sibTransId="{A0589177-C422-41F1-B4FE-6616FBEDD95F}"/>
    <dgm:cxn modelId="{B8BFCFB2-D036-AE46-AE87-DCF5CFBF9727}" type="presOf" srcId="{D4F13F35-F340-4D80-AAAD-BCED9E593533}" destId="{73D9A2DB-0500-064D-9DB7-B4B645D7FD44}" srcOrd="0" destOrd="0" presId="urn:microsoft.com/office/officeart/2005/8/layout/vList2"/>
    <dgm:cxn modelId="{3B91E1C7-8474-0B45-B401-A05A3D2C6125}" type="presOf" srcId="{A9AB7343-5853-4B90-B1C7-7127E366DE47}" destId="{8F468FD2-98D4-E843-8D7F-8D6E4DC21676}" srcOrd="0" destOrd="0" presId="urn:microsoft.com/office/officeart/2005/8/layout/vList2"/>
    <dgm:cxn modelId="{2CC85FCF-9FD0-4580-848A-2FADD1D4B98A}" srcId="{D4F13F35-F340-4D80-AAAD-BCED9E593533}" destId="{F7AE7A0C-FBB3-4882-8477-CC195174017C}" srcOrd="2" destOrd="0" parTransId="{87AAD4FE-46E3-49C2-8B5A-28B765298B3E}" sibTransId="{AE8FE124-AC2C-4B3D-A494-F9283D83B310}"/>
    <dgm:cxn modelId="{3B48EEE6-D825-E04E-9592-3A7A1958FEBA}" type="presOf" srcId="{076576D4-B072-4699-882F-3084D8F8803D}" destId="{86790D22-D7A5-FC41-9DAE-CDC595BE38E6}" srcOrd="0" destOrd="0" presId="urn:microsoft.com/office/officeart/2005/8/layout/vList2"/>
    <dgm:cxn modelId="{A8CC0AFB-F81F-BF4E-A189-A7FF41FC4CF4}" type="presParOf" srcId="{73D9A2DB-0500-064D-9DB7-B4B645D7FD44}" destId="{86790D22-D7A5-FC41-9DAE-CDC595BE38E6}" srcOrd="0" destOrd="0" presId="urn:microsoft.com/office/officeart/2005/8/layout/vList2"/>
    <dgm:cxn modelId="{62F67912-E22C-8340-A806-C2861CAEB9B3}" type="presParOf" srcId="{73D9A2DB-0500-064D-9DB7-B4B645D7FD44}" destId="{D98BF829-B599-A141-99CE-3FF28626EDFB}" srcOrd="1" destOrd="0" presId="urn:microsoft.com/office/officeart/2005/8/layout/vList2"/>
    <dgm:cxn modelId="{6B7F043D-54F1-4047-A605-84F9D3A3CD69}" type="presParOf" srcId="{73D9A2DB-0500-064D-9DB7-B4B645D7FD44}" destId="{8F468FD2-98D4-E843-8D7F-8D6E4DC21676}" srcOrd="2" destOrd="0" presId="urn:microsoft.com/office/officeart/2005/8/layout/vList2"/>
    <dgm:cxn modelId="{EC028E98-0991-AD4D-AB7C-1D0CA4E30168}" type="presParOf" srcId="{73D9A2DB-0500-064D-9DB7-B4B645D7FD44}" destId="{2300ADBB-C177-1546-853A-32B565E1BEBF}" srcOrd="3" destOrd="0" presId="urn:microsoft.com/office/officeart/2005/8/layout/vList2"/>
    <dgm:cxn modelId="{14FB1CA6-1C0D-D34A-B875-9DA783C389DB}" type="presParOf" srcId="{73D9A2DB-0500-064D-9DB7-B4B645D7FD44}" destId="{F3518651-0046-5941-8343-91CDF812300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904FDE-88C6-4BDE-B596-09F49364956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F984E4A-93C0-42DE-AF36-83EB88897D1B}">
      <dgm:prSet/>
      <dgm:spPr/>
      <dgm:t>
        <a:bodyPr/>
        <a:lstStyle/>
        <a:p>
          <a:r>
            <a:rPr lang="en-US" dirty="0"/>
            <a:t>Closes the DC Plan</a:t>
          </a:r>
        </a:p>
      </dgm:t>
    </dgm:pt>
    <dgm:pt modelId="{F55BB72A-3BC8-4A4A-B6CE-9570F65003E9}" type="parTrans" cxnId="{1333E28D-E483-457A-AEC4-6E632063674C}">
      <dgm:prSet/>
      <dgm:spPr/>
      <dgm:t>
        <a:bodyPr/>
        <a:lstStyle/>
        <a:p>
          <a:endParaRPr lang="en-US"/>
        </a:p>
      </dgm:t>
    </dgm:pt>
    <dgm:pt modelId="{E7316ED0-CBF2-4473-A77D-DDBAFF361AB3}" type="sibTrans" cxnId="{1333E28D-E483-457A-AEC4-6E632063674C}">
      <dgm:prSet/>
      <dgm:spPr/>
      <dgm:t>
        <a:bodyPr/>
        <a:lstStyle/>
        <a:p>
          <a:endParaRPr lang="en-US"/>
        </a:p>
      </dgm:t>
    </dgm:pt>
    <dgm:pt modelId="{FEF5A1A1-0654-444C-A32A-29B05C549CBE}">
      <dgm:prSet/>
      <dgm:spPr/>
      <dgm:t>
        <a:bodyPr/>
        <a:lstStyle/>
        <a:p>
          <a:r>
            <a:rPr lang="en-US"/>
            <a:t>Allows Employees to buy service credit at Actuarial Value into the DB Plan</a:t>
          </a:r>
        </a:p>
      </dgm:t>
    </dgm:pt>
    <dgm:pt modelId="{751F5453-7B8B-4A8C-B7C9-ABF58F1C2462}" type="parTrans" cxnId="{94CCB846-8161-4E39-B378-DB86893E3D65}">
      <dgm:prSet/>
      <dgm:spPr/>
      <dgm:t>
        <a:bodyPr/>
        <a:lstStyle/>
        <a:p>
          <a:endParaRPr lang="en-US"/>
        </a:p>
      </dgm:t>
    </dgm:pt>
    <dgm:pt modelId="{1B38002E-8D9B-46FF-8533-47F489733E65}" type="sibTrans" cxnId="{94CCB846-8161-4E39-B378-DB86893E3D65}">
      <dgm:prSet/>
      <dgm:spPr/>
      <dgm:t>
        <a:bodyPr/>
        <a:lstStyle/>
        <a:p>
          <a:endParaRPr lang="en-US"/>
        </a:p>
      </dgm:t>
    </dgm:pt>
    <dgm:pt modelId="{7A63E155-19CB-5947-A434-A9968DDC915E}" type="pres">
      <dgm:prSet presAssocID="{12904FDE-88C6-4BDE-B596-09F493649563}" presName="linear" presStyleCnt="0">
        <dgm:presLayoutVars>
          <dgm:animLvl val="lvl"/>
          <dgm:resizeHandles val="exact"/>
        </dgm:presLayoutVars>
      </dgm:prSet>
      <dgm:spPr/>
    </dgm:pt>
    <dgm:pt modelId="{F497873C-802A-D748-9A94-C7033F8B32D6}" type="pres">
      <dgm:prSet presAssocID="{1F984E4A-93C0-42DE-AF36-83EB88897D1B}" presName="parentText" presStyleLbl="node1" presStyleIdx="0" presStyleCnt="2">
        <dgm:presLayoutVars>
          <dgm:chMax val="0"/>
          <dgm:bulletEnabled val="1"/>
        </dgm:presLayoutVars>
      </dgm:prSet>
      <dgm:spPr/>
    </dgm:pt>
    <dgm:pt modelId="{7E8A2D15-E373-6B40-BFD8-DE5FA7FD211A}" type="pres">
      <dgm:prSet presAssocID="{E7316ED0-CBF2-4473-A77D-DDBAFF361AB3}" presName="spacer" presStyleCnt="0"/>
      <dgm:spPr/>
    </dgm:pt>
    <dgm:pt modelId="{296965F0-2C14-4C4F-9405-A5BE5D5384CB}" type="pres">
      <dgm:prSet presAssocID="{FEF5A1A1-0654-444C-A32A-29B05C549CBE}" presName="parentText" presStyleLbl="node1" presStyleIdx="1" presStyleCnt="2">
        <dgm:presLayoutVars>
          <dgm:chMax val="0"/>
          <dgm:bulletEnabled val="1"/>
        </dgm:presLayoutVars>
      </dgm:prSet>
      <dgm:spPr/>
    </dgm:pt>
  </dgm:ptLst>
  <dgm:cxnLst>
    <dgm:cxn modelId="{ABCB6C19-CC7E-7049-8EA3-96504BB2C338}" type="presOf" srcId="{12904FDE-88C6-4BDE-B596-09F493649563}" destId="{7A63E155-19CB-5947-A434-A9968DDC915E}" srcOrd="0" destOrd="0" presId="urn:microsoft.com/office/officeart/2005/8/layout/vList2"/>
    <dgm:cxn modelId="{5472B02A-17AA-A541-B928-93D892CF51EF}" type="presOf" srcId="{1F984E4A-93C0-42DE-AF36-83EB88897D1B}" destId="{F497873C-802A-D748-9A94-C7033F8B32D6}" srcOrd="0" destOrd="0" presId="urn:microsoft.com/office/officeart/2005/8/layout/vList2"/>
    <dgm:cxn modelId="{94CCB846-8161-4E39-B378-DB86893E3D65}" srcId="{12904FDE-88C6-4BDE-B596-09F493649563}" destId="{FEF5A1A1-0654-444C-A32A-29B05C549CBE}" srcOrd="1" destOrd="0" parTransId="{751F5453-7B8B-4A8C-B7C9-ABF58F1C2462}" sibTransId="{1B38002E-8D9B-46FF-8533-47F489733E65}"/>
    <dgm:cxn modelId="{1333E28D-E483-457A-AEC4-6E632063674C}" srcId="{12904FDE-88C6-4BDE-B596-09F493649563}" destId="{1F984E4A-93C0-42DE-AF36-83EB88897D1B}" srcOrd="0" destOrd="0" parTransId="{F55BB72A-3BC8-4A4A-B6CE-9570F65003E9}" sibTransId="{E7316ED0-CBF2-4473-A77D-DDBAFF361AB3}"/>
    <dgm:cxn modelId="{65A842F7-6F71-A94E-82BC-D59848376BC1}" type="presOf" srcId="{FEF5A1A1-0654-444C-A32A-29B05C549CBE}" destId="{296965F0-2C14-4C4F-9405-A5BE5D5384CB}" srcOrd="0" destOrd="0" presId="urn:microsoft.com/office/officeart/2005/8/layout/vList2"/>
    <dgm:cxn modelId="{81B7A39E-2391-CB4E-A30C-41AD7A13F418}" type="presParOf" srcId="{7A63E155-19CB-5947-A434-A9968DDC915E}" destId="{F497873C-802A-D748-9A94-C7033F8B32D6}" srcOrd="0" destOrd="0" presId="urn:microsoft.com/office/officeart/2005/8/layout/vList2"/>
    <dgm:cxn modelId="{F7FE383D-E253-EF40-9C33-4F997CC11B0B}" type="presParOf" srcId="{7A63E155-19CB-5947-A434-A9968DDC915E}" destId="{7E8A2D15-E373-6B40-BFD8-DE5FA7FD211A}" srcOrd="1" destOrd="0" presId="urn:microsoft.com/office/officeart/2005/8/layout/vList2"/>
    <dgm:cxn modelId="{2CA34C41-BE81-2943-85D1-7CD9B23BEA0C}" type="presParOf" srcId="{7A63E155-19CB-5947-A434-A9968DDC915E}" destId="{296965F0-2C14-4C4F-9405-A5BE5D5384C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2B1A37-4279-4ADB-BB7A-6CBE6983621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4112EACA-0D15-4809-A8B4-D867F8D5E19F}">
      <dgm:prSet/>
      <dgm:spPr/>
      <dgm:t>
        <a:bodyPr/>
        <a:lstStyle/>
        <a:p>
          <a:r>
            <a:rPr lang="en-US"/>
            <a:t>Retain Workforce</a:t>
          </a:r>
        </a:p>
      </dgm:t>
    </dgm:pt>
    <dgm:pt modelId="{74205E2F-2D65-4809-B8DF-641AF26A6370}" type="parTrans" cxnId="{991E264F-C9F0-48E0-8FBB-458EC82F18F7}">
      <dgm:prSet/>
      <dgm:spPr/>
      <dgm:t>
        <a:bodyPr/>
        <a:lstStyle/>
        <a:p>
          <a:endParaRPr lang="en-US"/>
        </a:p>
      </dgm:t>
    </dgm:pt>
    <dgm:pt modelId="{2EE37E72-C567-4A5B-935F-D673AB658B28}" type="sibTrans" cxnId="{991E264F-C9F0-48E0-8FBB-458EC82F18F7}">
      <dgm:prSet/>
      <dgm:spPr/>
      <dgm:t>
        <a:bodyPr/>
        <a:lstStyle/>
        <a:p>
          <a:endParaRPr lang="en-US"/>
        </a:p>
      </dgm:t>
    </dgm:pt>
    <dgm:pt modelId="{ADE8255C-7B0F-465D-A286-CD3DFDA95BBD}">
      <dgm:prSet/>
      <dgm:spPr/>
      <dgm:t>
        <a:bodyPr/>
        <a:lstStyle/>
        <a:p>
          <a:r>
            <a:rPr lang="en-US"/>
            <a:t>Reduce Training Costs</a:t>
          </a:r>
        </a:p>
      </dgm:t>
    </dgm:pt>
    <dgm:pt modelId="{84A68F39-8A71-491F-8D22-B0DED2430A1A}" type="parTrans" cxnId="{041D4618-B1BA-446D-A1EF-80D15BEF652A}">
      <dgm:prSet/>
      <dgm:spPr/>
      <dgm:t>
        <a:bodyPr/>
        <a:lstStyle/>
        <a:p>
          <a:endParaRPr lang="en-US"/>
        </a:p>
      </dgm:t>
    </dgm:pt>
    <dgm:pt modelId="{C2FBC400-D342-443F-B51D-DC3AC5444997}" type="sibTrans" cxnId="{041D4618-B1BA-446D-A1EF-80D15BEF652A}">
      <dgm:prSet/>
      <dgm:spPr/>
      <dgm:t>
        <a:bodyPr/>
        <a:lstStyle/>
        <a:p>
          <a:endParaRPr lang="en-US"/>
        </a:p>
      </dgm:t>
    </dgm:pt>
    <dgm:pt modelId="{0E2F5F4A-E836-4213-8AB2-010E25B186D3}">
      <dgm:prSet/>
      <dgm:spPr/>
      <dgm:t>
        <a:bodyPr/>
        <a:lstStyle/>
        <a:p>
          <a:r>
            <a:rPr lang="en-US"/>
            <a:t>Allow the System to continue into perpetuity</a:t>
          </a:r>
        </a:p>
      </dgm:t>
    </dgm:pt>
    <dgm:pt modelId="{C4AF8894-9468-47FC-8887-7107A43727F1}" type="parTrans" cxnId="{34316B68-F027-418B-85BB-BF2740960275}">
      <dgm:prSet/>
      <dgm:spPr/>
      <dgm:t>
        <a:bodyPr/>
        <a:lstStyle/>
        <a:p>
          <a:endParaRPr lang="en-US"/>
        </a:p>
      </dgm:t>
    </dgm:pt>
    <dgm:pt modelId="{8F94B43E-2238-493C-97DF-C70B8D6E06D4}" type="sibTrans" cxnId="{34316B68-F027-418B-85BB-BF2740960275}">
      <dgm:prSet/>
      <dgm:spPr/>
      <dgm:t>
        <a:bodyPr/>
        <a:lstStyle/>
        <a:p>
          <a:endParaRPr lang="en-US"/>
        </a:p>
      </dgm:t>
    </dgm:pt>
    <dgm:pt modelId="{1F98C255-2032-4CF3-88F7-106AEDED94EA}">
      <dgm:prSet/>
      <dgm:spPr/>
      <dgm:t>
        <a:bodyPr/>
        <a:lstStyle/>
        <a:p>
          <a:r>
            <a:rPr lang="en-US"/>
            <a:t>Provides Retirement Security for Retirees; Less Reliance on Government</a:t>
          </a:r>
        </a:p>
      </dgm:t>
    </dgm:pt>
    <dgm:pt modelId="{9EF71664-E991-4AB3-9670-5F87E88D12CE}" type="parTrans" cxnId="{5388162B-3A2A-4357-AE8A-9F5E5796ACE1}">
      <dgm:prSet/>
      <dgm:spPr/>
      <dgm:t>
        <a:bodyPr/>
        <a:lstStyle/>
        <a:p>
          <a:endParaRPr lang="en-US"/>
        </a:p>
      </dgm:t>
    </dgm:pt>
    <dgm:pt modelId="{829943BA-5071-4B1C-A91E-D94C2DE585FF}" type="sibTrans" cxnId="{5388162B-3A2A-4357-AE8A-9F5E5796ACE1}">
      <dgm:prSet/>
      <dgm:spPr/>
      <dgm:t>
        <a:bodyPr/>
        <a:lstStyle/>
        <a:p>
          <a:endParaRPr lang="en-US"/>
        </a:p>
      </dgm:t>
    </dgm:pt>
    <dgm:pt modelId="{057650D7-C2C7-5A4A-9788-E3A74160C679}" type="pres">
      <dgm:prSet presAssocID="{B02B1A37-4279-4ADB-BB7A-6CBE69836219}" presName="diagram" presStyleCnt="0">
        <dgm:presLayoutVars>
          <dgm:dir/>
          <dgm:resizeHandles val="exact"/>
        </dgm:presLayoutVars>
      </dgm:prSet>
      <dgm:spPr/>
    </dgm:pt>
    <dgm:pt modelId="{ED124BB4-DF74-E841-B5D3-2DBE3C87F85A}" type="pres">
      <dgm:prSet presAssocID="{4112EACA-0D15-4809-A8B4-D867F8D5E19F}" presName="node" presStyleLbl="node1" presStyleIdx="0" presStyleCnt="4">
        <dgm:presLayoutVars>
          <dgm:bulletEnabled val="1"/>
        </dgm:presLayoutVars>
      </dgm:prSet>
      <dgm:spPr/>
    </dgm:pt>
    <dgm:pt modelId="{FEF2CD34-5ABD-C74E-BAC7-A9C6A82AFDB5}" type="pres">
      <dgm:prSet presAssocID="{2EE37E72-C567-4A5B-935F-D673AB658B28}" presName="sibTrans" presStyleCnt="0"/>
      <dgm:spPr/>
    </dgm:pt>
    <dgm:pt modelId="{43DCCFCB-41F4-D249-A4AC-46A9BC372B65}" type="pres">
      <dgm:prSet presAssocID="{ADE8255C-7B0F-465D-A286-CD3DFDA95BBD}" presName="node" presStyleLbl="node1" presStyleIdx="1" presStyleCnt="4">
        <dgm:presLayoutVars>
          <dgm:bulletEnabled val="1"/>
        </dgm:presLayoutVars>
      </dgm:prSet>
      <dgm:spPr/>
    </dgm:pt>
    <dgm:pt modelId="{B41AAA0E-71D2-DE48-826F-2B4FD155B66D}" type="pres">
      <dgm:prSet presAssocID="{C2FBC400-D342-443F-B51D-DC3AC5444997}" presName="sibTrans" presStyleCnt="0"/>
      <dgm:spPr/>
    </dgm:pt>
    <dgm:pt modelId="{FA435545-054A-DC41-A917-6ED752733532}" type="pres">
      <dgm:prSet presAssocID="{0E2F5F4A-E836-4213-8AB2-010E25B186D3}" presName="node" presStyleLbl="node1" presStyleIdx="2" presStyleCnt="4">
        <dgm:presLayoutVars>
          <dgm:bulletEnabled val="1"/>
        </dgm:presLayoutVars>
      </dgm:prSet>
      <dgm:spPr/>
    </dgm:pt>
    <dgm:pt modelId="{FCF0FA52-BAA5-3D41-97AB-39DA4EB33B0D}" type="pres">
      <dgm:prSet presAssocID="{8F94B43E-2238-493C-97DF-C70B8D6E06D4}" presName="sibTrans" presStyleCnt="0"/>
      <dgm:spPr/>
    </dgm:pt>
    <dgm:pt modelId="{11FE3E6E-91E3-BD48-A90E-B846E6BF35FB}" type="pres">
      <dgm:prSet presAssocID="{1F98C255-2032-4CF3-88F7-106AEDED94EA}" presName="node" presStyleLbl="node1" presStyleIdx="3" presStyleCnt="4">
        <dgm:presLayoutVars>
          <dgm:bulletEnabled val="1"/>
        </dgm:presLayoutVars>
      </dgm:prSet>
      <dgm:spPr/>
    </dgm:pt>
  </dgm:ptLst>
  <dgm:cxnLst>
    <dgm:cxn modelId="{041D4618-B1BA-446D-A1EF-80D15BEF652A}" srcId="{B02B1A37-4279-4ADB-BB7A-6CBE69836219}" destId="{ADE8255C-7B0F-465D-A286-CD3DFDA95BBD}" srcOrd="1" destOrd="0" parTransId="{84A68F39-8A71-491F-8D22-B0DED2430A1A}" sibTransId="{C2FBC400-D342-443F-B51D-DC3AC5444997}"/>
    <dgm:cxn modelId="{5388162B-3A2A-4357-AE8A-9F5E5796ACE1}" srcId="{B02B1A37-4279-4ADB-BB7A-6CBE69836219}" destId="{1F98C255-2032-4CF3-88F7-106AEDED94EA}" srcOrd="3" destOrd="0" parTransId="{9EF71664-E991-4AB3-9670-5F87E88D12CE}" sibTransId="{829943BA-5071-4B1C-A91E-D94C2DE585FF}"/>
    <dgm:cxn modelId="{53CEF332-926C-EE41-8FA7-F0435CCA6F38}" type="presOf" srcId="{ADE8255C-7B0F-465D-A286-CD3DFDA95BBD}" destId="{43DCCFCB-41F4-D249-A4AC-46A9BC372B65}" srcOrd="0" destOrd="0" presId="urn:microsoft.com/office/officeart/2005/8/layout/default"/>
    <dgm:cxn modelId="{34316B68-F027-418B-85BB-BF2740960275}" srcId="{B02B1A37-4279-4ADB-BB7A-6CBE69836219}" destId="{0E2F5F4A-E836-4213-8AB2-010E25B186D3}" srcOrd="2" destOrd="0" parTransId="{C4AF8894-9468-47FC-8887-7107A43727F1}" sibTransId="{8F94B43E-2238-493C-97DF-C70B8D6E06D4}"/>
    <dgm:cxn modelId="{0E7A7D4E-D009-934B-BF61-45CB32200299}" type="presOf" srcId="{1F98C255-2032-4CF3-88F7-106AEDED94EA}" destId="{11FE3E6E-91E3-BD48-A90E-B846E6BF35FB}" srcOrd="0" destOrd="0" presId="urn:microsoft.com/office/officeart/2005/8/layout/default"/>
    <dgm:cxn modelId="{893E0F6F-A39B-0941-945F-2C0D31A5B306}" type="presOf" srcId="{4112EACA-0D15-4809-A8B4-D867F8D5E19F}" destId="{ED124BB4-DF74-E841-B5D3-2DBE3C87F85A}" srcOrd="0" destOrd="0" presId="urn:microsoft.com/office/officeart/2005/8/layout/default"/>
    <dgm:cxn modelId="{991E264F-C9F0-48E0-8FBB-458EC82F18F7}" srcId="{B02B1A37-4279-4ADB-BB7A-6CBE69836219}" destId="{4112EACA-0D15-4809-A8B4-D867F8D5E19F}" srcOrd="0" destOrd="0" parTransId="{74205E2F-2D65-4809-B8DF-641AF26A6370}" sibTransId="{2EE37E72-C567-4A5B-935F-D673AB658B28}"/>
    <dgm:cxn modelId="{7B48A3E5-223F-CD4B-9037-373F716F80E0}" type="presOf" srcId="{0E2F5F4A-E836-4213-8AB2-010E25B186D3}" destId="{FA435545-054A-DC41-A917-6ED752733532}" srcOrd="0" destOrd="0" presId="urn:microsoft.com/office/officeart/2005/8/layout/default"/>
    <dgm:cxn modelId="{286970F3-2823-B440-871E-2EB5160B55A1}" type="presOf" srcId="{B02B1A37-4279-4ADB-BB7A-6CBE69836219}" destId="{057650D7-C2C7-5A4A-9788-E3A74160C679}" srcOrd="0" destOrd="0" presId="urn:microsoft.com/office/officeart/2005/8/layout/default"/>
    <dgm:cxn modelId="{05172219-B384-0F45-B672-EE484CD4FB80}" type="presParOf" srcId="{057650D7-C2C7-5A4A-9788-E3A74160C679}" destId="{ED124BB4-DF74-E841-B5D3-2DBE3C87F85A}" srcOrd="0" destOrd="0" presId="urn:microsoft.com/office/officeart/2005/8/layout/default"/>
    <dgm:cxn modelId="{D0A651D4-4ADD-FA4B-A5DF-AF9F60E89195}" type="presParOf" srcId="{057650D7-C2C7-5A4A-9788-E3A74160C679}" destId="{FEF2CD34-5ABD-C74E-BAC7-A9C6A82AFDB5}" srcOrd="1" destOrd="0" presId="urn:microsoft.com/office/officeart/2005/8/layout/default"/>
    <dgm:cxn modelId="{A22F0B4C-6619-3F4F-95C3-1750803D54B0}" type="presParOf" srcId="{057650D7-C2C7-5A4A-9788-E3A74160C679}" destId="{43DCCFCB-41F4-D249-A4AC-46A9BC372B65}" srcOrd="2" destOrd="0" presId="urn:microsoft.com/office/officeart/2005/8/layout/default"/>
    <dgm:cxn modelId="{6598CED2-1BA6-1C43-BD55-76B917046873}" type="presParOf" srcId="{057650D7-C2C7-5A4A-9788-E3A74160C679}" destId="{B41AAA0E-71D2-DE48-826F-2B4FD155B66D}" srcOrd="3" destOrd="0" presId="urn:microsoft.com/office/officeart/2005/8/layout/default"/>
    <dgm:cxn modelId="{134C75E7-42CE-2A40-A1BC-257D9D15F8DD}" type="presParOf" srcId="{057650D7-C2C7-5A4A-9788-E3A74160C679}" destId="{FA435545-054A-DC41-A917-6ED752733532}" srcOrd="4" destOrd="0" presId="urn:microsoft.com/office/officeart/2005/8/layout/default"/>
    <dgm:cxn modelId="{86CD21EE-6744-DD40-844D-0AF83608D7EC}" type="presParOf" srcId="{057650D7-C2C7-5A4A-9788-E3A74160C679}" destId="{FCF0FA52-BAA5-3D41-97AB-39DA4EB33B0D}" srcOrd="5" destOrd="0" presId="urn:microsoft.com/office/officeart/2005/8/layout/default"/>
    <dgm:cxn modelId="{FFF6D463-8DB1-7F4B-8CAB-730EEA2AAC44}" type="presParOf" srcId="{057650D7-C2C7-5A4A-9788-E3A74160C679}" destId="{11FE3E6E-91E3-BD48-A90E-B846E6BF35F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AA8F5-2AEE-EC45-92B2-7A65ABD0AC82}">
      <dsp:nvSpPr>
        <dsp:cNvPr id="0" name=""/>
        <dsp:cNvSpPr/>
      </dsp:nvSpPr>
      <dsp:spPr>
        <a:xfrm>
          <a:off x="3080"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Oklahoma Teachers Retirement System (OTRS)</a:t>
          </a:r>
        </a:p>
      </dsp:txBody>
      <dsp:txXfrm>
        <a:off x="3080" y="587032"/>
        <a:ext cx="2444055" cy="1466433"/>
      </dsp:txXfrm>
    </dsp:sp>
    <dsp:sp modelId="{3F5915A0-C2D5-B145-88A8-005A3DE0EFA5}">
      <dsp:nvSpPr>
        <dsp:cNvPr id="0" name=""/>
        <dsp:cNvSpPr/>
      </dsp:nvSpPr>
      <dsp:spPr>
        <a:xfrm>
          <a:off x="2691541" y="587032"/>
          <a:ext cx="2444055" cy="1466433"/>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Oklahoma Public Employee Retirement System (OPERS) </a:t>
          </a:r>
        </a:p>
      </dsp:txBody>
      <dsp:txXfrm>
        <a:off x="2691541" y="587032"/>
        <a:ext cx="2444055" cy="1466433"/>
      </dsp:txXfrm>
    </dsp:sp>
    <dsp:sp modelId="{AB73D55A-FD2C-9048-96BD-8F43DE5FBFF6}">
      <dsp:nvSpPr>
        <dsp:cNvPr id="0" name=""/>
        <dsp:cNvSpPr/>
      </dsp:nvSpPr>
      <dsp:spPr>
        <a:xfrm>
          <a:off x="5380002" y="587032"/>
          <a:ext cx="2444055" cy="1466433"/>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Oklahoma Firefighters Pension &amp; Retirement System (OFPRS)</a:t>
          </a:r>
        </a:p>
      </dsp:txBody>
      <dsp:txXfrm>
        <a:off x="5380002" y="587032"/>
        <a:ext cx="2444055" cy="1466433"/>
      </dsp:txXfrm>
    </dsp:sp>
    <dsp:sp modelId="{55225381-BFE9-8C43-852A-C1A71DF40BE2}">
      <dsp:nvSpPr>
        <dsp:cNvPr id="0" name=""/>
        <dsp:cNvSpPr/>
      </dsp:nvSpPr>
      <dsp:spPr>
        <a:xfrm>
          <a:off x="8068463" y="587032"/>
          <a:ext cx="2444055" cy="1466433"/>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Oklahoma Police Pension &amp; Retirement System (OPPRS)</a:t>
          </a:r>
        </a:p>
      </dsp:txBody>
      <dsp:txXfrm>
        <a:off x="8068463" y="587032"/>
        <a:ext cx="2444055" cy="1466433"/>
      </dsp:txXfrm>
    </dsp:sp>
    <dsp:sp modelId="{F2E82ADF-19F6-C744-9379-6B24AE1FA3F4}">
      <dsp:nvSpPr>
        <dsp:cNvPr id="0" name=""/>
        <dsp:cNvSpPr/>
      </dsp:nvSpPr>
      <dsp:spPr>
        <a:xfrm>
          <a:off x="1347311" y="2297871"/>
          <a:ext cx="2444055" cy="1466433"/>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Oklahoma Law Enforcement Retirement System (OLERS)</a:t>
          </a:r>
        </a:p>
      </dsp:txBody>
      <dsp:txXfrm>
        <a:off x="1347311" y="2297871"/>
        <a:ext cx="2444055" cy="1466433"/>
      </dsp:txXfrm>
    </dsp:sp>
    <dsp:sp modelId="{DEE44391-F550-D54D-93B1-932C0500F65B}">
      <dsp:nvSpPr>
        <dsp:cNvPr id="0" name=""/>
        <dsp:cNvSpPr/>
      </dsp:nvSpPr>
      <dsp:spPr>
        <a:xfrm>
          <a:off x="4035772" y="2297871"/>
          <a:ext cx="2444055" cy="1466433"/>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Uniform Retirement System for Justices &amp; Judges (URSJJ)</a:t>
          </a:r>
        </a:p>
      </dsp:txBody>
      <dsp:txXfrm>
        <a:off x="4035772" y="2297871"/>
        <a:ext cx="2444055" cy="1466433"/>
      </dsp:txXfrm>
    </dsp:sp>
    <dsp:sp modelId="{84566583-A20F-934E-8CA2-AFE09DFBDB15}">
      <dsp:nvSpPr>
        <dsp:cNvPr id="0" name=""/>
        <dsp:cNvSpPr/>
      </dsp:nvSpPr>
      <dsp:spPr>
        <a:xfrm>
          <a:off x="6724233" y="2297871"/>
          <a:ext cx="2444055" cy="146643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Oklahoma Wildlife Conservation Retirement System (OWCRS)</a:t>
          </a:r>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86D5-F52F-5746-B023-9C938DB8F52A}">
      <dsp:nvSpPr>
        <dsp:cNvPr id="0" name=""/>
        <dsp:cNvSpPr/>
      </dsp:nvSpPr>
      <dsp:spPr>
        <a:xfrm>
          <a:off x="0" y="43511"/>
          <a:ext cx="6492875"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Teachers:</a:t>
          </a:r>
        </a:p>
      </dsp:txBody>
      <dsp:txXfrm>
        <a:off x="33955" y="77466"/>
        <a:ext cx="6424965" cy="627655"/>
      </dsp:txXfrm>
    </dsp:sp>
    <dsp:sp modelId="{03A8E1A6-5C55-7D41-9B14-42249334BDA4}">
      <dsp:nvSpPr>
        <dsp:cNvPr id="0" name=""/>
        <dsp:cNvSpPr/>
      </dsp:nvSpPr>
      <dsp:spPr>
        <a:xfrm>
          <a:off x="0" y="739076"/>
          <a:ext cx="6492875"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4.5% of Income and Sales Taxes</a:t>
          </a:r>
        </a:p>
        <a:p>
          <a:pPr marL="228600" lvl="1" indent="-228600" algn="l" defTabSz="1022350">
            <a:lnSpc>
              <a:spcPct val="90000"/>
            </a:lnSpc>
            <a:spcBef>
              <a:spcPct val="0"/>
            </a:spcBef>
            <a:spcAft>
              <a:spcPct val="20000"/>
            </a:spcAft>
            <a:buChar char="•"/>
          </a:pPr>
          <a:r>
            <a:rPr lang="en-US" sz="2300" kern="1200"/>
            <a:t>5% of Lottery</a:t>
          </a:r>
        </a:p>
      </dsp:txBody>
      <dsp:txXfrm>
        <a:off x="0" y="739076"/>
        <a:ext cx="6492875" cy="795397"/>
      </dsp:txXfrm>
    </dsp:sp>
    <dsp:sp modelId="{0A806E35-BCD8-4247-8F45-F8C76E4022BD}">
      <dsp:nvSpPr>
        <dsp:cNvPr id="0" name=""/>
        <dsp:cNvSpPr/>
      </dsp:nvSpPr>
      <dsp:spPr>
        <a:xfrm>
          <a:off x="0" y="1534473"/>
          <a:ext cx="6492875" cy="6955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Fire:</a:t>
          </a:r>
        </a:p>
      </dsp:txBody>
      <dsp:txXfrm>
        <a:off x="33955" y="1568428"/>
        <a:ext cx="6424965" cy="627655"/>
      </dsp:txXfrm>
    </dsp:sp>
    <dsp:sp modelId="{D8D46BD3-B21C-C34C-9188-182081951CC3}">
      <dsp:nvSpPr>
        <dsp:cNvPr id="0" name=""/>
        <dsp:cNvSpPr/>
      </dsp:nvSpPr>
      <dsp:spPr>
        <a:xfrm>
          <a:off x="0" y="2230038"/>
          <a:ext cx="6492875"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41% of Insurance Premium Tax</a:t>
          </a:r>
        </a:p>
      </dsp:txBody>
      <dsp:txXfrm>
        <a:off x="0" y="2230038"/>
        <a:ext cx="6492875" cy="480240"/>
      </dsp:txXfrm>
    </dsp:sp>
    <dsp:sp modelId="{08A449A8-C0EA-514E-A8C5-114548838D5A}">
      <dsp:nvSpPr>
        <dsp:cNvPr id="0" name=""/>
        <dsp:cNvSpPr/>
      </dsp:nvSpPr>
      <dsp:spPr>
        <a:xfrm>
          <a:off x="0" y="2710278"/>
          <a:ext cx="6492875" cy="6955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Police:</a:t>
          </a:r>
        </a:p>
      </dsp:txBody>
      <dsp:txXfrm>
        <a:off x="33955" y="2744233"/>
        <a:ext cx="6424965" cy="627655"/>
      </dsp:txXfrm>
    </dsp:sp>
    <dsp:sp modelId="{906AA28F-6D38-3942-A0ED-FE382D8B8B29}">
      <dsp:nvSpPr>
        <dsp:cNvPr id="0" name=""/>
        <dsp:cNvSpPr/>
      </dsp:nvSpPr>
      <dsp:spPr>
        <a:xfrm>
          <a:off x="0" y="3405843"/>
          <a:ext cx="6492875"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41% of Insurance Premium Tax</a:t>
          </a:r>
        </a:p>
      </dsp:txBody>
      <dsp:txXfrm>
        <a:off x="0" y="3405843"/>
        <a:ext cx="6492875" cy="480240"/>
      </dsp:txXfrm>
    </dsp:sp>
    <dsp:sp modelId="{92B84D68-1153-E844-8B05-EB2DE868F917}">
      <dsp:nvSpPr>
        <dsp:cNvPr id="0" name=""/>
        <dsp:cNvSpPr/>
      </dsp:nvSpPr>
      <dsp:spPr>
        <a:xfrm>
          <a:off x="0" y="3886083"/>
          <a:ext cx="6492875"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Law Enforcement:</a:t>
          </a:r>
        </a:p>
      </dsp:txBody>
      <dsp:txXfrm>
        <a:off x="33955" y="3920038"/>
        <a:ext cx="6424965" cy="627655"/>
      </dsp:txXfrm>
    </dsp:sp>
    <dsp:sp modelId="{E5B09FD0-58BC-DA4B-8A14-84C7E703046C}">
      <dsp:nvSpPr>
        <dsp:cNvPr id="0" name=""/>
        <dsp:cNvSpPr/>
      </dsp:nvSpPr>
      <dsp:spPr>
        <a:xfrm>
          <a:off x="0" y="4581648"/>
          <a:ext cx="6492875"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6% of Insurance Premium Tax</a:t>
          </a:r>
        </a:p>
      </dsp:txBody>
      <dsp:txXfrm>
        <a:off x="0" y="4581648"/>
        <a:ext cx="6492875" cy="48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A2CE2-4B56-4C46-8D7B-C0D41FEAAA2D}">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Requires Actuarial Report</a:t>
          </a:r>
        </a:p>
      </dsp:txBody>
      <dsp:txXfrm>
        <a:off x="126223" y="199266"/>
        <a:ext cx="6011194" cy="2333254"/>
      </dsp:txXfrm>
    </dsp:sp>
    <dsp:sp modelId="{B34F5C43-863C-0747-87FC-3F10AD881189}">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Added Benefits Must Be Funded</a:t>
          </a:r>
        </a:p>
      </dsp:txBody>
      <dsp:txXfrm>
        <a:off x="126223" y="2972166"/>
        <a:ext cx="6011194" cy="2333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BCCF-5BBD-7142-B1D2-9F0397C46A3F}">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62038-FD08-4747-8BBA-FBDCAC17FB4F}">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Important to Balance the Needs of Retirees</a:t>
          </a:r>
        </a:p>
      </dsp:txBody>
      <dsp:txXfrm>
        <a:off x="0" y="675"/>
        <a:ext cx="6900512" cy="790684"/>
      </dsp:txXfrm>
    </dsp:sp>
    <dsp:sp modelId="{BF5EA534-BA4F-D243-B2AE-DE0B3BD8EE56}">
      <dsp:nvSpPr>
        <dsp:cNvPr id="0" name=""/>
        <dsp:cNvSpPr/>
      </dsp:nvSpPr>
      <dsp:spPr>
        <a:xfrm>
          <a:off x="0" y="791359"/>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A8363-6F3F-6F4E-804B-24567CC9818E}">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Cost of Living Adjustment for Retirees</a:t>
          </a:r>
        </a:p>
      </dsp:txBody>
      <dsp:txXfrm>
        <a:off x="0" y="791359"/>
        <a:ext cx="6900512" cy="790684"/>
      </dsp:txXfrm>
    </dsp:sp>
    <dsp:sp modelId="{28904A88-AE46-424E-9A05-1877C2D59E99}">
      <dsp:nvSpPr>
        <dsp:cNvPr id="0" name=""/>
        <dsp:cNvSpPr/>
      </dsp:nvSpPr>
      <dsp:spPr>
        <a:xfrm>
          <a:off x="0" y="1582044"/>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022DD-2D3F-5D4F-A0FE-191CBD95E71A}">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0-2 Years Retired: 0</a:t>
          </a:r>
        </a:p>
      </dsp:txBody>
      <dsp:txXfrm>
        <a:off x="0" y="1582044"/>
        <a:ext cx="6900512" cy="790684"/>
      </dsp:txXfrm>
    </dsp:sp>
    <dsp:sp modelId="{598A4662-7A1E-6E4B-9CAD-9877AAAF5EA5}">
      <dsp:nvSpPr>
        <dsp:cNvPr id="0" name=""/>
        <dsp:cNvSpPr/>
      </dsp:nvSpPr>
      <dsp:spPr>
        <a:xfrm>
          <a:off x="0" y="237272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75D68D-8282-F84F-AA04-629401779FA4}">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2-5 Years Retired: 2%</a:t>
          </a:r>
        </a:p>
      </dsp:txBody>
      <dsp:txXfrm>
        <a:off x="0" y="2372728"/>
        <a:ext cx="6900512" cy="790684"/>
      </dsp:txXfrm>
    </dsp:sp>
    <dsp:sp modelId="{92C36844-FDD0-704A-8BBB-694352F59BBF}">
      <dsp:nvSpPr>
        <dsp:cNvPr id="0" name=""/>
        <dsp:cNvSpPr/>
      </dsp:nvSpPr>
      <dsp:spPr>
        <a:xfrm>
          <a:off x="0" y="3163412"/>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8F820-248A-A347-8CC1-02AF92FF0D23}">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5 Years or More: 4%</a:t>
          </a:r>
        </a:p>
      </dsp:txBody>
      <dsp:txXfrm>
        <a:off x="0" y="3163412"/>
        <a:ext cx="6900512" cy="790684"/>
      </dsp:txXfrm>
    </dsp:sp>
    <dsp:sp modelId="{4E2BD096-BD07-7748-AA0E-C462BC39DB72}">
      <dsp:nvSpPr>
        <dsp:cNvPr id="0" name=""/>
        <dsp:cNvSpPr/>
      </dsp:nvSpPr>
      <dsp:spPr>
        <a:xfrm>
          <a:off x="0" y="395409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FDFF0-945A-004E-9F56-75D77F007FED}">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First COLA in 12 Years</a:t>
          </a:r>
        </a:p>
      </dsp:txBody>
      <dsp:txXfrm>
        <a:off x="0" y="3954096"/>
        <a:ext cx="6900512" cy="790684"/>
      </dsp:txXfrm>
    </dsp:sp>
    <dsp:sp modelId="{5F4A02CD-68B3-CD41-9923-947797B32695}">
      <dsp:nvSpPr>
        <dsp:cNvPr id="0" name=""/>
        <dsp:cNvSpPr/>
      </dsp:nvSpPr>
      <dsp:spPr>
        <a:xfrm>
          <a:off x="0" y="47447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F06243-9308-B14D-AF62-EE47F4853561}">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Paid for from System Assets</a:t>
          </a:r>
        </a:p>
      </dsp:txBody>
      <dsp:txXfrm>
        <a:off x="0" y="4744781"/>
        <a:ext cx="6900512" cy="790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8EF3E-B418-4A36-85DD-3250A568D180}">
      <dsp:nvSpPr>
        <dsp:cNvPr id="0" name=""/>
        <dsp:cNvSpPr/>
      </dsp:nvSpPr>
      <dsp:spPr>
        <a:xfrm>
          <a:off x="1953914" y="529294"/>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CD5428-6C15-4709-878B-912F1D64D2AA}">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93% Stay in Oklahoma when they retire</a:t>
          </a:r>
        </a:p>
      </dsp:txBody>
      <dsp:txXfrm>
        <a:off x="765914" y="2943510"/>
        <a:ext cx="4320000" cy="720000"/>
      </dsp:txXfrm>
    </dsp:sp>
    <dsp:sp modelId="{9A40A66A-7FFF-4D26-B5C9-A1DAFA4B7162}">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2DF255-7D6E-45CC-B056-18F107EE80B9}">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Support the Local Economy</a:t>
          </a:r>
        </a:p>
      </dsp:txBody>
      <dsp:txXfrm>
        <a:off x="5841914" y="2943510"/>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90D22-D7A5-FC41-9DAE-CDC595BE38E6}">
      <dsp:nvSpPr>
        <dsp:cNvPr id="0" name=""/>
        <dsp:cNvSpPr/>
      </dsp:nvSpPr>
      <dsp:spPr>
        <a:xfrm>
          <a:off x="0" y="51766"/>
          <a:ext cx="10515600" cy="1350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Minimal Impact on System Assets</a:t>
          </a:r>
        </a:p>
      </dsp:txBody>
      <dsp:txXfrm>
        <a:off x="65934" y="117700"/>
        <a:ext cx="10383732" cy="1218787"/>
      </dsp:txXfrm>
    </dsp:sp>
    <dsp:sp modelId="{8F468FD2-98D4-E843-8D7F-8D6E4DC21676}">
      <dsp:nvSpPr>
        <dsp:cNvPr id="0" name=""/>
        <dsp:cNvSpPr/>
      </dsp:nvSpPr>
      <dsp:spPr>
        <a:xfrm>
          <a:off x="0" y="1500341"/>
          <a:ext cx="10515600" cy="1350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Not added back to Actuarial Assumptions</a:t>
          </a:r>
        </a:p>
      </dsp:txBody>
      <dsp:txXfrm>
        <a:off x="65934" y="1566275"/>
        <a:ext cx="10383732" cy="1218787"/>
      </dsp:txXfrm>
    </dsp:sp>
    <dsp:sp modelId="{F3518651-0046-5941-8343-91CDF8123002}">
      <dsp:nvSpPr>
        <dsp:cNvPr id="0" name=""/>
        <dsp:cNvSpPr/>
      </dsp:nvSpPr>
      <dsp:spPr>
        <a:xfrm>
          <a:off x="0" y="2948916"/>
          <a:ext cx="10515600" cy="1350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Not practical to use cash; Dedicated revenue exceeds required contribution</a:t>
          </a:r>
        </a:p>
      </dsp:txBody>
      <dsp:txXfrm>
        <a:off x="65934" y="3014850"/>
        <a:ext cx="10383732" cy="1218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7873C-802A-D748-9A94-C7033F8B32D6}">
      <dsp:nvSpPr>
        <dsp:cNvPr id="0" name=""/>
        <dsp:cNvSpPr/>
      </dsp:nvSpPr>
      <dsp:spPr>
        <a:xfrm>
          <a:off x="0" y="158576"/>
          <a:ext cx="10515600" cy="19465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Closes the DC Plan</a:t>
          </a:r>
        </a:p>
      </dsp:txBody>
      <dsp:txXfrm>
        <a:off x="95022" y="253598"/>
        <a:ext cx="10325556" cy="1756488"/>
      </dsp:txXfrm>
    </dsp:sp>
    <dsp:sp modelId="{296965F0-2C14-4C4F-9405-A5BE5D5384CB}">
      <dsp:nvSpPr>
        <dsp:cNvPr id="0" name=""/>
        <dsp:cNvSpPr/>
      </dsp:nvSpPr>
      <dsp:spPr>
        <a:xfrm>
          <a:off x="0" y="2246229"/>
          <a:ext cx="10515600" cy="194653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Allows Employees to buy service credit at Actuarial Value into the DB Plan</a:t>
          </a:r>
        </a:p>
      </dsp:txBody>
      <dsp:txXfrm>
        <a:off x="95022" y="2341251"/>
        <a:ext cx="10325556" cy="1756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24BB4-DF74-E841-B5D3-2DBE3C87F85A}">
      <dsp:nvSpPr>
        <dsp:cNvPr id="0" name=""/>
        <dsp:cNvSpPr/>
      </dsp:nvSpPr>
      <dsp:spPr>
        <a:xfrm>
          <a:off x="1748064" y="2975"/>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Retain Workforce</a:t>
          </a:r>
        </a:p>
      </dsp:txBody>
      <dsp:txXfrm>
        <a:off x="1748064" y="2975"/>
        <a:ext cx="3342605" cy="2005563"/>
      </dsp:txXfrm>
    </dsp:sp>
    <dsp:sp modelId="{43DCCFCB-41F4-D249-A4AC-46A9BC372B65}">
      <dsp:nvSpPr>
        <dsp:cNvPr id="0" name=""/>
        <dsp:cNvSpPr/>
      </dsp:nvSpPr>
      <dsp:spPr>
        <a:xfrm>
          <a:off x="5424930" y="2975"/>
          <a:ext cx="3342605" cy="200556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Reduce Training Costs</a:t>
          </a:r>
        </a:p>
      </dsp:txBody>
      <dsp:txXfrm>
        <a:off x="5424930" y="2975"/>
        <a:ext cx="3342605" cy="2005563"/>
      </dsp:txXfrm>
    </dsp:sp>
    <dsp:sp modelId="{FA435545-054A-DC41-A917-6ED752733532}">
      <dsp:nvSpPr>
        <dsp:cNvPr id="0" name=""/>
        <dsp:cNvSpPr/>
      </dsp:nvSpPr>
      <dsp:spPr>
        <a:xfrm>
          <a:off x="1748064" y="2342799"/>
          <a:ext cx="3342605" cy="200556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Allow the System to continue into perpetuity</a:t>
          </a:r>
        </a:p>
      </dsp:txBody>
      <dsp:txXfrm>
        <a:off x="1748064" y="2342799"/>
        <a:ext cx="3342605" cy="2005563"/>
      </dsp:txXfrm>
    </dsp:sp>
    <dsp:sp modelId="{11FE3E6E-91E3-BD48-A90E-B846E6BF35FB}">
      <dsp:nvSpPr>
        <dsp:cNvPr id="0" name=""/>
        <dsp:cNvSpPr/>
      </dsp:nvSpPr>
      <dsp:spPr>
        <a:xfrm>
          <a:off x="5424930" y="2342799"/>
          <a:ext cx="3342605" cy="200556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Provides Retirement Security for Retirees; Less Reliance on Government</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04096-3B59-FE41-A996-6780575E0D70}"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1230C-7463-3F4B-AE1A-A87C6E26C33A}" type="slidenum">
              <a:rPr lang="en-US" smtClean="0"/>
              <a:t>‹#›</a:t>
            </a:fld>
            <a:endParaRPr lang="en-US"/>
          </a:p>
        </p:txBody>
      </p:sp>
    </p:spTree>
    <p:extLst>
      <p:ext uri="{BB962C8B-B14F-4D97-AF65-F5344CB8AC3E}">
        <p14:creationId xmlns:p14="http://schemas.microsoft.com/office/powerpoint/2010/main" val="313759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2</a:t>
            </a:fld>
            <a:endParaRPr lang="en-US"/>
          </a:p>
        </p:txBody>
      </p:sp>
    </p:spTree>
    <p:extLst>
      <p:ext uri="{BB962C8B-B14F-4D97-AF65-F5344CB8AC3E}">
        <p14:creationId xmlns:p14="http://schemas.microsoft.com/office/powerpoint/2010/main" val="328910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5</a:t>
            </a:fld>
            <a:endParaRPr lang="en-US"/>
          </a:p>
        </p:txBody>
      </p:sp>
    </p:spTree>
    <p:extLst>
      <p:ext uri="{BB962C8B-B14F-4D97-AF65-F5344CB8AC3E}">
        <p14:creationId xmlns:p14="http://schemas.microsoft.com/office/powerpoint/2010/main" val="158581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6</a:t>
            </a:fld>
            <a:endParaRPr lang="en-US"/>
          </a:p>
        </p:txBody>
      </p:sp>
    </p:spTree>
    <p:extLst>
      <p:ext uri="{BB962C8B-B14F-4D97-AF65-F5344CB8AC3E}">
        <p14:creationId xmlns:p14="http://schemas.microsoft.com/office/powerpoint/2010/main" val="50968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7</a:t>
            </a:fld>
            <a:endParaRPr lang="en-US"/>
          </a:p>
        </p:txBody>
      </p:sp>
    </p:spTree>
    <p:extLst>
      <p:ext uri="{BB962C8B-B14F-4D97-AF65-F5344CB8AC3E}">
        <p14:creationId xmlns:p14="http://schemas.microsoft.com/office/powerpoint/2010/main" val="20043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9</a:t>
            </a:fld>
            <a:endParaRPr lang="en-US"/>
          </a:p>
        </p:txBody>
      </p:sp>
    </p:spTree>
    <p:extLst>
      <p:ext uri="{BB962C8B-B14F-4D97-AF65-F5344CB8AC3E}">
        <p14:creationId xmlns:p14="http://schemas.microsoft.com/office/powerpoint/2010/main" val="187137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10</a:t>
            </a:fld>
            <a:endParaRPr lang="en-US"/>
          </a:p>
        </p:txBody>
      </p:sp>
    </p:spTree>
    <p:extLst>
      <p:ext uri="{BB962C8B-B14F-4D97-AF65-F5344CB8AC3E}">
        <p14:creationId xmlns:p14="http://schemas.microsoft.com/office/powerpoint/2010/main" val="134191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1230C-7463-3F4B-AE1A-A87C6E26C33A}" type="slidenum">
              <a:rPr lang="en-US" smtClean="0"/>
              <a:t>11</a:t>
            </a:fld>
            <a:endParaRPr lang="en-US"/>
          </a:p>
        </p:txBody>
      </p:sp>
    </p:spTree>
    <p:extLst>
      <p:ext uri="{BB962C8B-B14F-4D97-AF65-F5344CB8AC3E}">
        <p14:creationId xmlns:p14="http://schemas.microsoft.com/office/powerpoint/2010/main" val="279001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EF0E-27C7-9841-8E3D-0B3C6781A5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D5F98D-2A0D-8E4E-B89A-A73A2AFF3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1D2A5-0F8F-9D40-8313-84468F8D2784}"/>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5" name="Footer Placeholder 4">
            <a:extLst>
              <a:ext uri="{FF2B5EF4-FFF2-40B4-BE49-F238E27FC236}">
                <a16:creationId xmlns:a16="http://schemas.microsoft.com/office/drawing/2014/main" id="{BBB99B0B-822D-F543-93B6-E8FB546E0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F9F1F-0CCC-694C-BAB4-B38A5E3B6C77}"/>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23217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9828-276F-8941-8818-F2FD7FEE8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7FD3D-00A0-2E42-8B0C-2A89F52134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83443-A1C5-0049-87C8-EF1364D1F769}"/>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5" name="Footer Placeholder 4">
            <a:extLst>
              <a:ext uri="{FF2B5EF4-FFF2-40B4-BE49-F238E27FC236}">
                <a16:creationId xmlns:a16="http://schemas.microsoft.com/office/drawing/2014/main" id="{AD9ED0DC-31CF-BD42-9C5D-CFBE2CD67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C1A4-6102-0C44-87F3-FA5B132562D3}"/>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402707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255B1-D070-7346-97F4-8B6B1FC6B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2A13D-982B-D445-AFBD-00150F8A2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99001-BE13-3E44-9F2D-9EF041907E9A}"/>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5" name="Footer Placeholder 4">
            <a:extLst>
              <a:ext uri="{FF2B5EF4-FFF2-40B4-BE49-F238E27FC236}">
                <a16:creationId xmlns:a16="http://schemas.microsoft.com/office/drawing/2014/main" id="{B83C2CF1-8AF9-0F48-86E5-4745C6E78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E2288-F180-3F48-9BEB-736713FF7294}"/>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387278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2174-5C06-9647-AED2-FC135CBBC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B68D3-2CC3-FE41-ABD3-A6C84252F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B88D3-FE73-4A4B-9D56-BD450DD75F18}"/>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5" name="Footer Placeholder 4">
            <a:extLst>
              <a:ext uri="{FF2B5EF4-FFF2-40B4-BE49-F238E27FC236}">
                <a16:creationId xmlns:a16="http://schemas.microsoft.com/office/drawing/2014/main" id="{E05AACF0-AA11-FD4D-9ECF-42190DFF4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68C3C-9FA0-2545-8248-922779D2BED0}"/>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76195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E8F-E130-4647-907D-378632386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5A5213-B5A2-D648-85BF-302A7CC70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46782-F8A6-1E4A-BE08-33363FB48E1B}"/>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5" name="Footer Placeholder 4">
            <a:extLst>
              <a:ext uri="{FF2B5EF4-FFF2-40B4-BE49-F238E27FC236}">
                <a16:creationId xmlns:a16="http://schemas.microsoft.com/office/drawing/2014/main" id="{2E3F00D9-C9B6-644B-B7BF-AA41F288B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EE94-A221-B545-A139-E1A8983B3C9E}"/>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427639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2277-924B-B946-98C4-23688F161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9F3B5-39D5-9846-8E20-2AAD0ABDA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50931F-D710-1647-81BF-FEE6F5FBF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D61D6-BFB5-1C44-910B-E99BAF562686}"/>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6" name="Footer Placeholder 5">
            <a:extLst>
              <a:ext uri="{FF2B5EF4-FFF2-40B4-BE49-F238E27FC236}">
                <a16:creationId xmlns:a16="http://schemas.microsoft.com/office/drawing/2014/main" id="{8BAF025B-E1F2-C649-A3B3-7F47B85D5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DE0A9-9F69-154C-A48F-91CD86752526}"/>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230927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DFC1-8DA0-7C4F-BB43-48ABAFD34A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ECEF95-5671-384A-B83E-F4DC26FAA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B9BDD-215D-B447-AC94-1EDB44F58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19CF0D-84D3-B840-AF79-F28807D9B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22B7B2-41BE-5743-9FC7-3F85295C04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4F5FF6-7746-4B4B-BE8C-7EA0E796D8E9}"/>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8" name="Footer Placeholder 7">
            <a:extLst>
              <a:ext uri="{FF2B5EF4-FFF2-40B4-BE49-F238E27FC236}">
                <a16:creationId xmlns:a16="http://schemas.microsoft.com/office/drawing/2014/main" id="{32E3E0C2-E1DA-E044-BFB4-0C3F239F28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4867C-7A90-A04C-8C55-09E750CF4FC2}"/>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68023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63EA-E1E7-5E48-A60F-CA945CF525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5FB4E-2268-7047-97AD-65DE3A23C4D6}"/>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4" name="Footer Placeholder 3">
            <a:extLst>
              <a:ext uri="{FF2B5EF4-FFF2-40B4-BE49-F238E27FC236}">
                <a16:creationId xmlns:a16="http://schemas.microsoft.com/office/drawing/2014/main" id="{EC739FEE-3AC8-E547-8D87-F3EEA0F779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782F5-751F-404B-853E-489D49E779DA}"/>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1766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4E35D-72A9-9542-AC68-B93E50693D2C}"/>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3" name="Footer Placeholder 2">
            <a:extLst>
              <a:ext uri="{FF2B5EF4-FFF2-40B4-BE49-F238E27FC236}">
                <a16:creationId xmlns:a16="http://schemas.microsoft.com/office/drawing/2014/main" id="{E57B48E9-44CD-B943-BA75-6B28811D05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F3A3C-8406-9447-BADE-0E1224FDD06E}"/>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210902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6ACE-D868-0E40-B579-8D6DF97AD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2FC07-7EAF-6E48-8388-ECEA4141E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A7D31-11C4-E94D-B7A8-3A7EDA46F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C149E-FE4A-6342-8098-701DDDAEDB9D}"/>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6" name="Footer Placeholder 5">
            <a:extLst>
              <a:ext uri="{FF2B5EF4-FFF2-40B4-BE49-F238E27FC236}">
                <a16:creationId xmlns:a16="http://schemas.microsoft.com/office/drawing/2014/main" id="{D57EFCA5-C37F-7E49-94FD-C6DC4D6E9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5E0C9-3EFF-D047-9BDE-9DAA161A8EE5}"/>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404246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4FF6-1A4A-2B4D-A020-5265365DE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21E081-A3C3-2749-9299-2BD1B5033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51EB39-DA07-664C-A523-BA5211F3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0241B-570E-B64B-8125-DE82F880E714}"/>
              </a:ext>
            </a:extLst>
          </p:cNvPr>
          <p:cNvSpPr>
            <a:spLocks noGrp="1"/>
          </p:cNvSpPr>
          <p:nvPr>
            <p:ph type="dt" sz="half" idx="10"/>
          </p:nvPr>
        </p:nvSpPr>
        <p:spPr/>
        <p:txBody>
          <a:bodyPr/>
          <a:lstStyle/>
          <a:p>
            <a:fld id="{3543F93A-D56C-FD4D-B8E9-1A1AEA4863F3}" type="datetimeFigureOut">
              <a:rPr lang="en-US" smtClean="0"/>
              <a:t>2/24/2022</a:t>
            </a:fld>
            <a:endParaRPr lang="en-US"/>
          </a:p>
        </p:txBody>
      </p:sp>
      <p:sp>
        <p:nvSpPr>
          <p:cNvPr id="6" name="Footer Placeholder 5">
            <a:extLst>
              <a:ext uri="{FF2B5EF4-FFF2-40B4-BE49-F238E27FC236}">
                <a16:creationId xmlns:a16="http://schemas.microsoft.com/office/drawing/2014/main" id="{57EADCDA-3F60-D64F-8563-A4246AD83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06A93-F365-8E43-8698-01762D129190}"/>
              </a:ext>
            </a:extLst>
          </p:cNvPr>
          <p:cNvSpPr>
            <a:spLocks noGrp="1"/>
          </p:cNvSpPr>
          <p:nvPr>
            <p:ph type="sldNum" sz="quarter" idx="12"/>
          </p:nvPr>
        </p:nvSpPr>
        <p:spPr/>
        <p:txBody>
          <a:bodyPr/>
          <a:lstStyle/>
          <a:p>
            <a:fld id="{0D4F9BB0-78B6-1B4C-8A50-D389A2149FF7}" type="slidenum">
              <a:rPr lang="en-US" smtClean="0"/>
              <a:t>‹#›</a:t>
            </a:fld>
            <a:endParaRPr lang="en-US"/>
          </a:p>
        </p:txBody>
      </p:sp>
    </p:spTree>
    <p:extLst>
      <p:ext uri="{BB962C8B-B14F-4D97-AF65-F5344CB8AC3E}">
        <p14:creationId xmlns:p14="http://schemas.microsoft.com/office/powerpoint/2010/main" val="423985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69C2C-C5FB-044D-AD9A-6DF60220D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51E413-E043-5848-8227-838BCDC2F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2A087-4760-CB4D-A00D-0D82693CD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3F93A-D56C-FD4D-B8E9-1A1AEA4863F3}" type="datetimeFigureOut">
              <a:rPr lang="en-US" smtClean="0"/>
              <a:t>2/24/2022</a:t>
            </a:fld>
            <a:endParaRPr lang="en-US"/>
          </a:p>
        </p:txBody>
      </p:sp>
      <p:sp>
        <p:nvSpPr>
          <p:cNvPr id="5" name="Footer Placeholder 4">
            <a:extLst>
              <a:ext uri="{FF2B5EF4-FFF2-40B4-BE49-F238E27FC236}">
                <a16:creationId xmlns:a16="http://schemas.microsoft.com/office/drawing/2014/main" id="{CF62A1B7-75C6-DC4A-8CF1-58EE1373C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83598E-6F85-3A4D-BE7B-458CED462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9BB0-78B6-1B4C-8A50-D389A2149FF7}" type="slidenum">
              <a:rPr lang="en-US" smtClean="0"/>
              <a:t>‹#›</a:t>
            </a:fld>
            <a:endParaRPr lang="en-US"/>
          </a:p>
        </p:txBody>
      </p:sp>
    </p:spTree>
    <p:extLst>
      <p:ext uri="{BB962C8B-B14F-4D97-AF65-F5344CB8AC3E}">
        <p14:creationId xmlns:p14="http://schemas.microsoft.com/office/powerpoint/2010/main" val="365875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8D4F-BAE5-DD43-B94D-B08B951240CE}"/>
              </a:ext>
            </a:extLst>
          </p:cNvPr>
          <p:cNvSpPr>
            <a:spLocks noGrp="1"/>
          </p:cNvSpPr>
          <p:nvPr>
            <p:ph type="ctrTitle"/>
          </p:nvPr>
        </p:nvSpPr>
        <p:spPr>
          <a:xfrm>
            <a:off x="7177216" y="2454849"/>
            <a:ext cx="4572000" cy="1909763"/>
          </a:xfrm>
        </p:spPr>
        <p:txBody>
          <a:bodyPr>
            <a:normAutofit fontScale="90000"/>
          </a:bodyPr>
          <a:lstStyle/>
          <a:p>
            <a:r>
              <a:rPr lang="en-US" b="1" dirty="0"/>
              <a:t>Avery </a:t>
            </a:r>
            <a:r>
              <a:rPr lang="en-US" b="1" dirty="0" err="1"/>
              <a:t>Frix</a:t>
            </a:r>
            <a:br>
              <a:rPr lang="en-US" dirty="0"/>
            </a:br>
            <a:r>
              <a:rPr lang="en-US" sz="4000" dirty="0"/>
              <a:t>State Representative</a:t>
            </a:r>
            <a:br>
              <a:rPr lang="en-US" sz="4000" dirty="0"/>
            </a:br>
            <a:r>
              <a:rPr lang="en-US" sz="4000" dirty="0"/>
              <a:t>Oklahoma House of Representatives, </a:t>
            </a:r>
            <a:br>
              <a:rPr lang="en-US" sz="4000" dirty="0"/>
            </a:br>
            <a:r>
              <a:rPr lang="en-US" sz="4000" dirty="0"/>
              <a:t>District 13</a:t>
            </a:r>
            <a:endParaRPr lang="en-US" dirty="0"/>
          </a:p>
        </p:txBody>
      </p:sp>
      <p:sp>
        <p:nvSpPr>
          <p:cNvPr id="3" name="Subtitle 2">
            <a:extLst>
              <a:ext uri="{FF2B5EF4-FFF2-40B4-BE49-F238E27FC236}">
                <a16:creationId xmlns:a16="http://schemas.microsoft.com/office/drawing/2014/main" id="{9CBB1173-6584-5541-92A8-72C08C46B84A}"/>
              </a:ext>
            </a:extLst>
          </p:cNvPr>
          <p:cNvSpPr>
            <a:spLocks noGrp="1"/>
          </p:cNvSpPr>
          <p:nvPr>
            <p:ph type="subTitle" idx="1"/>
          </p:nvPr>
        </p:nvSpPr>
        <p:spPr/>
        <p:txBody>
          <a:bodyPr/>
          <a:lstStyle/>
          <a:p>
            <a:endParaRPr lang="en-US"/>
          </a:p>
        </p:txBody>
      </p:sp>
      <p:pic>
        <p:nvPicPr>
          <p:cNvPr id="1026" name="Picture 2" descr="Oklahoma House of Representatives - Wikipedia">
            <a:extLst>
              <a:ext uri="{FF2B5EF4-FFF2-40B4-BE49-F238E27FC236}">
                <a16:creationId xmlns:a16="http://schemas.microsoft.com/office/drawing/2014/main" id="{4AB2E1EA-9885-4F4C-A0A5-AC12A5B41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16" y="80963"/>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19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4E5195D5-A964-466A-B591-33597FEA8605}"/>
              </a:ext>
            </a:extLst>
          </p:cNvPr>
          <p:cNvPicPr>
            <a:picLocks noChangeAspect="1"/>
          </p:cNvPicPr>
          <p:nvPr/>
        </p:nvPicPr>
        <p:blipFill rotWithShape="1">
          <a:blip r:embed="rId3"/>
          <a:srcRect l="195" r="5687" b="-1"/>
          <a:stretch/>
        </p:blipFill>
        <p:spPr>
          <a:xfrm>
            <a:off x="1" y="10"/>
            <a:ext cx="9669642" cy="6857990"/>
          </a:xfrm>
          <a:prstGeom prst="rect">
            <a:avLst/>
          </a:prstGeom>
        </p:spPr>
      </p:pic>
      <p:sp>
        <p:nvSpPr>
          <p:cNvPr id="21"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8421B9-9822-234D-9520-76A04170F329}"/>
              </a:ext>
            </a:extLst>
          </p:cNvPr>
          <p:cNvSpPr>
            <a:spLocks noGrp="1"/>
          </p:cNvSpPr>
          <p:nvPr>
            <p:ph type="title"/>
          </p:nvPr>
        </p:nvSpPr>
        <p:spPr>
          <a:xfrm>
            <a:off x="7531610" y="365125"/>
            <a:ext cx="3822189" cy="1899912"/>
          </a:xfrm>
        </p:spPr>
        <p:txBody>
          <a:bodyPr>
            <a:normAutofit/>
          </a:bodyPr>
          <a:lstStyle/>
          <a:p>
            <a:r>
              <a:rPr lang="en-US" sz="3600" b="1" dirty="0"/>
              <a:t>Retirees Should be at the Center of the Retirement System</a:t>
            </a:r>
          </a:p>
        </p:txBody>
      </p:sp>
      <p:sp>
        <p:nvSpPr>
          <p:cNvPr id="3" name="Content Placeholder 2">
            <a:extLst>
              <a:ext uri="{FF2B5EF4-FFF2-40B4-BE49-F238E27FC236}">
                <a16:creationId xmlns:a16="http://schemas.microsoft.com/office/drawing/2014/main" id="{D78DBFC2-2E72-9A4E-ADB2-DA5D61E4736A}"/>
              </a:ext>
            </a:extLst>
          </p:cNvPr>
          <p:cNvSpPr>
            <a:spLocks noGrp="1"/>
          </p:cNvSpPr>
          <p:nvPr>
            <p:ph idx="1"/>
          </p:nvPr>
        </p:nvSpPr>
        <p:spPr>
          <a:xfrm>
            <a:off x="7531610" y="2434201"/>
            <a:ext cx="3822189" cy="3742762"/>
          </a:xfrm>
        </p:spPr>
        <p:txBody>
          <a:bodyPr>
            <a:normAutofit/>
          </a:bodyPr>
          <a:lstStyle/>
          <a:p>
            <a:r>
              <a:rPr lang="en-US" dirty="0"/>
              <a:t>Health Insurance Costs have increased significantly</a:t>
            </a:r>
          </a:p>
          <a:p>
            <a:r>
              <a:rPr lang="en-US" dirty="0"/>
              <a:t>Inflation</a:t>
            </a:r>
          </a:p>
        </p:txBody>
      </p:sp>
    </p:spTree>
    <p:extLst>
      <p:ext uri="{BB962C8B-B14F-4D97-AF65-F5344CB8AC3E}">
        <p14:creationId xmlns:p14="http://schemas.microsoft.com/office/powerpoint/2010/main" val="344124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FF0F03-58ED-3B42-B1B1-8A7D8FB2AA80}"/>
              </a:ext>
            </a:extLst>
          </p:cNvPr>
          <p:cNvSpPr>
            <a:spLocks noGrp="1"/>
          </p:cNvSpPr>
          <p:nvPr>
            <p:ph type="title"/>
          </p:nvPr>
        </p:nvSpPr>
        <p:spPr>
          <a:xfrm>
            <a:off x="1371597" y="348865"/>
            <a:ext cx="10044023" cy="877729"/>
          </a:xfrm>
        </p:spPr>
        <p:txBody>
          <a:bodyPr anchor="ctr">
            <a:normAutofit/>
          </a:bodyPr>
          <a:lstStyle/>
          <a:p>
            <a:r>
              <a:rPr lang="en-US" sz="5400" b="1" dirty="0">
                <a:solidFill>
                  <a:srgbClr val="FFFFFF"/>
                </a:solidFill>
              </a:rPr>
              <a:t>Retirees Economic Impact</a:t>
            </a:r>
          </a:p>
        </p:txBody>
      </p:sp>
      <p:graphicFrame>
        <p:nvGraphicFramePr>
          <p:cNvPr id="17" name="Content Placeholder 2">
            <a:extLst>
              <a:ext uri="{FF2B5EF4-FFF2-40B4-BE49-F238E27FC236}">
                <a16:creationId xmlns:a16="http://schemas.microsoft.com/office/drawing/2014/main" id="{EBBE2B03-BAEF-4190-A39B-F11D981D7082}"/>
              </a:ext>
            </a:extLst>
          </p:cNvPr>
          <p:cNvGraphicFramePr>
            <a:graphicFrameLocks noGrp="1"/>
          </p:cNvGraphicFramePr>
          <p:nvPr>
            <p:ph idx="1"/>
            <p:extLst>
              <p:ext uri="{D42A27DB-BD31-4B8C-83A1-F6EECF244321}">
                <p14:modId xmlns:p14="http://schemas.microsoft.com/office/powerpoint/2010/main" val="20036392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29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8297B-4FA1-904E-80A0-AB58C05AC4C8}"/>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5500" kern="1200" dirty="0">
                <a:solidFill>
                  <a:schemeClr val="tx1"/>
                </a:solidFill>
                <a:latin typeface="+mj-lt"/>
                <a:ea typeface="+mj-ea"/>
                <a:cs typeface="+mj-cs"/>
              </a:rPr>
              <a:t>2015: Oklahoma Public Employees Retirement System moves to </a:t>
            </a:r>
            <a:r>
              <a:rPr lang="en-US" sz="5500" b="1" kern="1200" dirty="0">
                <a:solidFill>
                  <a:schemeClr val="tx1"/>
                </a:solidFill>
                <a:latin typeface="+mj-lt"/>
                <a:ea typeface="+mj-ea"/>
                <a:cs typeface="+mj-cs"/>
              </a:rPr>
              <a:t>Defined Contribution</a:t>
            </a:r>
            <a:r>
              <a:rPr lang="en-US" sz="5500" kern="1200" dirty="0">
                <a:solidFill>
                  <a:schemeClr val="tx1"/>
                </a:solidFill>
                <a:latin typeface="+mj-lt"/>
                <a:ea typeface="+mj-ea"/>
                <a:cs typeface="+mj-cs"/>
              </a:rPr>
              <a:t> for </a:t>
            </a:r>
            <a:r>
              <a:rPr lang="en-US" sz="5500" b="1" kern="1200" dirty="0">
                <a:solidFill>
                  <a:schemeClr val="tx1"/>
                </a:solidFill>
                <a:latin typeface="+mj-lt"/>
                <a:ea typeface="+mj-ea"/>
                <a:cs typeface="+mj-cs"/>
              </a:rPr>
              <a:t>New Employees</a:t>
            </a:r>
          </a:p>
        </p:txBody>
      </p:sp>
      <p:sp>
        <p:nvSpPr>
          <p:cNvPr id="3" name="Content Placeholder 2">
            <a:extLst>
              <a:ext uri="{FF2B5EF4-FFF2-40B4-BE49-F238E27FC236}">
                <a16:creationId xmlns:a16="http://schemas.microsoft.com/office/drawing/2014/main" id="{C6C7334E-D773-2246-9575-BDC1E1900862}"/>
              </a:ext>
            </a:extLst>
          </p:cNvPr>
          <p:cNvSpPr>
            <a:spLocks noGrp="1"/>
          </p:cNvSpPr>
          <p:nvPr>
            <p:ph idx="1"/>
          </p:nvPr>
        </p:nvSpPr>
        <p:spPr>
          <a:xfrm>
            <a:off x="1366159" y="4965614"/>
            <a:ext cx="9623404" cy="834454"/>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Exempts County and Local Government Employees</a:t>
            </a:r>
          </a:p>
        </p:txBody>
      </p:sp>
    </p:spTree>
    <p:extLst>
      <p:ext uri="{BB962C8B-B14F-4D97-AF65-F5344CB8AC3E}">
        <p14:creationId xmlns:p14="http://schemas.microsoft.com/office/powerpoint/2010/main" val="166745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D89D6-C592-FC4D-ACA8-5BE6BD31B67F}"/>
              </a:ext>
            </a:extLst>
          </p:cNvPr>
          <p:cNvSpPr>
            <a:spLocks noGrp="1"/>
          </p:cNvSpPr>
          <p:nvPr>
            <p:ph type="title"/>
          </p:nvPr>
        </p:nvSpPr>
        <p:spPr>
          <a:xfrm>
            <a:off x="838200" y="365125"/>
            <a:ext cx="10515600" cy="1325563"/>
          </a:xfrm>
        </p:spPr>
        <p:txBody>
          <a:bodyPr>
            <a:normAutofit/>
          </a:bodyPr>
          <a:lstStyle/>
          <a:p>
            <a:r>
              <a:rPr lang="en-US" sz="5400"/>
              <a:t>DC System Observations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EB7E23-01E2-2F4F-B543-F2E5F8094D37}"/>
              </a:ext>
            </a:extLst>
          </p:cNvPr>
          <p:cNvSpPr>
            <a:spLocks noGrp="1"/>
          </p:cNvSpPr>
          <p:nvPr>
            <p:ph idx="1"/>
          </p:nvPr>
        </p:nvSpPr>
        <p:spPr>
          <a:xfrm>
            <a:off x="838200" y="1929384"/>
            <a:ext cx="10515600" cy="4251960"/>
          </a:xfrm>
        </p:spPr>
        <p:txBody>
          <a:bodyPr>
            <a:normAutofit fontScale="92500" lnSpcReduction="20000"/>
          </a:bodyPr>
          <a:lstStyle/>
          <a:p>
            <a:r>
              <a:rPr lang="en-US" sz="3200" dirty="0"/>
              <a:t>9 of 10 State Employees enrolled in the DC System </a:t>
            </a:r>
            <a:r>
              <a:rPr lang="en-US" sz="3200" b="1" dirty="0"/>
              <a:t>Not Withdrawing or Not Rolling Over</a:t>
            </a:r>
            <a:r>
              <a:rPr lang="en-US" sz="3200" dirty="0"/>
              <a:t> Retirement Account When Exiting State Employment, per Director Fox</a:t>
            </a:r>
          </a:p>
          <a:p>
            <a:r>
              <a:rPr lang="en-US" sz="3200" b="1" dirty="0"/>
              <a:t>Portability</a:t>
            </a:r>
            <a:r>
              <a:rPr lang="en-US" sz="3200" dirty="0"/>
              <a:t> has made it easier to Leave Employment with the State, leading to Workforce Challenges </a:t>
            </a:r>
          </a:p>
          <a:p>
            <a:r>
              <a:rPr lang="en-US" sz="3200" b="1" dirty="0"/>
              <a:t>Liabilities</a:t>
            </a:r>
            <a:r>
              <a:rPr lang="en-US" sz="3200" dirty="0"/>
              <a:t> are no longer into perpetuity</a:t>
            </a:r>
          </a:p>
          <a:p>
            <a:r>
              <a:rPr lang="en-US" sz="3200" dirty="0"/>
              <a:t>Employees: </a:t>
            </a:r>
            <a:r>
              <a:rPr lang="en-US" sz="3200" b="1" dirty="0"/>
              <a:t>Higher Fees </a:t>
            </a:r>
            <a:r>
              <a:rPr lang="en-US" sz="3200" dirty="0"/>
              <a:t>and Not Engaged in Investments, despite Education</a:t>
            </a:r>
          </a:p>
          <a:p>
            <a:r>
              <a:rPr lang="en-US" sz="3200" dirty="0"/>
              <a:t>Many look to </a:t>
            </a:r>
            <a:r>
              <a:rPr lang="en-US" sz="3200" b="1" dirty="0"/>
              <a:t>move to another position </a:t>
            </a:r>
            <a:r>
              <a:rPr lang="en-US" sz="3200" dirty="0"/>
              <a:t>within State Government that offers a DB Retirement Plan</a:t>
            </a:r>
          </a:p>
          <a:p>
            <a:endParaRPr lang="en-US" sz="2200" dirty="0"/>
          </a:p>
        </p:txBody>
      </p:sp>
    </p:spTree>
    <p:extLst>
      <p:ext uri="{BB962C8B-B14F-4D97-AF65-F5344CB8AC3E}">
        <p14:creationId xmlns:p14="http://schemas.microsoft.com/office/powerpoint/2010/main" val="185770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B92B9-57D8-2D4B-AB77-87722D2F67F3}"/>
              </a:ext>
            </a:extLst>
          </p:cNvPr>
          <p:cNvSpPr>
            <a:spLocks noGrp="1"/>
          </p:cNvSpPr>
          <p:nvPr>
            <p:ph idx="1"/>
          </p:nvPr>
        </p:nvSpPr>
        <p:spPr>
          <a:xfrm>
            <a:off x="805543" y="760562"/>
            <a:ext cx="5272888" cy="5293104"/>
          </a:xfrm>
        </p:spPr>
        <p:txBody>
          <a:bodyPr anchor="t">
            <a:normAutofit/>
          </a:bodyPr>
          <a:lstStyle/>
          <a:p>
            <a:pPr marL="0" indent="0">
              <a:buNone/>
            </a:pPr>
            <a:r>
              <a:rPr lang="en-US" sz="4000" dirty="0"/>
              <a:t>More than </a:t>
            </a:r>
            <a:r>
              <a:rPr lang="en-US" sz="4000" b="1" dirty="0"/>
              <a:t>three-quarters</a:t>
            </a:r>
            <a:r>
              <a:rPr lang="en-US" sz="4000" dirty="0"/>
              <a:t> of new hires of employers sponsoring defined-benefit plans say the plans give them a </a:t>
            </a:r>
            <a:r>
              <a:rPr lang="en-US" sz="4000" b="1" dirty="0"/>
              <a:t>compelling reason to stay on the job.</a:t>
            </a:r>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Onboarding">
            <a:extLst>
              <a:ext uri="{FF2B5EF4-FFF2-40B4-BE49-F238E27FC236}">
                <a16:creationId xmlns:a16="http://schemas.microsoft.com/office/drawing/2014/main" id="{68B9CE02-E611-4945-928C-A7206BA792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29346436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E150CA-693C-4962-8703-A4910D06D1A6}"/>
              </a:ext>
            </a:extLst>
          </p:cNvPr>
          <p:cNvPicPr>
            <a:picLocks noChangeAspect="1"/>
          </p:cNvPicPr>
          <p:nvPr/>
        </p:nvPicPr>
        <p:blipFill rotWithShape="1">
          <a:blip r:embed="rId2">
            <a:alphaModFix amt="35000"/>
          </a:blip>
          <a:srcRect t="3919" b="19289"/>
          <a:stretch/>
        </p:blipFill>
        <p:spPr>
          <a:xfrm>
            <a:off x="20" y="10"/>
            <a:ext cx="12191980" cy="6857990"/>
          </a:xfrm>
          <a:prstGeom prst="rect">
            <a:avLst/>
          </a:prstGeom>
        </p:spPr>
      </p:pic>
      <p:sp>
        <p:nvSpPr>
          <p:cNvPr id="2" name="Title 1">
            <a:extLst>
              <a:ext uri="{FF2B5EF4-FFF2-40B4-BE49-F238E27FC236}">
                <a16:creationId xmlns:a16="http://schemas.microsoft.com/office/drawing/2014/main" id="{F6F1AFED-0A3D-DD4C-888D-3194698C506F}"/>
              </a:ext>
            </a:extLst>
          </p:cNvPr>
          <p:cNvSpPr>
            <a:spLocks noGrp="1"/>
          </p:cNvSpPr>
          <p:nvPr>
            <p:ph type="title"/>
          </p:nvPr>
        </p:nvSpPr>
        <p:spPr>
          <a:xfrm>
            <a:off x="838200" y="365125"/>
            <a:ext cx="10515600" cy="1325563"/>
          </a:xfrm>
        </p:spPr>
        <p:txBody>
          <a:bodyPr>
            <a:normAutofit/>
          </a:bodyPr>
          <a:lstStyle/>
          <a:p>
            <a:r>
              <a:rPr lang="en-US">
                <a:solidFill>
                  <a:srgbClr val="FFFFFF"/>
                </a:solidFill>
              </a:rPr>
              <a:t>COLA Observations</a:t>
            </a:r>
          </a:p>
        </p:txBody>
      </p:sp>
      <p:graphicFrame>
        <p:nvGraphicFramePr>
          <p:cNvPr id="5" name="Content Placeholder 2">
            <a:extLst>
              <a:ext uri="{FF2B5EF4-FFF2-40B4-BE49-F238E27FC236}">
                <a16:creationId xmlns:a16="http://schemas.microsoft.com/office/drawing/2014/main" id="{C3E61FDD-0F78-42AE-825D-D8A97CCA7EEC}"/>
              </a:ext>
            </a:extLst>
          </p:cNvPr>
          <p:cNvGraphicFramePr>
            <a:graphicFrameLocks noGrp="1"/>
          </p:cNvGraphicFramePr>
          <p:nvPr>
            <p:ph idx="1"/>
            <p:extLst>
              <p:ext uri="{D42A27DB-BD31-4B8C-83A1-F6EECF244321}">
                <p14:modId xmlns:p14="http://schemas.microsoft.com/office/powerpoint/2010/main" val="19497949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1378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3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7">
            <a:extLst>
              <a:ext uri="{FF2B5EF4-FFF2-40B4-BE49-F238E27FC236}">
                <a16:creationId xmlns:a16="http://schemas.microsoft.com/office/drawing/2014/main" id="{49ACF822-5F07-4332-B163-052F2E637BA2}"/>
              </a:ext>
            </a:extLst>
          </p:cNvPr>
          <p:cNvPicPr>
            <a:picLocks noChangeAspect="1"/>
          </p:cNvPicPr>
          <p:nvPr/>
        </p:nvPicPr>
        <p:blipFill rotWithShape="1">
          <a:blip r:embed="rId2">
            <a:alphaModFix amt="35000"/>
          </a:blip>
          <a:srcRect t="8268" b="7146"/>
          <a:stretch/>
        </p:blipFill>
        <p:spPr>
          <a:xfrm>
            <a:off x="20" y="10"/>
            <a:ext cx="12191980" cy="6857990"/>
          </a:xfrm>
          <a:prstGeom prst="rect">
            <a:avLst/>
          </a:prstGeom>
        </p:spPr>
      </p:pic>
      <p:sp>
        <p:nvSpPr>
          <p:cNvPr id="2" name="Title 1">
            <a:extLst>
              <a:ext uri="{FF2B5EF4-FFF2-40B4-BE49-F238E27FC236}">
                <a16:creationId xmlns:a16="http://schemas.microsoft.com/office/drawing/2014/main" id="{13D5C12D-8675-A94B-BE24-3500CFBB189C}"/>
              </a:ext>
            </a:extLst>
          </p:cNvPr>
          <p:cNvSpPr>
            <a:spLocks noGrp="1"/>
          </p:cNvSpPr>
          <p:nvPr>
            <p:ph type="title"/>
          </p:nvPr>
        </p:nvSpPr>
        <p:spPr>
          <a:xfrm>
            <a:off x="838200" y="365125"/>
            <a:ext cx="10515600" cy="1325563"/>
          </a:xfrm>
        </p:spPr>
        <p:txBody>
          <a:bodyPr>
            <a:normAutofit/>
          </a:bodyPr>
          <a:lstStyle/>
          <a:p>
            <a:r>
              <a:rPr lang="en-US" sz="6600" b="1" u="sng" dirty="0">
                <a:solidFill>
                  <a:srgbClr val="FFFFFF"/>
                </a:solidFill>
              </a:rPr>
              <a:t>HB 2486</a:t>
            </a:r>
          </a:p>
        </p:txBody>
      </p:sp>
      <p:graphicFrame>
        <p:nvGraphicFramePr>
          <p:cNvPr id="26" name="Content Placeholder 2">
            <a:extLst>
              <a:ext uri="{FF2B5EF4-FFF2-40B4-BE49-F238E27FC236}">
                <a16:creationId xmlns:a16="http://schemas.microsoft.com/office/drawing/2014/main" id="{46FB1A19-1A7A-43C5-B217-260E554A6B60}"/>
              </a:ext>
            </a:extLst>
          </p:cNvPr>
          <p:cNvGraphicFramePr>
            <a:graphicFrameLocks noGrp="1"/>
          </p:cNvGraphicFramePr>
          <p:nvPr>
            <p:ph idx="1"/>
            <p:extLst>
              <p:ext uri="{D42A27DB-BD31-4B8C-83A1-F6EECF244321}">
                <p14:modId xmlns:p14="http://schemas.microsoft.com/office/powerpoint/2010/main" val="11619856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69974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8CDC0B-B8BB-44E5-AA4F-7B045B1CDF82}"/>
              </a:ext>
            </a:extLst>
          </p:cNvPr>
          <p:cNvPicPr>
            <a:picLocks noChangeAspect="1"/>
          </p:cNvPicPr>
          <p:nvPr/>
        </p:nvPicPr>
        <p:blipFill rotWithShape="1">
          <a:blip r:embed="rId2">
            <a:alphaModFix amt="35000"/>
          </a:blip>
          <a:srcRect t="7838" b="7576"/>
          <a:stretch/>
        </p:blipFill>
        <p:spPr>
          <a:xfrm>
            <a:off x="20" y="10"/>
            <a:ext cx="12191980" cy="6857990"/>
          </a:xfrm>
          <a:prstGeom prst="rect">
            <a:avLst/>
          </a:prstGeom>
        </p:spPr>
      </p:pic>
      <p:sp>
        <p:nvSpPr>
          <p:cNvPr id="2" name="Title 1">
            <a:extLst>
              <a:ext uri="{FF2B5EF4-FFF2-40B4-BE49-F238E27FC236}">
                <a16:creationId xmlns:a16="http://schemas.microsoft.com/office/drawing/2014/main" id="{8FABC698-9BF9-474D-90D6-3B4308909479}"/>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Benefits of HB 2486</a:t>
            </a:r>
          </a:p>
        </p:txBody>
      </p:sp>
      <p:graphicFrame>
        <p:nvGraphicFramePr>
          <p:cNvPr id="5" name="Content Placeholder 2">
            <a:extLst>
              <a:ext uri="{FF2B5EF4-FFF2-40B4-BE49-F238E27FC236}">
                <a16:creationId xmlns:a16="http://schemas.microsoft.com/office/drawing/2014/main" id="{D4E5A877-20FD-40CF-AD42-B875FC844E67}"/>
              </a:ext>
            </a:extLst>
          </p:cNvPr>
          <p:cNvGraphicFramePr>
            <a:graphicFrameLocks noGrp="1"/>
          </p:cNvGraphicFramePr>
          <p:nvPr>
            <p:ph idx="1"/>
            <p:extLst>
              <p:ext uri="{D42A27DB-BD31-4B8C-83A1-F6EECF244321}">
                <p14:modId xmlns:p14="http://schemas.microsoft.com/office/powerpoint/2010/main" val="1889547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23312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9353-645D-D348-8ECA-14DB3F7C3A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AC37BA-D98B-8D40-8D44-26BF11490F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384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Background pattern&#10;&#10;Description automatically generated">
            <a:extLst>
              <a:ext uri="{FF2B5EF4-FFF2-40B4-BE49-F238E27FC236}">
                <a16:creationId xmlns:a16="http://schemas.microsoft.com/office/drawing/2014/main" id="{8E7F63F9-551F-4311-9C30-3897E7DA1ABF}"/>
              </a:ext>
            </a:extLst>
          </p:cNvPr>
          <p:cNvPicPr>
            <a:picLocks noChangeAspect="1"/>
          </p:cNvPicPr>
          <p:nvPr/>
        </p:nvPicPr>
        <p:blipFill rotWithShape="1">
          <a:blip r:embed="rId3">
            <a:alphaModFix amt="35000"/>
          </a:blip>
          <a:srcRect t="11232" b="6351"/>
          <a:stretch/>
        </p:blipFill>
        <p:spPr>
          <a:xfrm>
            <a:off x="20" y="10"/>
            <a:ext cx="12191980" cy="6857990"/>
          </a:xfrm>
          <a:prstGeom prst="rect">
            <a:avLst/>
          </a:prstGeom>
        </p:spPr>
      </p:pic>
      <p:sp>
        <p:nvSpPr>
          <p:cNvPr id="2" name="Title 1">
            <a:extLst>
              <a:ext uri="{FF2B5EF4-FFF2-40B4-BE49-F238E27FC236}">
                <a16:creationId xmlns:a16="http://schemas.microsoft.com/office/drawing/2014/main" id="{9DD0C971-C4BD-B846-82E6-C7FAEFA17519}"/>
              </a:ext>
            </a:extLst>
          </p:cNvPr>
          <p:cNvSpPr>
            <a:spLocks noGrp="1"/>
          </p:cNvSpPr>
          <p:nvPr>
            <p:ph type="title"/>
          </p:nvPr>
        </p:nvSpPr>
        <p:spPr>
          <a:xfrm>
            <a:off x="838200" y="365125"/>
            <a:ext cx="10515600" cy="1325563"/>
          </a:xfrm>
        </p:spPr>
        <p:txBody>
          <a:bodyPr>
            <a:normAutofit/>
          </a:bodyPr>
          <a:lstStyle/>
          <a:p>
            <a:r>
              <a:rPr lang="en-US">
                <a:solidFill>
                  <a:srgbClr val="FFFFFF"/>
                </a:solidFill>
              </a:rPr>
              <a:t>7 Pension Systems in Oklahoma</a:t>
            </a:r>
          </a:p>
        </p:txBody>
      </p:sp>
      <p:graphicFrame>
        <p:nvGraphicFramePr>
          <p:cNvPr id="5" name="Content Placeholder 2">
            <a:extLst>
              <a:ext uri="{FF2B5EF4-FFF2-40B4-BE49-F238E27FC236}">
                <a16:creationId xmlns:a16="http://schemas.microsoft.com/office/drawing/2014/main" id="{7DBD413E-BEED-4CB9-804C-91437D0EA38D}"/>
              </a:ext>
            </a:extLst>
          </p:cNvPr>
          <p:cNvGraphicFramePr>
            <a:graphicFrameLocks noGrp="1"/>
          </p:cNvGraphicFramePr>
          <p:nvPr>
            <p:ph idx="1"/>
            <p:extLst>
              <p:ext uri="{D42A27DB-BD31-4B8C-83A1-F6EECF244321}">
                <p14:modId xmlns:p14="http://schemas.microsoft.com/office/powerpoint/2010/main" val="24934406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905006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651BC7-AB41-4017-8071-13676E9C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90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246BE2-D80D-2C4C-8BFB-61BB10680476}"/>
              </a:ext>
            </a:extLst>
          </p:cNvPr>
          <p:cNvSpPr>
            <a:spLocks noGrp="1"/>
          </p:cNvSpPr>
          <p:nvPr>
            <p:ph type="title"/>
          </p:nvPr>
        </p:nvSpPr>
        <p:spPr>
          <a:xfrm>
            <a:off x="648929" y="629266"/>
            <a:ext cx="3651467" cy="1676603"/>
          </a:xfrm>
        </p:spPr>
        <p:txBody>
          <a:bodyPr>
            <a:normAutofit/>
          </a:bodyPr>
          <a:lstStyle/>
          <a:p>
            <a:r>
              <a:rPr lang="en-US" sz="4000" dirty="0">
                <a:solidFill>
                  <a:schemeClr val="bg1"/>
                </a:solidFill>
              </a:rPr>
              <a:t>In Years Past</a:t>
            </a:r>
          </a:p>
        </p:txBody>
      </p:sp>
      <p:sp>
        <p:nvSpPr>
          <p:cNvPr id="3" name="Content Placeholder 2">
            <a:extLst>
              <a:ext uri="{FF2B5EF4-FFF2-40B4-BE49-F238E27FC236}">
                <a16:creationId xmlns:a16="http://schemas.microsoft.com/office/drawing/2014/main" id="{15F2EAF3-E729-FE4A-86AD-D0C3E4DA52D0}"/>
              </a:ext>
            </a:extLst>
          </p:cNvPr>
          <p:cNvSpPr>
            <a:spLocks noGrp="1"/>
          </p:cNvSpPr>
          <p:nvPr>
            <p:ph idx="1"/>
          </p:nvPr>
        </p:nvSpPr>
        <p:spPr>
          <a:xfrm>
            <a:off x="648931" y="2438400"/>
            <a:ext cx="3651466" cy="3785419"/>
          </a:xfrm>
        </p:spPr>
        <p:txBody>
          <a:bodyPr>
            <a:normAutofit/>
          </a:bodyPr>
          <a:lstStyle/>
          <a:p>
            <a:r>
              <a:rPr lang="en-US" sz="3200" dirty="0">
                <a:solidFill>
                  <a:schemeClr val="accent1">
                    <a:lumMod val="20000"/>
                    <a:lumOff val="80000"/>
                  </a:schemeClr>
                </a:solidFill>
              </a:rPr>
              <a:t>Balance Budget</a:t>
            </a:r>
          </a:p>
          <a:p>
            <a:r>
              <a:rPr lang="en-US" sz="3200" dirty="0">
                <a:solidFill>
                  <a:schemeClr val="accent1">
                    <a:lumMod val="20000"/>
                    <a:lumOff val="80000"/>
                  </a:schemeClr>
                </a:solidFill>
              </a:rPr>
              <a:t>COLAs in Election Years</a:t>
            </a:r>
          </a:p>
          <a:p>
            <a:r>
              <a:rPr lang="en-US" sz="3200" dirty="0">
                <a:solidFill>
                  <a:schemeClr val="accent1">
                    <a:lumMod val="20000"/>
                    <a:lumOff val="80000"/>
                  </a:schemeClr>
                </a:solidFill>
              </a:rPr>
              <a:t>Contributions did not meet Required Funding</a:t>
            </a:r>
          </a:p>
        </p:txBody>
      </p:sp>
      <p:pic>
        <p:nvPicPr>
          <p:cNvPr id="2050" name="Picture 2" descr="Retirement: 30 Million Workers Raided Their Retirement Plans | Money">
            <a:extLst>
              <a:ext uri="{FF2B5EF4-FFF2-40B4-BE49-F238E27FC236}">
                <a16:creationId xmlns:a16="http://schemas.microsoft.com/office/drawing/2014/main" id="{18B87C2D-AC7D-C34B-B0BB-DBD5181F8A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865"/>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7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chart&#10;&#10;Description automatically generated">
            <a:extLst>
              <a:ext uri="{FF2B5EF4-FFF2-40B4-BE49-F238E27FC236}">
                <a16:creationId xmlns:a16="http://schemas.microsoft.com/office/drawing/2014/main" id="{D7A339F2-2162-D84D-8AD4-558ADE41AB4A}"/>
              </a:ext>
            </a:extLst>
          </p:cNvPr>
          <p:cNvPicPr>
            <a:picLocks noGrp="1" noChangeAspect="1"/>
          </p:cNvPicPr>
          <p:nvPr>
            <p:ph idx="1"/>
          </p:nvPr>
        </p:nvPicPr>
        <p:blipFill>
          <a:blip r:embed="rId2"/>
          <a:stretch>
            <a:fillRect/>
          </a:stretch>
        </p:blipFill>
        <p:spPr>
          <a:xfrm>
            <a:off x="1397119" y="456986"/>
            <a:ext cx="9396995" cy="5943600"/>
          </a:xfrm>
          <a:prstGeom prst="rect">
            <a:avLst/>
          </a:prstGeom>
        </p:spPr>
      </p:pic>
    </p:spTree>
    <p:extLst>
      <p:ext uri="{BB962C8B-B14F-4D97-AF65-F5344CB8AC3E}">
        <p14:creationId xmlns:p14="http://schemas.microsoft.com/office/powerpoint/2010/main" val="315061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251E7A5-D012-9847-A6F4-7A50EE48B34D}"/>
              </a:ext>
            </a:extLst>
          </p:cNvPr>
          <p:cNvSpPr>
            <a:spLocks noGrp="1"/>
          </p:cNvSpPr>
          <p:nvPr>
            <p:ph type="title"/>
          </p:nvPr>
        </p:nvSpPr>
        <p:spPr>
          <a:xfrm>
            <a:off x="535020" y="685800"/>
            <a:ext cx="2780271" cy="5105400"/>
          </a:xfrm>
        </p:spPr>
        <p:txBody>
          <a:bodyPr>
            <a:normAutofit/>
          </a:bodyPr>
          <a:lstStyle/>
          <a:p>
            <a:r>
              <a:rPr lang="en-US" sz="4800" dirty="0">
                <a:solidFill>
                  <a:srgbClr val="FFFFFF"/>
                </a:solidFill>
              </a:rPr>
              <a:t>Dedicated Funding: “Off the Top”</a:t>
            </a:r>
          </a:p>
        </p:txBody>
      </p:sp>
      <p:graphicFrame>
        <p:nvGraphicFramePr>
          <p:cNvPr id="5" name="Content Placeholder 2">
            <a:extLst>
              <a:ext uri="{FF2B5EF4-FFF2-40B4-BE49-F238E27FC236}">
                <a16:creationId xmlns:a16="http://schemas.microsoft.com/office/drawing/2014/main" id="{0F4F84D1-5970-43CE-9DFB-5B9359632ABF}"/>
              </a:ext>
            </a:extLst>
          </p:cNvPr>
          <p:cNvGraphicFramePr>
            <a:graphicFrameLocks noGrp="1"/>
          </p:cNvGraphicFramePr>
          <p:nvPr>
            <p:ph idx="1"/>
            <p:extLst>
              <p:ext uri="{D42A27DB-BD31-4B8C-83A1-F6EECF244321}">
                <p14:modId xmlns:p14="http://schemas.microsoft.com/office/powerpoint/2010/main" val="140306851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36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EB348C-0126-9547-B890-518FFB7E4DDC}"/>
              </a:ext>
            </a:extLst>
          </p:cNvPr>
          <p:cNvSpPr>
            <a:spLocks noGrp="1"/>
          </p:cNvSpPr>
          <p:nvPr>
            <p:ph type="title"/>
          </p:nvPr>
        </p:nvSpPr>
        <p:spPr>
          <a:xfrm>
            <a:off x="524741" y="620392"/>
            <a:ext cx="3808268" cy="5504688"/>
          </a:xfrm>
        </p:spPr>
        <p:txBody>
          <a:bodyPr>
            <a:normAutofit fontScale="90000"/>
          </a:bodyPr>
          <a:lstStyle/>
          <a:p>
            <a:r>
              <a:rPr lang="en-US" sz="6000" dirty="0">
                <a:solidFill>
                  <a:schemeClr val="bg1"/>
                </a:solidFill>
              </a:rPr>
              <a:t>2011: Oklahoma Pension Legislation Actuarial Analysis Act (OPLAA)</a:t>
            </a:r>
          </a:p>
        </p:txBody>
      </p:sp>
      <p:graphicFrame>
        <p:nvGraphicFramePr>
          <p:cNvPr id="5" name="Content Placeholder 2">
            <a:extLst>
              <a:ext uri="{FF2B5EF4-FFF2-40B4-BE49-F238E27FC236}">
                <a16:creationId xmlns:a16="http://schemas.microsoft.com/office/drawing/2014/main" id="{6F54D8F7-C2F0-4D18-BEB3-F50B374B9054}"/>
              </a:ext>
            </a:extLst>
          </p:cNvPr>
          <p:cNvGraphicFramePr>
            <a:graphicFrameLocks noGrp="1"/>
          </p:cNvGraphicFramePr>
          <p:nvPr>
            <p:ph idx="1"/>
            <p:extLst>
              <p:ext uri="{D42A27DB-BD31-4B8C-83A1-F6EECF244321}">
                <p14:modId xmlns:p14="http://schemas.microsoft.com/office/powerpoint/2010/main" val="6647730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40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des on papers">
            <a:extLst>
              <a:ext uri="{FF2B5EF4-FFF2-40B4-BE49-F238E27FC236}">
                <a16:creationId xmlns:a16="http://schemas.microsoft.com/office/drawing/2014/main" id="{93DE79EF-082F-4BE7-B0F4-F34FF4D5266A}"/>
              </a:ext>
            </a:extLst>
          </p:cNvPr>
          <p:cNvPicPr>
            <a:picLocks noChangeAspect="1"/>
          </p:cNvPicPr>
          <p:nvPr/>
        </p:nvPicPr>
        <p:blipFill rotWithShape="1">
          <a:blip r:embed="rId3"/>
          <a:srcRect l="11679" r="9730" b="-1"/>
          <a:stretch/>
        </p:blipFill>
        <p:spPr>
          <a:xfrm>
            <a:off x="4117521" y="10"/>
            <a:ext cx="8074479" cy="6857990"/>
          </a:xfrm>
          <a:prstGeom prst="rect">
            <a:avLst/>
          </a:prstGeom>
        </p:spPr>
      </p:pic>
      <p:sp>
        <p:nvSpPr>
          <p:cNvPr id="20" name="Freeform: Shape 15">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7">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4EA768-07D5-D44E-8DBC-316DC81A2D74}"/>
              </a:ext>
            </a:extLst>
          </p:cNvPr>
          <p:cNvSpPr>
            <a:spLocks noGrp="1"/>
          </p:cNvSpPr>
          <p:nvPr>
            <p:ph type="title"/>
          </p:nvPr>
        </p:nvSpPr>
        <p:spPr>
          <a:xfrm>
            <a:off x="804672" y="365125"/>
            <a:ext cx="5266155" cy="1325563"/>
          </a:xfrm>
        </p:spPr>
        <p:txBody>
          <a:bodyPr>
            <a:normAutofit/>
          </a:bodyPr>
          <a:lstStyle/>
          <a:p>
            <a:r>
              <a:rPr lang="en-US" sz="3700" b="1" dirty="0"/>
              <a:t>Oklahoma Pensions Funding Status Improves</a:t>
            </a:r>
          </a:p>
        </p:txBody>
      </p:sp>
      <p:sp>
        <p:nvSpPr>
          <p:cNvPr id="3" name="Content Placeholder 2">
            <a:extLst>
              <a:ext uri="{FF2B5EF4-FFF2-40B4-BE49-F238E27FC236}">
                <a16:creationId xmlns:a16="http://schemas.microsoft.com/office/drawing/2014/main" id="{700F1A1B-FF55-3046-A3BE-D960DB784DE9}"/>
              </a:ext>
            </a:extLst>
          </p:cNvPr>
          <p:cNvSpPr>
            <a:spLocks noGrp="1"/>
          </p:cNvSpPr>
          <p:nvPr>
            <p:ph idx="1"/>
          </p:nvPr>
        </p:nvSpPr>
        <p:spPr>
          <a:xfrm>
            <a:off x="804672" y="2022601"/>
            <a:ext cx="3941499" cy="4154361"/>
          </a:xfrm>
        </p:spPr>
        <p:txBody>
          <a:bodyPr>
            <a:normAutofit fontScale="92500" lnSpcReduction="20000"/>
          </a:bodyPr>
          <a:lstStyle/>
          <a:p>
            <a:r>
              <a:rPr lang="en-US" sz="3200" u="sng" dirty="0"/>
              <a:t>2004:</a:t>
            </a:r>
          </a:p>
          <a:p>
            <a:pPr lvl="1"/>
            <a:r>
              <a:rPr lang="en-US" sz="3200" dirty="0"/>
              <a:t>59% Actuarial Value</a:t>
            </a:r>
          </a:p>
          <a:p>
            <a:pPr lvl="1"/>
            <a:r>
              <a:rPr lang="en-US" sz="3200" dirty="0"/>
              <a:t>61% Market Value</a:t>
            </a:r>
          </a:p>
          <a:p>
            <a:pPr lvl="1"/>
            <a:r>
              <a:rPr lang="en-US" sz="3200" dirty="0"/>
              <a:t>49</a:t>
            </a:r>
            <a:r>
              <a:rPr lang="en-US" sz="3200" baseline="30000" dirty="0"/>
              <a:t>th</a:t>
            </a:r>
            <a:r>
              <a:rPr lang="en-US" sz="3200" dirty="0"/>
              <a:t> Worst Funded Pension</a:t>
            </a:r>
          </a:p>
          <a:p>
            <a:r>
              <a:rPr lang="en-US" sz="3200" u="sng" dirty="0"/>
              <a:t>2021:</a:t>
            </a:r>
          </a:p>
          <a:p>
            <a:pPr lvl="1"/>
            <a:r>
              <a:rPr lang="en-US" sz="3200" dirty="0"/>
              <a:t>81% Actuarial Value</a:t>
            </a:r>
          </a:p>
          <a:p>
            <a:pPr lvl="1"/>
            <a:r>
              <a:rPr lang="en-US" sz="3200" dirty="0"/>
              <a:t>92% Market Value</a:t>
            </a:r>
          </a:p>
          <a:p>
            <a:pPr lvl="1"/>
            <a:r>
              <a:rPr lang="en-US" sz="3200" dirty="0"/>
              <a:t>6</a:t>
            </a:r>
            <a:r>
              <a:rPr lang="en-US" sz="3200" baseline="30000" dirty="0"/>
              <a:t>th</a:t>
            </a:r>
            <a:r>
              <a:rPr lang="en-US" sz="3200" dirty="0"/>
              <a:t> Best Funded Pension</a:t>
            </a:r>
          </a:p>
          <a:p>
            <a:endParaRPr lang="en-US" sz="2000" dirty="0"/>
          </a:p>
        </p:txBody>
      </p:sp>
    </p:spTree>
    <p:extLst>
      <p:ext uri="{BB962C8B-B14F-4D97-AF65-F5344CB8AC3E}">
        <p14:creationId xmlns:p14="http://schemas.microsoft.com/office/powerpoint/2010/main" val="39395588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B4A74-45FD-294F-BC3E-E83418DCF7CF}"/>
              </a:ext>
            </a:extLst>
          </p:cNvPr>
          <p:cNvSpPr>
            <a:spLocks noGrp="1"/>
          </p:cNvSpPr>
          <p:nvPr>
            <p:ph type="title"/>
          </p:nvPr>
        </p:nvSpPr>
        <p:spPr>
          <a:xfrm>
            <a:off x="407468" y="406044"/>
            <a:ext cx="3418659" cy="1818172"/>
          </a:xfrm>
        </p:spPr>
        <p:txBody>
          <a:bodyPr anchor="ctr">
            <a:normAutofit/>
          </a:bodyPr>
          <a:lstStyle/>
          <a:p>
            <a:r>
              <a:rPr lang="en-US" sz="5400" b="1" dirty="0"/>
              <a:t>2020: </a:t>
            </a:r>
            <a:br>
              <a:rPr lang="en-US" sz="5400" b="1" dirty="0"/>
            </a:br>
            <a:r>
              <a:rPr lang="en-US" sz="5400" b="1" dirty="0"/>
              <a:t>HB 3350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A6DE5B8-6509-453B-AB1D-63CA9515EBCF}"/>
              </a:ext>
            </a:extLst>
          </p:cNvPr>
          <p:cNvGraphicFramePr>
            <a:graphicFrameLocks noGrp="1"/>
          </p:cNvGraphicFramePr>
          <p:nvPr>
            <p:ph idx="1"/>
            <p:extLst>
              <p:ext uri="{D42A27DB-BD31-4B8C-83A1-F6EECF244321}">
                <p14:modId xmlns:p14="http://schemas.microsoft.com/office/powerpoint/2010/main" val="38684274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Governor Stitt signs cost of living adjustment for state pensioners | KOKH">
            <a:extLst>
              <a:ext uri="{FF2B5EF4-FFF2-40B4-BE49-F238E27FC236}">
                <a16:creationId xmlns:a16="http://schemas.microsoft.com/office/drawing/2014/main" id="{7F92D745-D5F0-FB4D-88D9-5B3A71CE6A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 y="2711255"/>
            <a:ext cx="4164185" cy="234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8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E63076-3880-48E0-984D-9447AFA97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omment Urgent">
            <a:extLst>
              <a:ext uri="{FF2B5EF4-FFF2-40B4-BE49-F238E27FC236}">
                <a16:creationId xmlns:a16="http://schemas.microsoft.com/office/drawing/2014/main" id="{5A3A7E05-8B15-4449-B2BF-6B6ECE59AD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7" y="1371398"/>
            <a:ext cx="4115198" cy="4115198"/>
          </a:xfrm>
          <a:prstGeom prst="rect">
            <a:avLst/>
          </a:prstGeom>
        </p:spPr>
      </p:pic>
      <p:sp>
        <p:nvSpPr>
          <p:cNvPr id="8" name="Title 7">
            <a:extLst>
              <a:ext uri="{FF2B5EF4-FFF2-40B4-BE49-F238E27FC236}">
                <a16:creationId xmlns:a16="http://schemas.microsoft.com/office/drawing/2014/main" id="{889C00DF-2EFD-FD45-B7F5-BDC84F08FC8C}"/>
              </a:ext>
            </a:extLst>
          </p:cNvPr>
          <p:cNvSpPr>
            <a:spLocks noGrp="1"/>
          </p:cNvSpPr>
          <p:nvPr>
            <p:ph type="title"/>
          </p:nvPr>
        </p:nvSpPr>
        <p:spPr/>
        <p:txBody>
          <a:bodyPr/>
          <a:lstStyle/>
          <a:p>
            <a:endParaRPr lang="en-US"/>
          </a:p>
        </p:txBody>
      </p:sp>
      <p:sp>
        <p:nvSpPr>
          <p:cNvPr id="13" name="Content Placeholder 2">
            <a:extLst>
              <a:ext uri="{FF2B5EF4-FFF2-40B4-BE49-F238E27FC236}">
                <a16:creationId xmlns:a16="http://schemas.microsoft.com/office/drawing/2014/main" id="{CFD66D6B-89AC-3045-A475-6B1CC6546DBD}"/>
              </a:ext>
            </a:extLst>
          </p:cNvPr>
          <p:cNvSpPr>
            <a:spLocks noGrp="1"/>
          </p:cNvSpPr>
          <p:nvPr>
            <p:ph idx="1"/>
          </p:nvPr>
        </p:nvSpPr>
        <p:spPr>
          <a:xfrm>
            <a:off x="4953398" y="527434"/>
            <a:ext cx="6400402" cy="5774512"/>
          </a:xfrm>
        </p:spPr>
        <p:txBody>
          <a:bodyPr>
            <a:normAutofit fontScale="92500" lnSpcReduction="20000"/>
          </a:bodyPr>
          <a:lstStyle/>
          <a:p>
            <a:r>
              <a:rPr lang="en-US" dirty="0"/>
              <a:t>“There was a time when we were on that downward trend, and thanks to some of the legislative changes we’ve done—some of the sacrifices through no COLAs and things like that—we are on that positive trend and it would take quite a bit to bump us off that at this point.” </a:t>
            </a:r>
            <a:r>
              <a:rPr lang="en-US" b="1" dirty="0"/>
              <a:t>– Chase Rankin, Director of OK Firefighters Pension System</a:t>
            </a:r>
          </a:p>
          <a:p>
            <a:r>
              <a:rPr lang="en-US" dirty="0"/>
              <a:t>“It’s kind of like saying, ‘Are you going to get hurt less if you stab me once or stab me twice?’ </a:t>
            </a:r>
            <a:r>
              <a:rPr lang="en-US" b="1" dirty="0"/>
              <a:t>– Tom Spencer, Director of OK Teacher Retirement System</a:t>
            </a:r>
          </a:p>
          <a:p>
            <a:r>
              <a:rPr lang="en-US" dirty="0"/>
              <a:t>“If COLAs are not funded by the Legislature, and the plans are required to fund them, the plan is basically taking out a mortgage to pay for them,” said </a:t>
            </a:r>
            <a:r>
              <a:rPr lang="en-US" b="1" dirty="0"/>
              <a:t>Joe Fox, Executive Director of the Oklahoma Public Employees Retirement System (OPERS). </a:t>
            </a:r>
            <a:r>
              <a:rPr lang="en-US" dirty="0"/>
              <a:t>“They’re not free. They are costly.</a:t>
            </a:r>
            <a:endParaRPr lang="en-US" sz="2000" dirty="0"/>
          </a:p>
        </p:txBody>
      </p:sp>
    </p:spTree>
    <p:extLst>
      <p:ext uri="{BB962C8B-B14F-4D97-AF65-F5344CB8AC3E}">
        <p14:creationId xmlns:p14="http://schemas.microsoft.com/office/powerpoint/2010/main" val="2513151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629</Words>
  <Application>Microsoft Office PowerPoint</Application>
  <PresentationFormat>Widescreen</PresentationFormat>
  <Paragraphs>80</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Avery Frix State Representative Oklahoma House of Representatives,  District 13</vt:lpstr>
      <vt:lpstr>7 Pension Systems in Oklahoma</vt:lpstr>
      <vt:lpstr>In Years Past</vt:lpstr>
      <vt:lpstr>PowerPoint Presentation</vt:lpstr>
      <vt:lpstr>Dedicated Funding: “Off the Top”</vt:lpstr>
      <vt:lpstr>2011: Oklahoma Pension Legislation Actuarial Analysis Act (OPLAA)</vt:lpstr>
      <vt:lpstr>Oklahoma Pensions Funding Status Improves</vt:lpstr>
      <vt:lpstr>2020:  HB 3350  </vt:lpstr>
      <vt:lpstr>PowerPoint Presentation</vt:lpstr>
      <vt:lpstr>Retirees Should be at the Center of the Retirement System</vt:lpstr>
      <vt:lpstr>Retirees Economic Impact</vt:lpstr>
      <vt:lpstr>2015: Oklahoma Public Employees Retirement System moves to Defined Contribution for New Employees</vt:lpstr>
      <vt:lpstr>DC System Observations</vt:lpstr>
      <vt:lpstr>PowerPoint Presentation</vt:lpstr>
      <vt:lpstr>COLA Observations</vt:lpstr>
      <vt:lpstr>HB 2486</vt:lpstr>
      <vt:lpstr>Benefits of HB 2486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Avery Frix State Representative Oklahoma House of Representatives,  District 13</dc:title>
  <dc:creator>Avery Frix</dc:creator>
  <cp:lastModifiedBy>rtill</cp:lastModifiedBy>
  <cp:revision>1</cp:revision>
  <dcterms:created xsi:type="dcterms:W3CDTF">2022-02-24T01:44:05Z</dcterms:created>
  <dcterms:modified xsi:type="dcterms:W3CDTF">2022-02-24T21:26:02Z</dcterms:modified>
</cp:coreProperties>
</file>