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801" r:id="rId12"/>
    <p:sldMasterId id="2147483809" r:id="rId13"/>
    <p:sldMasterId id="2147483823" r:id="rId14"/>
    <p:sldMasterId id="2147483830" r:id="rId15"/>
  </p:sldMasterIdLst>
  <p:notesMasterIdLst>
    <p:notesMasterId r:id="rId43"/>
  </p:notesMasterIdLst>
  <p:handoutMasterIdLst>
    <p:handoutMasterId r:id="rId44"/>
  </p:handoutMasterIdLst>
  <p:sldIdLst>
    <p:sldId id="872" r:id="rId16"/>
    <p:sldId id="914" r:id="rId17"/>
    <p:sldId id="1503" r:id="rId18"/>
    <p:sldId id="1504" r:id="rId19"/>
    <p:sldId id="1501" r:id="rId20"/>
    <p:sldId id="1493" r:id="rId21"/>
    <p:sldId id="1509" r:id="rId22"/>
    <p:sldId id="1505" r:id="rId23"/>
    <p:sldId id="1510" r:id="rId24"/>
    <p:sldId id="1515" r:id="rId25"/>
    <p:sldId id="1514" r:id="rId26"/>
    <p:sldId id="1513" r:id="rId27"/>
    <p:sldId id="1494" r:id="rId28"/>
    <p:sldId id="1489" r:id="rId29"/>
    <p:sldId id="877" r:id="rId30"/>
    <p:sldId id="1512" r:id="rId31"/>
    <p:sldId id="931" r:id="rId32"/>
    <p:sldId id="923" r:id="rId33"/>
    <p:sldId id="1516" r:id="rId34"/>
    <p:sldId id="1517" r:id="rId35"/>
    <p:sldId id="1518" r:id="rId36"/>
    <p:sldId id="811" r:id="rId37"/>
    <p:sldId id="815" r:id="rId38"/>
    <p:sldId id="972" r:id="rId39"/>
    <p:sldId id="973" r:id="rId40"/>
    <p:sldId id="974" r:id="rId41"/>
    <p:sldId id="665" r:id="rId42"/>
  </p:sldIdLst>
  <p:sldSz cx="9144000" cy="5143500" type="screen16x9"/>
  <p:notesSz cx="7010400" cy="9296400"/>
  <p:custDataLst>
    <p:custData r:id="rId6"/>
    <p:custData r:id="rId8"/>
    <p:custData r:id="rId7"/>
    <p:custData r:id="rId9"/>
    <p:custData r:id="rId5"/>
    <p:custData r:id="rId2"/>
    <p:custData r:id="rId4"/>
    <p:tags r:id="rId45"/>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 userDrawn="1">
          <p15:clr>
            <a:srgbClr val="A4A3A4"/>
          </p15:clr>
        </p15:guide>
        <p15:guide id="2" orient="horz" pos="1116" userDrawn="1">
          <p15:clr>
            <a:srgbClr val="A4A3A4"/>
          </p15:clr>
        </p15:guide>
        <p15:guide id="3" orient="horz" pos="1188" userDrawn="1">
          <p15:clr>
            <a:srgbClr val="A4A3A4"/>
          </p15:clr>
        </p15:guide>
        <p15:guide id="4" orient="horz" pos="2862" userDrawn="1">
          <p15:clr>
            <a:srgbClr val="A4A3A4"/>
          </p15:clr>
        </p15:guide>
        <p15:guide id="5" orient="horz" pos="2070" userDrawn="1">
          <p15:clr>
            <a:srgbClr val="A4A3A4"/>
          </p15:clr>
        </p15:guide>
        <p15:guide id="6" orient="horz" pos="2142" userDrawn="1">
          <p15:clr>
            <a:srgbClr val="A4A3A4"/>
          </p15:clr>
        </p15:guide>
        <p15:guide id="7" orient="horz" pos="3021" userDrawn="1">
          <p15:clr>
            <a:srgbClr val="A4A3A4"/>
          </p15:clr>
        </p15:guide>
        <p15:guide id="8" orient="horz" pos="864" userDrawn="1">
          <p15:clr>
            <a:srgbClr val="A4A3A4"/>
          </p15:clr>
        </p15:guide>
        <p15:guide id="9" pos="5472" userDrawn="1">
          <p15:clr>
            <a:srgbClr val="A4A3A4"/>
          </p15:clr>
        </p15:guide>
        <p15:guide id="10" pos="288" userDrawn="1">
          <p15:clr>
            <a:srgbClr val="A4A3A4"/>
          </p15:clr>
        </p15:guide>
        <p15:guide id="11" pos="1512" userDrawn="1">
          <p15:clr>
            <a:srgbClr val="A4A3A4"/>
          </p15:clr>
        </p15:guide>
        <p15:guide id="12" pos="2928" userDrawn="1">
          <p15:clr>
            <a:srgbClr val="A4A3A4"/>
          </p15:clr>
        </p15:guide>
        <p15:guide id="13" pos="1620" userDrawn="1">
          <p15:clr>
            <a:srgbClr val="A4A3A4"/>
          </p15:clr>
        </p15:guide>
        <p15:guide id="14" pos="2826" userDrawn="1">
          <p15:clr>
            <a:srgbClr val="A4A3A4"/>
          </p15:clr>
        </p15:guide>
        <p15:guide id="15" pos="4140" userDrawn="1">
          <p15:clr>
            <a:srgbClr val="A4A3A4"/>
          </p15:clr>
        </p15:guide>
        <p15:guide id="16" pos="4248"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guide id="3" orient="horz" pos="3024">
          <p15:clr>
            <a:srgbClr val="A4A3A4"/>
          </p15:clr>
        </p15:guide>
        <p15:guide id="4" pos="2304">
          <p15:clr>
            <a:srgbClr val="A4A3A4"/>
          </p15:clr>
        </p15:guide>
        <p15:guide id="5" orient="horz" pos="2840">
          <p15:clr>
            <a:srgbClr val="A4A3A4"/>
          </p15:clr>
        </p15:guide>
        <p15:guide id="6" orient="horz" pos="2928">
          <p15:clr>
            <a:srgbClr val="A4A3A4"/>
          </p15:clr>
        </p15:guide>
        <p15:guide id="7" pos="2121">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J Stevens" initials="SJS" lastIdx="4" clrIdx="0"/>
  <p:cmAuthor id="7" name="Thomas O'Shea NTAM" initials="TON" lastIdx="1" clrIdx="7"/>
  <p:cmAuthor id="1" name="Marguerite H Griffin" initials="MHG" lastIdx="10" clrIdx="1"/>
  <p:cmAuthor id="8" name="Jim McDonald" initials="JM" lastIdx="1" clrIdx="8"/>
  <p:cmAuthor id="2" name="John K Honney" initials="JKH" lastIdx="4" clrIdx="2"/>
  <p:cmAuthor id="9" name="Jim Mcdonald" initials="JM" lastIdx="21" clrIdx="9">
    <p:extLst>
      <p:ext uri="{19B8F6BF-5375-455C-9EA6-DF929625EA0E}">
        <p15:presenceInfo xmlns:p15="http://schemas.microsoft.com/office/powerpoint/2012/main" userId="S::JXM8@ntrs.com::f96a6440-0056-4da3-b4e8-4129eb775665" providerId="AD"/>
      </p:ext>
    </p:extLst>
  </p:cmAuthor>
  <p:cmAuthor id="3" name="WILLIAM D WEEGE" initials="WDW" lastIdx="1" clrIdx="3"/>
  <p:cmAuthor id="4" name="Kim M Weisenburger" initials="KMW" lastIdx="0" clrIdx="4"/>
  <p:cmAuthor id="5" name="Maureen M Bromwell" initials="MMB" lastIdx="29" clrIdx="5"/>
  <p:cmAuthor id="6" name="Garrett Cox" initials="GC" lastIdx="28"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759"/>
    <a:srgbClr val="0F5541"/>
    <a:srgbClr val="00869B"/>
    <a:srgbClr val="64A541"/>
    <a:srgbClr val="C3C3C3"/>
    <a:srgbClr val="646469"/>
    <a:srgbClr val="C6D329"/>
    <a:srgbClr val="00B0F0"/>
    <a:srgbClr val="00879B"/>
    <a:srgbClr val="B9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2" autoAdjust="0"/>
    <p:restoredTop sz="92075" autoAdjust="0"/>
  </p:normalViewPr>
  <p:slideViewPr>
    <p:cSldViewPr snapToGrid="0">
      <p:cViewPr varScale="1">
        <p:scale>
          <a:sx n="100" d="100"/>
          <a:sy n="100" d="100"/>
        </p:scale>
        <p:origin x="58" y="82"/>
      </p:cViewPr>
      <p:guideLst>
        <p:guide orient="horz" pos="220"/>
        <p:guide orient="horz" pos="1116"/>
        <p:guide orient="horz" pos="1188"/>
        <p:guide orient="horz" pos="2862"/>
        <p:guide orient="horz" pos="2070"/>
        <p:guide orient="horz" pos="2142"/>
        <p:guide orient="horz" pos="3021"/>
        <p:guide orient="horz" pos="864"/>
        <p:guide pos="5472"/>
        <p:guide pos="288"/>
        <p:guide pos="1512"/>
        <p:guide pos="2928"/>
        <p:guide pos="1620"/>
        <p:guide pos="2826"/>
        <p:guide pos="4140"/>
        <p:guide pos="4248"/>
      </p:guideLst>
    </p:cSldViewPr>
  </p:slideViewPr>
  <p:outlineViewPr>
    <p:cViewPr>
      <p:scale>
        <a:sx n="50" d="100"/>
        <a:sy n="50" d="100"/>
      </p:scale>
      <p:origin x="0" y="-20346"/>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118" d="100"/>
          <a:sy n="118" d="100"/>
        </p:scale>
        <p:origin x="4092" y="102"/>
      </p:cViewPr>
      <p:guideLst>
        <p:guide orient="horz" pos="2933"/>
        <p:guide pos="2213"/>
        <p:guide orient="horz" pos="3024"/>
        <p:guide pos="2304"/>
        <p:guide orient="horz" pos="2840"/>
        <p:guide orient="horz" pos="2928"/>
        <p:guide pos="2121"/>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P3\AppData\Local\Microsoft\Windows\INetCache\Content.Outlook\95A8HIAJ\20220124-MarketUpdateWebca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dcfsvp09\data\0139\DPhillips\3-DELIVERABLES\3-Perspective\Archives\2021\20211108-PCharts.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EP3\AppData\Local\Microsoft\Windows\INetCache\Content.Outlook\95A8HIAJ\20220127-MarketCommentary.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sdcfsvp09\data\0139\Cheesman\Charts_Data\Created\20220118-InitialRateHik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dcfsvp09\data\0139\Cheesman\Charts_Data\Created\20220118-InitialRateHik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DCFSVP09\home$\REP3\_Financial%20Intermediary\_2021\2021%20CMA\5Y%20Exhibits%201-ChartsValue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646469"/>
                </a:solidFill>
                <a:latin typeface="Arial" panose="020B0604020202020204" pitchFamily="34" charset="0"/>
                <a:ea typeface="+mn-ea"/>
                <a:cs typeface="+mn-cs"/>
              </a:defRPr>
            </a:pPr>
            <a:r>
              <a:rPr lang="en-US" sz="1200" b="1"/>
              <a:t>ANNUALIZED</a:t>
            </a:r>
            <a:r>
              <a:rPr lang="en-US" sz="1200" b="1" baseline="0"/>
              <a:t> 6-MO. FORWARD RETURN WHEN VIX IS ABOVE/BELOW CERTAIN LEVEL</a:t>
            </a:r>
            <a:endParaRPr lang="en-US" sz="1200" b="1"/>
          </a:p>
        </c:rich>
      </c:tx>
      <c:layout>
        <c:manualLayout>
          <c:xMode val="edge"/>
          <c:yMode val="edge"/>
          <c:x val="9.1701974779334981E-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646469"/>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2.2725041314280162E-2"/>
          <c:y val="0.13622222222222222"/>
          <c:w val="0.96029965004374451"/>
          <c:h val="0.65678025191845746"/>
        </c:manualLayout>
      </c:layout>
      <c:barChart>
        <c:barDir val="col"/>
        <c:grouping val="clustered"/>
        <c:varyColors val="0"/>
        <c:ser>
          <c:idx val="0"/>
          <c:order val="0"/>
          <c:tx>
            <c:strRef>
              <c:f>'VIX (values)'!$C$8</c:f>
              <c:strCache>
                <c:ptCount val="1"/>
                <c:pt idx="0">
                  <c:v>Above</c:v>
                </c:pt>
              </c:strCache>
            </c:strRef>
          </c:tx>
          <c:spPr>
            <a:solidFill>
              <a:srgbClr val="00A0AA"/>
            </a:solidFill>
            <a:ln>
              <a:noFill/>
            </a:ln>
            <a:effectLst/>
          </c:spPr>
          <c:invertIfNegative val="0"/>
          <c:dLbls>
            <c:dLbl>
              <c:idx val="1"/>
              <c:tx>
                <c:rich>
                  <a:bodyPr/>
                  <a:lstStyle/>
                  <a:p>
                    <a:r>
                      <a:rPr lang="en-US"/>
                      <a:t>18.0%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36-4A23-AF8D-5FAD777AA2A6}"/>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69B"/>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'VIX (values)'!$B$9:$B$11</c:f>
              <c:strCache>
                <c:ptCount val="3"/>
                <c:pt idx="0">
                  <c:v>10 (placid environment)</c:v>
                </c:pt>
                <c:pt idx="1">
                  <c:v>20</c:v>
                </c:pt>
                <c:pt idx="2">
                  <c:v>30 (panicky environment)</c:v>
                </c:pt>
              </c:strCache>
            </c:strRef>
          </c:cat>
          <c:val>
            <c:numRef>
              <c:f>'VIX (values)'!$C$9:$C$11</c:f>
              <c:numCache>
                <c:formatCode>0.0</c:formatCode>
                <c:ptCount val="3"/>
                <c:pt idx="0" formatCode="General">
                  <c:v>13.5</c:v>
                </c:pt>
                <c:pt idx="1">
                  <c:v>18</c:v>
                </c:pt>
                <c:pt idx="2" formatCode="General">
                  <c:v>36.799999999999997</c:v>
                </c:pt>
              </c:numCache>
            </c:numRef>
          </c:val>
          <c:extLst>
            <c:ext xmlns:c16="http://schemas.microsoft.com/office/drawing/2014/chart" uri="{C3380CC4-5D6E-409C-BE32-E72D297353CC}">
              <c16:uniqueId val="{00000000-D5A0-4D36-90E6-3E11577E2BE4}"/>
            </c:ext>
          </c:extLst>
        </c:ser>
        <c:ser>
          <c:idx val="1"/>
          <c:order val="1"/>
          <c:tx>
            <c:strRef>
              <c:f>'VIX (values)'!$D$8</c:f>
              <c:strCache>
                <c:ptCount val="1"/>
                <c:pt idx="0">
                  <c:v>Below</c:v>
                </c:pt>
              </c:strCache>
            </c:strRef>
          </c:tx>
          <c:spPr>
            <a:solidFill>
              <a:srgbClr val="0F5541"/>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F554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'VIX (values)'!$B$9:$B$11</c:f>
              <c:strCache>
                <c:ptCount val="3"/>
                <c:pt idx="0">
                  <c:v>10 (placid environment)</c:v>
                </c:pt>
                <c:pt idx="1">
                  <c:v>20</c:v>
                </c:pt>
                <c:pt idx="2">
                  <c:v>30 (panicky environment)</c:v>
                </c:pt>
              </c:strCache>
            </c:strRef>
          </c:cat>
          <c:val>
            <c:numRef>
              <c:f>'VIX (values)'!$D$9:$D$11</c:f>
              <c:numCache>
                <c:formatCode>General</c:formatCode>
                <c:ptCount val="3"/>
                <c:pt idx="0">
                  <c:v>11.1</c:v>
                </c:pt>
                <c:pt idx="1">
                  <c:v>12.4</c:v>
                </c:pt>
                <c:pt idx="2">
                  <c:v>12.7</c:v>
                </c:pt>
              </c:numCache>
            </c:numRef>
          </c:val>
          <c:extLst>
            <c:ext xmlns:c16="http://schemas.microsoft.com/office/drawing/2014/chart" uri="{C3380CC4-5D6E-409C-BE32-E72D297353CC}">
              <c16:uniqueId val="{00000001-D5A0-4D36-90E6-3E11577E2BE4}"/>
            </c:ext>
          </c:extLst>
        </c:ser>
        <c:dLbls>
          <c:showLegendKey val="0"/>
          <c:showVal val="0"/>
          <c:showCatName val="0"/>
          <c:showSerName val="0"/>
          <c:showPercent val="0"/>
          <c:showBubbleSize val="0"/>
        </c:dLbls>
        <c:gapWidth val="219"/>
        <c:axId val="1244891168"/>
        <c:axId val="1244898384"/>
      </c:barChart>
      <c:catAx>
        <c:axId val="124489116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r>
                  <a:rPr lang="en-US" sz="1200"/>
                  <a:t>Vix</a:t>
                </a:r>
                <a:r>
                  <a:rPr lang="en-US" sz="1200" baseline="0"/>
                  <a:t> level</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title>
        <c:numFmt formatCode="#,##0" sourceLinked="0"/>
        <c:majorTickMark val="none"/>
        <c:minorTickMark val="none"/>
        <c:tickLblPos val="low"/>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44898384"/>
        <c:crosses val="autoZero"/>
        <c:auto val="1"/>
        <c:lblAlgn val="ctr"/>
        <c:lblOffset val="100"/>
        <c:noMultiLvlLbl val="0"/>
      </c:catAx>
      <c:valAx>
        <c:axId val="1244898384"/>
        <c:scaling>
          <c:orientation val="minMax"/>
        </c:scaling>
        <c:delete val="1"/>
        <c:axPos val="l"/>
        <c:numFmt formatCode="#,##0" sourceLinked="0"/>
        <c:majorTickMark val="none"/>
        <c:minorTickMark val="none"/>
        <c:tickLblPos val="low"/>
        <c:crossAx val="1244891168"/>
        <c:crosses val="autoZero"/>
        <c:crossBetween val="between"/>
      </c:valAx>
      <c:spPr>
        <a:noFill/>
        <a:ln>
          <a:noFill/>
        </a:ln>
        <a:effectLst/>
        <a:extLst>
          <a:ext uri="{909E8E84-426E-40DD-AFC4-6F175D3DCCD1}">
            <a14:hiddenFill xmlns:a14="http://schemas.microsoft.com/office/drawing/2010/main">
              <a:noFill/>
            </a14:hiddenFill>
          </a:ext>
        </a:extLst>
      </c:spPr>
    </c:plotArea>
    <c:legend>
      <c:legendPos val="t"/>
      <c:layout>
        <c:manualLayout>
          <c:xMode val="edge"/>
          <c:yMode val="edge"/>
          <c:x val="1.0310343151550497E-3"/>
          <c:y val="7.4458442694663174E-2"/>
          <c:w val="0.15916556732909776"/>
          <c:h val="5.354418197725285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solidFill>
            <a:srgbClr val="646469"/>
          </a:solidFill>
          <a:latin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78546431696037E-2"/>
          <c:y val="0.24168659102090609"/>
          <c:w val="0.9269230408698913"/>
          <c:h val="0.67161408418095325"/>
        </c:manualLayout>
      </c:layout>
      <c:lineChart>
        <c:grouping val="standard"/>
        <c:varyColors val="0"/>
        <c:ser>
          <c:idx val="2"/>
          <c:order val="2"/>
          <c:tx>
            <c:strRef>
              <c:f>'Front Page'!$F$1</c:f>
              <c:strCache>
                <c:ptCount val="1"/>
                <c:pt idx="0">
                  <c:v>S&amp;P 500 Index forward earnings estimate (indexed to 100, left side)</c:v>
                </c:pt>
              </c:strCache>
            </c:strRef>
          </c:tx>
          <c:spPr>
            <a:ln w="25400" cap="rnd">
              <a:solidFill>
                <a:srgbClr val="0F5541"/>
              </a:solidFill>
              <a:round/>
            </a:ln>
            <a:effectLst/>
          </c:spPr>
          <c:marker>
            <c:symbol val="none"/>
          </c:marker>
          <c:cat>
            <c:numRef>
              <c:f>'Front Page'!$A$3:$A$289</c:f>
              <c:numCache>
                <c:formatCode>m/d/yyyy</c:formatCode>
                <c:ptCount val="287"/>
                <c:pt idx="0">
                  <c:v>44196</c:v>
                </c:pt>
                <c:pt idx="1">
                  <c:v>44197</c:v>
                </c:pt>
                <c:pt idx="2">
                  <c:v>44200</c:v>
                </c:pt>
                <c:pt idx="3">
                  <c:v>44201</c:v>
                </c:pt>
                <c:pt idx="4">
                  <c:v>44202</c:v>
                </c:pt>
                <c:pt idx="5">
                  <c:v>44203</c:v>
                </c:pt>
                <c:pt idx="6">
                  <c:v>44204</c:v>
                </c:pt>
                <c:pt idx="7">
                  <c:v>44207</c:v>
                </c:pt>
                <c:pt idx="8">
                  <c:v>44208</c:v>
                </c:pt>
                <c:pt idx="9">
                  <c:v>44209</c:v>
                </c:pt>
                <c:pt idx="10">
                  <c:v>44210</c:v>
                </c:pt>
                <c:pt idx="11">
                  <c:v>44211</c:v>
                </c:pt>
                <c:pt idx="12">
                  <c:v>44214</c:v>
                </c:pt>
                <c:pt idx="13">
                  <c:v>44215</c:v>
                </c:pt>
                <c:pt idx="14">
                  <c:v>44216</c:v>
                </c:pt>
                <c:pt idx="15">
                  <c:v>44217</c:v>
                </c:pt>
                <c:pt idx="16">
                  <c:v>44218</c:v>
                </c:pt>
                <c:pt idx="17">
                  <c:v>44221</c:v>
                </c:pt>
                <c:pt idx="18">
                  <c:v>44222</c:v>
                </c:pt>
                <c:pt idx="19">
                  <c:v>44223</c:v>
                </c:pt>
                <c:pt idx="20">
                  <c:v>44224</c:v>
                </c:pt>
                <c:pt idx="21">
                  <c:v>44225</c:v>
                </c:pt>
                <c:pt idx="22">
                  <c:v>44228</c:v>
                </c:pt>
                <c:pt idx="23">
                  <c:v>44229</c:v>
                </c:pt>
                <c:pt idx="24">
                  <c:v>44230</c:v>
                </c:pt>
                <c:pt idx="25">
                  <c:v>44231</c:v>
                </c:pt>
                <c:pt idx="26">
                  <c:v>44232</c:v>
                </c:pt>
                <c:pt idx="27">
                  <c:v>44235</c:v>
                </c:pt>
                <c:pt idx="28">
                  <c:v>44236</c:v>
                </c:pt>
                <c:pt idx="29">
                  <c:v>44237</c:v>
                </c:pt>
                <c:pt idx="30">
                  <c:v>44238</c:v>
                </c:pt>
                <c:pt idx="31">
                  <c:v>44239</c:v>
                </c:pt>
                <c:pt idx="32">
                  <c:v>44242</c:v>
                </c:pt>
                <c:pt idx="33">
                  <c:v>44243</c:v>
                </c:pt>
                <c:pt idx="34">
                  <c:v>44244</c:v>
                </c:pt>
                <c:pt idx="35">
                  <c:v>44245</c:v>
                </c:pt>
                <c:pt idx="36">
                  <c:v>44246</c:v>
                </c:pt>
                <c:pt idx="37">
                  <c:v>44249</c:v>
                </c:pt>
                <c:pt idx="38">
                  <c:v>44250</c:v>
                </c:pt>
                <c:pt idx="39">
                  <c:v>44251</c:v>
                </c:pt>
                <c:pt idx="40">
                  <c:v>44252</c:v>
                </c:pt>
                <c:pt idx="41">
                  <c:v>44253</c:v>
                </c:pt>
                <c:pt idx="42">
                  <c:v>44256</c:v>
                </c:pt>
                <c:pt idx="43">
                  <c:v>44257</c:v>
                </c:pt>
                <c:pt idx="44">
                  <c:v>44258</c:v>
                </c:pt>
                <c:pt idx="45">
                  <c:v>44259</c:v>
                </c:pt>
                <c:pt idx="46">
                  <c:v>44260</c:v>
                </c:pt>
                <c:pt idx="47">
                  <c:v>44263</c:v>
                </c:pt>
                <c:pt idx="48">
                  <c:v>44264</c:v>
                </c:pt>
                <c:pt idx="49">
                  <c:v>44265</c:v>
                </c:pt>
                <c:pt idx="50">
                  <c:v>44266</c:v>
                </c:pt>
                <c:pt idx="51">
                  <c:v>44267</c:v>
                </c:pt>
                <c:pt idx="52">
                  <c:v>44270</c:v>
                </c:pt>
                <c:pt idx="53">
                  <c:v>44271</c:v>
                </c:pt>
                <c:pt idx="54">
                  <c:v>44272</c:v>
                </c:pt>
                <c:pt idx="55">
                  <c:v>44273</c:v>
                </c:pt>
                <c:pt idx="56">
                  <c:v>44274</c:v>
                </c:pt>
                <c:pt idx="57">
                  <c:v>44277</c:v>
                </c:pt>
                <c:pt idx="58">
                  <c:v>44278</c:v>
                </c:pt>
                <c:pt idx="59">
                  <c:v>44279</c:v>
                </c:pt>
                <c:pt idx="60">
                  <c:v>44280</c:v>
                </c:pt>
                <c:pt idx="61">
                  <c:v>44281</c:v>
                </c:pt>
                <c:pt idx="62">
                  <c:v>44284</c:v>
                </c:pt>
                <c:pt idx="63">
                  <c:v>44285</c:v>
                </c:pt>
                <c:pt idx="64">
                  <c:v>44286</c:v>
                </c:pt>
                <c:pt idx="65">
                  <c:v>44287</c:v>
                </c:pt>
                <c:pt idx="66">
                  <c:v>44288</c:v>
                </c:pt>
                <c:pt idx="67">
                  <c:v>44291</c:v>
                </c:pt>
                <c:pt idx="68">
                  <c:v>44292</c:v>
                </c:pt>
                <c:pt idx="69">
                  <c:v>44293</c:v>
                </c:pt>
                <c:pt idx="70">
                  <c:v>44294</c:v>
                </c:pt>
                <c:pt idx="71">
                  <c:v>44295</c:v>
                </c:pt>
                <c:pt idx="72">
                  <c:v>44298</c:v>
                </c:pt>
                <c:pt idx="73">
                  <c:v>44299</c:v>
                </c:pt>
                <c:pt idx="74">
                  <c:v>44300</c:v>
                </c:pt>
                <c:pt idx="75">
                  <c:v>44301</c:v>
                </c:pt>
                <c:pt idx="76">
                  <c:v>44302</c:v>
                </c:pt>
                <c:pt idx="77">
                  <c:v>44305</c:v>
                </c:pt>
                <c:pt idx="78">
                  <c:v>44306</c:v>
                </c:pt>
                <c:pt idx="79">
                  <c:v>44307</c:v>
                </c:pt>
                <c:pt idx="80">
                  <c:v>44308</c:v>
                </c:pt>
                <c:pt idx="81">
                  <c:v>44309</c:v>
                </c:pt>
                <c:pt idx="82">
                  <c:v>44312</c:v>
                </c:pt>
                <c:pt idx="83">
                  <c:v>44313</c:v>
                </c:pt>
                <c:pt idx="84">
                  <c:v>44314</c:v>
                </c:pt>
                <c:pt idx="85">
                  <c:v>44315</c:v>
                </c:pt>
                <c:pt idx="86">
                  <c:v>44316</c:v>
                </c:pt>
                <c:pt idx="87">
                  <c:v>44319</c:v>
                </c:pt>
                <c:pt idx="88">
                  <c:v>44320</c:v>
                </c:pt>
                <c:pt idx="89">
                  <c:v>44321</c:v>
                </c:pt>
                <c:pt idx="90">
                  <c:v>44322</c:v>
                </c:pt>
                <c:pt idx="91">
                  <c:v>44323</c:v>
                </c:pt>
                <c:pt idx="92">
                  <c:v>44326</c:v>
                </c:pt>
                <c:pt idx="93">
                  <c:v>44327</c:v>
                </c:pt>
                <c:pt idx="94">
                  <c:v>44328</c:v>
                </c:pt>
                <c:pt idx="95">
                  <c:v>44329</c:v>
                </c:pt>
                <c:pt idx="96">
                  <c:v>44330</c:v>
                </c:pt>
                <c:pt idx="97">
                  <c:v>44333</c:v>
                </c:pt>
                <c:pt idx="98">
                  <c:v>44334</c:v>
                </c:pt>
                <c:pt idx="99">
                  <c:v>44335</c:v>
                </c:pt>
                <c:pt idx="100">
                  <c:v>44336</c:v>
                </c:pt>
                <c:pt idx="101">
                  <c:v>44337</c:v>
                </c:pt>
                <c:pt idx="102">
                  <c:v>44340</c:v>
                </c:pt>
                <c:pt idx="103">
                  <c:v>44341</c:v>
                </c:pt>
                <c:pt idx="104">
                  <c:v>44342</c:v>
                </c:pt>
                <c:pt idx="105">
                  <c:v>44343</c:v>
                </c:pt>
                <c:pt idx="106">
                  <c:v>44344</c:v>
                </c:pt>
                <c:pt idx="107">
                  <c:v>44347</c:v>
                </c:pt>
                <c:pt idx="108">
                  <c:v>44348</c:v>
                </c:pt>
                <c:pt idx="109">
                  <c:v>44349</c:v>
                </c:pt>
                <c:pt idx="110">
                  <c:v>44350</c:v>
                </c:pt>
                <c:pt idx="111">
                  <c:v>44351</c:v>
                </c:pt>
                <c:pt idx="112">
                  <c:v>44354</c:v>
                </c:pt>
                <c:pt idx="113">
                  <c:v>44355</c:v>
                </c:pt>
                <c:pt idx="114">
                  <c:v>44356</c:v>
                </c:pt>
                <c:pt idx="115">
                  <c:v>44357</c:v>
                </c:pt>
                <c:pt idx="116">
                  <c:v>44358</c:v>
                </c:pt>
                <c:pt idx="117">
                  <c:v>44361</c:v>
                </c:pt>
                <c:pt idx="118">
                  <c:v>44362</c:v>
                </c:pt>
                <c:pt idx="119">
                  <c:v>44363</c:v>
                </c:pt>
                <c:pt idx="120">
                  <c:v>44364</c:v>
                </c:pt>
                <c:pt idx="121">
                  <c:v>44365</c:v>
                </c:pt>
                <c:pt idx="122">
                  <c:v>44368</c:v>
                </c:pt>
                <c:pt idx="123">
                  <c:v>44369</c:v>
                </c:pt>
                <c:pt idx="124">
                  <c:v>44370</c:v>
                </c:pt>
                <c:pt idx="125">
                  <c:v>44371</c:v>
                </c:pt>
                <c:pt idx="126">
                  <c:v>44372</c:v>
                </c:pt>
                <c:pt idx="127">
                  <c:v>44375</c:v>
                </c:pt>
                <c:pt idx="128">
                  <c:v>44376</c:v>
                </c:pt>
                <c:pt idx="129">
                  <c:v>44377</c:v>
                </c:pt>
                <c:pt idx="130">
                  <c:v>44378</c:v>
                </c:pt>
                <c:pt idx="131">
                  <c:v>44379</c:v>
                </c:pt>
                <c:pt idx="132">
                  <c:v>44382</c:v>
                </c:pt>
                <c:pt idx="133">
                  <c:v>44383</c:v>
                </c:pt>
                <c:pt idx="134">
                  <c:v>44384</c:v>
                </c:pt>
                <c:pt idx="135">
                  <c:v>44385</c:v>
                </c:pt>
                <c:pt idx="136">
                  <c:v>44386</c:v>
                </c:pt>
                <c:pt idx="137">
                  <c:v>44389</c:v>
                </c:pt>
                <c:pt idx="138">
                  <c:v>44390</c:v>
                </c:pt>
                <c:pt idx="139">
                  <c:v>44391</c:v>
                </c:pt>
                <c:pt idx="140">
                  <c:v>44392</c:v>
                </c:pt>
                <c:pt idx="141">
                  <c:v>44393</c:v>
                </c:pt>
                <c:pt idx="142">
                  <c:v>44396</c:v>
                </c:pt>
                <c:pt idx="143">
                  <c:v>44397</c:v>
                </c:pt>
                <c:pt idx="144">
                  <c:v>44398</c:v>
                </c:pt>
                <c:pt idx="145">
                  <c:v>44399</c:v>
                </c:pt>
                <c:pt idx="146">
                  <c:v>44400</c:v>
                </c:pt>
                <c:pt idx="147">
                  <c:v>44403</c:v>
                </c:pt>
                <c:pt idx="148">
                  <c:v>44404</c:v>
                </c:pt>
                <c:pt idx="149">
                  <c:v>44405</c:v>
                </c:pt>
                <c:pt idx="150">
                  <c:v>44406</c:v>
                </c:pt>
                <c:pt idx="151">
                  <c:v>44407</c:v>
                </c:pt>
                <c:pt idx="152">
                  <c:v>44410</c:v>
                </c:pt>
                <c:pt idx="153">
                  <c:v>44411</c:v>
                </c:pt>
                <c:pt idx="154">
                  <c:v>44412</c:v>
                </c:pt>
                <c:pt idx="155">
                  <c:v>44413</c:v>
                </c:pt>
                <c:pt idx="156">
                  <c:v>44414</c:v>
                </c:pt>
                <c:pt idx="157">
                  <c:v>44417</c:v>
                </c:pt>
                <c:pt idx="158">
                  <c:v>44418</c:v>
                </c:pt>
                <c:pt idx="159">
                  <c:v>44419</c:v>
                </c:pt>
                <c:pt idx="160">
                  <c:v>44420</c:v>
                </c:pt>
                <c:pt idx="161">
                  <c:v>44421</c:v>
                </c:pt>
                <c:pt idx="162">
                  <c:v>44424</c:v>
                </c:pt>
                <c:pt idx="163">
                  <c:v>44425</c:v>
                </c:pt>
                <c:pt idx="164">
                  <c:v>44426</c:v>
                </c:pt>
                <c:pt idx="165">
                  <c:v>44427</c:v>
                </c:pt>
                <c:pt idx="166">
                  <c:v>44428</c:v>
                </c:pt>
                <c:pt idx="167">
                  <c:v>44431</c:v>
                </c:pt>
                <c:pt idx="168">
                  <c:v>44432</c:v>
                </c:pt>
                <c:pt idx="169">
                  <c:v>44433</c:v>
                </c:pt>
                <c:pt idx="170">
                  <c:v>44434</c:v>
                </c:pt>
                <c:pt idx="171">
                  <c:v>44435</c:v>
                </c:pt>
                <c:pt idx="172">
                  <c:v>44438</c:v>
                </c:pt>
                <c:pt idx="173">
                  <c:v>44439</c:v>
                </c:pt>
                <c:pt idx="174">
                  <c:v>44440</c:v>
                </c:pt>
                <c:pt idx="175">
                  <c:v>44441</c:v>
                </c:pt>
                <c:pt idx="176">
                  <c:v>44442</c:v>
                </c:pt>
                <c:pt idx="177">
                  <c:v>44445</c:v>
                </c:pt>
                <c:pt idx="178">
                  <c:v>44446</c:v>
                </c:pt>
                <c:pt idx="179">
                  <c:v>44447</c:v>
                </c:pt>
                <c:pt idx="180">
                  <c:v>44448</c:v>
                </c:pt>
                <c:pt idx="181">
                  <c:v>44449</c:v>
                </c:pt>
                <c:pt idx="182">
                  <c:v>44452</c:v>
                </c:pt>
                <c:pt idx="183">
                  <c:v>44453</c:v>
                </c:pt>
                <c:pt idx="184">
                  <c:v>44454</c:v>
                </c:pt>
                <c:pt idx="185">
                  <c:v>44455</c:v>
                </c:pt>
                <c:pt idx="186">
                  <c:v>44456</c:v>
                </c:pt>
                <c:pt idx="187">
                  <c:v>44459</c:v>
                </c:pt>
                <c:pt idx="188">
                  <c:v>44460</c:v>
                </c:pt>
                <c:pt idx="189">
                  <c:v>44461</c:v>
                </c:pt>
                <c:pt idx="190">
                  <c:v>44462</c:v>
                </c:pt>
                <c:pt idx="191">
                  <c:v>44463</c:v>
                </c:pt>
                <c:pt idx="192">
                  <c:v>44466</c:v>
                </c:pt>
                <c:pt idx="193">
                  <c:v>44467</c:v>
                </c:pt>
                <c:pt idx="194">
                  <c:v>44468</c:v>
                </c:pt>
                <c:pt idx="195">
                  <c:v>44469</c:v>
                </c:pt>
                <c:pt idx="196">
                  <c:v>44470</c:v>
                </c:pt>
                <c:pt idx="197">
                  <c:v>44473</c:v>
                </c:pt>
                <c:pt idx="198">
                  <c:v>44474</c:v>
                </c:pt>
                <c:pt idx="199">
                  <c:v>44475</c:v>
                </c:pt>
                <c:pt idx="200">
                  <c:v>44476</c:v>
                </c:pt>
                <c:pt idx="201">
                  <c:v>44477</c:v>
                </c:pt>
                <c:pt idx="202">
                  <c:v>44480</c:v>
                </c:pt>
                <c:pt idx="203">
                  <c:v>44481</c:v>
                </c:pt>
                <c:pt idx="204">
                  <c:v>44482</c:v>
                </c:pt>
                <c:pt idx="205">
                  <c:v>44483</c:v>
                </c:pt>
                <c:pt idx="206">
                  <c:v>44484</c:v>
                </c:pt>
                <c:pt idx="207">
                  <c:v>44487</c:v>
                </c:pt>
                <c:pt idx="208">
                  <c:v>44488</c:v>
                </c:pt>
                <c:pt idx="209">
                  <c:v>44489</c:v>
                </c:pt>
                <c:pt idx="210">
                  <c:v>44490</c:v>
                </c:pt>
                <c:pt idx="211">
                  <c:v>44491</c:v>
                </c:pt>
                <c:pt idx="212">
                  <c:v>44494</c:v>
                </c:pt>
                <c:pt idx="213">
                  <c:v>44495</c:v>
                </c:pt>
                <c:pt idx="214">
                  <c:v>44496</c:v>
                </c:pt>
                <c:pt idx="215">
                  <c:v>44497</c:v>
                </c:pt>
                <c:pt idx="216">
                  <c:v>44498</c:v>
                </c:pt>
                <c:pt idx="217">
                  <c:v>44501</c:v>
                </c:pt>
                <c:pt idx="218">
                  <c:v>44502</c:v>
                </c:pt>
                <c:pt idx="219">
                  <c:v>44503</c:v>
                </c:pt>
                <c:pt idx="220">
                  <c:v>44504</c:v>
                </c:pt>
                <c:pt idx="221">
                  <c:v>44505</c:v>
                </c:pt>
                <c:pt idx="222">
                  <c:v>44508</c:v>
                </c:pt>
                <c:pt idx="223">
                  <c:v>44509</c:v>
                </c:pt>
                <c:pt idx="224">
                  <c:v>44510</c:v>
                </c:pt>
                <c:pt idx="225">
                  <c:v>44511</c:v>
                </c:pt>
                <c:pt idx="226">
                  <c:v>44512</c:v>
                </c:pt>
                <c:pt idx="227">
                  <c:v>44515</c:v>
                </c:pt>
                <c:pt idx="228">
                  <c:v>44516</c:v>
                </c:pt>
                <c:pt idx="229">
                  <c:v>44517</c:v>
                </c:pt>
                <c:pt idx="230">
                  <c:v>44518</c:v>
                </c:pt>
                <c:pt idx="231">
                  <c:v>44519</c:v>
                </c:pt>
                <c:pt idx="232">
                  <c:v>44522</c:v>
                </c:pt>
                <c:pt idx="233">
                  <c:v>44523</c:v>
                </c:pt>
                <c:pt idx="234">
                  <c:v>44524</c:v>
                </c:pt>
                <c:pt idx="235">
                  <c:v>44525</c:v>
                </c:pt>
                <c:pt idx="236">
                  <c:v>44526</c:v>
                </c:pt>
                <c:pt idx="237">
                  <c:v>44529</c:v>
                </c:pt>
                <c:pt idx="238">
                  <c:v>44530</c:v>
                </c:pt>
                <c:pt idx="239">
                  <c:v>44531</c:v>
                </c:pt>
                <c:pt idx="240">
                  <c:v>44532</c:v>
                </c:pt>
                <c:pt idx="241">
                  <c:v>44533</c:v>
                </c:pt>
                <c:pt idx="242">
                  <c:v>44536</c:v>
                </c:pt>
                <c:pt idx="243">
                  <c:v>44537</c:v>
                </c:pt>
                <c:pt idx="244">
                  <c:v>44538</c:v>
                </c:pt>
                <c:pt idx="245">
                  <c:v>44539</c:v>
                </c:pt>
                <c:pt idx="246">
                  <c:v>44540</c:v>
                </c:pt>
                <c:pt idx="247">
                  <c:v>44543</c:v>
                </c:pt>
                <c:pt idx="248">
                  <c:v>44544</c:v>
                </c:pt>
                <c:pt idx="249">
                  <c:v>44545</c:v>
                </c:pt>
                <c:pt idx="250">
                  <c:v>44546</c:v>
                </c:pt>
                <c:pt idx="251">
                  <c:v>44547</c:v>
                </c:pt>
                <c:pt idx="252">
                  <c:v>44550</c:v>
                </c:pt>
                <c:pt idx="253">
                  <c:v>44551</c:v>
                </c:pt>
                <c:pt idx="254">
                  <c:v>44552</c:v>
                </c:pt>
                <c:pt idx="255">
                  <c:v>44553</c:v>
                </c:pt>
                <c:pt idx="256">
                  <c:v>44554</c:v>
                </c:pt>
                <c:pt idx="257">
                  <c:v>44557</c:v>
                </c:pt>
                <c:pt idx="258">
                  <c:v>44558</c:v>
                </c:pt>
                <c:pt idx="259">
                  <c:v>44559</c:v>
                </c:pt>
                <c:pt idx="260">
                  <c:v>44560</c:v>
                </c:pt>
                <c:pt idx="261">
                  <c:v>44561</c:v>
                </c:pt>
                <c:pt idx="262">
                  <c:v>44564</c:v>
                </c:pt>
                <c:pt idx="263">
                  <c:v>44565</c:v>
                </c:pt>
                <c:pt idx="264">
                  <c:v>44566</c:v>
                </c:pt>
                <c:pt idx="265">
                  <c:v>44567</c:v>
                </c:pt>
                <c:pt idx="266">
                  <c:v>44568</c:v>
                </c:pt>
                <c:pt idx="267">
                  <c:v>44571</c:v>
                </c:pt>
                <c:pt idx="268">
                  <c:v>44572</c:v>
                </c:pt>
                <c:pt idx="269">
                  <c:v>44573</c:v>
                </c:pt>
                <c:pt idx="270">
                  <c:v>44574</c:v>
                </c:pt>
                <c:pt idx="271">
                  <c:v>44575</c:v>
                </c:pt>
                <c:pt idx="272">
                  <c:v>44578</c:v>
                </c:pt>
                <c:pt idx="273">
                  <c:v>44579</c:v>
                </c:pt>
                <c:pt idx="274">
                  <c:v>44580</c:v>
                </c:pt>
                <c:pt idx="275">
                  <c:v>44581</c:v>
                </c:pt>
                <c:pt idx="276">
                  <c:v>44582</c:v>
                </c:pt>
                <c:pt idx="277">
                  <c:v>44585</c:v>
                </c:pt>
                <c:pt idx="278">
                  <c:v>44586</c:v>
                </c:pt>
                <c:pt idx="279">
                  <c:v>44587</c:v>
                </c:pt>
                <c:pt idx="280">
                  <c:v>44588</c:v>
                </c:pt>
                <c:pt idx="281">
                  <c:v>44589</c:v>
                </c:pt>
                <c:pt idx="282">
                  <c:v>44592</c:v>
                </c:pt>
                <c:pt idx="283">
                  <c:v>44593</c:v>
                </c:pt>
                <c:pt idx="284">
                  <c:v>44594</c:v>
                </c:pt>
                <c:pt idx="285">
                  <c:v>44595</c:v>
                </c:pt>
                <c:pt idx="286">
                  <c:v>44596</c:v>
                </c:pt>
              </c:numCache>
            </c:numRef>
          </c:cat>
          <c:val>
            <c:numRef>
              <c:f>'Front Page'!$F$4:$F$289</c:f>
              <c:numCache>
                <c:formatCode>General</c:formatCode>
                <c:ptCount val="286"/>
                <c:pt idx="0">
                  <c:v>100</c:v>
                </c:pt>
                <c:pt idx="1">
                  <c:v>100.13862885353022</c:v>
                </c:pt>
                <c:pt idx="2">
                  <c:v>100.23257820901314</c:v>
                </c:pt>
                <c:pt idx="3">
                  <c:v>100.34990779498109</c:v>
                </c:pt>
                <c:pt idx="4">
                  <c:v>100.55378095661864</c:v>
                </c:pt>
                <c:pt idx="5">
                  <c:v>100.61884165035049</c:v>
                </c:pt>
                <c:pt idx="6">
                  <c:v>100.75410424032918</c:v>
                </c:pt>
                <c:pt idx="7">
                  <c:v>100.50524555668513</c:v>
                </c:pt>
                <c:pt idx="8">
                  <c:v>100.50530676147697</c:v>
                </c:pt>
                <c:pt idx="9">
                  <c:v>100.54766047743411</c:v>
                </c:pt>
                <c:pt idx="10">
                  <c:v>100.57281564688263</c:v>
                </c:pt>
                <c:pt idx="11">
                  <c:v>101.05498699704198</c:v>
                </c:pt>
                <c:pt idx="12">
                  <c:v>101.36131698022901</c:v>
                </c:pt>
                <c:pt idx="13">
                  <c:v>101.13816430916009</c:v>
                </c:pt>
                <c:pt idx="14">
                  <c:v>101.19600283745416</c:v>
                </c:pt>
                <c:pt idx="15">
                  <c:v>101.37967841778269</c:v>
                </c:pt>
                <c:pt idx="16">
                  <c:v>101.51524703172061</c:v>
                </c:pt>
                <c:pt idx="17">
                  <c:v>101.66838142091821</c:v>
                </c:pt>
                <c:pt idx="18">
                  <c:v>102.25906886701975</c:v>
                </c:pt>
                <c:pt idx="19">
                  <c:v>102.88005268508482</c:v>
                </c:pt>
                <c:pt idx="20">
                  <c:v>102.86224209065777</c:v>
                </c:pt>
                <c:pt idx="21">
                  <c:v>103.49760903480656</c:v>
                </c:pt>
                <c:pt idx="22">
                  <c:v>103.81446624219105</c:v>
                </c:pt>
                <c:pt idx="23">
                  <c:v>104.20574847645972</c:v>
                </c:pt>
                <c:pt idx="24">
                  <c:v>104.31916095574955</c:v>
                </c:pt>
                <c:pt idx="25">
                  <c:v>104.44775222341707</c:v>
                </c:pt>
                <c:pt idx="26">
                  <c:v>104.54329290348801</c:v>
                </c:pt>
                <c:pt idx="27">
                  <c:v>104.59354203759321</c:v>
                </c:pt>
                <c:pt idx="28">
                  <c:v>104.641587799192</c:v>
                </c:pt>
                <c:pt idx="29">
                  <c:v>104.58644228173912</c:v>
                </c:pt>
                <c:pt idx="30">
                  <c:v>104.57462975691291</c:v>
                </c:pt>
                <c:pt idx="31">
                  <c:v>104.53380616075194</c:v>
                </c:pt>
                <c:pt idx="32">
                  <c:v>104.57487457608032</c:v>
                </c:pt>
                <c:pt idx="33">
                  <c:v>104.60596661033786</c:v>
                </c:pt>
                <c:pt idx="34">
                  <c:v>104.61839118308251</c:v>
                </c:pt>
                <c:pt idx="35">
                  <c:v>104.69820223164912</c:v>
                </c:pt>
                <c:pt idx="36">
                  <c:v>104.71797137941525</c:v>
                </c:pt>
                <c:pt idx="37">
                  <c:v>104.78890773316425</c:v>
                </c:pt>
                <c:pt idx="38">
                  <c:v>104.79698676568788</c:v>
                </c:pt>
                <c:pt idx="39">
                  <c:v>104.90874671559787</c:v>
                </c:pt>
                <c:pt idx="40">
                  <c:v>104.95905705449493</c:v>
                </c:pt>
                <c:pt idx="41">
                  <c:v>105.14077408148439</c:v>
                </c:pt>
                <c:pt idx="42">
                  <c:v>105.15056684817966</c:v>
                </c:pt>
                <c:pt idx="43">
                  <c:v>105.15864588070329</c:v>
                </c:pt>
                <c:pt idx="44">
                  <c:v>105.19034996287931</c:v>
                </c:pt>
                <c:pt idx="45">
                  <c:v>105.2436593365768</c:v>
                </c:pt>
                <c:pt idx="46">
                  <c:v>105.34115856998676</c:v>
                </c:pt>
                <c:pt idx="47">
                  <c:v>105.32414363785369</c:v>
                </c:pt>
                <c:pt idx="48">
                  <c:v>105.32824435890736</c:v>
                </c:pt>
                <c:pt idx="49">
                  <c:v>105.43015033733023</c:v>
                </c:pt>
                <c:pt idx="50">
                  <c:v>105.47684959350838</c:v>
                </c:pt>
                <c:pt idx="51">
                  <c:v>105.56957485315441</c:v>
                </c:pt>
                <c:pt idx="52">
                  <c:v>105.58181581152353</c:v>
                </c:pt>
                <c:pt idx="53">
                  <c:v>105.64669289087981</c:v>
                </c:pt>
                <c:pt idx="54">
                  <c:v>105.46656718847834</c:v>
                </c:pt>
                <c:pt idx="55">
                  <c:v>105.49827127065434</c:v>
                </c:pt>
                <c:pt idx="56">
                  <c:v>105.23453982259178</c:v>
                </c:pt>
                <c:pt idx="57">
                  <c:v>105.2607354735017</c:v>
                </c:pt>
                <c:pt idx="58">
                  <c:v>105.34568772458334</c:v>
                </c:pt>
                <c:pt idx="59">
                  <c:v>105.38620529678511</c:v>
                </c:pt>
                <c:pt idx="60">
                  <c:v>105.57820472880464</c:v>
                </c:pt>
                <c:pt idx="61">
                  <c:v>105.56461726501492</c:v>
                </c:pt>
                <c:pt idx="62">
                  <c:v>105.60225821199994</c:v>
                </c:pt>
                <c:pt idx="63">
                  <c:v>105.76487934393359</c:v>
                </c:pt>
                <c:pt idx="64">
                  <c:v>106.17489024450701</c:v>
                </c:pt>
                <c:pt idx="65">
                  <c:v>106.18352012015725</c:v>
                </c:pt>
                <c:pt idx="66">
                  <c:v>106.26284153038912</c:v>
                </c:pt>
                <c:pt idx="67">
                  <c:v>106.34240775978834</c:v>
                </c:pt>
                <c:pt idx="68">
                  <c:v>106.48507612958034</c:v>
                </c:pt>
                <c:pt idx="69">
                  <c:v>106.48305637144944</c:v>
                </c:pt>
                <c:pt idx="70">
                  <c:v>106.56855946565769</c:v>
                </c:pt>
                <c:pt idx="71">
                  <c:v>106.58673728883581</c:v>
                </c:pt>
                <c:pt idx="72">
                  <c:v>106.70198591188102</c:v>
                </c:pt>
                <c:pt idx="73">
                  <c:v>107.1471283629738</c:v>
                </c:pt>
                <c:pt idx="74">
                  <c:v>107.74522158888864</c:v>
                </c:pt>
                <c:pt idx="75">
                  <c:v>108.01170725258422</c:v>
                </c:pt>
                <c:pt idx="76">
                  <c:v>108.29930856946652</c:v>
                </c:pt>
                <c:pt idx="77">
                  <c:v>108.40709020790658</c:v>
                </c:pt>
                <c:pt idx="78">
                  <c:v>108.48690125647317</c:v>
                </c:pt>
                <c:pt idx="79">
                  <c:v>108.76807607021171</c:v>
                </c:pt>
                <c:pt idx="80">
                  <c:v>109.00530584340508</c:v>
                </c:pt>
                <c:pt idx="81">
                  <c:v>109.10715061703613</c:v>
                </c:pt>
                <c:pt idx="82">
                  <c:v>109.71069106942521</c:v>
                </c:pt>
                <c:pt idx="83">
                  <c:v>111.00964036676359</c:v>
                </c:pt>
                <c:pt idx="84">
                  <c:v>111.95635608703076</c:v>
                </c:pt>
                <c:pt idx="85">
                  <c:v>112.30412171429727</c:v>
                </c:pt>
                <c:pt idx="86">
                  <c:v>112.70727767818398</c:v>
                </c:pt>
                <c:pt idx="87">
                  <c:v>113.03460090497406</c:v>
                </c:pt>
                <c:pt idx="88">
                  <c:v>113.24551261767385</c:v>
                </c:pt>
                <c:pt idx="89">
                  <c:v>113.41517230066975</c:v>
                </c:pt>
                <c:pt idx="90">
                  <c:v>113.46995058937155</c:v>
                </c:pt>
                <c:pt idx="91">
                  <c:v>113.59578764140603</c:v>
                </c:pt>
                <c:pt idx="92">
                  <c:v>113.64481267967432</c:v>
                </c:pt>
                <c:pt idx="93">
                  <c:v>113.69108350230957</c:v>
                </c:pt>
                <c:pt idx="94">
                  <c:v>113.7734651521337</c:v>
                </c:pt>
                <c:pt idx="95">
                  <c:v>113.86808776032693</c:v>
                </c:pt>
                <c:pt idx="96">
                  <c:v>114.00218745926057</c:v>
                </c:pt>
                <c:pt idx="97">
                  <c:v>114.14179558946029</c:v>
                </c:pt>
                <c:pt idx="98">
                  <c:v>114.26396035398405</c:v>
                </c:pt>
                <c:pt idx="99">
                  <c:v>114.29866347096048</c:v>
                </c:pt>
                <c:pt idx="100">
                  <c:v>114.42829522008937</c:v>
                </c:pt>
                <c:pt idx="101">
                  <c:v>114.6397577759158</c:v>
                </c:pt>
                <c:pt idx="102">
                  <c:v>114.66552499328277</c:v>
                </c:pt>
                <c:pt idx="103">
                  <c:v>114.78297698883442</c:v>
                </c:pt>
                <c:pt idx="104">
                  <c:v>114.91481211046977</c:v>
                </c:pt>
                <c:pt idx="105">
                  <c:v>114.9796279850342</c:v>
                </c:pt>
                <c:pt idx="106">
                  <c:v>115.01439230680251</c:v>
                </c:pt>
                <c:pt idx="107">
                  <c:v>115.15803995326401</c:v>
                </c:pt>
                <c:pt idx="108">
                  <c:v>115.21030884550014</c:v>
                </c:pt>
                <c:pt idx="109">
                  <c:v>115.27800134528134</c:v>
                </c:pt>
                <c:pt idx="110">
                  <c:v>115.34850926548741</c:v>
                </c:pt>
                <c:pt idx="111">
                  <c:v>115.37213431513982</c:v>
                </c:pt>
                <c:pt idx="112">
                  <c:v>115.37280756785012</c:v>
                </c:pt>
                <c:pt idx="113">
                  <c:v>115.41736465631369</c:v>
                </c:pt>
                <c:pt idx="114">
                  <c:v>115.46283981665493</c:v>
                </c:pt>
                <c:pt idx="115">
                  <c:v>115.47232655939099</c:v>
                </c:pt>
                <c:pt idx="116">
                  <c:v>115.42458682175145</c:v>
                </c:pt>
                <c:pt idx="117">
                  <c:v>115.49797136717427</c:v>
                </c:pt>
                <c:pt idx="118">
                  <c:v>115.52783930559491</c:v>
                </c:pt>
                <c:pt idx="119">
                  <c:v>115.57380410427093</c:v>
                </c:pt>
                <c:pt idx="120">
                  <c:v>115.58512699076235</c:v>
                </c:pt>
                <c:pt idx="121">
                  <c:v>115.5935120472452</c:v>
                </c:pt>
                <c:pt idx="122">
                  <c:v>115.64082335134182</c:v>
                </c:pt>
                <c:pt idx="123">
                  <c:v>115.72375584429257</c:v>
                </c:pt>
                <c:pt idx="124">
                  <c:v>115.8041177359858</c:v>
                </c:pt>
                <c:pt idx="125">
                  <c:v>115.81929652436349</c:v>
                </c:pt>
                <c:pt idx="126">
                  <c:v>115.93950273554819</c:v>
                </c:pt>
                <c:pt idx="127">
                  <c:v>115.94947911661899</c:v>
                </c:pt>
                <c:pt idx="128">
                  <c:v>116.00474704365556</c:v>
                </c:pt>
                <c:pt idx="129">
                  <c:v>116.8882994187381</c:v>
                </c:pt>
                <c:pt idx="130">
                  <c:v>116.88572881748058</c:v>
                </c:pt>
                <c:pt idx="131">
                  <c:v>116.91571916548492</c:v>
                </c:pt>
                <c:pt idx="132">
                  <c:v>116.93157120657291</c:v>
                </c:pt>
                <c:pt idx="133">
                  <c:v>116.99504057571677</c:v>
                </c:pt>
                <c:pt idx="134">
                  <c:v>117.06799668759669</c:v>
                </c:pt>
                <c:pt idx="135">
                  <c:v>117.0680578923885</c:v>
                </c:pt>
                <c:pt idx="136">
                  <c:v>117.10845305500659</c:v>
                </c:pt>
                <c:pt idx="137">
                  <c:v>117.33754259088454</c:v>
                </c:pt>
                <c:pt idx="138">
                  <c:v>117.66100991578834</c:v>
                </c:pt>
                <c:pt idx="139">
                  <c:v>117.87920499871778</c:v>
                </c:pt>
                <c:pt idx="140">
                  <c:v>118.08093599264076</c:v>
                </c:pt>
                <c:pt idx="141">
                  <c:v>118.18963570295847</c:v>
                </c:pt>
                <c:pt idx="142">
                  <c:v>118.36107032491789</c:v>
                </c:pt>
                <c:pt idx="143">
                  <c:v>118.74678292312863</c:v>
                </c:pt>
                <c:pt idx="144">
                  <c:v>119.11095143460972</c:v>
                </c:pt>
                <c:pt idx="145">
                  <c:v>119.25796534462276</c:v>
                </c:pt>
                <c:pt idx="146">
                  <c:v>119.44525200767021</c:v>
                </c:pt>
                <c:pt idx="147">
                  <c:v>120.14739337972249</c:v>
                </c:pt>
                <c:pt idx="148">
                  <c:v>121.29094371056499</c:v>
                </c:pt>
                <c:pt idx="149">
                  <c:v>121.66937293854612</c:v>
                </c:pt>
                <c:pt idx="150">
                  <c:v>121.90256319547773</c:v>
                </c:pt>
                <c:pt idx="151">
                  <c:v>122.18832836860463</c:v>
                </c:pt>
                <c:pt idx="152">
                  <c:v>122.36741358954475</c:v>
                </c:pt>
                <c:pt idx="153">
                  <c:v>122.4985754584698</c:v>
                </c:pt>
                <c:pt idx="154">
                  <c:v>122.64779274098927</c:v>
                </c:pt>
                <c:pt idx="155">
                  <c:v>122.75857341422976</c:v>
                </c:pt>
                <c:pt idx="156">
                  <c:v>122.96085525127933</c:v>
                </c:pt>
                <c:pt idx="157">
                  <c:v>123.02787449835022</c:v>
                </c:pt>
                <c:pt idx="158">
                  <c:v>123.08265278705201</c:v>
                </c:pt>
                <c:pt idx="159">
                  <c:v>123.10603301753702</c:v>
                </c:pt>
                <c:pt idx="160">
                  <c:v>123.11203108713786</c:v>
                </c:pt>
                <c:pt idx="161">
                  <c:v>123.16552407521088</c:v>
                </c:pt>
                <c:pt idx="162">
                  <c:v>123.24851777295349</c:v>
                </c:pt>
                <c:pt idx="163">
                  <c:v>123.29044305536769</c:v>
                </c:pt>
                <c:pt idx="164">
                  <c:v>123.3690300080974</c:v>
                </c:pt>
                <c:pt idx="165">
                  <c:v>123.41921793741075</c:v>
                </c:pt>
                <c:pt idx="166">
                  <c:v>123.42056444283136</c:v>
                </c:pt>
                <c:pt idx="167">
                  <c:v>123.47044634818552</c:v>
                </c:pt>
                <c:pt idx="168">
                  <c:v>123.98927936866033</c:v>
                </c:pt>
                <c:pt idx="169">
                  <c:v>123.58844918686374</c:v>
                </c:pt>
                <c:pt idx="170">
                  <c:v>123.59254990791739</c:v>
                </c:pt>
                <c:pt idx="171">
                  <c:v>123.58881641561483</c:v>
                </c:pt>
                <c:pt idx="172">
                  <c:v>123.57498413265773</c:v>
                </c:pt>
                <c:pt idx="173">
                  <c:v>124.09112414229135</c:v>
                </c:pt>
                <c:pt idx="174">
                  <c:v>124.10648654504459</c:v>
                </c:pt>
                <c:pt idx="175">
                  <c:v>124.11897232258109</c:v>
                </c:pt>
                <c:pt idx="176">
                  <c:v>124.12191015258966</c:v>
                </c:pt>
                <c:pt idx="177">
                  <c:v>124.1394147230575</c:v>
                </c:pt>
                <c:pt idx="178">
                  <c:v>124.10905714630212</c:v>
                </c:pt>
                <c:pt idx="179">
                  <c:v>124.09577570647161</c:v>
                </c:pt>
                <c:pt idx="180">
                  <c:v>124.06039933678488</c:v>
                </c:pt>
                <c:pt idx="181">
                  <c:v>124.00121430307023</c:v>
                </c:pt>
                <c:pt idx="182">
                  <c:v>124.04424127173766</c:v>
                </c:pt>
                <c:pt idx="183">
                  <c:v>123.99405334242428</c:v>
                </c:pt>
                <c:pt idx="184">
                  <c:v>123.9867087674028</c:v>
                </c:pt>
                <c:pt idx="185">
                  <c:v>123.88670013752716</c:v>
                </c:pt>
                <c:pt idx="186">
                  <c:v>123.51622753248597</c:v>
                </c:pt>
                <c:pt idx="187">
                  <c:v>123.50374175494949</c:v>
                </c:pt>
                <c:pt idx="188">
                  <c:v>123.48042272925632</c:v>
                </c:pt>
                <c:pt idx="189">
                  <c:v>123.45722611314687</c:v>
                </c:pt>
                <c:pt idx="190">
                  <c:v>123.43439672578846</c:v>
                </c:pt>
                <c:pt idx="191">
                  <c:v>123.43745696538073</c:v>
                </c:pt>
                <c:pt idx="192">
                  <c:v>123.36645940683988</c:v>
                </c:pt>
                <c:pt idx="193">
                  <c:v>123.3057442533291</c:v>
                </c:pt>
                <c:pt idx="194">
                  <c:v>123.32471773880123</c:v>
                </c:pt>
                <c:pt idx="195">
                  <c:v>124.21977661475074</c:v>
                </c:pt>
                <c:pt idx="196">
                  <c:v>124.30075055436241</c:v>
                </c:pt>
                <c:pt idx="197">
                  <c:v>124.34377752302983</c:v>
                </c:pt>
                <c:pt idx="198">
                  <c:v>124.34298186073585</c:v>
                </c:pt>
                <c:pt idx="199">
                  <c:v>124.35191776034529</c:v>
                </c:pt>
                <c:pt idx="200">
                  <c:v>124.36391389954701</c:v>
                </c:pt>
                <c:pt idx="201">
                  <c:v>124.26818960510057</c:v>
                </c:pt>
                <c:pt idx="202">
                  <c:v>124.27290237407267</c:v>
                </c:pt>
                <c:pt idx="203">
                  <c:v>124.38906906899554</c:v>
                </c:pt>
                <c:pt idx="204">
                  <c:v>124.62250414509452</c:v>
                </c:pt>
                <c:pt idx="205">
                  <c:v>124.75458408589726</c:v>
                </c:pt>
                <c:pt idx="206">
                  <c:v>124.94150352019359</c:v>
                </c:pt>
                <c:pt idx="207">
                  <c:v>125.01274589790184</c:v>
                </c:pt>
                <c:pt idx="208">
                  <c:v>125.17157233274108</c:v>
                </c:pt>
                <c:pt idx="209">
                  <c:v>125.38144356397953</c:v>
                </c:pt>
                <c:pt idx="210">
                  <c:v>125.55624444949045</c:v>
                </c:pt>
                <c:pt idx="211">
                  <c:v>125.54547240612564</c:v>
                </c:pt>
                <c:pt idx="212">
                  <c:v>125.85492383369679</c:v>
                </c:pt>
                <c:pt idx="213">
                  <c:v>126.10812805756188</c:v>
                </c:pt>
                <c:pt idx="214">
                  <c:v>126.16088658813275</c:v>
                </c:pt>
                <c:pt idx="215">
                  <c:v>126.01234255832358</c:v>
                </c:pt>
                <c:pt idx="216">
                  <c:v>126.45785223816743</c:v>
                </c:pt>
                <c:pt idx="217">
                  <c:v>126.60333602838433</c:v>
                </c:pt>
                <c:pt idx="218">
                  <c:v>126.7451475310905</c:v>
                </c:pt>
                <c:pt idx="219">
                  <c:v>126.85237832640395</c:v>
                </c:pt>
                <c:pt idx="220">
                  <c:v>126.88763228650697</c:v>
                </c:pt>
                <c:pt idx="221">
                  <c:v>127.43357902976939</c:v>
                </c:pt>
                <c:pt idx="222">
                  <c:v>127.61088931174601</c:v>
                </c:pt>
                <c:pt idx="223">
                  <c:v>127.64014520224818</c:v>
                </c:pt>
                <c:pt idx="224">
                  <c:v>127.60195341213654</c:v>
                </c:pt>
                <c:pt idx="225">
                  <c:v>127.5524387355335</c:v>
                </c:pt>
                <c:pt idx="226">
                  <c:v>127.46467106402694</c:v>
                </c:pt>
                <c:pt idx="227">
                  <c:v>127.5296093481751</c:v>
                </c:pt>
                <c:pt idx="228">
                  <c:v>127.58395920333395</c:v>
                </c:pt>
                <c:pt idx="229">
                  <c:v>127.624354365952</c:v>
                </c:pt>
                <c:pt idx="230">
                  <c:v>127.6373297818233</c:v>
                </c:pt>
                <c:pt idx="231">
                  <c:v>127.68066277444994</c:v>
                </c:pt>
                <c:pt idx="232">
                  <c:v>127.73060588459593</c:v>
                </c:pt>
                <c:pt idx="233">
                  <c:v>127.71542709621824</c:v>
                </c:pt>
                <c:pt idx="234">
                  <c:v>127.74192877108734</c:v>
                </c:pt>
                <c:pt idx="235">
                  <c:v>127.73537985835988</c:v>
                </c:pt>
                <c:pt idx="236">
                  <c:v>127.75178274257448</c:v>
                </c:pt>
                <c:pt idx="237">
                  <c:v>128.07788187352764</c:v>
                </c:pt>
                <c:pt idx="238">
                  <c:v>128.57651731269343</c:v>
                </c:pt>
                <c:pt idx="239">
                  <c:v>128.56054286202178</c:v>
                </c:pt>
                <c:pt idx="240">
                  <c:v>128.5625014153608</c:v>
                </c:pt>
                <c:pt idx="241">
                  <c:v>128.5773741797793</c:v>
                </c:pt>
                <c:pt idx="242">
                  <c:v>128.56280743932004</c:v>
                </c:pt>
                <c:pt idx="243">
                  <c:v>128.57015201434149</c:v>
                </c:pt>
                <c:pt idx="244">
                  <c:v>128.63196885410554</c:v>
                </c:pt>
                <c:pt idx="245">
                  <c:v>128.67364931735236</c:v>
                </c:pt>
                <c:pt idx="246">
                  <c:v>128.68423774634167</c:v>
                </c:pt>
                <c:pt idx="247">
                  <c:v>128.68025943487166</c:v>
                </c:pt>
                <c:pt idx="248">
                  <c:v>128.64004788662916</c:v>
                </c:pt>
                <c:pt idx="249">
                  <c:v>128.67591389465065</c:v>
                </c:pt>
                <c:pt idx="250">
                  <c:v>128.68980738239958</c:v>
                </c:pt>
                <c:pt idx="251">
                  <c:v>128.30452321773177</c:v>
                </c:pt>
                <c:pt idx="252">
                  <c:v>128.30048370146997</c:v>
                </c:pt>
                <c:pt idx="253">
                  <c:v>128.31419357484336</c:v>
                </c:pt>
                <c:pt idx="254">
                  <c:v>128.32276224570177</c:v>
                </c:pt>
                <c:pt idx="255">
                  <c:v>128.32227260736698</c:v>
                </c:pt>
                <c:pt idx="256">
                  <c:v>128.32319067924468</c:v>
                </c:pt>
                <c:pt idx="257">
                  <c:v>128.32686296675539</c:v>
                </c:pt>
                <c:pt idx="258">
                  <c:v>128.31700899526828</c:v>
                </c:pt>
                <c:pt idx="259">
                  <c:v>128.32582248529403</c:v>
                </c:pt>
                <c:pt idx="260">
                  <c:v>128.32924995363737</c:v>
                </c:pt>
                <c:pt idx="261">
                  <c:v>134.64387073792784</c:v>
                </c:pt>
                <c:pt idx="262">
                  <c:v>134.63658736769821</c:v>
                </c:pt>
                <c:pt idx="263">
                  <c:v>134.73059792797298</c:v>
                </c:pt>
                <c:pt idx="264">
                  <c:v>134.80055500505244</c:v>
                </c:pt>
                <c:pt idx="265">
                  <c:v>134.73812611737</c:v>
                </c:pt>
                <c:pt idx="266">
                  <c:v>134.76095550472837</c:v>
                </c:pt>
                <c:pt idx="267">
                  <c:v>134.7181121504365</c:v>
                </c:pt>
                <c:pt idx="268">
                  <c:v>134.81799837072842</c:v>
                </c:pt>
                <c:pt idx="269">
                  <c:v>134.90086965888736</c:v>
                </c:pt>
                <c:pt idx="270">
                  <c:v>134.88973038677145</c:v>
                </c:pt>
                <c:pt idx="271">
                  <c:v>134.80269717276707</c:v>
                </c:pt>
                <c:pt idx="272">
                  <c:v>134.8432147449688</c:v>
                </c:pt>
                <c:pt idx="273">
                  <c:v>134.94573277131013</c:v>
                </c:pt>
                <c:pt idx="274">
                  <c:v>134.89499399887018</c:v>
                </c:pt>
                <c:pt idx="275">
                  <c:v>134.8426639018422</c:v>
                </c:pt>
                <c:pt idx="276">
                  <c:v>134.80539018360824</c:v>
                </c:pt>
                <c:pt idx="277">
                  <c:v>135.04935248390467</c:v>
                </c:pt>
                <c:pt idx="278">
                  <c:v>134.9535669846664</c:v>
                </c:pt>
                <c:pt idx="279">
                  <c:v>135.15101364316016</c:v>
                </c:pt>
                <c:pt idx="280">
                  <c:v>135.28015575395429</c:v>
                </c:pt>
                <c:pt idx="281">
                  <c:v>135.29949646817749</c:v>
                </c:pt>
                <c:pt idx="282">
                  <c:v>135.80376274819309</c:v>
                </c:pt>
                <c:pt idx="283">
                  <c:v>136.14308211418489</c:v>
                </c:pt>
                <c:pt idx="284">
                  <c:v>136.00402482711178</c:v>
                </c:pt>
                <c:pt idx="285">
                  <c:v>136.06241419853245</c:v>
                </c:pt>
              </c:numCache>
            </c:numRef>
          </c:val>
          <c:smooth val="0"/>
          <c:extLst>
            <c:ext xmlns:c16="http://schemas.microsoft.com/office/drawing/2014/chart" uri="{C3380CC4-5D6E-409C-BE32-E72D297353CC}">
              <c16:uniqueId val="{00000000-3A2B-46F1-98C3-0E9C8BE541D9}"/>
            </c:ext>
          </c:extLst>
        </c:ser>
        <c:dLbls>
          <c:showLegendKey val="0"/>
          <c:showVal val="0"/>
          <c:showCatName val="0"/>
          <c:showSerName val="0"/>
          <c:showPercent val="0"/>
          <c:showBubbleSize val="0"/>
        </c:dLbls>
        <c:marker val="1"/>
        <c:smooth val="0"/>
        <c:axId val="1250925248"/>
        <c:axId val="1250925576"/>
      </c:lineChart>
      <c:lineChart>
        <c:grouping val="standard"/>
        <c:varyColors val="0"/>
        <c:ser>
          <c:idx val="1"/>
          <c:order val="0"/>
          <c:tx>
            <c:strRef>
              <c:f>'Front Page'!$C$1</c:f>
              <c:strCache>
                <c:ptCount val="1"/>
                <c:pt idx="0">
                  <c:v>U.S. Consumer Price Index (year-over-year %, right side)</c:v>
                </c:pt>
              </c:strCache>
            </c:strRef>
          </c:tx>
          <c:spPr>
            <a:ln w="25400" cap="rnd">
              <a:solidFill>
                <a:srgbClr val="00A0AA"/>
              </a:solidFill>
              <a:round/>
            </a:ln>
            <a:effectLst/>
          </c:spPr>
          <c:marker>
            <c:symbol val="none"/>
          </c:marker>
          <c:cat>
            <c:numRef>
              <c:f>'Front Page'!$A$3:$A$289</c:f>
              <c:numCache>
                <c:formatCode>m/d/yyyy</c:formatCode>
                <c:ptCount val="287"/>
                <c:pt idx="0">
                  <c:v>44196</c:v>
                </c:pt>
                <c:pt idx="1">
                  <c:v>44197</c:v>
                </c:pt>
                <c:pt idx="2">
                  <c:v>44200</c:v>
                </c:pt>
                <c:pt idx="3">
                  <c:v>44201</c:v>
                </c:pt>
                <c:pt idx="4">
                  <c:v>44202</c:v>
                </c:pt>
                <c:pt idx="5">
                  <c:v>44203</c:v>
                </c:pt>
                <c:pt idx="6">
                  <c:v>44204</c:v>
                </c:pt>
                <c:pt idx="7">
                  <c:v>44207</c:v>
                </c:pt>
                <c:pt idx="8">
                  <c:v>44208</c:v>
                </c:pt>
                <c:pt idx="9">
                  <c:v>44209</c:v>
                </c:pt>
                <c:pt idx="10">
                  <c:v>44210</c:v>
                </c:pt>
                <c:pt idx="11">
                  <c:v>44211</c:v>
                </c:pt>
                <c:pt idx="12">
                  <c:v>44214</c:v>
                </c:pt>
                <c:pt idx="13">
                  <c:v>44215</c:v>
                </c:pt>
                <c:pt idx="14">
                  <c:v>44216</c:v>
                </c:pt>
                <c:pt idx="15">
                  <c:v>44217</c:v>
                </c:pt>
                <c:pt idx="16">
                  <c:v>44218</c:v>
                </c:pt>
                <c:pt idx="17">
                  <c:v>44221</c:v>
                </c:pt>
                <c:pt idx="18">
                  <c:v>44222</c:v>
                </c:pt>
                <c:pt idx="19">
                  <c:v>44223</c:v>
                </c:pt>
                <c:pt idx="20">
                  <c:v>44224</c:v>
                </c:pt>
                <c:pt idx="21">
                  <c:v>44225</c:v>
                </c:pt>
                <c:pt idx="22">
                  <c:v>44228</c:v>
                </c:pt>
                <c:pt idx="23">
                  <c:v>44229</c:v>
                </c:pt>
                <c:pt idx="24">
                  <c:v>44230</c:v>
                </c:pt>
                <c:pt idx="25">
                  <c:v>44231</c:v>
                </c:pt>
                <c:pt idx="26">
                  <c:v>44232</c:v>
                </c:pt>
                <c:pt idx="27">
                  <c:v>44235</c:v>
                </c:pt>
                <c:pt idx="28">
                  <c:v>44236</c:v>
                </c:pt>
                <c:pt idx="29">
                  <c:v>44237</c:v>
                </c:pt>
                <c:pt idx="30">
                  <c:v>44238</c:v>
                </c:pt>
                <c:pt idx="31">
                  <c:v>44239</c:v>
                </c:pt>
                <c:pt idx="32">
                  <c:v>44242</c:v>
                </c:pt>
                <c:pt idx="33">
                  <c:v>44243</c:v>
                </c:pt>
                <c:pt idx="34">
                  <c:v>44244</c:v>
                </c:pt>
                <c:pt idx="35">
                  <c:v>44245</c:v>
                </c:pt>
                <c:pt idx="36">
                  <c:v>44246</c:v>
                </c:pt>
                <c:pt idx="37">
                  <c:v>44249</c:v>
                </c:pt>
                <c:pt idx="38">
                  <c:v>44250</c:v>
                </c:pt>
                <c:pt idx="39">
                  <c:v>44251</c:v>
                </c:pt>
                <c:pt idx="40">
                  <c:v>44252</c:v>
                </c:pt>
                <c:pt idx="41">
                  <c:v>44253</c:v>
                </c:pt>
                <c:pt idx="42">
                  <c:v>44256</c:v>
                </c:pt>
                <c:pt idx="43">
                  <c:v>44257</c:v>
                </c:pt>
                <c:pt idx="44">
                  <c:v>44258</c:v>
                </c:pt>
                <c:pt idx="45">
                  <c:v>44259</c:v>
                </c:pt>
                <c:pt idx="46">
                  <c:v>44260</c:v>
                </c:pt>
                <c:pt idx="47">
                  <c:v>44263</c:v>
                </c:pt>
                <c:pt idx="48">
                  <c:v>44264</c:v>
                </c:pt>
                <c:pt idx="49">
                  <c:v>44265</c:v>
                </c:pt>
                <c:pt idx="50">
                  <c:v>44266</c:v>
                </c:pt>
                <c:pt idx="51">
                  <c:v>44267</c:v>
                </c:pt>
                <c:pt idx="52">
                  <c:v>44270</c:v>
                </c:pt>
                <c:pt idx="53">
                  <c:v>44271</c:v>
                </c:pt>
                <c:pt idx="54">
                  <c:v>44272</c:v>
                </c:pt>
                <c:pt idx="55">
                  <c:v>44273</c:v>
                </c:pt>
                <c:pt idx="56">
                  <c:v>44274</c:v>
                </c:pt>
                <c:pt idx="57">
                  <c:v>44277</c:v>
                </c:pt>
                <c:pt idx="58">
                  <c:v>44278</c:v>
                </c:pt>
                <c:pt idx="59">
                  <c:v>44279</c:v>
                </c:pt>
                <c:pt idx="60">
                  <c:v>44280</c:v>
                </c:pt>
                <c:pt idx="61">
                  <c:v>44281</c:v>
                </c:pt>
                <c:pt idx="62">
                  <c:v>44284</c:v>
                </c:pt>
                <c:pt idx="63">
                  <c:v>44285</c:v>
                </c:pt>
                <c:pt idx="64">
                  <c:v>44286</c:v>
                </c:pt>
                <c:pt idx="65">
                  <c:v>44287</c:v>
                </c:pt>
                <c:pt idx="66">
                  <c:v>44288</c:v>
                </c:pt>
                <c:pt idx="67">
                  <c:v>44291</c:v>
                </c:pt>
                <c:pt idx="68">
                  <c:v>44292</c:v>
                </c:pt>
                <c:pt idx="69">
                  <c:v>44293</c:v>
                </c:pt>
                <c:pt idx="70">
                  <c:v>44294</c:v>
                </c:pt>
                <c:pt idx="71">
                  <c:v>44295</c:v>
                </c:pt>
                <c:pt idx="72">
                  <c:v>44298</c:v>
                </c:pt>
                <c:pt idx="73">
                  <c:v>44299</c:v>
                </c:pt>
                <c:pt idx="74">
                  <c:v>44300</c:v>
                </c:pt>
                <c:pt idx="75">
                  <c:v>44301</c:v>
                </c:pt>
                <c:pt idx="76">
                  <c:v>44302</c:v>
                </c:pt>
                <c:pt idx="77">
                  <c:v>44305</c:v>
                </c:pt>
                <c:pt idx="78">
                  <c:v>44306</c:v>
                </c:pt>
                <c:pt idx="79">
                  <c:v>44307</c:v>
                </c:pt>
                <c:pt idx="80">
                  <c:v>44308</c:v>
                </c:pt>
                <c:pt idx="81">
                  <c:v>44309</c:v>
                </c:pt>
                <c:pt idx="82">
                  <c:v>44312</c:v>
                </c:pt>
                <c:pt idx="83">
                  <c:v>44313</c:v>
                </c:pt>
                <c:pt idx="84">
                  <c:v>44314</c:v>
                </c:pt>
                <c:pt idx="85">
                  <c:v>44315</c:v>
                </c:pt>
                <c:pt idx="86">
                  <c:v>44316</c:v>
                </c:pt>
                <c:pt idx="87">
                  <c:v>44319</c:v>
                </c:pt>
                <c:pt idx="88">
                  <c:v>44320</c:v>
                </c:pt>
                <c:pt idx="89">
                  <c:v>44321</c:v>
                </c:pt>
                <c:pt idx="90">
                  <c:v>44322</c:v>
                </c:pt>
                <c:pt idx="91">
                  <c:v>44323</c:v>
                </c:pt>
                <c:pt idx="92">
                  <c:v>44326</c:v>
                </c:pt>
                <c:pt idx="93">
                  <c:v>44327</c:v>
                </c:pt>
                <c:pt idx="94">
                  <c:v>44328</c:v>
                </c:pt>
                <c:pt idx="95">
                  <c:v>44329</c:v>
                </c:pt>
                <c:pt idx="96">
                  <c:v>44330</c:v>
                </c:pt>
                <c:pt idx="97">
                  <c:v>44333</c:v>
                </c:pt>
                <c:pt idx="98">
                  <c:v>44334</c:v>
                </c:pt>
                <c:pt idx="99">
                  <c:v>44335</c:v>
                </c:pt>
                <c:pt idx="100">
                  <c:v>44336</c:v>
                </c:pt>
                <c:pt idx="101">
                  <c:v>44337</c:v>
                </c:pt>
                <c:pt idx="102">
                  <c:v>44340</c:v>
                </c:pt>
                <c:pt idx="103">
                  <c:v>44341</c:v>
                </c:pt>
                <c:pt idx="104">
                  <c:v>44342</c:v>
                </c:pt>
                <c:pt idx="105">
                  <c:v>44343</c:v>
                </c:pt>
                <c:pt idx="106">
                  <c:v>44344</c:v>
                </c:pt>
                <c:pt idx="107">
                  <c:v>44347</c:v>
                </c:pt>
                <c:pt idx="108">
                  <c:v>44348</c:v>
                </c:pt>
                <c:pt idx="109">
                  <c:v>44349</c:v>
                </c:pt>
                <c:pt idx="110">
                  <c:v>44350</c:v>
                </c:pt>
                <c:pt idx="111">
                  <c:v>44351</c:v>
                </c:pt>
                <c:pt idx="112">
                  <c:v>44354</c:v>
                </c:pt>
                <c:pt idx="113">
                  <c:v>44355</c:v>
                </c:pt>
                <c:pt idx="114">
                  <c:v>44356</c:v>
                </c:pt>
                <c:pt idx="115">
                  <c:v>44357</c:v>
                </c:pt>
                <c:pt idx="116">
                  <c:v>44358</c:v>
                </c:pt>
                <c:pt idx="117">
                  <c:v>44361</c:v>
                </c:pt>
                <c:pt idx="118">
                  <c:v>44362</c:v>
                </c:pt>
                <c:pt idx="119">
                  <c:v>44363</c:v>
                </c:pt>
                <c:pt idx="120">
                  <c:v>44364</c:v>
                </c:pt>
                <c:pt idx="121">
                  <c:v>44365</c:v>
                </c:pt>
                <c:pt idx="122">
                  <c:v>44368</c:v>
                </c:pt>
                <c:pt idx="123">
                  <c:v>44369</c:v>
                </c:pt>
                <c:pt idx="124">
                  <c:v>44370</c:v>
                </c:pt>
                <c:pt idx="125">
                  <c:v>44371</c:v>
                </c:pt>
                <c:pt idx="126">
                  <c:v>44372</c:v>
                </c:pt>
                <c:pt idx="127">
                  <c:v>44375</c:v>
                </c:pt>
                <c:pt idx="128">
                  <c:v>44376</c:v>
                </c:pt>
                <c:pt idx="129">
                  <c:v>44377</c:v>
                </c:pt>
                <c:pt idx="130">
                  <c:v>44378</c:v>
                </c:pt>
                <c:pt idx="131">
                  <c:v>44379</c:v>
                </c:pt>
                <c:pt idx="132">
                  <c:v>44382</c:v>
                </c:pt>
                <c:pt idx="133">
                  <c:v>44383</c:v>
                </c:pt>
                <c:pt idx="134">
                  <c:v>44384</c:v>
                </c:pt>
                <c:pt idx="135">
                  <c:v>44385</c:v>
                </c:pt>
                <c:pt idx="136">
                  <c:v>44386</c:v>
                </c:pt>
                <c:pt idx="137">
                  <c:v>44389</c:v>
                </c:pt>
                <c:pt idx="138">
                  <c:v>44390</c:v>
                </c:pt>
                <c:pt idx="139">
                  <c:v>44391</c:v>
                </c:pt>
                <c:pt idx="140">
                  <c:v>44392</c:v>
                </c:pt>
                <c:pt idx="141">
                  <c:v>44393</c:v>
                </c:pt>
                <c:pt idx="142">
                  <c:v>44396</c:v>
                </c:pt>
                <c:pt idx="143">
                  <c:v>44397</c:v>
                </c:pt>
                <c:pt idx="144">
                  <c:v>44398</c:v>
                </c:pt>
                <c:pt idx="145">
                  <c:v>44399</c:v>
                </c:pt>
                <c:pt idx="146">
                  <c:v>44400</c:v>
                </c:pt>
                <c:pt idx="147">
                  <c:v>44403</c:v>
                </c:pt>
                <c:pt idx="148">
                  <c:v>44404</c:v>
                </c:pt>
                <c:pt idx="149">
                  <c:v>44405</c:v>
                </c:pt>
                <c:pt idx="150">
                  <c:v>44406</c:v>
                </c:pt>
                <c:pt idx="151">
                  <c:v>44407</c:v>
                </c:pt>
                <c:pt idx="152">
                  <c:v>44410</c:v>
                </c:pt>
                <c:pt idx="153">
                  <c:v>44411</c:v>
                </c:pt>
                <c:pt idx="154">
                  <c:v>44412</c:v>
                </c:pt>
                <c:pt idx="155">
                  <c:v>44413</c:v>
                </c:pt>
                <c:pt idx="156">
                  <c:v>44414</c:v>
                </c:pt>
                <c:pt idx="157">
                  <c:v>44417</c:v>
                </c:pt>
                <c:pt idx="158">
                  <c:v>44418</c:v>
                </c:pt>
                <c:pt idx="159">
                  <c:v>44419</c:v>
                </c:pt>
                <c:pt idx="160">
                  <c:v>44420</c:v>
                </c:pt>
                <c:pt idx="161">
                  <c:v>44421</c:v>
                </c:pt>
                <c:pt idx="162">
                  <c:v>44424</c:v>
                </c:pt>
                <c:pt idx="163">
                  <c:v>44425</c:v>
                </c:pt>
                <c:pt idx="164">
                  <c:v>44426</c:v>
                </c:pt>
                <c:pt idx="165">
                  <c:v>44427</c:v>
                </c:pt>
                <c:pt idx="166">
                  <c:v>44428</c:v>
                </c:pt>
                <c:pt idx="167">
                  <c:v>44431</c:v>
                </c:pt>
                <c:pt idx="168">
                  <c:v>44432</c:v>
                </c:pt>
                <c:pt idx="169">
                  <c:v>44433</c:v>
                </c:pt>
                <c:pt idx="170">
                  <c:v>44434</c:v>
                </c:pt>
                <c:pt idx="171">
                  <c:v>44435</c:v>
                </c:pt>
                <c:pt idx="172">
                  <c:v>44438</c:v>
                </c:pt>
                <c:pt idx="173">
                  <c:v>44439</c:v>
                </c:pt>
                <c:pt idx="174">
                  <c:v>44440</c:v>
                </c:pt>
                <c:pt idx="175">
                  <c:v>44441</c:v>
                </c:pt>
                <c:pt idx="176">
                  <c:v>44442</c:v>
                </c:pt>
                <c:pt idx="177">
                  <c:v>44445</c:v>
                </c:pt>
                <c:pt idx="178">
                  <c:v>44446</c:v>
                </c:pt>
                <c:pt idx="179">
                  <c:v>44447</c:v>
                </c:pt>
                <c:pt idx="180">
                  <c:v>44448</c:v>
                </c:pt>
                <c:pt idx="181">
                  <c:v>44449</c:v>
                </c:pt>
                <c:pt idx="182">
                  <c:v>44452</c:v>
                </c:pt>
                <c:pt idx="183">
                  <c:v>44453</c:v>
                </c:pt>
                <c:pt idx="184">
                  <c:v>44454</c:v>
                </c:pt>
                <c:pt idx="185">
                  <c:v>44455</c:v>
                </c:pt>
                <c:pt idx="186">
                  <c:v>44456</c:v>
                </c:pt>
                <c:pt idx="187">
                  <c:v>44459</c:v>
                </c:pt>
                <c:pt idx="188">
                  <c:v>44460</c:v>
                </c:pt>
                <c:pt idx="189">
                  <c:v>44461</c:v>
                </c:pt>
                <c:pt idx="190">
                  <c:v>44462</c:v>
                </c:pt>
                <c:pt idx="191">
                  <c:v>44463</c:v>
                </c:pt>
                <c:pt idx="192">
                  <c:v>44466</c:v>
                </c:pt>
                <c:pt idx="193">
                  <c:v>44467</c:v>
                </c:pt>
                <c:pt idx="194">
                  <c:v>44468</c:v>
                </c:pt>
                <c:pt idx="195">
                  <c:v>44469</c:v>
                </c:pt>
                <c:pt idx="196">
                  <c:v>44470</c:v>
                </c:pt>
                <c:pt idx="197">
                  <c:v>44473</c:v>
                </c:pt>
                <c:pt idx="198">
                  <c:v>44474</c:v>
                </c:pt>
                <c:pt idx="199">
                  <c:v>44475</c:v>
                </c:pt>
                <c:pt idx="200">
                  <c:v>44476</c:v>
                </c:pt>
                <c:pt idx="201">
                  <c:v>44477</c:v>
                </c:pt>
                <c:pt idx="202">
                  <c:v>44480</c:v>
                </c:pt>
                <c:pt idx="203">
                  <c:v>44481</c:v>
                </c:pt>
                <c:pt idx="204">
                  <c:v>44482</c:v>
                </c:pt>
                <c:pt idx="205">
                  <c:v>44483</c:v>
                </c:pt>
                <c:pt idx="206">
                  <c:v>44484</c:v>
                </c:pt>
                <c:pt idx="207">
                  <c:v>44487</c:v>
                </c:pt>
                <c:pt idx="208">
                  <c:v>44488</c:v>
                </c:pt>
                <c:pt idx="209">
                  <c:v>44489</c:v>
                </c:pt>
                <c:pt idx="210">
                  <c:v>44490</c:v>
                </c:pt>
                <c:pt idx="211">
                  <c:v>44491</c:v>
                </c:pt>
                <c:pt idx="212">
                  <c:v>44494</c:v>
                </c:pt>
                <c:pt idx="213">
                  <c:v>44495</c:v>
                </c:pt>
                <c:pt idx="214">
                  <c:v>44496</c:v>
                </c:pt>
                <c:pt idx="215">
                  <c:v>44497</c:v>
                </c:pt>
                <c:pt idx="216">
                  <c:v>44498</c:v>
                </c:pt>
                <c:pt idx="217">
                  <c:v>44501</c:v>
                </c:pt>
                <c:pt idx="218">
                  <c:v>44502</c:v>
                </c:pt>
                <c:pt idx="219">
                  <c:v>44503</c:v>
                </c:pt>
                <c:pt idx="220">
                  <c:v>44504</c:v>
                </c:pt>
                <c:pt idx="221">
                  <c:v>44505</c:v>
                </c:pt>
                <c:pt idx="222">
                  <c:v>44508</c:v>
                </c:pt>
                <c:pt idx="223">
                  <c:v>44509</c:v>
                </c:pt>
                <c:pt idx="224">
                  <c:v>44510</c:v>
                </c:pt>
                <c:pt idx="225">
                  <c:v>44511</c:v>
                </c:pt>
                <c:pt idx="226">
                  <c:v>44512</c:v>
                </c:pt>
                <c:pt idx="227">
                  <c:v>44515</c:v>
                </c:pt>
                <c:pt idx="228">
                  <c:v>44516</c:v>
                </c:pt>
                <c:pt idx="229">
                  <c:v>44517</c:v>
                </c:pt>
                <c:pt idx="230">
                  <c:v>44518</c:v>
                </c:pt>
                <c:pt idx="231">
                  <c:v>44519</c:v>
                </c:pt>
                <c:pt idx="232">
                  <c:v>44522</c:v>
                </c:pt>
                <c:pt idx="233">
                  <c:v>44523</c:v>
                </c:pt>
                <c:pt idx="234">
                  <c:v>44524</c:v>
                </c:pt>
                <c:pt idx="235">
                  <c:v>44525</c:v>
                </c:pt>
                <c:pt idx="236">
                  <c:v>44526</c:v>
                </c:pt>
                <c:pt idx="237">
                  <c:v>44529</c:v>
                </c:pt>
                <c:pt idx="238">
                  <c:v>44530</c:v>
                </c:pt>
                <c:pt idx="239">
                  <c:v>44531</c:v>
                </c:pt>
                <c:pt idx="240">
                  <c:v>44532</c:v>
                </c:pt>
                <c:pt idx="241">
                  <c:v>44533</c:v>
                </c:pt>
                <c:pt idx="242">
                  <c:v>44536</c:v>
                </c:pt>
                <c:pt idx="243">
                  <c:v>44537</c:v>
                </c:pt>
                <c:pt idx="244">
                  <c:v>44538</c:v>
                </c:pt>
                <c:pt idx="245">
                  <c:v>44539</c:v>
                </c:pt>
                <c:pt idx="246">
                  <c:v>44540</c:v>
                </c:pt>
                <c:pt idx="247">
                  <c:v>44543</c:v>
                </c:pt>
                <c:pt idx="248">
                  <c:v>44544</c:v>
                </c:pt>
                <c:pt idx="249">
                  <c:v>44545</c:v>
                </c:pt>
                <c:pt idx="250">
                  <c:v>44546</c:v>
                </c:pt>
                <c:pt idx="251">
                  <c:v>44547</c:v>
                </c:pt>
                <c:pt idx="252">
                  <c:v>44550</c:v>
                </c:pt>
                <c:pt idx="253">
                  <c:v>44551</c:v>
                </c:pt>
                <c:pt idx="254">
                  <c:v>44552</c:v>
                </c:pt>
                <c:pt idx="255">
                  <c:v>44553</c:v>
                </c:pt>
                <c:pt idx="256">
                  <c:v>44554</c:v>
                </c:pt>
                <c:pt idx="257">
                  <c:v>44557</c:v>
                </c:pt>
                <c:pt idx="258">
                  <c:v>44558</c:v>
                </c:pt>
                <c:pt idx="259">
                  <c:v>44559</c:v>
                </c:pt>
                <c:pt idx="260">
                  <c:v>44560</c:v>
                </c:pt>
                <c:pt idx="261">
                  <c:v>44561</c:v>
                </c:pt>
                <c:pt idx="262">
                  <c:v>44564</c:v>
                </c:pt>
                <c:pt idx="263">
                  <c:v>44565</c:v>
                </c:pt>
                <c:pt idx="264">
                  <c:v>44566</c:v>
                </c:pt>
                <c:pt idx="265">
                  <c:v>44567</c:v>
                </c:pt>
                <c:pt idx="266">
                  <c:v>44568</c:v>
                </c:pt>
                <c:pt idx="267">
                  <c:v>44571</c:v>
                </c:pt>
                <c:pt idx="268">
                  <c:v>44572</c:v>
                </c:pt>
                <c:pt idx="269">
                  <c:v>44573</c:v>
                </c:pt>
                <c:pt idx="270">
                  <c:v>44574</c:v>
                </c:pt>
                <c:pt idx="271">
                  <c:v>44575</c:v>
                </c:pt>
                <c:pt idx="272">
                  <c:v>44578</c:v>
                </c:pt>
                <c:pt idx="273">
                  <c:v>44579</c:v>
                </c:pt>
                <c:pt idx="274">
                  <c:v>44580</c:v>
                </c:pt>
                <c:pt idx="275">
                  <c:v>44581</c:v>
                </c:pt>
                <c:pt idx="276">
                  <c:v>44582</c:v>
                </c:pt>
                <c:pt idx="277">
                  <c:v>44585</c:v>
                </c:pt>
                <c:pt idx="278">
                  <c:v>44586</c:v>
                </c:pt>
                <c:pt idx="279">
                  <c:v>44587</c:v>
                </c:pt>
                <c:pt idx="280">
                  <c:v>44588</c:v>
                </c:pt>
                <c:pt idx="281">
                  <c:v>44589</c:v>
                </c:pt>
                <c:pt idx="282">
                  <c:v>44592</c:v>
                </c:pt>
                <c:pt idx="283">
                  <c:v>44593</c:v>
                </c:pt>
                <c:pt idx="284">
                  <c:v>44594</c:v>
                </c:pt>
                <c:pt idx="285">
                  <c:v>44595</c:v>
                </c:pt>
                <c:pt idx="286">
                  <c:v>44596</c:v>
                </c:pt>
              </c:numCache>
            </c:numRef>
          </c:cat>
          <c:val>
            <c:numRef>
              <c:f>'Front Page'!$C$3:$C$289</c:f>
              <c:numCache>
                <c:formatCode>General</c:formatCode>
                <c:ptCount val="287"/>
                <c:pt idx="0">
                  <c:v>1.4</c:v>
                </c:pt>
                <c:pt idx="64">
                  <c:v>2.6</c:v>
                </c:pt>
                <c:pt idx="86">
                  <c:v>4.2</c:v>
                </c:pt>
                <c:pt idx="107">
                  <c:v>5</c:v>
                </c:pt>
                <c:pt idx="129">
                  <c:v>5.4</c:v>
                </c:pt>
                <c:pt idx="173">
                  <c:v>5.3</c:v>
                </c:pt>
                <c:pt idx="195">
                  <c:v>5.4</c:v>
                </c:pt>
                <c:pt idx="216">
                  <c:v>6.2</c:v>
                </c:pt>
                <c:pt idx="238">
                  <c:v>6.8</c:v>
                </c:pt>
                <c:pt idx="261">
                  <c:v>7</c:v>
                </c:pt>
                <c:pt idx="282">
                  <c:v>7.3</c:v>
                </c:pt>
              </c:numCache>
            </c:numRef>
          </c:val>
          <c:smooth val="0"/>
          <c:extLst>
            <c:ext xmlns:c16="http://schemas.microsoft.com/office/drawing/2014/chart" uri="{C3380CC4-5D6E-409C-BE32-E72D297353CC}">
              <c16:uniqueId val="{00000001-3A2B-46F1-98C3-0E9C8BE541D9}"/>
            </c:ext>
          </c:extLst>
        </c:ser>
        <c:ser>
          <c:idx val="0"/>
          <c:order val="1"/>
          <c:tx>
            <c:strRef>
              <c:f>'Front Page'!$B$1</c:f>
              <c:strCache>
                <c:ptCount val="1"/>
                <c:pt idx="0">
                  <c:v>10-year Treasury yield (%, right side)</c:v>
                </c:pt>
              </c:strCache>
            </c:strRef>
          </c:tx>
          <c:spPr>
            <a:ln w="25400" cap="rnd">
              <a:solidFill>
                <a:srgbClr val="64A50A"/>
              </a:solidFill>
              <a:round/>
            </a:ln>
            <a:effectLst/>
          </c:spPr>
          <c:marker>
            <c:symbol val="none"/>
          </c:marker>
          <c:cat>
            <c:numRef>
              <c:f>'Front Page'!$A$3:$A$289</c:f>
              <c:numCache>
                <c:formatCode>m/d/yyyy</c:formatCode>
                <c:ptCount val="287"/>
                <c:pt idx="0">
                  <c:v>44196</c:v>
                </c:pt>
                <c:pt idx="1">
                  <c:v>44197</c:v>
                </c:pt>
                <c:pt idx="2">
                  <c:v>44200</c:v>
                </c:pt>
                <c:pt idx="3">
                  <c:v>44201</c:v>
                </c:pt>
                <c:pt idx="4">
                  <c:v>44202</c:v>
                </c:pt>
                <c:pt idx="5">
                  <c:v>44203</c:v>
                </c:pt>
                <c:pt idx="6">
                  <c:v>44204</c:v>
                </c:pt>
                <c:pt idx="7">
                  <c:v>44207</c:v>
                </c:pt>
                <c:pt idx="8">
                  <c:v>44208</c:v>
                </c:pt>
                <c:pt idx="9">
                  <c:v>44209</c:v>
                </c:pt>
                <c:pt idx="10">
                  <c:v>44210</c:v>
                </c:pt>
                <c:pt idx="11">
                  <c:v>44211</c:v>
                </c:pt>
                <c:pt idx="12">
                  <c:v>44214</c:v>
                </c:pt>
                <c:pt idx="13">
                  <c:v>44215</c:v>
                </c:pt>
                <c:pt idx="14">
                  <c:v>44216</c:v>
                </c:pt>
                <c:pt idx="15">
                  <c:v>44217</c:v>
                </c:pt>
                <c:pt idx="16">
                  <c:v>44218</c:v>
                </c:pt>
                <c:pt idx="17">
                  <c:v>44221</c:v>
                </c:pt>
                <c:pt idx="18">
                  <c:v>44222</c:v>
                </c:pt>
                <c:pt idx="19">
                  <c:v>44223</c:v>
                </c:pt>
                <c:pt idx="20">
                  <c:v>44224</c:v>
                </c:pt>
                <c:pt idx="21">
                  <c:v>44225</c:v>
                </c:pt>
                <c:pt idx="22">
                  <c:v>44228</c:v>
                </c:pt>
                <c:pt idx="23">
                  <c:v>44229</c:v>
                </c:pt>
                <c:pt idx="24">
                  <c:v>44230</c:v>
                </c:pt>
                <c:pt idx="25">
                  <c:v>44231</c:v>
                </c:pt>
                <c:pt idx="26">
                  <c:v>44232</c:v>
                </c:pt>
                <c:pt idx="27">
                  <c:v>44235</c:v>
                </c:pt>
                <c:pt idx="28">
                  <c:v>44236</c:v>
                </c:pt>
                <c:pt idx="29">
                  <c:v>44237</c:v>
                </c:pt>
                <c:pt idx="30">
                  <c:v>44238</c:v>
                </c:pt>
                <c:pt idx="31">
                  <c:v>44239</c:v>
                </c:pt>
                <c:pt idx="32">
                  <c:v>44242</c:v>
                </c:pt>
                <c:pt idx="33">
                  <c:v>44243</c:v>
                </c:pt>
                <c:pt idx="34">
                  <c:v>44244</c:v>
                </c:pt>
                <c:pt idx="35">
                  <c:v>44245</c:v>
                </c:pt>
                <c:pt idx="36">
                  <c:v>44246</c:v>
                </c:pt>
                <c:pt idx="37">
                  <c:v>44249</c:v>
                </c:pt>
                <c:pt idx="38">
                  <c:v>44250</c:v>
                </c:pt>
                <c:pt idx="39">
                  <c:v>44251</c:v>
                </c:pt>
                <c:pt idx="40">
                  <c:v>44252</c:v>
                </c:pt>
                <c:pt idx="41">
                  <c:v>44253</c:v>
                </c:pt>
                <c:pt idx="42">
                  <c:v>44256</c:v>
                </c:pt>
                <c:pt idx="43">
                  <c:v>44257</c:v>
                </c:pt>
                <c:pt idx="44">
                  <c:v>44258</c:v>
                </c:pt>
                <c:pt idx="45">
                  <c:v>44259</c:v>
                </c:pt>
                <c:pt idx="46">
                  <c:v>44260</c:v>
                </c:pt>
                <c:pt idx="47">
                  <c:v>44263</c:v>
                </c:pt>
                <c:pt idx="48">
                  <c:v>44264</c:v>
                </c:pt>
                <c:pt idx="49">
                  <c:v>44265</c:v>
                </c:pt>
                <c:pt idx="50">
                  <c:v>44266</c:v>
                </c:pt>
                <c:pt idx="51">
                  <c:v>44267</c:v>
                </c:pt>
                <c:pt idx="52">
                  <c:v>44270</c:v>
                </c:pt>
                <c:pt idx="53">
                  <c:v>44271</c:v>
                </c:pt>
                <c:pt idx="54">
                  <c:v>44272</c:v>
                </c:pt>
                <c:pt idx="55">
                  <c:v>44273</c:v>
                </c:pt>
                <c:pt idx="56">
                  <c:v>44274</c:v>
                </c:pt>
                <c:pt idx="57">
                  <c:v>44277</c:v>
                </c:pt>
                <c:pt idx="58">
                  <c:v>44278</c:v>
                </c:pt>
                <c:pt idx="59">
                  <c:v>44279</c:v>
                </c:pt>
                <c:pt idx="60">
                  <c:v>44280</c:v>
                </c:pt>
                <c:pt idx="61">
                  <c:v>44281</c:v>
                </c:pt>
                <c:pt idx="62">
                  <c:v>44284</c:v>
                </c:pt>
                <c:pt idx="63">
                  <c:v>44285</c:v>
                </c:pt>
                <c:pt idx="64">
                  <c:v>44286</c:v>
                </c:pt>
                <c:pt idx="65">
                  <c:v>44287</c:v>
                </c:pt>
                <c:pt idx="66">
                  <c:v>44288</c:v>
                </c:pt>
                <c:pt idx="67">
                  <c:v>44291</c:v>
                </c:pt>
                <c:pt idx="68">
                  <c:v>44292</c:v>
                </c:pt>
                <c:pt idx="69">
                  <c:v>44293</c:v>
                </c:pt>
                <c:pt idx="70">
                  <c:v>44294</c:v>
                </c:pt>
                <c:pt idx="71">
                  <c:v>44295</c:v>
                </c:pt>
                <c:pt idx="72">
                  <c:v>44298</c:v>
                </c:pt>
                <c:pt idx="73">
                  <c:v>44299</c:v>
                </c:pt>
                <c:pt idx="74">
                  <c:v>44300</c:v>
                </c:pt>
                <c:pt idx="75">
                  <c:v>44301</c:v>
                </c:pt>
                <c:pt idx="76">
                  <c:v>44302</c:v>
                </c:pt>
                <c:pt idx="77">
                  <c:v>44305</c:v>
                </c:pt>
                <c:pt idx="78">
                  <c:v>44306</c:v>
                </c:pt>
                <c:pt idx="79">
                  <c:v>44307</c:v>
                </c:pt>
                <c:pt idx="80">
                  <c:v>44308</c:v>
                </c:pt>
                <c:pt idx="81">
                  <c:v>44309</c:v>
                </c:pt>
                <c:pt idx="82">
                  <c:v>44312</c:v>
                </c:pt>
                <c:pt idx="83">
                  <c:v>44313</c:v>
                </c:pt>
                <c:pt idx="84">
                  <c:v>44314</c:v>
                </c:pt>
                <c:pt idx="85">
                  <c:v>44315</c:v>
                </c:pt>
                <c:pt idx="86">
                  <c:v>44316</c:v>
                </c:pt>
                <c:pt idx="87">
                  <c:v>44319</c:v>
                </c:pt>
                <c:pt idx="88">
                  <c:v>44320</c:v>
                </c:pt>
                <c:pt idx="89">
                  <c:v>44321</c:v>
                </c:pt>
                <c:pt idx="90">
                  <c:v>44322</c:v>
                </c:pt>
                <c:pt idx="91">
                  <c:v>44323</c:v>
                </c:pt>
                <c:pt idx="92">
                  <c:v>44326</c:v>
                </c:pt>
                <c:pt idx="93">
                  <c:v>44327</c:v>
                </c:pt>
                <c:pt idx="94">
                  <c:v>44328</c:v>
                </c:pt>
                <c:pt idx="95">
                  <c:v>44329</c:v>
                </c:pt>
                <c:pt idx="96">
                  <c:v>44330</c:v>
                </c:pt>
                <c:pt idx="97">
                  <c:v>44333</c:v>
                </c:pt>
                <c:pt idx="98">
                  <c:v>44334</c:v>
                </c:pt>
                <c:pt idx="99">
                  <c:v>44335</c:v>
                </c:pt>
                <c:pt idx="100">
                  <c:v>44336</c:v>
                </c:pt>
                <c:pt idx="101">
                  <c:v>44337</c:v>
                </c:pt>
                <c:pt idx="102">
                  <c:v>44340</c:v>
                </c:pt>
                <c:pt idx="103">
                  <c:v>44341</c:v>
                </c:pt>
                <c:pt idx="104">
                  <c:v>44342</c:v>
                </c:pt>
                <c:pt idx="105">
                  <c:v>44343</c:v>
                </c:pt>
                <c:pt idx="106">
                  <c:v>44344</c:v>
                </c:pt>
                <c:pt idx="107">
                  <c:v>44347</c:v>
                </c:pt>
                <c:pt idx="108">
                  <c:v>44348</c:v>
                </c:pt>
                <c:pt idx="109">
                  <c:v>44349</c:v>
                </c:pt>
                <c:pt idx="110">
                  <c:v>44350</c:v>
                </c:pt>
                <c:pt idx="111">
                  <c:v>44351</c:v>
                </c:pt>
                <c:pt idx="112">
                  <c:v>44354</c:v>
                </c:pt>
                <c:pt idx="113">
                  <c:v>44355</c:v>
                </c:pt>
                <c:pt idx="114">
                  <c:v>44356</c:v>
                </c:pt>
                <c:pt idx="115">
                  <c:v>44357</c:v>
                </c:pt>
                <c:pt idx="116">
                  <c:v>44358</c:v>
                </c:pt>
                <c:pt idx="117">
                  <c:v>44361</c:v>
                </c:pt>
                <c:pt idx="118">
                  <c:v>44362</c:v>
                </c:pt>
                <c:pt idx="119">
                  <c:v>44363</c:v>
                </c:pt>
                <c:pt idx="120">
                  <c:v>44364</c:v>
                </c:pt>
                <c:pt idx="121">
                  <c:v>44365</c:v>
                </c:pt>
                <c:pt idx="122">
                  <c:v>44368</c:v>
                </c:pt>
                <c:pt idx="123">
                  <c:v>44369</c:v>
                </c:pt>
                <c:pt idx="124">
                  <c:v>44370</c:v>
                </c:pt>
                <c:pt idx="125">
                  <c:v>44371</c:v>
                </c:pt>
                <c:pt idx="126">
                  <c:v>44372</c:v>
                </c:pt>
                <c:pt idx="127">
                  <c:v>44375</c:v>
                </c:pt>
                <c:pt idx="128">
                  <c:v>44376</c:v>
                </c:pt>
                <c:pt idx="129">
                  <c:v>44377</c:v>
                </c:pt>
                <c:pt idx="130">
                  <c:v>44378</c:v>
                </c:pt>
                <c:pt idx="131">
                  <c:v>44379</c:v>
                </c:pt>
                <c:pt idx="132">
                  <c:v>44382</c:v>
                </c:pt>
                <c:pt idx="133">
                  <c:v>44383</c:v>
                </c:pt>
                <c:pt idx="134">
                  <c:v>44384</c:v>
                </c:pt>
                <c:pt idx="135">
                  <c:v>44385</c:v>
                </c:pt>
                <c:pt idx="136">
                  <c:v>44386</c:v>
                </c:pt>
                <c:pt idx="137">
                  <c:v>44389</c:v>
                </c:pt>
                <c:pt idx="138">
                  <c:v>44390</c:v>
                </c:pt>
                <c:pt idx="139">
                  <c:v>44391</c:v>
                </c:pt>
                <c:pt idx="140">
                  <c:v>44392</c:v>
                </c:pt>
                <c:pt idx="141">
                  <c:v>44393</c:v>
                </c:pt>
                <c:pt idx="142">
                  <c:v>44396</c:v>
                </c:pt>
                <c:pt idx="143">
                  <c:v>44397</c:v>
                </c:pt>
                <c:pt idx="144">
                  <c:v>44398</c:v>
                </c:pt>
                <c:pt idx="145">
                  <c:v>44399</c:v>
                </c:pt>
                <c:pt idx="146">
                  <c:v>44400</c:v>
                </c:pt>
                <c:pt idx="147">
                  <c:v>44403</c:v>
                </c:pt>
                <c:pt idx="148">
                  <c:v>44404</c:v>
                </c:pt>
                <c:pt idx="149">
                  <c:v>44405</c:v>
                </c:pt>
                <c:pt idx="150">
                  <c:v>44406</c:v>
                </c:pt>
                <c:pt idx="151">
                  <c:v>44407</c:v>
                </c:pt>
                <c:pt idx="152">
                  <c:v>44410</c:v>
                </c:pt>
                <c:pt idx="153">
                  <c:v>44411</c:v>
                </c:pt>
                <c:pt idx="154">
                  <c:v>44412</c:v>
                </c:pt>
                <c:pt idx="155">
                  <c:v>44413</c:v>
                </c:pt>
                <c:pt idx="156">
                  <c:v>44414</c:v>
                </c:pt>
                <c:pt idx="157">
                  <c:v>44417</c:v>
                </c:pt>
                <c:pt idx="158">
                  <c:v>44418</c:v>
                </c:pt>
                <c:pt idx="159">
                  <c:v>44419</c:v>
                </c:pt>
                <c:pt idx="160">
                  <c:v>44420</c:v>
                </c:pt>
                <c:pt idx="161">
                  <c:v>44421</c:v>
                </c:pt>
                <c:pt idx="162">
                  <c:v>44424</c:v>
                </c:pt>
                <c:pt idx="163">
                  <c:v>44425</c:v>
                </c:pt>
                <c:pt idx="164">
                  <c:v>44426</c:v>
                </c:pt>
                <c:pt idx="165">
                  <c:v>44427</c:v>
                </c:pt>
                <c:pt idx="166">
                  <c:v>44428</c:v>
                </c:pt>
                <c:pt idx="167">
                  <c:v>44431</c:v>
                </c:pt>
                <c:pt idx="168">
                  <c:v>44432</c:v>
                </c:pt>
                <c:pt idx="169">
                  <c:v>44433</c:v>
                </c:pt>
                <c:pt idx="170">
                  <c:v>44434</c:v>
                </c:pt>
                <c:pt idx="171">
                  <c:v>44435</c:v>
                </c:pt>
                <c:pt idx="172">
                  <c:v>44438</c:v>
                </c:pt>
                <c:pt idx="173">
                  <c:v>44439</c:v>
                </c:pt>
                <c:pt idx="174">
                  <c:v>44440</c:v>
                </c:pt>
                <c:pt idx="175">
                  <c:v>44441</c:v>
                </c:pt>
                <c:pt idx="176">
                  <c:v>44442</c:v>
                </c:pt>
                <c:pt idx="177">
                  <c:v>44445</c:v>
                </c:pt>
                <c:pt idx="178">
                  <c:v>44446</c:v>
                </c:pt>
                <c:pt idx="179">
                  <c:v>44447</c:v>
                </c:pt>
                <c:pt idx="180">
                  <c:v>44448</c:v>
                </c:pt>
                <c:pt idx="181">
                  <c:v>44449</c:v>
                </c:pt>
                <c:pt idx="182">
                  <c:v>44452</c:v>
                </c:pt>
                <c:pt idx="183">
                  <c:v>44453</c:v>
                </c:pt>
                <c:pt idx="184">
                  <c:v>44454</c:v>
                </c:pt>
                <c:pt idx="185">
                  <c:v>44455</c:v>
                </c:pt>
                <c:pt idx="186">
                  <c:v>44456</c:v>
                </c:pt>
                <c:pt idx="187">
                  <c:v>44459</c:v>
                </c:pt>
                <c:pt idx="188">
                  <c:v>44460</c:v>
                </c:pt>
                <c:pt idx="189">
                  <c:v>44461</c:v>
                </c:pt>
                <c:pt idx="190">
                  <c:v>44462</c:v>
                </c:pt>
                <c:pt idx="191">
                  <c:v>44463</c:v>
                </c:pt>
                <c:pt idx="192">
                  <c:v>44466</c:v>
                </c:pt>
                <c:pt idx="193">
                  <c:v>44467</c:v>
                </c:pt>
                <c:pt idx="194">
                  <c:v>44468</c:v>
                </c:pt>
                <c:pt idx="195">
                  <c:v>44469</c:v>
                </c:pt>
                <c:pt idx="196">
                  <c:v>44470</c:v>
                </c:pt>
                <c:pt idx="197">
                  <c:v>44473</c:v>
                </c:pt>
                <c:pt idx="198">
                  <c:v>44474</c:v>
                </c:pt>
                <c:pt idx="199">
                  <c:v>44475</c:v>
                </c:pt>
                <c:pt idx="200">
                  <c:v>44476</c:v>
                </c:pt>
                <c:pt idx="201">
                  <c:v>44477</c:v>
                </c:pt>
                <c:pt idx="202">
                  <c:v>44480</c:v>
                </c:pt>
                <c:pt idx="203">
                  <c:v>44481</c:v>
                </c:pt>
                <c:pt idx="204">
                  <c:v>44482</c:v>
                </c:pt>
                <c:pt idx="205">
                  <c:v>44483</c:v>
                </c:pt>
                <c:pt idx="206">
                  <c:v>44484</c:v>
                </c:pt>
                <c:pt idx="207">
                  <c:v>44487</c:v>
                </c:pt>
                <c:pt idx="208">
                  <c:v>44488</c:v>
                </c:pt>
                <c:pt idx="209">
                  <c:v>44489</c:v>
                </c:pt>
                <c:pt idx="210">
                  <c:v>44490</c:v>
                </c:pt>
                <c:pt idx="211">
                  <c:v>44491</c:v>
                </c:pt>
                <c:pt idx="212">
                  <c:v>44494</c:v>
                </c:pt>
                <c:pt idx="213">
                  <c:v>44495</c:v>
                </c:pt>
                <c:pt idx="214">
                  <c:v>44496</c:v>
                </c:pt>
                <c:pt idx="215">
                  <c:v>44497</c:v>
                </c:pt>
                <c:pt idx="216">
                  <c:v>44498</c:v>
                </c:pt>
                <c:pt idx="217">
                  <c:v>44501</c:v>
                </c:pt>
                <c:pt idx="218">
                  <c:v>44502</c:v>
                </c:pt>
                <c:pt idx="219">
                  <c:v>44503</c:v>
                </c:pt>
                <c:pt idx="220">
                  <c:v>44504</c:v>
                </c:pt>
                <c:pt idx="221">
                  <c:v>44505</c:v>
                </c:pt>
                <c:pt idx="222">
                  <c:v>44508</c:v>
                </c:pt>
                <c:pt idx="223">
                  <c:v>44509</c:v>
                </c:pt>
                <c:pt idx="224">
                  <c:v>44510</c:v>
                </c:pt>
                <c:pt idx="225">
                  <c:v>44511</c:v>
                </c:pt>
                <c:pt idx="226">
                  <c:v>44512</c:v>
                </c:pt>
                <c:pt idx="227">
                  <c:v>44515</c:v>
                </c:pt>
                <c:pt idx="228">
                  <c:v>44516</c:v>
                </c:pt>
                <c:pt idx="229">
                  <c:v>44517</c:v>
                </c:pt>
                <c:pt idx="230">
                  <c:v>44518</c:v>
                </c:pt>
                <c:pt idx="231">
                  <c:v>44519</c:v>
                </c:pt>
                <c:pt idx="232">
                  <c:v>44522</c:v>
                </c:pt>
                <c:pt idx="233">
                  <c:v>44523</c:v>
                </c:pt>
                <c:pt idx="234">
                  <c:v>44524</c:v>
                </c:pt>
                <c:pt idx="235">
                  <c:v>44525</c:v>
                </c:pt>
                <c:pt idx="236">
                  <c:v>44526</c:v>
                </c:pt>
                <c:pt idx="237">
                  <c:v>44529</c:v>
                </c:pt>
                <c:pt idx="238">
                  <c:v>44530</c:v>
                </c:pt>
                <c:pt idx="239">
                  <c:v>44531</c:v>
                </c:pt>
                <c:pt idx="240">
                  <c:v>44532</c:v>
                </c:pt>
                <c:pt idx="241">
                  <c:v>44533</c:v>
                </c:pt>
                <c:pt idx="242">
                  <c:v>44536</c:v>
                </c:pt>
                <c:pt idx="243">
                  <c:v>44537</c:v>
                </c:pt>
                <c:pt idx="244">
                  <c:v>44538</c:v>
                </c:pt>
                <c:pt idx="245">
                  <c:v>44539</c:v>
                </c:pt>
                <c:pt idx="246">
                  <c:v>44540</c:v>
                </c:pt>
                <c:pt idx="247">
                  <c:v>44543</c:v>
                </c:pt>
                <c:pt idx="248">
                  <c:v>44544</c:v>
                </c:pt>
                <c:pt idx="249">
                  <c:v>44545</c:v>
                </c:pt>
                <c:pt idx="250">
                  <c:v>44546</c:v>
                </c:pt>
                <c:pt idx="251">
                  <c:v>44547</c:v>
                </c:pt>
                <c:pt idx="252">
                  <c:v>44550</c:v>
                </c:pt>
                <c:pt idx="253">
                  <c:v>44551</c:v>
                </c:pt>
                <c:pt idx="254">
                  <c:v>44552</c:v>
                </c:pt>
                <c:pt idx="255">
                  <c:v>44553</c:v>
                </c:pt>
                <c:pt idx="256">
                  <c:v>44554</c:v>
                </c:pt>
                <c:pt idx="257">
                  <c:v>44557</c:v>
                </c:pt>
                <c:pt idx="258">
                  <c:v>44558</c:v>
                </c:pt>
                <c:pt idx="259">
                  <c:v>44559</c:v>
                </c:pt>
                <c:pt idx="260">
                  <c:v>44560</c:v>
                </c:pt>
                <c:pt idx="261">
                  <c:v>44561</c:v>
                </c:pt>
                <c:pt idx="262">
                  <c:v>44564</c:v>
                </c:pt>
                <c:pt idx="263">
                  <c:v>44565</c:v>
                </c:pt>
                <c:pt idx="264">
                  <c:v>44566</c:v>
                </c:pt>
                <c:pt idx="265">
                  <c:v>44567</c:v>
                </c:pt>
                <c:pt idx="266">
                  <c:v>44568</c:v>
                </c:pt>
                <c:pt idx="267">
                  <c:v>44571</c:v>
                </c:pt>
                <c:pt idx="268">
                  <c:v>44572</c:v>
                </c:pt>
                <c:pt idx="269">
                  <c:v>44573</c:v>
                </c:pt>
                <c:pt idx="270">
                  <c:v>44574</c:v>
                </c:pt>
                <c:pt idx="271">
                  <c:v>44575</c:v>
                </c:pt>
                <c:pt idx="272">
                  <c:v>44578</c:v>
                </c:pt>
                <c:pt idx="273">
                  <c:v>44579</c:v>
                </c:pt>
                <c:pt idx="274">
                  <c:v>44580</c:v>
                </c:pt>
                <c:pt idx="275">
                  <c:v>44581</c:v>
                </c:pt>
                <c:pt idx="276">
                  <c:v>44582</c:v>
                </c:pt>
                <c:pt idx="277">
                  <c:v>44585</c:v>
                </c:pt>
                <c:pt idx="278">
                  <c:v>44586</c:v>
                </c:pt>
                <c:pt idx="279">
                  <c:v>44587</c:v>
                </c:pt>
                <c:pt idx="280">
                  <c:v>44588</c:v>
                </c:pt>
                <c:pt idx="281">
                  <c:v>44589</c:v>
                </c:pt>
                <c:pt idx="282">
                  <c:v>44592</c:v>
                </c:pt>
                <c:pt idx="283">
                  <c:v>44593</c:v>
                </c:pt>
                <c:pt idx="284">
                  <c:v>44594</c:v>
                </c:pt>
                <c:pt idx="285">
                  <c:v>44595</c:v>
                </c:pt>
                <c:pt idx="286">
                  <c:v>44596</c:v>
                </c:pt>
              </c:numCache>
            </c:numRef>
          </c:cat>
          <c:val>
            <c:numRef>
              <c:f>'Front Page'!$B$3:$B$289</c:f>
              <c:numCache>
                <c:formatCode>General</c:formatCode>
                <c:ptCount val="287"/>
                <c:pt idx="0">
                  <c:v>0.91320000000000001</c:v>
                </c:pt>
                <c:pt idx="1">
                  <c:v>0.91320000000000001</c:v>
                </c:pt>
                <c:pt idx="2">
                  <c:v>0.91320000000000001</c:v>
                </c:pt>
                <c:pt idx="3">
                  <c:v>0.95489999999999997</c:v>
                </c:pt>
                <c:pt idx="4">
                  <c:v>1.0355000000000001</c:v>
                </c:pt>
                <c:pt idx="5">
                  <c:v>1.0794999999999999</c:v>
                </c:pt>
                <c:pt idx="6">
                  <c:v>1.1153</c:v>
                </c:pt>
                <c:pt idx="7">
                  <c:v>1.1459999999999999</c:v>
                </c:pt>
                <c:pt idx="8">
                  <c:v>1.1291</c:v>
                </c:pt>
                <c:pt idx="9">
                  <c:v>1.0831999999999999</c:v>
                </c:pt>
                <c:pt idx="10">
                  <c:v>1.1292</c:v>
                </c:pt>
                <c:pt idx="11">
                  <c:v>1.0834999999999999</c:v>
                </c:pt>
                <c:pt idx="12">
                  <c:v>1.0834999999999999</c:v>
                </c:pt>
                <c:pt idx="13">
                  <c:v>1.0886</c:v>
                </c:pt>
                <c:pt idx="14">
                  <c:v>1.0802</c:v>
                </c:pt>
                <c:pt idx="15">
                  <c:v>1.1057999999999999</c:v>
                </c:pt>
                <c:pt idx="16">
                  <c:v>1.0854999999999999</c:v>
                </c:pt>
                <c:pt idx="17">
                  <c:v>1.0295000000000001</c:v>
                </c:pt>
                <c:pt idx="18">
                  <c:v>1.0347</c:v>
                </c:pt>
                <c:pt idx="19">
                  <c:v>1.0161</c:v>
                </c:pt>
                <c:pt idx="20">
                  <c:v>1.0448999999999999</c:v>
                </c:pt>
                <c:pt idx="21">
                  <c:v>1.0654999999999999</c:v>
                </c:pt>
                <c:pt idx="22">
                  <c:v>1.0791999999999999</c:v>
                </c:pt>
                <c:pt idx="23">
                  <c:v>1.0963000000000001</c:v>
                </c:pt>
                <c:pt idx="24">
                  <c:v>1.1374</c:v>
                </c:pt>
                <c:pt idx="25">
                  <c:v>1.1392</c:v>
                </c:pt>
                <c:pt idx="26">
                  <c:v>1.1635</c:v>
                </c:pt>
                <c:pt idx="27">
                  <c:v>1.1705000000000001</c:v>
                </c:pt>
                <c:pt idx="28">
                  <c:v>1.1568000000000001</c:v>
                </c:pt>
                <c:pt idx="29">
                  <c:v>1.1225000000000001</c:v>
                </c:pt>
                <c:pt idx="30">
                  <c:v>1.1632</c:v>
                </c:pt>
                <c:pt idx="31">
                  <c:v>1.2081999999999999</c:v>
                </c:pt>
                <c:pt idx="32">
                  <c:v>1.2081999999999999</c:v>
                </c:pt>
                <c:pt idx="33">
                  <c:v>1.3141</c:v>
                </c:pt>
                <c:pt idx="34">
                  <c:v>1.2703</c:v>
                </c:pt>
                <c:pt idx="35">
                  <c:v>1.2956000000000001</c:v>
                </c:pt>
                <c:pt idx="36">
                  <c:v>1.3364</c:v>
                </c:pt>
                <c:pt idx="37">
                  <c:v>1.3653</c:v>
                </c:pt>
                <c:pt idx="38">
                  <c:v>1.3415999999999999</c:v>
                </c:pt>
                <c:pt idx="39">
                  <c:v>1.3755999999999999</c:v>
                </c:pt>
                <c:pt idx="40">
                  <c:v>1.5199</c:v>
                </c:pt>
                <c:pt idx="41">
                  <c:v>1.4049</c:v>
                </c:pt>
                <c:pt idx="42">
                  <c:v>1.417</c:v>
                </c:pt>
                <c:pt idx="43">
                  <c:v>1.3914</c:v>
                </c:pt>
                <c:pt idx="44">
                  <c:v>1.4807999999999999</c:v>
                </c:pt>
                <c:pt idx="45">
                  <c:v>1.5640000000000001</c:v>
                </c:pt>
                <c:pt idx="46">
                  <c:v>1.5661</c:v>
                </c:pt>
                <c:pt idx="47">
                  <c:v>1.5907</c:v>
                </c:pt>
                <c:pt idx="48">
                  <c:v>1.5263</c:v>
                </c:pt>
                <c:pt idx="49">
                  <c:v>1.5178</c:v>
                </c:pt>
                <c:pt idx="50">
                  <c:v>1.5369999999999999</c:v>
                </c:pt>
                <c:pt idx="51">
                  <c:v>1.6247</c:v>
                </c:pt>
                <c:pt idx="52">
                  <c:v>1.6054999999999999</c:v>
                </c:pt>
                <c:pt idx="53">
                  <c:v>1.6178999999999999</c:v>
                </c:pt>
                <c:pt idx="54">
                  <c:v>1.6427</c:v>
                </c:pt>
                <c:pt idx="55">
                  <c:v>1.7081999999999999</c:v>
                </c:pt>
                <c:pt idx="56">
                  <c:v>1.7210000000000001</c:v>
                </c:pt>
                <c:pt idx="57">
                  <c:v>1.6946000000000001</c:v>
                </c:pt>
                <c:pt idx="58">
                  <c:v>1.6206</c:v>
                </c:pt>
                <c:pt idx="59">
                  <c:v>1.6084000000000001</c:v>
                </c:pt>
                <c:pt idx="60">
                  <c:v>1.6332</c:v>
                </c:pt>
                <c:pt idx="61">
                  <c:v>1.6759999999999999</c:v>
                </c:pt>
                <c:pt idx="62">
                  <c:v>1.7081</c:v>
                </c:pt>
                <c:pt idx="63">
                  <c:v>1.7029000000000001</c:v>
                </c:pt>
                <c:pt idx="64">
                  <c:v>1.7403999999999999</c:v>
                </c:pt>
                <c:pt idx="65">
                  <c:v>1.6698999999999999</c:v>
                </c:pt>
                <c:pt idx="66">
                  <c:v>1.7216</c:v>
                </c:pt>
                <c:pt idx="67">
                  <c:v>1.7002999999999999</c:v>
                </c:pt>
                <c:pt idx="68">
                  <c:v>1.6559999999999999</c:v>
                </c:pt>
                <c:pt idx="69">
                  <c:v>1.6738999999999999</c:v>
                </c:pt>
                <c:pt idx="70">
                  <c:v>1.6192</c:v>
                </c:pt>
                <c:pt idx="71">
                  <c:v>1.6585000000000001</c:v>
                </c:pt>
                <c:pt idx="72">
                  <c:v>1.6657</c:v>
                </c:pt>
                <c:pt idx="73">
                  <c:v>1.6145</c:v>
                </c:pt>
                <c:pt idx="74">
                  <c:v>1.6323000000000001</c:v>
                </c:pt>
                <c:pt idx="75">
                  <c:v>1.5759000000000001</c:v>
                </c:pt>
                <c:pt idx="76">
                  <c:v>1.5798000000000001</c:v>
                </c:pt>
                <c:pt idx="77">
                  <c:v>1.6047</c:v>
                </c:pt>
                <c:pt idx="78">
                  <c:v>1.5589</c:v>
                </c:pt>
                <c:pt idx="79">
                  <c:v>1.5555000000000001</c:v>
                </c:pt>
                <c:pt idx="80">
                  <c:v>1.538</c:v>
                </c:pt>
                <c:pt idx="81">
                  <c:v>1.5577000000000001</c:v>
                </c:pt>
                <c:pt idx="82">
                  <c:v>1.5667</c:v>
                </c:pt>
                <c:pt idx="83">
                  <c:v>1.6215999999999999</c:v>
                </c:pt>
                <c:pt idx="84">
                  <c:v>1.6093999999999999</c:v>
                </c:pt>
                <c:pt idx="85">
                  <c:v>1.6343000000000001</c:v>
                </c:pt>
                <c:pt idx="86">
                  <c:v>1.6258999999999999</c:v>
                </c:pt>
                <c:pt idx="87">
                  <c:v>1.5975999999999999</c:v>
                </c:pt>
                <c:pt idx="88">
                  <c:v>1.5924</c:v>
                </c:pt>
                <c:pt idx="89">
                  <c:v>1.5660000000000001</c:v>
                </c:pt>
                <c:pt idx="90">
                  <c:v>1.5696000000000001</c:v>
                </c:pt>
                <c:pt idx="91">
                  <c:v>1.5770999999999999</c:v>
                </c:pt>
                <c:pt idx="92">
                  <c:v>1.6020000000000001</c:v>
                </c:pt>
                <c:pt idx="93">
                  <c:v>1.6216999999999999</c:v>
                </c:pt>
                <c:pt idx="94">
                  <c:v>1.6916</c:v>
                </c:pt>
                <c:pt idx="95">
                  <c:v>1.6574</c:v>
                </c:pt>
                <c:pt idx="96">
                  <c:v>1.6284000000000001</c:v>
                </c:pt>
                <c:pt idx="97">
                  <c:v>1.6488</c:v>
                </c:pt>
                <c:pt idx="98">
                  <c:v>1.6369</c:v>
                </c:pt>
                <c:pt idx="99">
                  <c:v>1.671</c:v>
                </c:pt>
                <c:pt idx="100">
                  <c:v>1.625</c:v>
                </c:pt>
                <c:pt idx="101">
                  <c:v>1.6215999999999999</c:v>
                </c:pt>
                <c:pt idx="102">
                  <c:v>1.6012</c:v>
                </c:pt>
                <c:pt idx="103">
                  <c:v>1.5588</c:v>
                </c:pt>
                <c:pt idx="104">
                  <c:v>1.5757000000000001</c:v>
                </c:pt>
                <c:pt idx="105">
                  <c:v>1.6062000000000001</c:v>
                </c:pt>
                <c:pt idx="106">
                  <c:v>1.5943000000000001</c:v>
                </c:pt>
                <c:pt idx="107">
                  <c:v>1.5943000000000001</c:v>
                </c:pt>
                <c:pt idx="108">
                  <c:v>1.6062000000000001</c:v>
                </c:pt>
                <c:pt idx="109">
                  <c:v>1.5874999999999999</c:v>
                </c:pt>
                <c:pt idx="110">
                  <c:v>1.625</c:v>
                </c:pt>
                <c:pt idx="111">
                  <c:v>1.5533999999999999</c:v>
                </c:pt>
                <c:pt idx="112">
                  <c:v>1.5687</c:v>
                </c:pt>
                <c:pt idx="113">
                  <c:v>1.5330999999999999</c:v>
                </c:pt>
                <c:pt idx="114">
                  <c:v>1.4907999999999999</c:v>
                </c:pt>
                <c:pt idx="115">
                  <c:v>1.4318</c:v>
                </c:pt>
                <c:pt idx="116">
                  <c:v>1.4518</c:v>
                </c:pt>
                <c:pt idx="117">
                  <c:v>1.494</c:v>
                </c:pt>
                <c:pt idx="118">
                  <c:v>1.4922</c:v>
                </c:pt>
                <c:pt idx="119">
                  <c:v>1.5753999999999999</c:v>
                </c:pt>
                <c:pt idx="120">
                  <c:v>1.504</c:v>
                </c:pt>
                <c:pt idx="121">
                  <c:v>1.4380999999999999</c:v>
                </c:pt>
                <c:pt idx="122">
                  <c:v>1.4885999999999999</c:v>
                </c:pt>
                <c:pt idx="123">
                  <c:v>1.4632000000000001</c:v>
                </c:pt>
                <c:pt idx="124">
                  <c:v>1.4852000000000001</c:v>
                </c:pt>
                <c:pt idx="125">
                  <c:v>1.4919</c:v>
                </c:pt>
                <c:pt idx="126">
                  <c:v>1.5241</c:v>
                </c:pt>
                <c:pt idx="127">
                  <c:v>1.4764999999999999</c:v>
                </c:pt>
                <c:pt idx="128">
                  <c:v>1.4697</c:v>
                </c:pt>
                <c:pt idx="129">
                  <c:v>1.468</c:v>
                </c:pt>
                <c:pt idx="130">
                  <c:v>1.4578</c:v>
                </c:pt>
                <c:pt idx="131">
                  <c:v>1.4238</c:v>
                </c:pt>
                <c:pt idx="132">
                  <c:v>1.4238</c:v>
                </c:pt>
                <c:pt idx="133">
                  <c:v>1.3481000000000001</c:v>
                </c:pt>
                <c:pt idx="134">
                  <c:v>1.3163</c:v>
                </c:pt>
                <c:pt idx="135">
                  <c:v>1.2927999999999999</c:v>
                </c:pt>
                <c:pt idx="136">
                  <c:v>1.3594999999999999</c:v>
                </c:pt>
                <c:pt idx="137">
                  <c:v>1.3645</c:v>
                </c:pt>
                <c:pt idx="138">
                  <c:v>1.4166000000000001</c:v>
                </c:pt>
                <c:pt idx="139">
                  <c:v>1.3459000000000001</c:v>
                </c:pt>
                <c:pt idx="140">
                  <c:v>1.2988999999999999</c:v>
                </c:pt>
                <c:pt idx="141">
                  <c:v>1.2903</c:v>
                </c:pt>
                <c:pt idx="142">
                  <c:v>1.1888000000000001</c:v>
                </c:pt>
                <c:pt idx="143">
                  <c:v>1.2218</c:v>
                </c:pt>
                <c:pt idx="144">
                  <c:v>1.2884</c:v>
                </c:pt>
                <c:pt idx="145">
                  <c:v>1.2783</c:v>
                </c:pt>
                <c:pt idx="146">
                  <c:v>1.2763</c:v>
                </c:pt>
                <c:pt idx="147">
                  <c:v>1.2896000000000001</c:v>
                </c:pt>
                <c:pt idx="148">
                  <c:v>1.2411000000000001</c:v>
                </c:pt>
                <c:pt idx="149">
                  <c:v>1.2326999999999999</c:v>
                </c:pt>
                <c:pt idx="150">
                  <c:v>1.2693000000000001</c:v>
                </c:pt>
                <c:pt idx="151">
                  <c:v>1.2222999999999999</c:v>
                </c:pt>
                <c:pt idx="152">
                  <c:v>1.1773</c:v>
                </c:pt>
                <c:pt idx="153">
                  <c:v>1.1721999999999999</c:v>
                </c:pt>
                <c:pt idx="154">
                  <c:v>1.1819999999999999</c:v>
                </c:pt>
                <c:pt idx="155">
                  <c:v>1.2235</c:v>
                </c:pt>
                <c:pt idx="156">
                  <c:v>1.2968999999999999</c:v>
                </c:pt>
                <c:pt idx="157">
                  <c:v>1.3237000000000001</c:v>
                </c:pt>
                <c:pt idx="158">
                  <c:v>1.349</c:v>
                </c:pt>
                <c:pt idx="159">
                  <c:v>1.3303</c:v>
                </c:pt>
                <c:pt idx="160">
                  <c:v>1.359</c:v>
                </c:pt>
                <c:pt idx="161">
                  <c:v>1.2766999999999999</c:v>
                </c:pt>
                <c:pt idx="162">
                  <c:v>1.2649999999999999</c:v>
                </c:pt>
                <c:pt idx="163">
                  <c:v>1.2617</c:v>
                </c:pt>
                <c:pt idx="164">
                  <c:v>1.2583</c:v>
                </c:pt>
                <c:pt idx="165">
                  <c:v>1.2433000000000001</c:v>
                </c:pt>
                <c:pt idx="166">
                  <c:v>1.2549999999999999</c:v>
                </c:pt>
                <c:pt idx="167">
                  <c:v>1.2517</c:v>
                </c:pt>
                <c:pt idx="168">
                  <c:v>1.2935000000000001</c:v>
                </c:pt>
                <c:pt idx="169">
                  <c:v>1.339</c:v>
                </c:pt>
                <c:pt idx="170">
                  <c:v>1.3491</c:v>
                </c:pt>
                <c:pt idx="171">
                  <c:v>1.3069999999999999</c:v>
                </c:pt>
                <c:pt idx="172">
                  <c:v>1.2785</c:v>
                </c:pt>
                <c:pt idx="173">
                  <c:v>1.3088</c:v>
                </c:pt>
                <c:pt idx="174">
                  <c:v>1.2936000000000001</c:v>
                </c:pt>
                <c:pt idx="175">
                  <c:v>1.2835000000000001</c:v>
                </c:pt>
                <c:pt idx="176">
                  <c:v>1.3223</c:v>
                </c:pt>
                <c:pt idx="177">
                  <c:v>1.3223</c:v>
                </c:pt>
                <c:pt idx="178">
                  <c:v>1.3732</c:v>
                </c:pt>
                <c:pt idx="179">
                  <c:v>1.3375999999999999</c:v>
                </c:pt>
                <c:pt idx="180">
                  <c:v>1.2970999999999999</c:v>
                </c:pt>
                <c:pt idx="181">
                  <c:v>1.3411</c:v>
                </c:pt>
                <c:pt idx="182">
                  <c:v>1.3259000000000001</c:v>
                </c:pt>
                <c:pt idx="183">
                  <c:v>1.2836000000000001</c:v>
                </c:pt>
                <c:pt idx="184">
                  <c:v>1.2988</c:v>
                </c:pt>
                <c:pt idx="185">
                  <c:v>1.3378000000000001</c:v>
                </c:pt>
                <c:pt idx="186">
                  <c:v>1.3615999999999999</c:v>
                </c:pt>
                <c:pt idx="187">
                  <c:v>1.3107</c:v>
                </c:pt>
                <c:pt idx="188">
                  <c:v>1.3226</c:v>
                </c:pt>
                <c:pt idx="189">
                  <c:v>1.3006</c:v>
                </c:pt>
                <c:pt idx="190">
                  <c:v>1.4300999999999999</c:v>
                </c:pt>
                <c:pt idx="191">
                  <c:v>1.4509000000000001</c:v>
                </c:pt>
                <c:pt idx="192">
                  <c:v>1.4871000000000001</c:v>
                </c:pt>
                <c:pt idx="193">
                  <c:v>1.5374000000000001</c:v>
                </c:pt>
                <c:pt idx="194">
                  <c:v>1.5166999999999999</c:v>
                </c:pt>
                <c:pt idx="195">
                  <c:v>1.4873000000000001</c:v>
                </c:pt>
                <c:pt idx="196">
                  <c:v>1.4616</c:v>
                </c:pt>
                <c:pt idx="197">
                  <c:v>1.4789000000000001</c:v>
                </c:pt>
                <c:pt idx="198">
                  <c:v>1.5258</c:v>
                </c:pt>
                <c:pt idx="199">
                  <c:v>1.5206</c:v>
                </c:pt>
                <c:pt idx="200">
                  <c:v>1.5729</c:v>
                </c:pt>
                <c:pt idx="201">
                  <c:v>1.6117999999999999</c:v>
                </c:pt>
                <c:pt idx="202">
                  <c:v>1.6117999999999999</c:v>
                </c:pt>
                <c:pt idx="203">
                  <c:v>1.5769</c:v>
                </c:pt>
                <c:pt idx="204">
                  <c:v>1.5367999999999999</c:v>
                </c:pt>
                <c:pt idx="205">
                  <c:v>1.5106999999999999</c:v>
                </c:pt>
                <c:pt idx="206">
                  <c:v>1.5703</c:v>
                </c:pt>
                <c:pt idx="207">
                  <c:v>1.6002000000000001</c:v>
                </c:pt>
                <c:pt idx="208">
                  <c:v>1.6372</c:v>
                </c:pt>
                <c:pt idx="209">
                  <c:v>1.6567000000000001</c:v>
                </c:pt>
                <c:pt idx="210">
                  <c:v>1.7011000000000001</c:v>
                </c:pt>
                <c:pt idx="211">
                  <c:v>1.6324000000000001</c:v>
                </c:pt>
                <c:pt idx="212">
                  <c:v>1.6307</c:v>
                </c:pt>
                <c:pt idx="213">
                  <c:v>1.6079000000000001</c:v>
                </c:pt>
                <c:pt idx="214">
                  <c:v>1.5412999999999999</c:v>
                </c:pt>
                <c:pt idx="215">
                  <c:v>1.58</c:v>
                </c:pt>
                <c:pt idx="216">
                  <c:v>1.5521</c:v>
                </c:pt>
                <c:pt idx="217">
                  <c:v>1.5557000000000001</c:v>
                </c:pt>
                <c:pt idx="218">
                  <c:v>1.5488</c:v>
                </c:pt>
                <c:pt idx="219">
                  <c:v>1.6033999999999999</c:v>
                </c:pt>
                <c:pt idx="220">
                  <c:v>1.5262</c:v>
                </c:pt>
                <c:pt idx="221">
                  <c:v>1.4513</c:v>
                </c:pt>
                <c:pt idx="222">
                  <c:v>1.4897</c:v>
                </c:pt>
                <c:pt idx="223">
                  <c:v>1.4358</c:v>
                </c:pt>
                <c:pt idx="224">
                  <c:v>1.5492999999999999</c:v>
                </c:pt>
                <c:pt idx="225">
                  <c:v>1.5492999999999999</c:v>
                </c:pt>
                <c:pt idx="226">
                  <c:v>1.5612999999999999</c:v>
                </c:pt>
                <c:pt idx="227">
                  <c:v>1.6145</c:v>
                </c:pt>
                <c:pt idx="228">
                  <c:v>1.6335</c:v>
                </c:pt>
                <c:pt idx="229">
                  <c:v>1.5889</c:v>
                </c:pt>
                <c:pt idx="230">
                  <c:v>1.5854999999999999</c:v>
                </c:pt>
                <c:pt idx="231">
                  <c:v>1.5462</c:v>
                </c:pt>
                <c:pt idx="232">
                  <c:v>1.6235999999999999</c:v>
                </c:pt>
                <c:pt idx="233">
                  <c:v>1.6651</c:v>
                </c:pt>
                <c:pt idx="234">
                  <c:v>1.6341000000000001</c:v>
                </c:pt>
                <c:pt idx="235">
                  <c:v>1.6341000000000001</c:v>
                </c:pt>
                <c:pt idx="236">
                  <c:v>1.4731000000000001</c:v>
                </c:pt>
                <c:pt idx="237">
                  <c:v>1.4986999999999999</c:v>
                </c:pt>
                <c:pt idx="238">
                  <c:v>1.4442999999999999</c:v>
                </c:pt>
                <c:pt idx="239">
                  <c:v>1.4036999999999999</c:v>
                </c:pt>
                <c:pt idx="240">
                  <c:v>1.4442999999999999</c:v>
                </c:pt>
                <c:pt idx="241">
                  <c:v>1.343</c:v>
                </c:pt>
                <c:pt idx="242">
                  <c:v>1.4341999999999999</c:v>
                </c:pt>
                <c:pt idx="243">
                  <c:v>1.4733000000000001</c:v>
                </c:pt>
                <c:pt idx="244">
                  <c:v>1.5212000000000001</c:v>
                </c:pt>
                <c:pt idx="245">
                  <c:v>1.4990000000000001</c:v>
                </c:pt>
                <c:pt idx="246">
                  <c:v>1.4837</c:v>
                </c:pt>
                <c:pt idx="247">
                  <c:v>1.4156</c:v>
                </c:pt>
                <c:pt idx="248">
                  <c:v>1.4411</c:v>
                </c:pt>
                <c:pt idx="249">
                  <c:v>1.4564999999999999</c:v>
                </c:pt>
                <c:pt idx="250">
                  <c:v>1.4106000000000001</c:v>
                </c:pt>
                <c:pt idx="251">
                  <c:v>1.4020999999999999</c:v>
                </c:pt>
                <c:pt idx="252">
                  <c:v>1.4225000000000001</c:v>
                </c:pt>
                <c:pt idx="253">
                  <c:v>1.4617</c:v>
                </c:pt>
                <c:pt idx="254">
                  <c:v>1.4515</c:v>
                </c:pt>
                <c:pt idx="255">
                  <c:v>1.4926999999999999</c:v>
                </c:pt>
                <c:pt idx="256">
                  <c:v>1.4926999999999999</c:v>
                </c:pt>
                <c:pt idx="257">
                  <c:v>1.4756</c:v>
                </c:pt>
                <c:pt idx="258">
                  <c:v>1.4806999999999999</c:v>
                </c:pt>
                <c:pt idx="259">
                  <c:v>1.5496000000000001</c:v>
                </c:pt>
                <c:pt idx="260">
                  <c:v>1.5083</c:v>
                </c:pt>
                <c:pt idx="261">
                  <c:v>1.5101</c:v>
                </c:pt>
                <c:pt idx="262">
                  <c:v>1.6279999999999999</c:v>
                </c:pt>
                <c:pt idx="263">
                  <c:v>1.6473</c:v>
                </c:pt>
                <c:pt idx="264">
                  <c:v>1.7052</c:v>
                </c:pt>
                <c:pt idx="265">
                  <c:v>1.7211000000000001</c:v>
                </c:pt>
                <c:pt idx="266">
                  <c:v>1.762</c:v>
                </c:pt>
                <c:pt idx="267">
                  <c:v>1.7603</c:v>
                </c:pt>
                <c:pt idx="268">
                  <c:v>1.7357</c:v>
                </c:pt>
                <c:pt idx="269">
                  <c:v>1.7427999999999999</c:v>
                </c:pt>
                <c:pt idx="270">
                  <c:v>1.7040999999999999</c:v>
                </c:pt>
                <c:pt idx="271">
                  <c:v>1.7841</c:v>
                </c:pt>
                <c:pt idx="272">
                  <c:v>1.7841</c:v>
                </c:pt>
                <c:pt idx="273">
                  <c:v>1.8734999999999999</c:v>
                </c:pt>
                <c:pt idx="274">
                  <c:v>1.8646</c:v>
                </c:pt>
                <c:pt idx="275">
                  <c:v>1.804</c:v>
                </c:pt>
                <c:pt idx="276">
                  <c:v>1.7581</c:v>
                </c:pt>
                <c:pt idx="277">
                  <c:v>1.7706</c:v>
                </c:pt>
                <c:pt idx="278">
                  <c:v>1.7688999999999999</c:v>
                </c:pt>
                <c:pt idx="279">
                  <c:v>1.8636999999999999</c:v>
                </c:pt>
                <c:pt idx="280">
                  <c:v>1.7994000000000001</c:v>
                </c:pt>
                <c:pt idx="281">
                  <c:v>1.7694000000000001</c:v>
                </c:pt>
                <c:pt idx="282">
                  <c:v>1.7766999999999999</c:v>
                </c:pt>
                <c:pt idx="283">
                  <c:v>1.7875000000000001</c:v>
                </c:pt>
                <c:pt idx="284">
                  <c:v>1.7750999999999999</c:v>
                </c:pt>
                <c:pt idx="285">
                  <c:v>1.8306</c:v>
                </c:pt>
                <c:pt idx="286">
                  <c:v>1.9085000000000001</c:v>
                </c:pt>
              </c:numCache>
            </c:numRef>
          </c:val>
          <c:smooth val="0"/>
          <c:extLst>
            <c:ext xmlns:c16="http://schemas.microsoft.com/office/drawing/2014/chart" uri="{C3380CC4-5D6E-409C-BE32-E72D297353CC}">
              <c16:uniqueId val="{00000002-3A2B-46F1-98C3-0E9C8BE541D9}"/>
            </c:ext>
          </c:extLst>
        </c:ser>
        <c:dLbls>
          <c:showLegendKey val="0"/>
          <c:showVal val="0"/>
          <c:showCatName val="0"/>
          <c:showSerName val="0"/>
          <c:showPercent val="0"/>
          <c:showBubbleSize val="0"/>
        </c:dLbls>
        <c:marker val="1"/>
        <c:smooth val="0"/>
        <c:axId val="1296180464"/>
        <c:axId val="1296186696"/>
      </c:lineChart>
      <c:dateAx>
        <c:axId val="1250925248"/>
        <c:scaling>
          <c:orientation val="minMax"/>
        </c:scaling>
        <c:delete val="0"/>
        <c:axPos val="b"/>
        <c:numFmt formatCode="[$-409]mmm\-yy;@" sourceLinked="0"/>
        <c:majorTickMark val="none"/>
        <c:minorTickMark val="none"/>
        <c:tickLblPos val="low"/>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50925576"/>
        <c:crosses val="autoZero"/>
        <c:auto val="1"/>
        <c:lblOffset val="100"/>
        <c:baseTimeUnit val="days"/>
        <c:majorUnit val="3"/>
        <c:majorTimeUnit val="months"/>
      </c:dateAx>
      <c:valAx>
        <c:axId val="1250925576"/>
        <c:scaling>
          <c:orientation val="minMax"/>
          <c:min val="100"/>
        </c:scaling>
        <c:delete val="0"/>
        <c:axPos val="l"/>
        <c:numFmt formatCode="#,##0" sourceLinked="0"/>
        <c:majorTickMark val="none"/>
        <c:minorTickMark val="none"/>
        <c:tickLblPos val="low"/>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50925248"/>
        <c:crosses val="autoZero"/>
        <c:crossBetween val="between"/>
        <c:majorUnit val="10"/>
      </c:valAx>
      <c:valAx>
        <c:axId val="1296186696"/>
        <c:scaling>
          <c:orientation val="minMax"/>
        </c:scaling>
        <c:delete val="0"/>
        <c:axPos val="r"/>
        <c:numFmt formatCode="General"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96180464"/>
        <c:crosses val="max"/>
        <c:crossBetween val="between"/>
        <c:majorUnit val="2"/>
      </c:valAx>
      <c:dateAx>
        <c:axId val="1296180464"/>
        <c:scaling>
          <c:orientation val="minMax"/>
        </c:scaling>
        <c:delete val="1"/>
        <c:axPos val="b"/>
        <c:numFmt formatCode="m/d/yyyy" sourceLinked="1"/>
        <c:majorTickMark val="out"/>
        <c:minorTickMark val="none"/>
        <c:tickLblPos val="nextTo"/>
        <c:crossAx val="1296186696"/>
        <c:crosses val="autoZero"/>
        <c:auto val="1"/>
        <c:lblOffset val="100"/>
        <c:baseTimeUnit val="days"/>
        <c:majorUnit val="1"/>
        <c:minorUnit val="1"/>
      </c:dateAx>
      <c:spPr>
        <a:noFill/>
        <a:ln>
          <a:noFill/>
        </a:ln>
        <a:effectLst/>
        <a:extLst>
          <a:ext uri="{909E8E84-426E-40DD-AFC4-6F175D3DCCD1}">
            <a14:hiddenFill xmlns:a14="http://schemas.microsoft.com/office/drawing/2010/main">
              <a:noFill/>
            </a14:hiddenFill>
          </a:ext>
        </a:extLst>
      </c:spPr>
    </c:plotArea>
    <c:legend>
      <c:legendPos val="t"/>
      <c:layout>
        <c:manualLayout>
          <c:xMode val="edge"/>
          <c:yMode val="edge"/>
          <c:x val="0"/>
          <c:y val="2.3148148148147656E-4"/>
          <c:w val="0.62962962962962965"/>
          <c:h val="0.1773136738950888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solidFill>
            <a:srgbClr val="646469"/>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86730825313493E-2"/>
          <c:y val="7.5879890013748286E-2"/>
          <c:w val="0.93754167881792561"/>
          <c:h val="0.89997187851518556"/>
        </c:manualLayout>
      </c:layout>
      <c:barChart>
        <c:barDir val="col"/>
        <c:grouping val="clustered"/>
        <c:varyColors val="0"/>
        <c:ser>
          <c:idx val="0"/>
          <c:order val="0"/>
          <c:tx>
            <c:strRef>
              <c:f>'Exhibit 1'!$F$7</c:f>
              <c:strCache>
                <c:ptCount val="1"/>
                <c:pt idx="0">
                  <c:v>YTD</c:v>
                </c:pt>
              </c:strCache>
            </c:strRef>
          </c:tx>
          <c:spPr>
            <a:solidFill>
              <a:srgbClr val="0F5541"/>
            </a:solidFill>
            <a:ln>
              <a:noFill/>
            </a:ln>
            <a:effectLst/>
          </c:spPr>
          <c:invertIfNegative val="0"/>
          <c:dPt>
            <c:idx val="0"/>
            <c:invertIfNegative val="0"/>
            <c:bubble3D val="0"/>
            <c:spPr>
              <a:solidFill>
                <a:srgbClr val="00A0AA"/>
              </a:solidFill>
              <a:ln>
                <a:noFill/>
              </a:ln>
              <a:effectLst/>
            </c:spPr>
            <c:extLst>
              <c:ext xmlns:c16="http://schemas.microsoft.com/office/drawing/2014/chart" uri="{C3380CC4-5D6E-409C-BE32-E72D297353CC}">
                <c16:uniqueId val="{00000001-FCE8-42DA-806E-B40F58A6A05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CE8-42DA-806E-B40F58A6A05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CE8-42DA-806E-B40F58A6A05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CE8-42DA-806E-B40F58A6A05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FCE8-42DA-806E-B40F58A6A05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FCE8-42DA-806E-B40F58A6A05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FCE8-42DA-806E-B40F58A6A05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FCE8-42DA-806E-B40F58A6A050}"/>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FCE8-42DA-806E-B40F58A6A050}"/>
              </c:ext>
            </c:extLst>
          </c:dPt>
          <c:dPt>
            <c:idx val="9"/>
            <c:invertIfNegative val="0"/>
            <c:bubble3D val="0"/>
            <c:spPr>
              <a:solidFill>
                <a:srgbClr val="64A541"/>
              </a:solidFill>
              <a:ln>
                <a:noFill/>
              </a:ln>
              <a:effectLst/>
            </c:spPr>
            <c:extLst>
              <c:ext xmlns:c16="http://schemas.microsoft.com/office/drawing/2014/chart" uri="{C3380CC4-5D6E-409C-BE32-E72D297353CC}">
                <c16:uniqueId val="{00000013-FCE8-42DA-806E-B40F58A6A050}"/>
              </c:ext>
            </c:extLst>
          </c:dPt>
          <c:dPt>
            <c:idx val="10"/>
            <c:invertIfNegative val="0"/>
            <c:bubble3D val="0"/>
            <c:spPr>
              <a:solidFill>
                <a:srgbClr val="64A541"/>
              </a:solidFill>
              <a:ln>
                <a:noFill/>
              </a:ln>
              <a:effectLst/>
            </c:spPr>
            <c:extLst>
              <c:ext xmlns:c16="http://schemas.microsoft.com/office/drawing/2014/chart" uri="{C3380CC4-5D6E-409C-BE32-E72D297353CC}">
                <c16:uniqueId val="{00000015-FCE8-42DA-806E-B40F58A6A050}"/>
              </c:ext>
            </c:extLst>
          </c:dPt>
          <c:dPt>
            <c:idx val="11"/>
            <c:invertIfNegative val="0"/>
            <c:bubble3D val="0"/>
            <c:spPr>
              <a:solidFill>
                <a:srgbClr val="64A541"/>
              </a:solidFill>
              <a:ln>
                <a:noFill/>
              </a:ln>
              <a:effectLst/>
            </c:spPr>
            <c:extLst>
              <c:ext xmlns:c16="http://schemas.microsoft.com/office/drawing/2014/chart" uri="{C3380CC4-5D6E-409C-BE32-E72D297353CC}">
                <c16:uniqueId val="{00000017-FCE8-42DA-806E-B40F58A6A050}"/>
              </c:ext>
            </c:extLst>
          </c:dPt>
          <c:dLbls>
            <c:dLbl>
              <c:idx val="6"/>
              <c:spPr/>
              <c:txPr>
                <a:bodyPr/>
                <a:lstStyle/>
                <a:p>
                  <a:pPr>
                    <a:defRPr sz="1400" b="1">
                      <a:solidFill>
                        <a:schemeClr val="accent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FCE8-42DA-806E-B40F58A6A050}"/>
                </c:ext>
              </c:extLst>
            </c:dLbl>
            <c:dLbl>
              <c:idx val="7"/>
              <c:spPr/>
              <c:txPr>
                <a:bodyPr/>
                <a:lstStyle/>
                <a:p>
                  <a:pPr>
                    <a:defRPr sz="1400" b="1">
                      <a:solidFill>
                        <a:schemeClr val="accent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FCE8-42DA-806E-B40F58A6A050}"/>
                </c:ext>
              </c:extLst>
            </c:dLbl>
            <c:dLbl>
              <c:idx val="8"/>
              <c:spPr/>
              <c:txPr>
                <a:bodyPr/>
                <a:lstStyle/>
                <a:p>
                  <a:pPr>
                    <a:defRPr sz="1400" b="1">
                      <a:solidFill>
                        <a:schemeClr val="accent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FCE8-42DA-806E-B40F58A6A050}"/>
                </c:ext>
              </c:extLst>
            </c:dLbl>
            <c:dLbl>
              <c:idx val="9"/>
              <c:spPr/>
              <c:txPr>
                <a:bodyPr/>
                <a:lstStyle/>
                <a:p>
                  <a:pPr>
                    <a:defRPr sz="1400" b="1">
                      <a:solidFill>
                        <a:srgbClr val="64A54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3-FCE8-42DA-806E-B40F58A6A050}"/>
                </c:ext>
              </c:extLst>
            </c:dLbl>
            <c:dLbl>
              <c:idx val="10"/>
              <c:spPr/>
              <c:txPr>
                <a:bodyPr/>
                <a:lstStyle/>
                <a:p>
                  <a:pPr>
                    <a:defRPr sz="1400" b="1">
                      <a:solidFill>
                        <a:srgbClr val="64A50A"/>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FCE8-42DA-806E-B40F58A6A050}"/>
                </c:ext>
              </c:extLst>
            </c:dLbl>
            <c:dLbl>
              <c:idx val="11"/>
              <c:spPr/>
              <c:txPr>
                <a:bodyPr/>
                <a:lstStyle/>
                <a:p>
                  <a:pPr>
                    <a:defRPr sz="1400" b="1">
                      <a:solidFill>
                        <a:srgbClr val="64A50A"/>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7-FCE8-42DA-806E-B40F58A6A050}"/>
                </c:ext>
              </c:extLst>
            </c:dLbl>
            <c:spPr>
              <a:noFill/>
              <a:ln>
                <a:noFill/>
              </a:ln>
              <a:effectLst/>
            </c:spPr>
            <c:txPr>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'Exhibit 1'!$F$8:$F$19</c:f>
              <c:numCache>
                <c:formatCode>0.0</c:formatCode>
                <c:ptCount val="12"/>
                <c:pt idx="0">
                  <c:v>4.4267374944673143E-2</c:v>
                </c:pt>
                <c:pt idx="1">
                  <c:v>1.5172988059839909</c:v>
                </c:pt>
                <c:pt idx="2">
                  <c:v>-1.5417931288200015</c:v>
                </c:pt>
                <c:pt idx="3">
                  <c:v>5.9561001281321246</c:v>
                </c:pt>
                <c:pt idx="4">
                  <c:v>5.2606616845910281</c:v>
                </c:pt>
                <c:pt idx="5">
                  <c:v>-8.7473411464908164</c:v>
                </c:pt>
                <c:pt idx="6">
                  <c:v>26.124399666723441</c:v>
                </c:pt>
                <c:pt idx="7">
                  <c:v>12.919194925024291</c:v>
                </c:pt>
                <c:pt idx="8">
                  <c:v>6.2524087036597287E-2</c:v>
                </c:pt>
                <c:pt idx="9">
                  <c:v>25.197161718501771</c:v>
                </c:pt>
                <c:pt idx="10">
                  <c:v>23.344467034562875</c:v>
                </c:pt>
                <c:pt idx="11">
                  <c:v>11.866770400598913</c:v>
                </c:pt>
              </c:numCache>
            </c:numRef>
          </c:val>
          <c:extLst>
            <c:ext xmlns:c16="http://schemas.microsoft.com/office/drawing/2014/chart" uri="{C3380CC4-5D6E-409C-BE32-E72D297353CC}">
              <c16:uniqueId val="{00000018-FCE8-42DA-806E-B40F58A6A050}"/>
            </c:ext>
          </c:extLst>
        </c:ser>
        <c:dLbls>
          <c:showLegendKey val="0"/>
          <c:showVal val="0"/>
          <c:showCatName val="0"/>
          <c:showSerName val="0"/>
          <c:showPercent val="0"/>
          <c:showBubbleSize val="0"/>
        </c:dLbls>
        <c:gapWidth val="100"/>
        <c:axId val="908489472"/>
        <c:axId val="908491008"/>
      </c:barChart>
      <c:catAx>
        <c:axId val="908489472"/>
        <c:scaling>
          <c:orientation val="minMax"/>
        </c:scaling>
        <c:delete val="0"/>
        <c:axPos val="b"/>
        <c:numFmt formatCode="#,##0.0" sourceLinked="0"/>
        <c:majorTickMark val="none"/>
        <c:minorTickMark val="none"/>
        <c:tickLblPos val="none"/>
        <c:spPr>
          <a:ln w="19050">
            <a:solidFill>
              <a:srgbClr val="555759"/>
            </a:solidFill>
          </a:ln>
        </c:spPr>
        <c:crossAx val="908491008"/>
        <c:crosses val="autoZero"/>
        <c:auto val="1"/>
        <c:lblAlgn val="ctr"/>
        <c:lblOffset val="100"/>
        <c:noMultiLvlLbl val="1"/>
      </c:catAx>
      <c:valAx>
        <c:axId val="908491008"/>
        <c:scaling>
          <c:orientation val="minMax"/>
          <c:max val="28"/>
          <c:min val="-16"/>
        </c:scaling>
        <c:delete val="1"/>
        <c:axPos val="l"/>
        <c:numFmt formatCode="0" sourceLinked="0"/>
        <c:majorTickMark val="out"/>
        <c:minorTickMark val="none"/>
        <c:tickLblPos val="nextTo"/>
        <c:crossAx val="908489472"/>
        <c:crosses val="autoZero"/>
        <c:crossBetween val="between"/>
        <c:majorUnit val="8"/>
      </c:valAx>
      <c:spPr>
        <a:ln w="6350">
          <a:noFill/>
        </a:ln>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83258292925132E-2"/>
          <c:y val="0.18818405777839589"/>
          <c:w val="0.85006874075879524"/>
          <c:h val="0.68624364876453692"/>
        </c:manualLayout>
      </c:layout>
      <c:barChart>
        <c:barDir val="col"/>
        <c:grouping val="clustered"/>
        <c:varyColors val="0"/>
        <c:ser>
          <c:idx val="0"/>
          <c:order val="0"/>
          <c:tx>
            <c:strRef>
              <c:f>WindDown!$G$3</c:f>
              <c:strCache>
                <c:ptCount val="1"/>
                <c:pt idx="0">
                  <c:v> Annual (left side) </c:v>
                </c:pt>
              </c:strCache>
            </c:strRef>
          </c:tx>
          <c:spPr>
            <a:solidFill>
              <a:srgbClr val="0F5541"/>
            </a:solidFill>
            <a:ln w="19050">
              <a:noFill/>
            </a:ln>
            <a:effectLst/>
          </c:spPr>
          <c:invertIfNegative val="0"/>
          <c:cat>
            <c:strRef>
              <c:f>WindDown!$B$4:$B$30</c:f>
              <c:strCache>
                <c:ptCount val="27"/>
                <c:pt idx="0">
                  <c:v>2022</c:v>
                </c:pt>
                <c:pt idx="1">
                  <c:v>2023</c:v>
                </c:pt>
                <c:pt idx="2">
                  <c:v>2024</c:v>
                </c:pt>
                <c:pt idx="3">
                  <c:v>2025</c:v>
                </c:pt>
                <c:pt idx="4">
                  <c:v>2026</c:v>
                </c:pt>
                <c:pt idx="5">
                  <c:v>2027</c:v>
                </c:pt>
                <c:pt idx="6">
                  <c:v>2028</c:v>
                </c:pt>
                <c:pt idx="7">
                  <c:v>2029</c:v>
                </c:pt>
                <c:pt idx="8">
                  <c:v>2030</c:v>
                </c:pt>
                <c:pt idx="9">
                  <c:v>2031</c:v>
                </c:pt>
                <c:pt idx="10">
                  <c:v>2032</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strCache>
            </c:strRef>
          </c:cat>
          <c:val>
            <c:numRef>
              <c:f>WindDown!$G$4:$G$30</c:f>
              <c:numCache>
                <c:formatCode>_(* #,##0.00_);_(* \(#,##0.00\);_(* "-"??_);_(@_)</c:formatCode>
                <c:ptCount val="27"/>
                <c:pt idx="0">
                  <c:v>646.41605709999999</c:v>
                </c:pt>
                <c:pt idx="1">
                  <c:v>1234.1584743000001</c:v>
                </c:pt>
                <c:pt idx="2">
                  <c:v>951.56736060000003</c:v>
                </c:pt>
                <c:pt idx="3">
                  <c:v>786.69505930000003</c:v>
                </c:pt>
                <c:pt idx="4">
                  <c:v>895.40629690000003</c:v>
                </c:pt>
                <c:pt idx="5">
                  <c:v>275.27733810000001</c:v>
                </c:pt>
                <c:pt idx="6">
                  <c:v>216.73057510000001</c:v>
                </c:pt>
                <c:pt idx="7">
                  <c:v>211.86674110000001</c:v>
                </c:pt>
                <c:pt idx="8">
                  <c:v>142.4812929</c:v>
                </c:pt>
                <c:pt idx="9">
                  <c:v>148.73209299999999</c:v>
                </c:pt>
                <c:pt idx="10">
                  <c:v>1.377</c:v>
                </c:pt>
                <c:pt idx="11">
                  <c:v>18.020823</c:v>
                </c:pt>
                <c:pt idx="12">
                  <c:v>26.601637</c:v>
                </c:pt>
                <c:pt idx="13">
                  <c:v>33.616256800000002</c:v>
                </c:pt>
                <c:pt idx="14">
                  <c:v>105.3881999</c:v>
                </c:pt>
                <c:pt idx="15">
                  <c:v>207.46222399999999</c:v>
                </c:pt>
                <c:pt idx="16">
                  <c:v>197.10830050000001</c:v>
                </c:pt>
                <c:pt idx="17">
                  <c:v>117.9585785</c:v>
                </c:pt>
                <c:pt idx="18">
                  <c:v>84.992000000000004</c:v>
                </c:pt>
                <c:pt idx="19">
                  <c:v>74.779635299999995</c:v>
                </c:pt>
                <c:pt idx="20">
                  <c:v>88.726644500000006</c:v>
                </c:pt>
                <c:pt idx="21">
                  <c:v>74.814968500000006</c:v>
                </c:pt>
                <c:pt idx="22">
                  <c:v>57.339423099999998</c:v>
                </c:pt>
                <c:pt idx="23">
                  <c:v>41.1560931</c:v>
                </c:pt>
                <c:pt idx="24">
                  <c:v>65.582662200000001</c:v>
                </c:pt>
                <c:pt idx="25">
                  <c:v>65.733816000000004</c:v>
                </c:pt>
                <c:pt idx="26">
                  <c:v>74.748547200000004</c:v>
                </c:pt>
              </c:numCache>
            </c:numRef>
          </c:val>
          <c:extLst>
            <c:ext xmlns:c16="http://schemas.microsoft.com/office/drawing/2014/chart" uri="{C3380CC4-5D6E-409C-BE32-E72D297353CC}">
              <c16:uniqueId val="{00000000-E90A-4B86-B26C-3822BA558EA2}"/>
            </c:ext>
          </c:extLst>
        </c:ser>
        <c:dLbls>
          <c:showLegendKey val="0"/>
          <c:showVal val="0"/>
          <c:showCatName val="0"/>
          <c:showSerName val="0"/>
          <c:showPercent val="0"/>
          <c:showBubbleSize val="0"/>
        </c:dLbls>
        <c:gapWidth val="93"/>
        <c:overlap val="-27"/>
        <c:axId val="61950127"/>
        <c:axId val="1220988656"/>
      </c:barChart>
      <c:lineChart>
        <c:grouping val="standard"/>
        <c:varyColors val="0"/>
        <c:ser>
          <c:idx val="1"/>
          <c:order val="1"/>
          <c:tx>
            <c:strRef>
              <c:f>WindDown!$H$3</c:f>
              <c:strCache>
                <c:ptCount val="1"/>
                <c:pt idx="0">
                  <c:v> Cumulative (right side) </c:v>
                </c:pt>
              </c:strCache>
            </c:strRef>
          </c:tx>
          <c:spPr>
            <a:ln w="31750" cap="rnd">
              <a:solidFill>
                <a:srgbClr val="00A0AA"/>
              </a:solidFill>
              <a:round/>
            </a:ln>
            <a:effectLst/>
          </c:spPr>
          <c:marker>
            <c:symbol val="none"/>
          </c:marker>
          <c:val>
            <c:numRef>
              <c:f>WindDown!$H$4:$H$30</c:f>
              <c:numCache>
                <c:formatCode>_(* #,##0.00_);_(* \(#,##0.00\);_(* "-"??_);_(@_)</c:formatCode>
                <c:ptCount val="27"/>
                <c:pt idx="0">
                  <c:v>646.41605709999999</c:v>
                </c:pt>
                <c:pt idx="1">
                  <c:v>1880.5745314000001</c:v>
                </c:pt>
                <c:pt idx="2">
                  <c:v>2832.1418920000001</c:v>
                </c:pt>
                <c:pt idx="3">
                  <c:v>3618.8369512999998</c:v>
                </c:pt>
                <c:pt idx="4">
                  <c:v>4514.2432482000004</c:v>
                </c:pt>
                <c:pt idx="5">
                  <c:v>4789.5205863000001</c:v>
                </c:pt>
                <c:pt idx="6">
                  <c:v>5006.2511613999995</c:v>
                </c:pt>
                <c:pt idx="7">
                  <c:v>5218.1179025000001</c:v>
                </c:pt>
                <c:pt idx="8">
                  <c:v>5360.5991954000001</c:v>
                </c:pt>
                <c:pt idx="9">
                  <c:v>5509.3312883999997</c:v>
                </c:pt>
                <c:pt idx="10">
                  <c:v>5510.7082884000001</c:v>
                </c:pt>
                <c:pt idx="11">
                  <c:v>5528.7291114</c:v>
                </c:pt>
                <c:pt idx="12">
                  <c:v>5555.3307483999997</c:v>
                </c:pt>
                <c:pt idx="13">
                  <c:v>5588.9470051999997</c:v>
                </c:pt>
                <c:pt idx="14">
                  <c:v>5694.3352051000002</c:v>
                </c:pt>
                <c:pt idx="15">
                  <c:v>5901.7974291</c:v>
                </c:pt>
                <c:pt idx="16">
                  <c:v>6098.9057296000001</c:v>
                </c:pt>
                <c:pt idx="17">
                  <c:v>6216.8643081</c:v>
                </c:pt>
                <c:pt idx="18">
                  <c:v>6301.8563081000002</c:v>
                </c:pt>
                <c:pt idx="19">
                  <c:v>6376.6359433999996</c:v>
                </c:pt>
                <c:pt idx="20">
                  <c:v>6465.3625879000001</c:v>
                </c:pt>
                <c:pt idx="21">
                  <c:v>6540.1775564</c:v>
                </c:pt>
                <c:pt idx="22">
                  <c:v>6597.5169795000002</c:v>
                </c:pt>
                <c:pt idx="23">
                  <c:v>6638.6730725999996</c:v>
                </c:pt>
                <c:pt idx="24">
                  <c:v>6704.2557348</c:v>
                </c:pt>
                <c:pt idx="25">
                  <c:v>6769.9895508</c:v>
                </c:pt>
                <c:pt idx="26">
                  <c:v>6844.7380979999998</c:v>
                </c:pt>
              </c:numCache>
            </c:numRef>
          </c:val>
          <c:smooth val="0"/>
          <c:extLst>
            <c:ext xmlns:c16="http://schemas.microsoft.com/office/drawing/2014/chart" uri="{C3380CC4-5D6E-409C-BE32-E72D297353CC}">
              <c16:uniqueId val="{00000001-E90A-4B86-B26C-3822BA558EA2}"/>
            </c:ext>
          </c:extLst>
        </c:ser>
        <c:dLbls>
          <c:showLegendKey val="0"/>
          <c:showVal val="0"/>
          <c:showCatName val="0"/>
          <c:showSerName val="0"/>
          <c:showPercent val="0"/>
          <c:showBubbleSize val="0"/>
        </c:dLbls>
        <c:marker val="1"/>
        <c:smooth val="0"/>
        <c:axId val="1212871424"/>
        <c:axId val="859924496"/>
      </c:lineChart>
      <c:catAx>
        <c:axId val="61950127"/>
        <c:scaling>
          <c:orientation val="minMax"/>
        </c:scaling>
        <c:delete val="0"/>
        <c:axPos val="b"/>
        <c:numFmt formatCode="[$-409]mmm\-yy;@" sourceLinked="0"/>
        <c:majorTickMark val="none"/>
        <c:minorTickMark val="none"/>
        <c:tickLblPos val="low"/>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20988656"/>
        <c:crosses val="autoZero"/>
        <c:auto val="1"/>
        <c:lblAlgn val="ctr"/>
        <c:lblOffset val="100"/>
        <c:tickLblSkip val="5"/>
        <c:tickMarkSkip val="4"/>
        <c:noMultiLvlLbl val="0"/>
      </c:catAx>
      <c:valAx>
        <c:axId val="1220988656"/>
        <c:scaling>
          <c:orientation val="minMax"/>
        </c:scaling>
        <c:delete val="0"/>
        <c:axPos val="l"/>
        <c:numFmt formatCode="#,##0" sourceLinked="0"/>
        <c:majorTickMark val="none"/>
        <c:minorTickMark val="none"/>
        <c:tickLblPos val="low"/>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61950127"/>
        <c:crosses val="autoZero"/>
        <c:crossBetween val="between"/>
      </c:valAx>
      <c:valAx>
        <c:axId val="859924496"/>
        <c:scaling>
          <c:orientation val="minMax"/>
          <c:max val="7500"/>
        </c:scaling>
        <c:delete val="0"/>
        <c:axPos val="r"/>
        <c:numFmt formatCode="#,##0" sourceLinked="0"/>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crossAx val="1212871424"/>
        <c:crosses val="max"/>
        <c:crossBetween val="between"/>
        <c:majorUnit val="2500"/>
      </c:valAx>
      <c:catAx>
        <c:axId val="1212871424"/>
        <c:scaling>
          <c:orientation val="minMax"/>
        </c:scaling>
        <c:delete val="1"/>
        <c:axPos val="b"/>
        <c:majorTickMark val="out"/>
        <c:minorTickMark val="none"/>
        <c:tickLblPos val="nextTo"/>
        <c:crossAx val="859924496"/>
        <c:crosses val="autoZero"/>
        <c:auto val="1"/>
        <c:lblAlgn val="ctr"/>
        <c:lblOffset val="100"/>
        <c:noMultiLvlLbl val="0"/>
      </c:catAx>
      <c:spPr>
        <a:noFill/>
        <a:ln>
          <a:noFill/>
        </a:ln>
        <a:effectLst/>
        <a:extLst>
          <a:ext uri="{909E8E84-426E-40DD-AFC4-6F175D3DCCD1}">
            <a14:hiddenFill xmlns:a14="http://schemas.microsoft.com/office/drawing/2010/main">
              <a:noFill/>
            </a14:hiddenFill>
          </a:ext>
        </a:extLst>
      </c:spPr>
    </c:plotArea>
    <c:legend>
      <c:legendPos val="t"/>
      <c:layout>
        <c:manualLayout>
          <c:xMode val="edge"/>
          <c:yMode val="edge"/>
          <c:x val="0"/>
          <c:y val="7.8325608187554685E-3"/>
          <c:w val="0.46281786650392309"/>
          <c:h val="0.1146377648739853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46469"/>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800">
          <a:solidFill>
            <a:srgbClr val="646469"/>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1"/>
            </a:pPr>
            <a:r>
              <a:rPr lang="en-US" sz="1200" b="1"/>
              <a:t>U.S. EQUITIES</a:t>
            </a:r>
            <a:r>
              <a:rPr lang="en-US" sz="1200" b="1" baseline="0"/>
              <a:t> </a:t>
            </a:r>
            <a:r>
              <a:rPr lang="en-US" sz="1200" b="1"/>
              <a:t>RETURN</a:t>
            </a:r>
            <a:r>
              <a:rPr lang="en-US" sz="1200" b="1" baseline="0"/>
              <a:t> (%)</a:t>
            </a:r>
            <a:r>
              <a:rPr lang="en-US" sz="1200" b="1"/>
              <a:t> </a:t>
            </a:r>
            <a:r>
              <a:rPr lang="en-US" sz="1200" b="1" baseline="0"/>
              <a:t>INDEXED TO ZERO ON DAY OF INITIAL FED HIKE</a:t>
            </a:r>
            <a:endParaRPr lang="en-US" sz="1200" b="1"/>
          </a:p>
        </c:rich>
      </c:tx>
      <c:layout>
        <c:manualLayout>
          <c:xMode val="edge"/>
          <c:yMode val="edge"/>
          <c:x val="5.8119653580310205E-4"/>
          <c:y val="0"/>
        </c:manualLayout>
      </c:layout>
      <c:overlay val="0"/>
    </c:title>
    <c:autoTitleDeleted val="0"/>
    <c:plotArea>
      <c:layout>
        <c:manualLayout>
          <c:layoutTarget val="inner"/>
          <c:xMode val="edge"/>
          <c:yMode val="edge"/>
          <c:x val="5.749717579523439E-2"/>
          <c:y val="0.18330313072967191"/>
          <c:w val="0.92552753996465498"/>
          <c:h val="0.67887881861859201"/>
        </c:manualLayout>
      </c:layout>
      <c:lineChart>
        <c:grouping val="standard"/>
        <c:varyColors val="0"/>
        <c:ser>
          <c:idx val="3"/>
          <c:order val="0"/>
          <c:tx>
            <c:strRef>
              <c:f>'Prior Chart (T+1Y)'!$M$10</c:f>
              <c:strCache>
                <c:ptCount val="1"/>
                <c:pt idx="0">
                  <c:v>2015</c:v>
                </c:pt>
              </c:strCache>
            </c:strRef>
          </c:tx>
          <c:spPr>
            <a:ln w="12700">
              <a:solidFill>
                <a:srgbClr val="0F5541"/>
              </a:solidFill>
            </a:ln>
          </c:spPr>
          <c:marker>
            <c:symbol val="none"/>
          </c:marker>
          <c:cat>
            <c:numRef>
              <c:f>'Prior Chart (T+1Y)'!$C$11:$C$376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'Prior Chart (T+1Y)'!$M$11:$M$376</c:f>
              <c:numCache>
                <c:formatCode>#,##0.0</c:formatCode>
                <c:ptCount val="366"/>
                <c:pt idx="0">
                  <c:v>0</c:v>
                </c:pt>
                <c:pt idx="1">
                  <c:v>1.4606953496657304</c:v>
                </c:pt>
                <c:pt idx="2">
                  <c:v>-4.9772617725341028E-2</c:v>
                </c:pt>
                <c:pt idx="3">
                  <c:v>-1.8284887985414056</c:v>
                </c:pt>
                <c:pt idx="4">
                  <c:v>-1.8284887985414056</c:v>
                </c:pt>
                <c:pt idx="5">
                  <c:v>-1.8284887985414056</c:v>
                </c:pt>
                <c:pt idx="6">
                  <c:v>-1.0533457677557312</c:v>
                </c:pt>
                <c:pt idx="7">
                  <c:v>-0.17053670599577186</c:v>
                </c:pt>
                <c:pt idx="8">
                  <c:v>1.0769222708887805</c:v>
                </c:pt>
                <c:pt idx="9">
                  <c:v>0.91555420500031293</c:v>
                </c:pt>
                <c:pt idx="10">
                  <c:v>0.91555420500031293</c:v>
                </c:pt>
                <c:pt idx="11">
                  <c:v>0.91555420500031293</c:v>
                </c:pt>
                <c:pt idx="12">
                  <c:v>0.91555420500031293</c:v>
                </c:pt>
                <c:pt idx="13">
                  <c:v>0.69629272586289037</c:v>
                </c:pt>
                <c:pt idx="14">
                  <c:v>1.7863130540478167</c:v>
                </c:pt>
                <c:pt idx="15">
                  <c:v>1.0619904855711848</c:v>
                </c:pt>
                <c:pt idx="16">
                  <c:v>0.11107152587128688</c:v>
                </c:pt>
                <c:pt idx="17">
                  <c:v>0.11107152587128688</c:v>
                </c:pt>
                <c:pt idx="18">
                  <c:v>0.11107152587128688</c:v>
                </c:pt>
                <c:pt idx="19">
                  <c:v>0.11107152587128688</c:v>
                </c:pt>
                <c:pt idx="20">
                  <c:v>-1.3980866357901856</c:v>
                </c:pt>
                <c:pt idx="21">
                  <c:v>-1.1995200871806722</c:v>
                </c:pt>
                <c:pt idx="22">
                  <c:v>-2.4603390825072791</c:v>
                </c:pt>
                <c:pt idx="23">
                  <c:v>-4.7695265838170968</c:v>
                </c:pt>
                <c:pt idx="24">
                  <c:v>-5.8011295764612285</c:v>
                </c:pt>
                <c:pt idx="25">
                  <c:v>-5.8011295764612285</c:v>
                </c:pt>
                <c:pt idx="26">
                  <c:v>-5.8011295764612285</c:v>
                </c:pt>
                <c:pt idx="27">
                  <c:v>-5.720969465808845</c:v>
                </c:pt>
                <c:pt idx="28">
                  <c:v>-4.9851206069115861</c:v>
                </c:pt>
                <c:pt idx="29">
                  <c:v>-7.3464383762600338</c:v>
                </c:pt>
                <c:pt idx="30">
                  <c:v>-5.7979860427101464</c:v>
                </c:pt>
                <c:pt idx="31">
                  <c:v>-7.8287088459039751</c:v>
                </c:pt>
                <c:pt idx="32">
                  <c:v>-7.8287088459039751</c:v>
                </c:pt>
                <c:pt idx="33">
                  <c:v>-7.8287088459039751</c:v>
                </c:pt>
                <c:pt idx="34">
                  <c:v>-7.8287088459039751</c:v>
                </c:pt>
                <c:pt idx="35">
                  <c:v>-7.7791981893245659</c:v>
                </c:pt>
                <c:pt idx="36">
                  <c:v>-8.8440702475008912</c:v>
                </c:pt>
                <c:pt idx="37">
                  <c:v>-8.3675629230672506</c:v>
                </c:pt>
                <c:pt idx="38">
                  <c:v>-6.5086866315988035</c:v>
                </c:pt>
                <c:pt idx="39">
                  <c:v>-6.5086866315988035</c:v>
                </c:pt>
                <c:pt idx="40">
                  <c:v>-6.5086866315988035</c:v>
                </c:pt>
                <c:pt idx="41">
                  <c:v>-7.9701678647023044</c:v>
                </c:pt>
                <c:pt idx="42">
                  <c:v>-6.6682209694658106</c:v>
                </c:pt>
                <c:pt idx="43">
                  <c:v>-7.6762474589768921</c:v>
                </c:pt>
                <c:pt idx="44">
                  <c:v>-7.1575643900496644</c:v>
                </c:pt>
                <c:pt idx="45">
                  <c:v>-4.856759645409392</c:v>
                </c:pt>
                <c:pt idx="46">
                  <c:v>-4.856759645409392</c:v>
                </c:pt>
                <c:pt idx="47">
                  <c:v>-4.856759645409392</c:v>
                </c:pt>
                <c:pt idx="48">
                  <c:v>-4.896053817297819</c:v>
                </c:pt>
                <c:pt idx="49">
                  <c:v>-6.6758178426975734</c:v>
                </c:pt>
                <c:pt idx="50">
                  <c:v>-6.1778297042982544</c:v>
                </c:pt>
                <c:pt idx="51">
                  <c:v>-6.0159377161179473</c:v>
                </c:pt>
                <c:pt idx="52">
                  <c:v>-7.747762851813822</c:v>
                </c:pt>
                <c:pt idx="53">
                  <c:v>-7.747762851813822</c:v>
                </c:pt>
                <c:pt idx="54">
                  <c:v>-7.747762851813822</c:v>
                </c:pt>
                <c:pt idx="55">
                  <c:v>-9.0449944464237149</c:v>
                </c:pt>
                <c:pt idx="56">
                  <c:v>-9.0863843074795234</c:v>
                </c:pt>
                <c:pt idx="57">
                  <c:v>-9.0722384055996859</c:v>
                </c:pt>
                <c:pt idx="58">
                  <c:v>-10.173785024205218</c:v>
                </c:pt>
                <c:pt idx="59">
                  <c:v>-8.4110484732904389</c:v>
                </c:pt>
                <c:pt idx="60">
                  <c:v>-8.4110484732904389</c:v>
                </c:pt>
                <c:pt idx="61">
                  <c:v>-8.4110484732904389</c:v>
                </c:pt>
                <c:pt idx="62">
                  <c:v>-8.4110484732904389</c:v>
                </c:pt>
                <c:pt idx="63">
                  <c:v>-6.867573401513094</c:v>
                </c:pt>
                <c:pt idx="64">
                  <c:v>-5.3230504851520477</c:v>
                </c:pt>
                <c:pt idx="65">
                  <c:v>-5.7597397154054208</c:v>
                </c:pt>
                <c:pt idx="66">
                  <c:v>-5.7484753861307354</c:v>
                </c:pt>
                <c:pt idx="67">
                  <c:v>-5.7484753861307354</c:v>
                </c:pt>
                <c:pt idx="68">
                  <c:v>-5.7484753861307354</c:v>
                </c:pt>
                <c:pt idx="69">
                  <c:v>-4.3862774273319749</c:v>
                </c:pt>
                <c:pt idx="70">
                  <c:v>-5.5713896514869017</c:v>
                </c:pt>
                <c:pt idx="71">
                  <c:v>-5.1472745562378242</c:v>
                </c:pt>
                <c:pt idx="72">
                  <c:v>-4.0478236267996737</c:v>
                </c:pt>
                <c:pt idx="73">
                  <c:v>-4.2160026824821344</c:v>
                </c:pt>
                <c:pt idx="74">
                  <c:v>-4.2160026824821344</c:v>
                </c:pt>
                <c:pt idx="75">
                  <c:v>-4.2160026824821344</c:v>
                </c:pt>
                <c:pt idx="76">
                  <c:v>-4.9851206069115861</c:v>
                </c:pt>
                <c:pt idx="77">
                  <c:v>-2.7154892386361373</c:v>
                </c:pt>
                <c:pt idx="78">
                  <c:v>-2.2992329777647424</c:v>
                </c:pt>
                <c:pt idx="79">
                  <c:v>-1.9474191587903755</c:v>
                </c:pt>
                <c:pt idx="80">
                  <c:v>-1.6212775321164496</c:v>
                </c:pt>
                <c:pt idx="81">
                  <c:v>-1.6212775321164496</c:v>
                </c:pt>
                <c:pt idx="82">
                  <c:v>-1.6212775321164496</c:v>
                </c:pt>
                <c:pt idx="83">
                  <c:v>-1.5274954418760589</c:v>
                </c:pt>
                <c:pt idx="84">
                  <c:v>-2.6162059643313751</c:v>
                </c:pt>
                <c:pt idx="85">
                  <c:v>-2.107215457803302</c:v>
                </c:pt>
                <c:pt idx="86">
                  <c:v>-2.0857346438376334</c:v>
                </c:pt>
                <c:pt idx="87">
                  <c:v>-0.45293082130057893</c:v>
                </c:pt>
                <c:pt idx="88">
                  <c:v>-0.45293082130057893</c:v>
                </c:pt>
                <c:pt idx="89">
                  <c:v>-0.45293082130057893</c:v>
                </c:pt>
                <c:pt idx="90">
                  <c:v>-0.5718611815495489</c:v>
                </c:pt>
                <c:pt idx="91">
                  <c:v>-0.75287633338223525</c:v>
                </c:pt>
                <c:pt idx="92">
                  <c:v>-0.19044575308589939</c:v>
                </c:pt>
                <c:pt idx="93">
                  <c:v>0.46891045120187602</c:v>
                </c:pt>
                <c:pt idx="94">
                  <c:v>0.91136282666555157</c:v>
                </c:pt>
                <c:pt idx="95">
                  <c:v>0.91136282666555157</c:v>
                </c:pt>
                <c:pt idx="96">
                  <c:v>0.91136282666555157</c:v>
                </c:pt>
                <c:pt idx="97">
                  <c:v>1.0114319844080732</c:v>
                </c:pt>
                <c:pt idx="98">
                  <c:v>0.93834482469559166</c:v>
                </c:pt>
                <c:pt idx="99">
                  <c:v>0.293920405725423</c:v>
                </c:pt>
                <c:pt idx="100">
                  <c:v>0.25619800071252641</c:v>
                </c:pt>
                <c:pt idx="101">
                  <c:v>0.25619800071252641</c:v>
                </c:pt>
                <c:pt idx="102">
                  <c:v>0.25619800071252641</c:v>
                </c:pt>
                <c:pt idx="103">
                  <c:v>0.25619800071252641</c:v>
                </c:pt>
                <c:pt idx="104">
                  <c:v>0.31173376364816985</c:v>
                </c:pt>
                <c:pt idx="105">
                  <c:v>1.2165475616656485</c:v>
                </c:pt>
                <c:pt idx="106">
                  <c:v>1.6673826937988689</c:v>
                </c:pt>
                <c:pt idx="107">
                  <c:v>1.4604333885198217</c:v>
                </c:pt>
                <c:pt idx="108">
                  <c:v>2.1035480017603803</c:v>
                </c:pt>
                <c:pt idx="109">
                  <c:v>2.1035480017603803</c:v>
                </c:pt>
                <c:pt idx="110">
                  <c:v>2.1035480017603803</c:v>
                </c:pt>
                <c:pt idx="111">
                  <c:v>1.7981013056143524</c:v>
                </c:pt>
                <c:pt idx="112">
                  <c:v>0.76571242953245022</c:v>
                </c:pt>
                <c:pt idx="113">
                  <c:v>1.8612339417817481</c:v>
                </c:pt>
                <c:pt idx="114">
                  <c:v>0.64494834126203049</c:v>
                </c:pt>
                <c:pt idx="115">
                  <c:v>0.92629461198314722</c:v>
                </c:pt>
                <c:pt idx="116">
                  <c:v>0.92629461198314722</c:v>
                </c:pt>
                <c:pt idx="117">
                  <c:v>0.92629461198314722</c:v>
                </c:pt>
                <c:pt idx="118">
                  <c:v>0.64992560303456237</c:v>
                </c:pt>
                <c:pt idx="119">
                  <c:v>1.6257308715971197</c:v>
                </c:pt>
                <c:pt idx="120">
                  <c:v>2.6612632814300818</c:v>
                </c:pt>
                <c:pt idx="121">
                  <c:v>2.6895550851897765</c:v>
                </c:pt>
                <c:pt idx="122">
                  <c:v>2.5884380828635534</c:v>
                </c:pt>
                <c:pt idx="123">
                  <c:v>2.5884380828635534</c:v>
                </c:pt>
                <c:pt idx="124">
                  <c:v>2.5884380828635534</c:v>
                </c:pt>
                <c:pt idx="125">
                  <c:v>3.2614162667393254</c:v>
                </c:pt>
                <c:pt idx="126">
                  <c:v>3.5796990590355682</c:v>
                </c:pt>
                <c:pt idx="127">
                  <c:v>3.6645744703145633</c:v>
                </c:pt>
                <c:pt idx="128">
                  <c:v>3.1288639269023699</c:v>
                </c:pt>
                <c:pt idx="129">
                  <c:v>3.1341031498208105</c:v>
                </c:pt>
                <c:pt idx="130">
                  <c:v>3.1341031498208105</c:v>
                </c:pt>
                <c:pt idx="131">
                  <c:v>3.1341031498208105</c:v>
                </c:pt>
                <c:pt idx="132">
                  <c:v>2.9475868139237527</c:v>
                </c:pt>
                <c:pt idx="133">
                  <c:v>3.1401282561770438</c:v>
                </c:pt>
                <c:pt idx="134">
                  <c:v>3.3179998742586481</c:v>
                </c:pt>
                <c:pt idx="135">
                  <c:v>2.3712722928935115</c:v>
                </c:pt>
                <c:pt idx="136">
                  <c:v>1.8538990296959046</c:v>
                </c:pt>
                <c:pt idx="137">
                  <c:v>1.8538990296959046</c:v>
                </c:pt>
                <c:pt idx="138">
                  <c:v>1.8538990296959046</c:v>
                </c:pt>
                <c:pt idx="139">
                  <c:v>2.6502609133013388</c:v>
                </c:pt>
                <c:pt idx="140">
                  <c:v>1.7622126286229278</c:v>
                </c:pt>
                <c:pt idx="141">
                  <c:v>1.1798730012364533</c:v>
                </c:pt>
                <c:pt idx="142">
                  <c:v>1.1798730012364533</c:v>
                </c:pt>
                <c:pt idx="143">
                  <c:v>1.5146593457258328</c:v>
                </c:pt>
                <c:pt idx="144">
                  <c:v>1.5146593457258328</c:v>
                </c:pt>
                <c:pt idx="145">
                  <c:v>1.5146593457258328</c:v>
                </c:pt>
                <c:pt idx="146">
                  <c:v>1.5921998449189845</c:v>
                </c:pt>
                <c:pt idx="147">
                  <c:v>2.8624494414988266</c:v>
                </c:pt>
                <c:pt idx="148">
                  <c:v>1.9324873734727577</c:v>
                </c:pt>
                <c:pt idx="149">
                  <c:v>1.9251524613869142</c:v>
                </c:pt>
                <c:pt idx="150">
                  <c:v>1.0690634365110974</c:v>
                </c:pt>
                <c:pt idx="151">
                  <c:v>1.0690634365110974</c:v>
                </c:pt>
                <c:pt idx="152">
                  <c:v>1.0690634365110974</c:v>
                </c:pt>
                <c:pt idx="153">
                  <c:v>2.0694930527904054</c:v>
                </c:pt>
                <c:pt idx="154">
                  <c:v>1.1400549070561761</c:v>
                </c:pt>
                <c:pt idx="155">
                  <c:v>1.1759435840476007</c:v>
                </c:pt>
                <c:pt idx="156">
                  <c:v>0.80186306766978355</c:v>
                </c:pt>
                <c:pt idx="157">
                  <c:v>1.4248066726743058</c:v>
                </c:pt>
                <c:pt idx="158">
                  <c:v>1.4248066726743058</c:v>
                </c:pt>
                <c:pt idx="159">
                  <c:v>1.4248066726743058</c:v>
                </c:pt>
                <c:pt idx="160">
                  <c:v>1.2170714839575103</c:v>
                </c:pt>
                <c:pt idx="161">
                  <c:v>2.6041557516189195</c:v>
                </c:pt>
                <c:pt idx="162">
                  <c:v>3.3261206697822621</c:v>
                </c:pt>
                <c:pt idx="163">
                  <c:v>3.3187857576964186</c:v>
                </c:pt>
                <c:pt idx="164">
                  <c:v>3.7803612968124511</c:v>
                </c:pt>
                <c:pt idx="165">
                  <c:v>3.7803612968124511</c:v>
                </c:pt>
                <c:pt idx="166">
                  <c:v>3.7803612968124511</c:v>
                </c:pt>
                <c:pt idx="167">
                  <c:v>3.7803612968124511</c:v>
                </c:pt>
                <c:pt idx="168">
                  <c:v>3.6829117505291498</c:v>
                </c:pt>
                <c:pt idx="169">
                  <c:v>3.8178217406794168</c:v>
                </c:pt>
                <c:pt idx="170">
                  <c:v>4.1232684368254446</c:v>
                </c:pt>
                <c:pt idx="171">
                  <c:v>3.8212272355764076</c:v>
                </c:pt>
                <c:pt idx="172">
                  <c:v>3.8212272355764076</c:v>
                </c:pt>
                <c:pt idx="173">
                  <c:v>3.8212272355764076</c:v>
                </c:pt>
                <c:pt idx="174">
                  <c:v>4.3323134312718725</c:v>
                </c:pt>
                <c:pt idx="175">
                  <c:v>4.4690571494435893</c:v>
                </c:pt>
                <c:pt idx="176">
                  <c:v>4.8363266760274026</c:v>
                </c:pt>
                <c:pt idx="177">
                  <c:v>4.66081270825911</c:v>
                </c:pt>
                <c:pt idx="178">
                  <c:v>3.702034914181529</c:v>
                </c:pt>
                <c:pt idx="179">
                  <c:v>3.702034914181529</c:v>
                </c:pt>
                <c:pt idx="180">
                  <c:v>3.702034914181529</c:v>
                </c:pt>
                <c:pt idx="181">
                  <c:v>2.8912651675503387</c:v>
                </c:pt>
                <c:pt idx="182">
                  <c:v>2.7131315883228035</c:v>
                </c:pt>
                <c:pt idx="183">
                  <c:v>2.5321164364901394</c:v>
                </c:pt>
                <c:pt idx="184">
                  <c:v>2.8703082758765097</c:v>
                </c:pt>
                <c:pt idx="185">
                  <c:v>2.5355219313871302</c:v>
                </c:pt>
                <c:pt idx="186">
                  <c:v>2.5355219313871302</c:v>
                </c:pt>
                <c:pt idx="187">
                  <c:v>2.5355219313871302</c:v>
                </c:pt>
                <c:pt idx="188">
                  <c:v>3.1317454995074989</c:v>
                </c:pt>
                <c:pt idx="189">
                  <c:v>3.42068864346039</c:v>
                </c:pt>
                <c:pt idx="190">
                  <c:v>3.2506758597564689</c:v>
                </c:pt>
                <c:pt idx="191">
                  <c:v>4.6319969822075979</c:v>
                </c:pt>
                <c:pt idx="192">
                  <c:v>0.87337846050672407</c:v>
                </c:pt>
                <c:pt idx="193">
                  <c:v>0.87337846050672407</c:v>
                </c:pt>
                <c:pt idx="194">
                  <c:v>0.87337846050672407</c:v>
                </c:pt>
                <c:pt idx="195">
                  <c:v>-0.95196680428358826</c:v>
                </c:pt>
                <c:pt idx="196">
                  <c:v>0.83015487142947819</c:v>
                </c:pt>
                <c:pt idx="197">
                  <c:v>2.5604082402497896</c:v>
                </c:pt>
                <c:pt idx="198">
                  <c:v>3.9516838862459824</c:v>
                </c:pt>
                <c:pt idx="199">
                  <c:v>4.1735649768426253</c:v>
                </c:pt>
                <c:pt idx="200">
                  <c:v>4.1735649768426253</c:v>
                </c:pt>
                <c:pt idx="201">
                  <c:v>4.1735649768426253</c:v>
                </c:pt>
                <c:pt idx="202">
                  <c:v>4.1735649768426253</c:v>
                </c:pt>
                <c:pt idx="203">
                  <c:v>3.4673177274346489</c:v>
                </c:pt>
                <c:pt idx="204">
                  <c:v>4.0577781503447374</c:v>
                </c:pt>
                <c:pt idx="205">
                  <c:v>3.9773560785464346</c:v>
                </c:pt>
                <c:pt idx="206">
                  <c:v>5.5637927782551166</c:v>
                </c:pt>
                <c:pt idx="207">
                  <c:v>5.5637927782551166</c:v>
                </c:pt>
                <c:pt idx="208">
                  <c:v>5.5637927782551166</c:v>
                </c:pt>
                <c:pt idx="209">
                  <c:v>5.9237273927531087</c:v>
                </c:pt>
                <c:pt idx="210">
                  <c:v>6.6666492025902579</c:v>
                </c:pt>
                <c:pt idx="211">
                  <c:v>6.690749628015169</c:v>
                </c:pt>
                <c:pt idx="212">
                  <c:v>7.2542280528951952</c:v>
                </c:pt>
                <c:pt idx="213">
                  <c:v>7.1549447785904219</c:v>
                </c:pt>
                <c:pt idx="214">
                  <c:v>7.1549447785904219</c:v>
                </c:pt>
                <c:pt idx="215">
                  <c:v>7.1549447785904219</c:v>
                </c:pt>
                <c:pt idx="216">
                  <c:v>7.4145482741999613</c:v>
                </c:pt>
                <c:pt idx="217">
                  <c:v>7.2628727707106489</c:v>
                </c:pt>
                <c:pt idx="218">
                  <c:v>7.7344028333717452</c:v>
                </c:pt>
                <c:pt idx="219">
                  <c:v>7.3469622985518734</c:v>
                </c:pt>
                <c:pt idx="220">
                  <c:v>7.8363057191357388</c:v>
                </c:pt>
                <c:pt idx="221">
                  <c:v>7.8363057191357388</c:v>
                </c:pt>
                <c:pt idx="222">
                  <c:v>7.8363057191357388</c:v>
                </c:pt>
                <c:pt idx="223">
                  <c:v>7.5122597816291936</c:v>
                </c:pt>
                <c:pt idx="224">
                  <c:v>7.549982186642068</c:v>
                </c:pt>
                <c:pt idx="225">
                  <c:v>7.4252886811828178</c:v>
                </c:pt>
                <c:pt idx="226">
                  <c:v>7.6070897164532525</c:v>
                </c:pt>
                <c:pt idx="227">
                  <c:v>7.7841754510970862</c:v>
                </c:pt>
                <c:pt idx="228">
                  <c:v>7.7841754510970862</c:v>
                </c:pt>
                <c:pt idx="229">
                  <c:v>7.7841754510970862</c:v>
                </c:pt>
                <c:pt idx="230">
                  <c:v>7.6471697717794385</c:v>
                </c:pt>
                <c:pt idx="231">
                  <c:v>6.9652849089423041</c:v>
                </c:pt>
                <c:pt idx="232">
                  <c:v>7.3333403189638879</c:v>
                </c:pt>
                <c:pt idx="233">
                  <c:v>7.3833748978351599</c:v>
                </c:pt>
                <c:pt idx="234">
                  <c:v>8.3094075486723984</c:v>
                </c:pt>
                <c:pt idx="235">
                  <c:v>8.3094075486723984</c:v>
                </c:pt>
                <c:pt idx="236">
                  <c:v>8.3094075486723984</c:v>
                </c:pt>
                <c:pt idx="237">
                  <c:v>8.2211266424963689</c:v>
                </c:pt>
                <c:pt idx="238">
                  <c:v>8.2674937653247191</c:v>
                </c:pt>
                <c:pt idx="239">
                  <c:v>7.9974118238782754</c:v>
                </c:pt>
                <c:pt idx="240">
                  <c:v>8.5231678437454264</c:v>
                </c:pt>
                <c:pt idx="241">
                  <c:v>8.4422218496552617</c:v>
                </c:pt>
                <c:pt idx="242">
                  <c:v>8.4422218496552617</c:v>
                </c:pt>
                <c:pt idx="243">
                  <c:v>8.4422218496552617</c:v>
                </c:pt>
                <c:pt idx="244">
                  <c:v>8.7581469916381938</c:v>
                </c:pt>
                <c:pt idx="245">
                  <c:v>8.1815705094620448</c:v>
                </c:pt>
                <c:pt idx="246">
                  <c:v>8.4105245509985984</c:v>
                </c:pt>
                <c:pt idx="247">
                  <c:v>8.652052727539461</c:v>
                </c:pt>
                <c:pt idx="248">
                  <c:v>8.5103317475951901</c:v>
                </c:pt>
                <c:pt idx="249">
                  <c:v>8.5103317475951901</c:v>
                </c:pt>
                <c:pt idx="250">
                  <c:v>8.5103317475951901</c:v>
                </c:pt>
                <c:pt idx="251">
                  <c:v>8.4511285286166462</c:v>
                </c:pt>
                <c:pt idx="252">
                  <c:v>8.6656747071274243</c:v>
                </c:pt>
                <c:pt idx="253">
                  <c:v>8.1021962822473981</c:v>
                </c:pt>
                <c:pt idx="254">
                  <c:v>7.9565458851143189</c:v>
                </c:pt>
                <c:pt idx="255">
                  <c:v>7.7886287905777785</c:v>
                </c:pt>
                <c:pt idx="256">
                  <c:v>7.7886287905777785</c:v>
                </c:pt>
                <c:pt idx="257">
                  <c:v>7.7886287905777785</c:v>
                </c:pt>
                <c:pt idx="258">
                  <c:v>8.3667770396294685</c:v>
                </c:pt>
                <c:pt idx="259">
                  <c:v>8.1726638305006603</c:v>
                </c:pt>
                <c:pt idx="260">
                  <c:v>7.93558899344049</c:v>
                </c:pt>
                <c:pt idx="261">
                  <c:v>7.9324454596894078</c:v>
                </c:pt>
                <c:pt idx="262">
                  <c:v>8.3916633484921519</c:v>
                </c:pt>
                <c:pt idx="263">
                  <c:v>8.3916633484921519</c:v>
                </c:pt>
                <c:pt idx="264">
                  <c:v>8.3916633484921519</c:v>
                </c:pt>
                <c:pt idx="265">
                  <c:v>8.3916633484921519</c:v>
                </c:pt>
                <c:pt idx="266">
                  <c:v>8.7167571305823763</c:v>
                </c:pt>
                <c:pt idx="267">
                  <c:v>8.7272355764193001</c:v>
                </c:pt>
                <c:pt idx="268">
                  <c:v>8.4901607393591316</c:v>
                </c:pt>
                <c:pt idx="269">
                  <c:v>5.8309931470964083</c:v>
                </c:pt>
                <c:pt idx="270">
                  <c:v>5.8309931470964083</c:v>
                </c:pt>
                <c:pt idx="271">
                  <c:v>5.8309931470964083</c:v>
                </c:pt>
                <c:pt idx="272">
                  <c:v>7.3901858876291415</c:v>
                </c:pt>
                <c:pt idx="273">
                  <c:v>5.8302072636586599</c:v>
                </c:pt>
                <c:pt idx="274">
                  <c:v>5.7754573841607648</c:v>
                </c:pt>
                <c:pt idx="275">
                  <c:v>6.8623341785946312</c:v>
                </c:pt>
                <c:pt idx="276">
                  <c:v>6.4602238196030726</c:v>
                </c:pt>
                <c:pt idx="277">
                  <c:v>6.4602238196030726</c:v>
                </c:pt>
                <c:pt idx="278">
                  <c:v>6.4602238196030726</c:v>
                </c:pt>
                <c:pt idx="279">
                  <c:v>6.459437936165302</c:v>
                </c:pt>
                <c:pt idx="280">
                  <c:v>6.4924450405515755</c:v>
                </c:pt>
                <c:pt idx="281">
                  <c:v>7.6563384118867539</c:v>
                </c:pt>
                <c:pt idx="282">
                  <c:v>8.3578703606681071</c:v>
                </c:pt>
                <c:pt idx="283">
                  <c:v>7.7364985225391258</c:v>
                </c:pt>
                <c:pt idx="284">
                  <c:v>7.7364985225391258</c:v>
                </c:pt>
                <c:pt idx="285">
                  <c:v>7.7364985225391258</c:v>
                </c:pt>
                <c:pt idx="286">
                  <c:v>6.8201584341010424</c:v>
                </c:pt>
                <c:pt idx="287">
                  <c:v>7.5135695873588038</c:v>
                </c:pt>
                <c:pt idx="288">
                  <c:v>8.1069115828740212</c:v>
                </c:pt>
                <c:pt idx="289">
                  <c:v>7.1020286271140209</c:v>
                </c:pt>
                <c:pt idx="290">
                  <c:v>7.9557600016765484</c:v>
                </c:pt>
                <c:pt idx="291">
                  <c:v>7.9557600016765484</c:v>
                </c:pt>
                <c:pt idx="292">
                  <c:v>7.9557600016765484</c:v>
                </c:pt>
                <c:pt idx="293">
                  <c:v>7.6170442399983163</c:v>
                </c:pt>
                <c:pt idx="294">
                  <c:v>7.0941697927363379</c:v>
                </c:pt>
                <c:pt idx="295">
                  <c:v>7.5979210763459371</c:v>
                </c:pt>
                <c:pt idx="296">
                  <c:v>7.65267095584381</c:v>
                </c:pt>
                <c:pt idx="297">
                  <c:v>7.305834398641986</c:v>
                </c:pt>
                <c:pt idx="298">
                  <c:v>7.305834398641986</c:v>
                </c:pt>
                <c:pt idx="299">
                  <c:v>7.305834398641986</c:v>
                </c:pt>
                <c:pt idx="300">
                  <c:v>7.8001550809983833</c:v>
                </c:pt>
                <c:pt idx="301">
                  <c:v>6.4589140138734624</c:v>
                </c:pt>
                <c:pt idx="302">
                  <c:v>6.5898945868348768</c:v>
                </c:pt>
                <c:pt idx="303">
                  <c:v>6.2632290378690891</c:v>
                </c:pt>
                <c:pt idx="304">
                  <c:v>6.2849718129807108</c:v>
                </c:pt>
                <c:pt idx="305">
                  <c:v>6.2849718129807108</c:v>
                </c:pt>
                <c:pt idx="306">
                  <c:v>6.2849718129807108</c:v>
                </c:pt>
                <c:pt idx="307">
                  <c:v>5.9651172538089048</c:v>
                </c:pt>
                <c:pt idx="308">
                  <c:v>6.6179244294486184</c:v>
                </c:pt>
                <c:pt idx="309">
                  <c:v>6.8670494792212322</c:v>
                </c:pt>
                <c:pt idx="310">
                  <c:v>6.7276861495902951</c:v>
                </c:pt>
                <c:pt idx="311">
                  <c:v>6.7190414317748415</c:v>
                </c:pt>
                <c:pt idx="312">
                  <c:v>6.7190414317748415</c:v>
                </c:pt>
                <c:pt idx="313">
                  <c:v>6.7190414317748415</c:v>
                </c:pt>
                <c:pt idx="314">
                  <c:v>7.2264601714273624</c:v>
                </c:pt>
                <c:pt idx="315">
                  <c:v>6.822516084414354</c:v>
                </c:pt>
                <c:pt idx="316">
                  <c:v>6.6380954376846768</c:v>
                </c:pt>
                <c:pt idx="317">
                  <c:v>6.3234801014313557</c:v>
                </c:pt>
                <c:pt idx="318">
                  <c:v>5.9989102416329709</c:v>
                </c:pt>
                <c:pt idx="319">
                  <c:v>5.9989102416329709</c:v>
                </c:pt>
                <c:pt idx="320">
                  <c:v>5.9989102416329709</c:v>
                </c:pt>
                <c:pt idx="321">
                  <c:v>5.9865980677745734</c:v>
                </c:pt>
                <c:pt idx="322">
                  <c:v>5.2683006056541526</c:v>
                </c:pt>
                <c:pt idx="323">
                  <c:v>4.5947984994865632</c:v>
                </c:pt>
                <c:pt idx="324">
                  <c:v>4.1704214430915654</c:v>
                </c:pt>
                <c:pt idx="325">
                  <c:v>3.9990988536580119</c:v>
                </c:pt>
                <c:pt idx="326">
                  <c:v>3.9990988536580119</c:v>
                </c:pt>
                <c:pt idx="327">
                  <c:v>3.9990988536580119</c:v>
                </c:pt>
                <c:pt idx="328">
                  <c:v>6.31169184986482</c:v>
                </c:pt>
                <c:pt idx="329">
                  <c:v>6.7651465934572608</c:v>
                </c:pt>
                <c:pt idx="330">
                  <c:v>7.9549741182387779</c:v>
                </c:pt>
                <c:pt idx="331">
                  <c:v>8.1758073642517424</c:v>
                </c:pt>
                <c:pt idx="332">
                  <c:v>8.0246557830542464</c:v>
                </c:pt>
                <c:pt idx="333">
                  <c:v>8.0246557830542464</c:v>
                </c:pt>
                <c:pt idx="334">
                  <c:v>8.0246557830542464</c:v>
                </c:pt>
                <c:pt idx="335">
                  <c:v>8.0277993168053285</c:v>
                </c:pt>
                <c:pt idx="336">
                  <c:v>8.8610977219858675</c:v>
                </c:pt>
                <c:pt idx="337">
                  <c:v>8.7193767420416179</c:v>
                </c:pt>
                <c:pt idx="338">
                  <c:v>9.2343923549259124</c:v>
                </c:pt>
                <c:pt idx="339">
                  <c:v>8.9910304503636027</c:v>
                </c:pt>
                <c:pt idx="340">
                  <c:v>8.9910304503636027</c:v>
                </c:pt>
                <c:pt idx="341">
                  <c:v>8.9910304503636027</c:v>
                </c:pt>
                <c:pt idx="342">
                  <c:v>9.8057296141836225</c:v>
                </c:pt>
                <c:pt idx="343">
                  <c:v>10.048567596454095</c:v>
                </c:pt>
                <c:pt idx="344">
                  <c:v>10.141301842110773</c:v>
                </c:pt>
                <c:pt idx="345">
                  <c:v>10.141301842110773</c:v>
                </c:pt>
                <c:pt idx="346">
                  <c:v>10.574323616321223</c:v>
                </c:pt>
                <c:pt idx="347">
                  <c:v>10.574323616321223</c:v>
                </c:pt>
                <c:pt idx="348">
                  <c:v>10.574323616321223</c:v>
                </c:pt>
                <c:pt idx="349">
                  <c:v>10.007701657690138</c:v>
                </c:pt>
                <c:pt idx="350">
                  <c:v>10.180596013999189</c:v>
                </c:pt>
                <c:pt idx="351">
                  <c:v>9.9118238782823553</c:v>
                </c:pt>
                <c:pt idx="352">
                  <c:v>9.5298845275268551</c:v>
                </c:pt>
                <c:pt idx="353">
                  <c:v>9.5733700777500772</c:v>
                </c:pt>
                <c:pt idx="354">
                  <c:v>9.5733700777500772</c:v>
                </c:pt>
                <c:pt idx="355">
                  <c:v>9.5733700777500772</c:v>
                </c:pt>
                <c:pt idx="356">
                  <c:v>10.221985875055006</c:v>
                </c:pt>
                <c:pt idx="357">
                  <c:v>10.601043653205355</c:v>
                </c:pt>
                <c:pt idx="358">
                  <c:v>12.078504516210131</c:v>
                </c:pt>
                <c:pt idx="359">
                  <c:v>12.33155898317162</c:v>
                </c:pt>
                <c:pt idx="360">
                  <c:v>12.999821866420769</c:v>
                </c:pt>
                <c:pt idx="361">
                  <c:v>12.999821866420769</c:v>
                </c:pt>
                <c:pt idx="362">
                  <c:v>12.999821866420769</c:v>
                </c:pt>
                <c:pt idx="363">
                  <c:v>12.877486011274787</c:v>
                </c:pt>
                <c:pt idx="364">
                  <c:v>13.635077645283644</c:v>
                </c:pt>
                <c:pt idx="365">
                  <c:v>12.720047362575194</c:v>
                </c:pt>
              </c:numCache>
            </c:numRef>
          </c:val>
          <c:smooth val="0"/>
          <c:extLst>
            <c:ext xmlns:c16="http://schemas.microsoft.com/office/drawing/2014/chart" uri="{C3380CC4-5D6E-409C-BE32-E72D297353CC}">
              <c16:uniqueId val="{00000000-C84A-44E0-BB4C-E0B50C65C623}"/>
            </c:ext>
          </c:extLst>
        </c:ser>
        <c:ser>
          <c:idx val="2"/>
          <c:order val="1"/>
          <c:tx>
            <c:strRef>
              <c:f>'Prior Chart (T+1Y)'!$L$10</c:f>
              <c:strCache>
                <c:ptCount val="1"/>
                <c:pt idx="0">
                  <c:v>2004</c:v>
                </c:pt>
              </c:strCache>
            </c:strRef>
          </c:tx>
          <c:spPr>
            <a:ln w="12700">
              <a:solidFill>
                <a:srgbClr val="00A0AA"/>
              </a:solidFill>
            </a:ln>
          </c:spPr>
          <c:marker>
            <c:symbol val="none"/>
          </c:marker>
          <c:cat>
            <c:numRef>
              <c:f>'Prior Chart (T+1Y)'!$C$11:$C$376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'Prior Chart (T+1Y)'!$L$11:$L$376</c:f>
              <c:numCache>
                <c:formatCode>#,##0.0</c:formatCode>
                <c:ptCount val="366"/>
                <c:pt idx="0">
                  <c:v>0</c:v>
                </c:pt>
                <c:pt idx="1">
                  <c:v>0.41810221073788068</c:v>
                </c:pt>
                <c:pt idx="2">
                  <c:v>-0.61668580725428024</c:v>
                </c:pt>
                <c:pt idx="3">
                  <c:v>-0.92772035601492719</c:v>
                </c:pt>
                <c:pt idx="4">
                  <c:v>-0.92772035601492719</c:v>
                </c:pt>
                <c:pt idx="5">
                  <c:v>-0.92772035601492719</c:v>
                </c:pt>
                <c:pt idx="6">
                  <c:v>-0.92772035601492719</c:v>
                </c:pt>
                <c:pt idx="7">
                  <c:v>-1.7346157527036055</c:v>
                </c:pt>
                <c:pt idx="8">
                  <c:v>-1.5240692889271767</c:v>
                </c:pt>
                <c:pt idx="9">
                  <c:v>-2.329768398889831</c:v>
                </c:pt>
                <c:pt idx="10">
                  <c:v>-1.9989951191501487</c:v>
                </c:pt>
                <c:pt idx="11">
                  <c:v>-1.9989951191501487</c:v>
                </c:pt>
                <c:pt idx="12">
                  <c:v>-1.9989951191501487</c:v>
                </c:pt>
                <c:pt idx="13">
                  <c:v>-1.8608240022968681</c:v>
                </c:pt>
                <c:pt idx="14">
                  <c:v>-1.7872523686477071</c:v>
                </c:pt>
                <c:pt idx="15">
                  <c:v>-2.1066609244903889</c:v>
                </c:pt>
                <c:pt idx="16">
                  <c:v>-2.5277538520432574</c:v>
                </c:pt>
                <c:pt idx="17">
                  <c:v>-2.9925112450952196</c:v>
                </c:pt>
                <c:pt idx="18">
                  <c:v>-2.9925112450952196</c:v>
                </c:pt>
                <c:pt idx="19">
                  <c:v>-2.9925112450952196</c:v>
                </c:pt>
                <c:pt idx="20">
                  <c:v>-3.0355775672313179</c:v>
                </c:pt>
                <c:pt idx="21">
                  <c:v>-2.3518997033208922</c:v>
                </c:pt>
                <c:pt idx="22">
                  <c:v>-3.646281940855578</c:v>
                </c:pt>
                <c:pt idx="23">
                  <c:v>-3.3836970044980319</c:v>
                </c:pt>
                <c:pt idx="24">
                  <c:v>-4.3197913675949824</c:v>
                </c:pt>
                <c:pt idx="25">
                  <c:v>-4.3197913675949824</c:v>
                </c:pt>
                <c:pt idx="26">
                  <c:v>-4.3197913675949824</c:v>
                </c:pt>
                <c:pt idx="27">
                  <c:v>-4.5076083835773666</c:v>
                </c:pt>
                <c:pt idx="28">
                  <c:v>-3.5595511532204083</c:v>
                </c:pt>
                <c:pt idx="29">
                  <c:v>-3.4895683797492527</c:v>
                </c:pt>
                <c:pt idx="30">
                  <c:v>-3.0200258397932833</c:v>
                </c:pt>
                <c:pt idx="31">
                  <c:v>-2.9057804574600388</c:v>
                </c:pt>
                <c:pt idx="32">
                  <c:v>-2.9057804574600388</c:v>
                </c:pt>
                <c:pt idx="33">
                  <c:v>-2.9057804574600388</c:v>
                </c:pt>
                <c:pt idx="34">
                  <c:v>-2.4739209493731429</c:v>
                </c:pt>
                <c:pt idx="35">
                  <c:v>-3.0840271796344076</c:v>
                </c:pt>
                <c:pt idx="36">
                  <c:v>-3.1605895300985676</c:v>
                </c:pt>
                <c:pt idx="37">
                  <c:v>-4.7372954349698464</c:v>
                </c:pt>
                <c:pt idx="38">
                  <c:v>-6.2069336778639128</c:v>
                </c:pt>
                <c:pt idx="39">
                  <c:v>-6.2069336778639128</c:v>
                </c:pt>
                <c:pt idx="40">
                  <c:v>-6.2069336778639128</c:v>
                </c:pt>
                <c:pt idx="41">
                  <c:v>-6.0938845822566705</c:v>
                </c:pt>
                <c:pt idx="42">
                  <c:v>-4.8742702650971363</c:v>
                </c:pt>
                <c:pt idx="43">
                  <c:v>-5.1087424633936234</c:v>
                </c:pt>
                <c:pt idx="44">
                  <c:v>-6.214111398219913</c:v>
                </c:pt>
                <c:pt idx="45">
                  <c:v>-6.0651737008326041</c:v>
                </c:pt>
                <c:pt idx="46">
                  <c:v>-6.0651737008326041</c:v>
                </c:pt>
                <c:pt idx="47">
                  <c:v>-6.0651737008326041</c:v>
                </c:pt>
                <c:pt idx="48">
                  <c:v>-4.7791654703799313</c:v>
                </c:pt>
                <c:pt idx="49">
                  <c:v>-4.5620394296104871</c:v>
                </c:pt>
                <c:pt idx="50">
                  <c:v>-3.3567805531629746</c:v>
                </c:pt>
                <c:pt idx="51">
                  <c:v>-3.7007129868886879</c:v>
                </c:pt>
                <c:pt idx="52">
                  <c:v>-3.0726624557373849</c:v>
                </c:pt>
                <c:pt idx="53">
                  <c:v>-3.0726624557373849</c:v>
                </c:pt>
                <c:pt idx="54">
                  <c:v>-3.0726624557373849</c:v>
                </c:pt>
                <c:pt idx="55">
                  <c:v>-3.2993587903148547</c:v>
                </c:pt>
                <c:pt idx="56">
                  <c:v>-3.2527036080007621</c:v>
                </c:pt>
                <c:pt idx="57">
                  <c:v>-2.4733228060101364</c:v>
                </c:pt>
                <c:pt idx="58">
                  <c:v>-2.4619580821131137</c:v>
                </c:pt>
                <c:pt idx="59">
                  <c:v>-2.2137285864676004</c:v>
                </c:pt>
                <c:pt idx="60">
                  <c:v>-2.2137285864676004</c:v>
                </c:pt>
                <c:pt idx="61">
                  <c:v>-2.2137285864676004</c:v>
                </c:pt>
                <c:pt idx="62">
                  <c:v>-2.9643985070341605</c:v>
                </c:pt>
                <c:pt idx="63">
                  <c:v>-2.5128002679682293</c:v>
                </c:pt>
                <c:pt idx="64">
                  <c:v>-2.333955402430854</c:v>
                </c:pt>
                <c:pt idx="65">
                  <c:v>-1.2381567614125677</c:v>
                </c:pt>
                <c:pt idx="66">
                  <c:v>-1.6502775385204282</c:v>
                </c:pt>
                <c:pt idx="67">
                  <c:v>-1.6502775385204282</c:v>
                </c:pt>
                <c:pt idx="68">
                  <c:v>-1.6502775385204282</c:v>
                </c:pt>
                <c:pt idx="69">
                  <c:v>-1.6502775385204282</c:v>
                </c:pt>
                <c:pt idx="70">
                  <c:v>-0.96839410469899967</c:v>
                </c:pt>
                <c:pt idx="71">
                  <c:v>-1.394870322518893</c:v>
                </c:pt>
                <c:pt idx="72">
                  <c:v>-1.207651449899505</c:v>
                </c:pt>
                <c:pt idx="73">
                  <c:v>-0.71777203560149383</c:v>
                </c:pt>
                <c:pt idx="74">
                  <c:v>-0.71777203560149383</c:v>
                </c:pt>
                <c:pt idx="75">
                  <c:v>-0.71777203560149383</c:v>
                </c:pt>
                <c:pt idx="76">
                  <c:v>-0.52277729926308858</c:v>
                </c:pt>
                <c:pt idx="77">
                  <c:v>-0.30026796822661961</c:v>
                </c:pt>
                <c:pt idx="78">
                  <c:v>-1.0012919896640882</c:v>
                </c:pt>
                <c:pt idx="79">
                  <c:v>-0.72136089577949924</c:v>
                </c:pt>
                <c:pt idx="80">
                  <c:v>-0.27454780361756415</c:v>
                </c:pt>
                <c:pt idx="81">
                  <c:v>-0.27454780361756415</c:v>
                </c:pt>
                <c:pt idx="82">
                  <c:v>-0.27454780361756415</c:v>
                </c:pt>
                <c:pt idx="83">
                  <c:v>-0.83500813474972624</c:v>
                </c:pt>
                <c:pt idx="84">
                  <c:v>-0.20635946023541685</c:v>
                </c:pt>
                <c:pt idx="85">
                  <c:v>-1.5952483491243119</c:v>
                </c:pt>
                <c:pt idx="86">
                  <c:v>-2.0348837209302362</c:v>
                </c:pt>
                <c:pt idx="87">
                  <c:v>-1.8805627332759034</c:v>
                </c:pt>
                <c:pt idx="88">
                  <c:v>-1.8805627332759034</c:v>
                </c:pt>
                <c:pt idx="89">
                  <c:v>-1.8805627332759034</c:v>
                </c:pt>
                <c:pt idx="90">
                  <c:v>-2.4625562254761091</c:v>
                </c:pt>
                <c:pt idx="91">
                  <c:v>-1.8674035792898835</c:v>
                </c:pt>
                <c:pt idx="92">
                  <c:v>-1.4385347880179866</c:v>
                </c:pt>
                <c:pt idx="93">
                  <c:v>-1.4570772322710202</c:v>
                </c:pt>
                <c:pt idx="94">
                  <c:v>3.8879318595075318E-2</c:v>
                </c:pt>
                <c:pt idx="95">
                  <c:v>3.8879318595075318E-2</c:v>
                </c:pt>
                <c:pt idx="96">
                  <c:v>3.8879318595075318E-2</c:v>
                </c:pt>
                <c:pt idx="97">
                  <c:v>0.37443774523877593</c:v>
                </c:pt>
                <c:pt idx="98">
                  <c:v>0.31402526557564592</c:v>
                </c:pt>
                <c:pt idx="99">
                  <c:v>1.0162455737391163</c:v>
                </c:pt>
                <c:pt idx="100">
                  <c:v>1.4355440712021661E-2</c:v>
                </c:pt>
                <c:pt idx="101">
                  <c:v>-0.73751076658052916</c:v>
                </c:pt>
                <c:pt idx="102">
                  <c:v>-0.73751076658052916</c:v>
                </c:pt>
                <c:pt idx="103">
                  <c:v>-0.73751076658052916</c:v>
                </c:pt>
                <c:pt idx="104">
                  <c:v>-0.53832902670112315</c:v>
                </c:pt>
                <c:pt idx="105">
                  <c:v>-0.76382907455259108</c:v>
                </c:pt>
                <c:pt idx="106">
                  <c:v>-1.4780122499760684</c:v>
                </c:pt>
                <c:pt idx="107">
                  <c:v>-2.394367882093984</c:v>
                </c:pt>
                <c:pt idx="108">
                  <c:v>-1.959517657192078</c:v>
                </c:pt>
                <c:pt idx="109">
                  <c:v>-1.959517657192078</c:v>
                </c:pt>
                <c:pt idx="110">
                  <c:v>-1.959517657192078</c:v>
                </c:pt>
                <c:pt idx="111">
                  <c:v>-1.4439180782850003</c:v>
                </c:pt>
                <c:pt idx="112">
                  <c:v>-2.3985548856349848</c:v>
                </c:pt>
                <c:pt idx="113">
                  <c:v>-2.3536941334098893</c:v>
                </c:pt>
                <c:pt idx="114">
                  <c:v>-2.0982869174083651</c:v>
                </c:pt>
                <c:pt idx="115">
                  <c:v>-3.0499330079433395</c:v>
                </c:pt>
                <c:pt idx="116">
                  <c:v>-3.0499330079433395</c:v>
                </c:pt>
                <c:pt idx="117">
                  <c:v>-3.0499330079433395</c:v>
                </c:pt>
                <c:pt idx="118">
                  <c:v>-3.1318786486745132</c:v>
                </c:pt>
                <c:pt idx="119">
                  <c:v>-1.6909512872045118</c:v>
                </c:pt>
                <c:pt idx="120">
                  <c:v>-0.40853191692984403</c:v>
                </c:pt>
                <c:pt idx="121">
                  <c:v>-0.19678916642740241</c:v>
                </c:pt>
                <c:pt idx="122">
                  <c:v>4.8449612403111963E-2</c:v>
                </c:pt>
                <c:pt idx="123">
                  <c:v>4.8449612403111963E-2</c:v>
                </c:pt>
                <c:pt idx="124">
                  <c:v>4.8449612403111963E-2</c:v>
                </c:pt>
                <c:pt idx="125">
                  <c:v>7.5964207101164583E-2</c:v>
                </c:pt>
                <c:pt idx="126">
                  <c:v>7.8954923916163544E-2</c:v>
                </c:pt>
                <c:pt idx="127">
                  <c:v>1.2190161737965388</c:v>
                </c:pt>
                <c:pt idx="128">
                  <c:v>2.8591252751459573</c:v>
                </c:pt>
                <c:pt idx="129">
                  <c:v>3.2598813283567729</c:v>
                </c:pt>
                <c:pt idx="130">
                  <c:v>3.2598813283567729</c:v>
                </c:pt>
                <c:pt idx="131">
                  <c:v>3.2598813283567729</c:v>
                </c:pt>
                <c:pt idx="132">
                  <c:v>3.155206239831565</c:v>
                </c:pt>
                <c:pt idx="133">
                  <c:v>3.1247009283184912</c:v>
                </c:pt>
                <c:pt idx="134">
                  <c:v>3.0403627141353251</c:v>
                </c:pt>
                <c:pt idx="135">
                  <c:v>3.9764570772322649</c:v>
                </c:pt>
                <c:pt idx="136">
                  <c:v>4.9340846013972595</c:v>
                </c:pt>
                <c:pt idx="137">
                  <c:v>4.9340846013972595</c:v>
                </c:pt>
                <c:pt idx="138">
                  <c:v>4.9340846013972595</c:v>
                </c:pt>
                <c:pt idx="139">
                  <c:v>4.9137477270552177</c:v>
                </c:pt>
                <c:pt idx="140">
                  <c:v>4.179825820652705</c:v>
                </c:pt>
                <c:pt idx="141">
                  <c:v>4.7689970332089215</c:v>
                </c:pt>
                <c:pt idx="142">
                  <c:v>4.912551440329227</c:v>
                </c:pt>
                <c:pt idx="143">
                  <c:v>3.7449755957507991</c:v>
                </c:pt>
                <c:pt idx="144">
                  <c:v>3.7449755957507991</c:v>
                </c:pt>
                <c:pt idx="145">
                  <c:v>3.7449755957507991</c:v>
                </c:pt>
                <c:pt idx="146">
                  <c:v>4.3586706861900693</c:v>
                </c:pt>
                <c:pt idx="147">
                  <c:v>4.3347449516700109</c:v>
                </c:pt>
                <c:pt idx="148">
                  <c:v>4.7678007464829086</c:v>
                </c:pt>
                <c:pt idx="149">
                  <c:v>4.7678007464829086</c:v>
                </c:pt>
                <c:pt idx="150">
                  <c:v>4.8599148243851031</c:v>
                </c:pt>
                <c:pt idx="151">
                  <c:v>4.8599148243851031</c:v>
                </c:pt>
                <c:pt idx="152">
                  <c:v>4.8599148243851031</c:v>
                </c:pt>
                <c:pt idx="153">
                  <c:v>4.515982390659401</c:v>
                </c:pt>
                <c:pt idx="154">
                  <c:v>4.0966838931955296</c:v>
                </c:pt>
                <c:pt idx="155">
                  <c:v>5.6859508086898325</c:v>
                </c:pt>
                <c:pt idx="156">
                  <c:v>5.5944348741506333</c:v>
                </c:pt>
                <c:pt idx="157">
                  <c:v>5.6698009378888026</c:v>
                </c:pt>
                <c:pt idx="158">
                  <c:v>5.6698009378888026</c:v>
                </c:pt>
                <c:pt idx="159">
                  <c:v>5.6698009378888026</c:v>
                </c:pt>
                <c:pt idx="160">
                  <c:v>5.5920423006986297</c:v>
                </c:pt>
                <c:pt idx="161">
                  <c:v>4.4262608862092101</c:v>
                </c:pt>
                <c:pt idx="162">
                  <c:v>4.9592066226433307</c:v>
                </c:pt>
                <c:pt idx="163">
                  <c:v>5.533424251124508</c:v>
                </c:pt>
                <c:pt idx="164">
                  <c:v>5.4233658723322753</c:v>
                </c:pt>
                <c:pt idx="165">
                  <c:v>5.4233658723322753</c:v>
                </c:pt>
                <c:pt idx="166">
                  <c:v>5.4233658723322753</c:v>
                </c:pt>
                <c:pt idx="167">
                  <c:v>6.3821896832232827</c:v>
                </c:pt>
                <c:pt idx="168">
                  <c:v>6.7990956072351505</c:v>
                </c:pt>
                <c:pt idx="169">
                  <c:v>7.0162216480045947</c:v>
                </c:pt>
                <c:pt idx="170">
                  <c:v>6.7990956072351505</c:v>
                </c:pt>
                <c:pt idx="171">
                  <c:v>6.0023686477175042</c:v>
                </c:pt>
                <c:pt idx="172">
                  <c:v>6.0023686477175042</c:v>
                </c:pt>
                <c:pt idx="173">
                  <c:v>6.0023686477175042</c:v>
                </c:pt>
                <c:pt idx="174">
                  <c:v>6.0430423964015656</c:v>
                </c:pt>
                <c:pt idx="175">
                  <c:v>7.0036606373815813</c:v>
                </c:pt>
                <c:pt idx="176">
                  <c:v>7.4062111206814052</c:v>
                </c:pt>
                <c:pt idx="177">
                  <c:v>7.4558570198105079</c:v>
                </c:pt>
                <c:pt idx="178">
                  <c:v>7.4558570198105079</c:v>
                </c:pt>
                <c:pt idx="179">
                  <c:v>7.4558570198105079</c:v>
                </c:pt>
                <c:pt idx="180">
                  <c:v>7.4558570198105079</c:v>
                </c:pt>
                <c:pt idx="181">
                  <c:v>6.9934922002105493</c:v>
                </c:pt>
                <c:pt idx="182">
                  <c:v>7.7603119915781393</c:v>
                </c:pt>
                <c:pt idx="183">
                  <c:v>7.7680878552971677</c:v>
                </c:pt>
                <c:pt idx="184">
                  <c:v>7.7842377260981976</c:v>
                </c:pt>
                <c:pt idx="185">
                  <c:v>7.638888888888884</c:v>
                </c:pt>
                <c:pt idx="186">
                  <c:v>7.638888888888884</c:v>
                </c:pt>
                <c:pt idx="187">
                  <c:v>7.638888888888884</c:v>
                </c:pt>
                <c:pt idx="188">
                  <c:v>6.7661977222700731</c:v>
                </c:pt>
                <c:pt idx="189">
                  <c:v>5.530433534309509</c:v>
                </c:pt>
                <c:pt idx="190">
                  <c:v>5.1577902191597191</c:v>
                </c:pt>
                <c:pt idx="191">
                  <c:v>5.5501722652885555</c:v>
                </c:pt>
                <c:pt idx="192">
                  <c:v>5.4000382811752345</c:v>
                </c:pt>
                <c:pt idx="193">
                  <c:v>5.4000382811752345</c:v>
                </c:pt>
                <c:pt idx="194">
                  <c:v>5.4000382811752345</c:v>
                </c:pt>
                <c:pt idx="195">
                  <c:v>5.7619150157909971</c:v>
                </c:pt>
                <c:pt idx="196">
                  <c:v>5.1242941908316686</c:v>
                </c:pt>
                <c:pt idx="197">
                  <c:v>5.555555555555558</c:v>
                </c:pt>
                <c:pt idx="198">
                  <c:v>4.6439850703416719</c:v>
                </c:pt>
                <c:pt idx="199">
                  <c:v>5.2720356014929637</c:v>
                </c:pt>
                <c:pt idx="200">
                  <c:v>5.2720356014929637</c:v>
                </c:pt>
                <c:pt idx="201">
                  <c:v>5.2720356014929637</c:v>
                </c:pt>
                <c:pt idx="202">
                  <c:v>5.2720356014929637</c:v>
                </c:pt>
                <c:pt idx="203">
                  <c:v>6.2924681787730918</c:v>
                </c:pt>
                <c:pt idx="204">
                  <c:v>5.2899799023830019</c:v>
                </c:pt>
                <c:pt idx="205">
                  <c:v>4.4723179251602962</c:v>
                </c:pt>
                <c:pt idx="206">
                  <c:v>3.8035936453249208</c:v>
                </c:pt>
                <c:pt idx="207">
                  <c:v>3.8035936453249208</c:v>
                </c:pt>
                <c:pt idx="208">
                  <c:v>3.8035936453249208</c:v>
                </c:pt>
                <c:pt idx="209">
                  <c:v>3.4387261938941593</c:v>
                </c:pt>
                <c:pt idx="210">
                  <c:v>3.8526414010910282</c:v>
                </c:pt>
                <c:pt idx="211">
                  <c:v>4.3592688295530646</c:v>
                </c:pt>
                <c:pt idx="212">
                  <c:v>4.4107091587711755</c:v>
                </c:pt>
                <c:pt idx="213">
                  <c:v>4.1343669250646142</c:v>
                </c:pt>
                <c:pt idx="214">
                  <c:v>4.1343669250646142</c:v>
                </c:pt>
                <c:pt idx="215">
                  <c:v>4.1343669250646142</c:v>
                </c:pt>
                <c:pt idx="216">
                  <c:v>5.0148339554024313</c:v>
                </c:pt>
                <c:pt idx="217">
                  <c:v>5.7391855679969295</c:v>
                </c:pt>
                <c:pt idx="218">
                  <c:v>6.0885012919896786</c:v>
                </c:pt>
                <c:pt idx="219">
                  <c:v>5.8271126423581343</c:v>
                </c:pt>
                <c:pt idx="220">
                  <c:v>6.9970810603885658</c:v>
                </c:pt>
                <c:pt idx="221">
                  <c:v>6.9970810603885658</c:v>
                </c:pt>
                <c:pt idx="222">
                  <c:v>6.9970810603885658</c:v>
                </c:pt>
                <c:pt idx="223">
                  <c:v>6.8834338214183166</c:v>
                </c:pt>
                <c:pt idx="224">
                  <c:v>6.9576035984304729</c:v>
                </c:pt>
                <c:pt idx="225">
                  <c:v>6.0675662742846193</c:v>
                </c:pt>
                <c:pt idx="226">
                  <c:v>6.5173700832615644</c:v>
                </c:pt>
                <c:pt idx="227">
                  <c:v>7.2794047277251472</c:v>
                </c:pt>
                <c:pt idx="228">
                  <c:v>7.2794047277251472</c:v>
                </c:pt>
                <c:pt idx="229">
                  <c:v>7.2794047277251472</c:v>
                </c:pt>
                <c:pt idx="230">
                  <c:v>7.3655373719973216</c:v>
                </c:pt>
                <c:pt idx="231">
                  <c:v>7.7292085367020702</c:v>
                </c:pt>
                <c:pt idx="232">
                  <c:v>7.7609101349411347</c:v>
                </c:pt>
                <c:pt idx="233">
                  <c:v>6.9127428462053997</c:v>
                </c:pt>
                <c:pt idx="234">
                  <c:v>6.9869126232175338</c:v>
                </c:pt>
                <c:pt idx="235">
                  <c:v>6.9869126232175338</c:v>
                </c:pt>
                <c:pt idx="236">
                  <c:v>6.9869126232175338</c:v>
                </c:pt>
                <c:pt idx="237">
                  <c:v>6.9869126232175338</c:v>
                </c:pt>
                <c:pt idx="238">
                  <c:v>5.4383194564073145</c:v>
                </c:pt>
                <c:pt idx="239">
                  <c:v>6.0364628194085501</c:v>
                </c:pt>
                <c:pt idx="240">
                  <c:v>6.9085558426643656</c:v>
                </c:pt>
                <c:pt idx="241">
                  <c:v>7.9152311225954675</c:v>
                </c:pt>
                <c:pt idx="242">
                  <c:v>7.9152311225954675</c:v>
                </c:pt>
                <c:pt idx="243">
                  <c:v>7.9152311225954675</c:v>
                </c:pt>
                <c:pt idx="244">
                  <c:v>7.2249736816920374</c:v>
                </c:pt>
                <c:pt idx="245">
                  <c:v>7.8326873385012874</c:v>
                </c:pt>
                <c:pt idx="246">
                  <c:v>7.8404632022203158</c:v>
                </c:pt>
                <c:pt idx="247">
                  <c:v>7.8757536606373968</c:v>
                </c:pt>
                <c:pt idx="248">
                  <c:v>8.9147286821705585</c:v>
                </c:pt>
                <c:pt idx="249">
                  <c:v>8.9147286821705585</c:v>
                </c:pt>
                <c:pt idx="250">
                  <c:v>8.9147286821705585</c:v>
                </c:pt>
                <c:pt idx="251">
                  <c:v>9.20303378313716</c:v>
                </c:pt>
                <c:pt idx="252">
                  <c:v>8.6898267776820646</c:v>
                </c:pt>
                <c:pt idx="253">
                  <c:v>7.5934299933007932</c:v>
                </c:pt>
                <c:pt idx="254">
                  <c:v>7.7973968800842286</c:v>
                </c:pt>
                <c:pt idx="255">
                  <c:v>7.0084457842855885</c:v>
                </c:pt>
                <c:pt idx="256">
                  <c:v>7.0084457842855885</c:v>
                </c:pt>
                <c:pt idx="257">
                  <c:v>7.0084457842855885</c:v>
                </c:pt>
                <c:pt idx="258">
                  <c:v>7.6143650110058525</c:v>
                </c:pt>
                <c:pt idx="259">
                  <c:v>6.8050770408651484</c:v>
                </c:pt>
                <c:pt idx="260">
                  <c:v>5.952124605225384</c:v>
                </c:pt>
                <c:pt idx="261">
                  <c:v>6.1435304813857838</c:v>
                </c:pt>
                <c:pt idx="262">
                  <c:v>6.0938845822566812</c:v>
                </c:pt>
                <c:pt idx="263">
                  <c:v>6.0938845822566812</c:v>
                </c:pt>
                <c:pt idx="264">
                  <c:v>6.0938845822566812</c:v>
                </c:pt>
                <c:pt idx="265">
                  <c:v>5.5711072829935926</c:v>
                </c:pt>
                <c:pt idx="266">
                  <c:v>4.4974399464063675</c:v>
                </c:pt>
                <c:pt idx="267">
                  <c:v>4.5722078667815191</c:v>
                </c:pt>
                <c:pt idx="268">
                  <c:v>4.4729160685232916</c:v>
                </c:pt>
                <c:pt idx="269">
                  <c:v>4.4729160685232916</c:v>
                </c:pt>
                <c:pt idx="270">
                  <c:v>4.4729160685232916</c:v>
                </c:pt>
                <c:pt idx="271">
                  <c:v>4.4729160685232916</c:v>
                </c:pt>
                <c:pt idx="272">
                  <c:v>4.728323284524838</c:v>
                </c:pt>
                <c:pt idx="273">
                  <c:v>3.9537276294382417</c:v>
                </c:pt>
                <c:pt idx="274">
                  <c:v>5.3982438510862263</c:v>
                </c:pt>
                <c:pt idx="275">
                  <c:v>5.3264666475260958</c:v>
                </c:pt>
                <c:pt idx="276">
                  <c:v>4.6421906402526636</c:v>
                </c:pt>
                <c:pt idx="277">
                  <c:v>4.6421906402526636</c:v>
                </c:pt>
                <c:pt idx="278">
                  <c:v>4.6421906402526636</c:v>
                </c:pt>
                <c:pt idx="279">
                  <c:v>4.9400660350272796</c:v>
                </c:pt>
                <c:pt idx="280">
                  <c:v>5.4120011484352526</c:v>
                </c:pt>
                <c:pt idx="281">
                  <c:v>5.6733897980668191</c:v>
                </c:pt>
                <c:pt idx="282">
                  <c:v>6.3110106230261254</c:v>
                </c:pt>
                <c:pt idx="283">
                  <c:v>5.4239640156952929</c:v>
                </c:pt>
                <c:pt idx="284">
                  <c:v>5.4239640156952929</c:v>
                </c:pt>
                <c:pt idx="285">
                  <c:v>5.4239640156952929</c:v>
                </c:pt>
                <c:pt idx="286">
                  <c:v>5.4263565891472965</c:v>
                </c:pt>
                <c:pt idx="287">
                  <c:v>6.0173222317925212</c:v>
                </c:pt>
                <c:pt idx="288">
                  <c:v>4.7809599004689396</c:v>
                </c:pt>
                <c:pt idx="289">
                  <c:v>3.7330127284907588</c:v>
                </c:pt>
                <c:pt idx="290">
                  <c:v>1.9989951191501598</c:v>
                </c:pt>
                <c:pt idx="291">
                  <c:v>1.9989951191501598</c:v>
                </c:pt>
                <c:pt idx="292">
                  <c:v>1.9989951191501598</c:v>
                </c:pt>
                <c:pt idx="293">
                  <c:v>2.2986649440137841</c:v>
                </c:pt>
                <c:pt idx="294">
                  <c:v>2.9063786008230563</c:v>
                </c:pt>
                <c:pt idx="295">
                  <c:v>1.5491913101732369</c:v>
                </c:pt>
                <c:pt idx="296">
                  <c:v>3.5547660063163899</c:v>
                </c:pt>
                <c:pt idx="297">
                  <c:v>2.8603215618719702</c:v>
                </c:pt>
                <c:pt idx="298">
                  <c:v>2.8603215618719702</c:v>
                </c:pt>
                <c:pt idx="299">
                  <c:v>2.8603215618719702</c:v>
                </c:pt>
                <c:pt idx="300">
                  <c:v>3.7515551727438146</c:v>
                </c:pt>
                <c:pt idx="301">
                  <c:v>2.8262273901808799</c:v>
                </c:pt>
                <c:pt idx="302">
                  <c:v>3.2521054646377667</c:v>
                </c:pt>
                <c:pt idx="303">
                  <c:v>2.1108479280314008</c:v>
                </c:pt>
                <c:pt idx="304">
                  <c:v>3.3286678151019267</c:v>
                </c:pt>
                <c:pt idx="305">
                  <c:v>3.3286678151019267</c:v>
                </c:pt>
                <c:pt idx="306">
                  <c:v>3.3286678151019267</c:v>
                </c:pt>
                <c:pt idx="307">
                  <c:v>3.8035936453249208</c:v>
                </c:pt>
                <c:pt idx="308">
                  <c:v>3.7150684276007429</c:v>
                </c:pt>
                <c:pt idx="309">
                  <c:v>5.0291893961144751</c:v>
                </c:pt>
                <c:pt idx="310">
                  <c:v>4.7630155995789236</c:v>
                </c:pt>
                <c:pt idx="311">
                  <c:v>4.6541535075126816</c:v>
                </c:pt>
                <c:pt idx="312">
                  <c:v>4.6541535075126816</c:v>
                </c:pt>
                <c:pt idx="313">
                  <c:v>4.6541535075126816</c:v>
                </c:pt>
                <c:pt idx="314">
                  <c:v>5.3252703608000829</c:v>
                </c:pt>
                <c:pt idx="315">
                  <c:v>4.2001626949947468</c:v>
                </c:pt>
                <c:pt idx="316">
                  <c:v>4.6906402526557534</c:v>
                </c:pt>
                <c:pt idx="317">
                  <c:v>3.6516652311226139</c:v>
                </c:pt>
                <c:pt idx="318">
                  <c:v>3.1887022681596378</c:v>
                </c:pt>
                <c:pt idx="319">
                  <c:v>3.1887022681596378</c:v>
                </c:pt>
                <c:pt idx="320">
                  <c:v>3.1887022681596378</c:v>
                </c:pt>
                <c:pt idx="321">
                  <c:v>4.2408364436788304</c:v>
                </c:pt>
                <c:pt idx="322">
                  <c:v>4.9801416403483678</c:v>
                </c:pt>
                <c:pt idx="323">
                  <c:v>6.0514164034835893</c:v>
                </c:pt>
                <c:pt idx="324">
                  <c:v>6.5460809646856299</c:v>
                </c:pt>
                <c:pt idx="325">
                  <c:v>6.3851804000382817</c:v>
                </c:pt>
                <c:pt idx="326">
                  <c:v>6.3851804000382817</c:v>
                </c:pt>
                <c:pt idx="327">
                  <c:v>6.3851804000382817</c:v>
                </c:pt>
                <c:pt idx="328">
                  <c:v>6.7961048904201515</c:v>
                </c:pt>
                <c:pt idx="329">
                  <c:v>6.8164417647621711</c:v>
                </c:pt>
                <c:pt idx="330">
                  <c:v>6.4581538903244251</c:v>
                </c:pt>
                <c:pt idx="331">
                  <c:v>7.1520001914058939</c:v>
                </c:pt>
                <c:pt idx="332">
                  <c:v>7.267441860465107</c:v>
                </c:pt>
                <c:pt idx="333">
                  <c:v>7.267441860465107</c:v>
                </c:pt>
                <c:pt idx="334">
                  <c:v>7.267441860465107</c:v>
                </c:pt>
                <c:pt idx="335">
                  <c:v>7.267441860465107</c:v>
                </c:pt>
                <c:pt idx="336">
                  <c:v>6.6166618815197698</c:v>
                </c:pt>
                <c:pt idx="337">
                  <c:v>7.6149631543688479</c:v>
                </c:pt>
                <c:pt idx="338">
                  <c:v>7.7967987367212332</c:v>
                </c:pt>
                <c:pt idx="339">
                  <c:v>7.0574935400516736</c:v>
                </c:pt>
                <c:pt idx="340">
                  <c:v>7.0574935400516736</c:v>
                </c:pt>
                <c:pt idx="341">
                  <c:v>7.0574935400516736</c:v>
                </c:pt>
                <c:pt idx="342">
                  <c:v>7.1956646569049765</c:v>
                </c:pt>
                <c:pt idx="343">
                  <c:v>7.1807110728299373</c:v>
                </c:pt>
                <c:pt idx="344">
                  <c:v>6.9659776055124967</c:v>
                </c:pt>
                <c:pt idx="345">
                  <c:v>7.5294286534596688</c:v>
                </c:pt>
                <c:pt idx="346">
                  <c:v>7.277610297636139</c:v>
                </c:pt>
                <c:pt idx="347">
                  <c:v>7.277610297636139</c:v>
                </c:pt>
                <c:pt idx="348">
                  <c:v>7.277610297636139</c:v>
                </c:pt>
                <c:pt idx="349">
                  <c:v>7.550363671164706</c:v>
                </c:pt>
                <c:pt idx="350">
                  <c:v>7.8290984783232931</c:v>
                </c:pt>
                <c:pt idx="351">
                  <c:v>8.0713465403387872</c:v>
                </c:pt>
                <c:pt idx="352">
                  <c:v>8.4643267298305958</c:v>
                </c:pt>
                <c:pt idx="353">
                  <c:v>9.0026557565317198</c:v>
                </c:pt>
                <c:pt idx="354">
                  <c:v>9.0026557565317198</c:v>
                </c:pt>
                <c:pt idx="355">
                  <c:v>9.0026557565317198</c:v>
                </c:pt>
                <c:pt idx="356">
                  <c:v>8.9254952627045636</c:v>
                </c:pt>
                <c:pt idx="357">
                  <c:v>8.7041822183941076</c:v>
                </c:pt>
                <c:pt idx="358">
                  <c:v>8.7305005263661695</c:v>
                </c:pt>
                <c:pt idx="359">
                  <c:v>7.575485692410755</c:v>
                </c:pt>
                <c:pt idx="360">
                  <c:v>6.7548329983730504</c:v>
                </c:pt>
                <c:pt idx="361">
                  <c:v>6.7548329983730504</c:v>
                </c:pt>
                <c:pt idx="362">
                  <c:v>6.7548329983730504</c:v>
                </c:pt>
                <c:pt idx="363">
                  <c:v>6.6758780744568869</c:v>
                </c:pt>
                <c:pt idx="364">
                  <c:v>7.6699923437649531</c:v>
                </c:pt>
                <c:pt idx="365">
                  <c:v>7.5300267968226642</c:v>
                </c:pt>
              </c:numCache>
            </c:numRef>
          </c:val>
          <c:smooth val="0"/>
          <c:extLst>
            <c:ext xmlns:c16="http://schemas.microsoft.com/office/drawing/2014/chart" uri="{C3380CC4-5D6E-409C-BE32-E72D297353CC}">
              <c16:uniqueId val="{00000001-C84A-44E0-BB4C-E0B50C65C623}"/>
            </c:ext>
          </c:extLst>
        </c:ser>
        <c:ser>
          <c:idx val="1"/>
          <c:order val="2"/>
          <c:tx>
            <c:strRef>
              <c:f>'Prior Chart (T+1Y)'!$K$10</c:f>
              <c:strCache>
                <c:ptCount val="1"/>
                <c:pt idx="0">
                  <c:v>1999</c:v>
                </c:pt>
              </c:strCache>
            </c:strRef>
          </c:tx>
          <c:spPr>
            <a:ln w="12700">
              <a:solidFill>
                <a:srgbClr val="64A50A"/>
              </a:solidFill>
            </a:ln>
          </c:spPr>
          <c:marker>
            <c:symbol val="none"/>
          </c:marker>
          <c:cat>
            <c:numRef>
              <c:f>'Prior Chart (T+1Y)'!$C$11:$C$376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'Prior Chart (T+1Y)'!$K$11:$K$376</c:f>
              <c:numCache>
                <c:formatCode>#,##0.0</c:formatCode>
                <c:ptCount val="366"/>
                <c:pt idx="0">
                  <c:v>0</c:v>
                </c:pt>
                <c:pt idx="1">
                  <c:v>1.5798959725913164</c:v>
                </c:pt>
                <c:pt idx="2">
                  <c:v>2.1952922455739765</c:v>
                </c:pt>
                <c:pt idx="3">
                  <c:v>2.954659854188435</c:v>
                </c:pt>
                <c:pt idx="4">
                  <c:v>2.954659854188435</c:v>
                </c:pt>
                <c:pt idx="5">
                  <c:v>2.954659854188435</c:v>
                </c:pt>
                <c:pt idx="6">
                  <c:v>2.954659854188435</c:v>
                </c:pt>
                <c:pt idx="7">
                  <c:v>2.7365378682500108</c:v>
                </c:pt>
                <c:pt idx="8">
                  <c:v>3.3308255619482807</c:v>
                </c:pt>
                <c:pt idx="9">
                  <c:v>3.2306951217532021</c:v>
                </c:pt>
                <c:pt idx="10">
                  <c:v>3.8866848164365475</c:v>
                </c:pt>
                <c:pt idx="11">
                  <c:v>3.8866848164365475</c:v>
                </c:pt>
                <c:pt idx="12">
                  <c:v>3.8866848164365475</c:v>
                </c:pt>
                <c:pt idx="13">
                  <c:v>3.5776335658885383</c:v>
                </c:pt>
                <c:pt idx="14">
                  <c:v>3.1716993488815293</c:v>
                </c:pt>
                <c:pt idx="15">
                  <c:v>3.5153903192807867</c:v>
                </c:pt>
                <c:pt idx="16">
                  <c:v>4.3635222100141258</c:v>
                </c:pt>
                <c:pt idx="17">
                  <c:v>5.0427854664725436</c:v>
                </c:pt>
                <c:pt idx="18">
                  <c:v>5.0427854664725436</c:v>
                </c:pt>
                <c:pt idx="19">
                  <c:v>5.0427854664725436</c:v>
                </c:pt>
                <c:pt idx="20">
                  <c:v>4.2195508743823051</c:v>
                </c:pt>
                <c:pt idx="21">
                  <c:v>1.9576854172191904</c:v>
                </c:pt>
                <c:pt idx="22">
                  <c:v>2.1254715602487595</c:v>
                </c:pt>
                <c:pt idx="23">
                  <c:v>0.77073376669065663</c:v>
                </c:pt>
                <c:pt idx="24">
                  <c:v>0.47196618297349335</c:v>
                </c:pt>
                <c:pt idx="25">
                  <c:v>0.47196618297349335</c:v>
                </c:pt>
                <c:pt idx="26">
                  <c:v>0.47196618297349335</c:v>
                </c:pt>
                <c:pt idx="27">
                  <c:v>-0.20783831910758943</c:v>
                </c:pt>
                <c:pt idx="28">
                  <c:v>0.90875140047306235</c:v>
                </c:pt>
                <c:pt idx="29">
                  <c:v>1.107388543995147</c:v>
                </c:pt>
                <c:pt idx="30">
                  <c:v>-0.68034574770375889</c:v>
                </c:pt>
                <c:pt idx="31">
                  <c:v>-1.5918033762901906</c:v>
                </c:pt>
                <c:pt idx="32">
                  <c:v>-1.5918033762901906</c:v>
                </c:pt>
                <c:pt idx="33">
                  <c:v>-1.5918033762901906</c:v>
                </c:pt>
                <c:pt idx="34">
                  <c:v>-1.6410567279537047</c:v>
                </c:pt>
                <c:pt idx="35">
                  <c:v>-2.0724294892265016</c:v>
                </c:pt>
                <c:pt idx="36">
                  <c:v>-3.305928263305169</c:v>
                </c:pt>
                <c:pt idx="37">
                  <c:v>-2.6780833410009808</c:v>
                </c:pt>
                <c:pt idx="38">
                  <c:v>-3.6550316899312096</c:v>
                </c:pt>
                <c:pt idx="39">
                  <c:v>-3.6550316899312096</c:v>
                </c:pt>
                <c:pt idx="40">
                  <c:v>-3.6550316899312096</c:v>
                </c:pt>
                <c:pt idx="41">
                  <c:v>-3.8379727103956984</c:v>
                </c:pt>
                <c:pt idx="42">
                  <c:v>-5.0476566770766285</c:v>
                </c:pt>
                <c:pt idx="43">
                  <c:v>-3.5040241612045997</c:v>
                </c:pt>
                <c:pt idx="44">
                  <c:v>-3.7800594287693667</c:v>
                </c:pt>
                <c:pt idx="45">
                  <c:v>-1.5880146569314579</c:v>
                </c:pt>
                <c:pt idx="46">
                  <c:v>-1.5880146569314579</c:v>
                </c:pt>
                <c:pt idx="47">
                  <c:v>-1.5880146569314579</c:v>
                </c:pt>
                <c:pt idx="48">
                  <c:v>-1.3563615304261201</c:v>
                </c:pt>
                <c:pt idx="49">
                  <c:v>-0.36317581281560818</c:v>
                </c:pt>
                <c:pt idx="50">
                  <c:v>-1.1923641067552837</c:v>
                </c:pt>
                <c:pt idx="51">
                  <c:v>-1.8732511000817187</c:v>
                </c:pt>
                <c:pt idx="52">
                  <c:v>-0.90766890922769905</c:v>
                </c:pt>
                <c:pt idx="53">
                  <c:v>-0.90766890922769905</c:v>
                </c:pt>
                <c:pt idx="54">
                  <c:v>-0.90766890922769905</c:v>
                </c:pt>
                <c:pt idx="55">
                  <c:v>0.84380192575193025</c:v>
                </c:pt>
                <c:pt idx="56">
                  <c:v>1.0873624559561534</c:v>
                </c:pt>
                <c:pt idx="57">
                  <c:v>2.4507601794770517</c:v>
                </c:pt>
                <c:pt idx="58">
                  <c:v>0.98506703327037037</c:v>
                </c:pt>
                <c:pt idx="59">
                  <c:v>-2.5438544265776741E-2</c:v>
                </c:pt>
                <c:pt idx="60">
                  <c:v>-2.5438544265776741E-2</c:v>
                </c:pt>
                <c:pt idx="61">
                  <c:v>-2.5438544265776741E-2</c:v>
                </c:pt>
                <c:pt idx="62">
                  <c:v>-1.8120903447193415</c:v>
                </c:pt>
                <c:pt idx="63">
                  <c:v>-2.0783831910759387</c:v>
                </c:pt>
                <c:pt idx="64">
                  <c:v>-1.2659735114392223</c:v>
                </c:pt>
                <c:pt idx="65">
                  <c:v>-2.1519925957598773</c:v>
                </c:pt>
                <c:pt idx="66">
                  <c:v>0.67980450208109389</c:v>
                </c:pt>
                <c:pt idx="67">
                  <c:v>0.67980450208109389</c:v>
                </c:pt>
                <c:pt idx="68">
                  <c:v>0.67980450208109389</c:v>
                </c:pt>
                <c:pt idx="69">
                  <c:v>0.67980450208109389</c:v>
                </c:pt>
                <c:pt idx="70">
                  <c:v>0.1851060029552043</c:v>
                </c:pt>
                <c:pt idx="71">
                  <c:v>-0.27224654820604544</c:v>
                </c:pt>
                <c:pt idx="72">
                  <c:v>-1.1907403698874219E-2</c:v>
                </c:pt>
                <c:pt idx="73">
                  <c:v>0.28469519752758465</c:v>
                </c:pt>
                <c:pt idx="74">
                  <c:v>0.28469519752758465</c:v>
                </c:pt>
                <c:pt idx="75">
                  <c:v>0.28469519752758465</c:v>
                </c:pt>
                <c:pt idx="76">
                  <c:v>-0.2505967232989903</c:v>
                </c:pt>
                <c:pt idx="77">
                  <c:v>-0.83135327643036883</c:v>
                </c:pt>
                <c:pt idx="78">
                  <c:v>-2.1877148068564889</c:v>
                </c:pt>
                <c:pt idx="79">
                  <c:v>-2.1438739114197358</c:v>
                </c:pt>
                <c:pt idx="80">
                  <c:v>-0.88547783869797891</c:v>
                </c:pt>
                <c:pt idx="81">
                  <c:v>-0.88547783869797891</c:v>
                </c:pt>
                <c:pt idx="82">
                  <c:v>-0.88547783869797891</c:v>
                </c:pt>
                <c:pt idx="83">
                  <c:v>-0.8751941718671219</c:v>
                </c:pt>
                <c:pt idx="84">
                  <c:v>-2.9497886435843501</c:v>
                </c:pt>
                <c:pt idx="85">
                  <c:v>-2.7300429207778643</c:v>
                </c:pt>
                <c:pt idx="86">
                  <c:v>-4.9637636055618328</c:v>
                </c:pt>
                <c:pt idx="87">
                  <c:v>-5.1900042758404101</c:v>
                </c:pt>
                <c:pt idx="88">
                  <c:v>-5.1900042758404101</c:v>
                </c:pt>
                <c:pt idx="89">
                  <c:v>-5.1900042758404101</c:v>
                </c:pt>
                <c:pt idx="90">
                  <c:v>-4.7483478477367775</c:v>
                </c:pt>
                <c:pt idx="91">
                  <c:v>-4.8073436206084619</c:v>
                </c:pt>
                <c:pt idx="92">
                  <c:v>-5.8275916193527681</c:v>
                </c:pt>
                <c:pt idx="93">
                  <c:v>-4.7629614795490323</c:v>
                </c:pt>
                <c:pt idx="94">
                  <c:v>-4.7532190583408624</c:v>
                </c:pt>
                <c:pt idx="95">
                  <c:v>-4.7532190583408624</c:v>
                </c:pt>
                <c:pt idx="96">
                  <c:v>-4.7532190583408624</c:v>
                </c:pt>
                <c:pt idx="97">
                  <c:v>-3.1327296640488389</c:v>
                </c:pt>
                <c:pt idx="98">
                  <c:v>-3.3703364924036139</c:v>
                </c:pt>
                <c:pt idx="99">
                  <c:v>-1.5685298145151294</c:v>
                </c:pt>
                <c:pt idx="100">
                  <c:v>-2.1427914201743836</c:v>
                </c:pt>
                <c:pt idx="101">
                  <c:v>-0.77776995978544594</c:v>
                </c:pt>
                <c:pt idx="102">
                  <c:v>-0.77776995978544594</c:v>
                </c:pt>
                <c:pt idx="103">
                  <c:v>-0.77776995978544594</c:v>
                </c:pt>
                <c:pt idx="104">
                  <c:v>-0.83784822390249314</c:v>
                </c:pt>
                <c:pt idx="105">
                  <c:v>-2.4843174080829589</c:v>
                </c:pt>
                <c:pt idx="106">
                  <c:v>-4.5188597037221445</c:v>
                </c:pt>
                <c:pt idx="107">
                  <c:v>-4.6769034255435438</c:v>
                </c:pt>
                <c:pt idx="108">
                  <c:v>-7.3511980471857914</c:v>
                </c:pt>
                <c:pt idx="109">
                  <c:v>-7.3511980471857914</c:v>
                </c:pt>
                <c:pt idx="110">
                  <c:v>-7.3511980471857914</c:v>
                </c:pt>
                <c:pt idx="111">
                  <c:v>-6.8516283374558178</c:v>
                </c:pt>
                <c:pt idx="112">
                  <c:v>-6.3174189078745835</c:v>
                </c:pt>
                <c:pt idx="113">
                  <c:v>-4.2238808393637139</c:v>
                </c:pt>
                <c:pt idx="114">
                  <c:v>-4.6552536006364997</c:v>
                </c:pt>
                <c:pt idx="115">
                  <c:v>-3.3140469476453105</c:v>
                </c:pt>
                <c:pt idx="116">
                  <c:v>-3.3140469476453105</c:v>
                </c:pt>
                <c:pt idx="117">
                  <c:v>-3.3140469476453105</c:v>
                </c:pt>
                <c:pt idx="118">
                  <c:v>-3.9099583782116198</c:v>
                </c:pt>
                <c:pt idx="119">
                  <c:v>-4.7802813394746675</c:v>
                </c:pt>
                <c:pt idx="120">
                  <c:v>-3.673434041102186</c:v>
                </c:pt>
                <c:pt idx="121">
                  <c:v>-0.25925665326181901</c:v>
                </c:pt>
                <c:pt idx="122">
                  <c:v>1.2638085289485401</c:v>
                </c:pt>
                <c:pt idx="123">
                  <c:v>1.2638085289485401</c:v>
                </c:pt>
                <c:pt idx="124">
                  <c:v>1.2638085289485401</c:v>
                </c:pt>
                <c:pt idx="125">
                  <c:v>0.60998381675587687</c:v>
                </c:pt>
                <c:pt idx="126">
                  <c:v>0.13747638815972962</c:v>
                </c:pt>
                <c:pt idx="127">
                  <c:v>0.6868406951758832</c:v>
                </c:pt>
                <c:pt idx="128">
                  <c:v>1.2605610552124835</c:v>
                </c:pt>
                <c:pt idx="129">
                  <c:v>1.8261627309089201</c:v>
                </c:pt>
                <c:pt idx="130">
                  <c:v>1.8261627309089201</c:v>
                </c:pt>
                <c:pt idx="131">
                  <c:v>1.8261627309089201</c:v>
                </c:pt>
                <c:pt idx="132">
                  <c:v>2.3392635812057971</c:v>
                </c:pt>
                <c:pt idx="133">
                  <c:v>1.4873429711137254</c:v>
                </c:pt>
                <c:pt idx="134">
                  <c:v>2.106527963455096</c:v>
                </c:pt>
                <c:pt idx="135">
                  <c:v>2.7013569027760642</c:v>
                </c:pt>
                <c:pt idx="136">
                  <c:v>3.7957555518269848</c:v>
                </c:pt>
                <c:pt idx="137">
                  <c:v>3.7957555518269848</c:v>
                </c:pt>
                <c:pt idx="138">
                  <c:v>3.7957555518269848</c:v>
                </c:pt>
                <c:pt idx="139">
                  <c:v>3.6739752867248843</c:v>
                </c:pt>
                <c:pt idx="140">
                  <c:v>5.5878198085073105</c:v>
                </c:pt>
                <c:pt idx="141">
                  <c:v>4.9053090783128361</c:v>
                </c:pt>
                <c:pt idx="142">
                  <c:v>5.9688567268712189</c:v>
                </c:pt>
                <c:pt idx="143">
                  <c:v>5.7507347409327725</c:v>
                </c:pt>
                <c:pt idx="144">
                  <c:v>5.7507347409327725</c:v>
                </c:pt>
                <c:pt idx="145">
                  <c:v>5.7507347409327725</c:v>
                </c:pt>
                <c:pt idx="146">
                  <c:v>5.6733366168901123</c:v>
                </c:pt>
                <c:pt idx="147">
                  <c:v>4.4658176326998866</c:v>
                </c:pt>
                <c:pt idx="148">
                  <c:v>5.3918888930985842</c:v>
                </c:pt>
                <c:pt idx="149">
                  <c:v>5.3918888930985842</c:v>
                </c:pt>
                <c:pt idx="150">
                  <c:v>5.3653678575874553</c:v>
                </c:pt>
                <c:pt idx="151">
                  <c:v>5.3653678575874553</c:v>
                </c:pt>
                <c:pt idx="152">
                  <c:v>5.3653678575874553</c:v>
                </c:pt>
                <c:pt idx="153">
                  <c:v>4.7283217596977734</c:v>
                </c:pt>
                <c:pt idx="154">
                  <c:v>3.3221656319854631</c:v>
                </c:pt>
                <c:pt idx="155">
                  <c:v>3.9998051515758526</c:v>
                </c:pt>
                <c:pt idx="156">
                  <c:v>4.8430658317050845</c:v>
                </c:pt>
                <c:pt idx="157">
                  <c:v>6.6486612289523128</c:v>
                </c:pt>
                <c:pt idx="158">
                  <c:v>6.6486612289523128</c:v>
                </c:pt>
                <c:pt idx="159">
                  <c:v>6.6486612289523128</c:v>
                </c:pt>
                <c:pt idx="160">
                  <c:v>5.9087784627541939</c:v>
                </c:pt>
                <c:pt idx="161">
                  <c:v>4.8576794635173393</c:v>
                </c:pt>
                <c:pt idx="162">
                  <c:v>4.4733950714173742</c:v>
                </c:pt>
                <c:pt idx="163">
                  <c:v>4.7900237606828266</c:v>
                </c:pt>
                <c:pt idx="164">
                  <c:v>5.4546733853289897</c:v>
                </c:pt>
                <c:pt idx="165">
                  <c:v>5.4546733853289897</c:v>
                </c:pt>
                <c:pt idx="166">
                  <c:v>5.4546733853289897</c:v>
                </c:pt>
                <c:pt idx="167">
                  <c:v>5.3388468220763263</c:v>
                </c:pt>
                <c:pt idx="168">
                  <c:v>4.4430853165475126</c:v>
                </c:pt>
                <c:pt idx="169">
                  <c:v>5.2024529251619711</c:v>
                </c:pt>
                <c:pt idx="170">
                  <c:v>5.6137995983957412</c:v>
                </c:pt>
                <c:pt idx="171">
                  <c:v>5.7832094782933607</c:v>
                </c:pt>
                <c:pt idx="172">
                  <c:v>5.7832094782933607</c:v>
                </c:pt>
                <c:pt idx="173">
                  <c:v>5.7832094782933607</c:v>
                </c:pt>
                <c:pt idx="174">
                  <c:v>5.5667112292229426</c:v>
                </c:pt>
                <c:pt idx="175">
                  <c:v>6.7098219843147122</c:v>
                </c:pt>
                <c:pt idx="176">
                  <c:v>6.9230727596490516</c:v>
                </c:pt>
                <c:pt idx="177">
                  <c:v>8.5776606281696708</c:v>
                </c:pt>
                <c:pt idx="178">
                  <c:v>8.5776606281696708</c:v>
                </c:pt>
                <c:pt idx="179">
                  <c:v>8.5776606281696708</c:v>
                </c:pt>
                <c:pt idx="180">
                  <c:v>8.5776606281696708</c:v>
                </c:pt>
                <c:pt idx="181">
                  <c:v>8.485648872314755</c:v>
                </c:pt>
                <c:pt idx="182">
                  <c:v>8.5273247852608147</c:v>
                </c:pt>
                <c:pt idx="183">
                  <c:v>8.9733111783458561</c:v>
                </c:pt>
                <c:pt idx="184">
                  <c:v>9.0507093023885155</c:v>
                </c:pt>
                <c:pt idx="185">
                  <c:v>9.4073901677320215</c:v>
                </c:pt>
                <c:pt idx="186">
                  <c:v>9.4073901677320215</c:v>
                </c:pt>
                <c:pt idx="187">
                  <c:v>9.4073901677320215</c:v>
                </c:pt>
                <c:pt idx="188">
                  <c:v>8.3633273615899562</c:v>
                </c:pt>
                <c:pt idx="189">
                  <c:v>4.2119734356648397</c:v>
                </c:pt>
                <c:pt idx="190">
                  <c:v>4.4214354916404686</c:v>
                </c:pt>
                <c:pt idx="191">
                  <c:v>4.5421332654972169</c:v>
                </c:pt>
                <c:pt idx="192">
                  <c:v>7.373930363338177</c:v>
                </c:pt>
                <c:pt idx="193">
                  <c:v>7.373930363338177</c:v>
                </c:pt>
                <c:pt idx="194">
                  <c:v>7.373930363338177</c:v>
                </c:pt>
                <c:pt idx="195">
                  <c:v>8.5776606281696708</c:v>
                </c:pt>
                <c:pt idx="196">
                  <c:v>7.1623033248718659</c:v>
                </c:pt>
                <c:pt idx="197">
                  <c:v>6.6989970718611902</c:v>
                </c:pt>
                <c:pt idx="198">
                  <c:v>7.9974453206609786</c:v>
                </c:pt>
                <c:pt idx="199">
                  <c:v>9.1497572513382419</c:v>
                </c:pt>
                <c:pt idx="200">
                  <c:v>9.1497572513382419</c:v>
                </c:pt>
                <c:pt idx="201">
                  <c:v>9.1497572513382419</c:v>
                </c:pt>
                <c:pt idx="202">
                  <c:v>9.1497572513382419</c:v>
                </c:pt>
                <c:pt idx="203">
                  <c:v>8.4055445201587133</c:v>
                </c:pt>
                <c:pt idx="204">
                  <c:v>8.4667052755210914</c:v>
                </c:pt>
                <c:pt idx="205">
                  <c:v>7.6975952456984631</c:v>
                </c:pt>
                <c:pt idx="206">
                  <c:v>7.383672784546369</c:v>
                </c:pt>
                <c:pt idx="207">
                  <c:v>7.383672784546369</c:v>
                </c:pt>
                <c:pt idx="208">
                  <c:v>7.383672784546369</c:v>
                </c:pt>
                <c:pt idx="209">
                  <c:v>4.4171055266590598</c:v>
                </c:pt>
                <c:pt idx="210">
                  <c:v>5.050362905190009</c:v>
                </c:pt>
                <c:pt idx="211">
                  <c:v>4.6108714595770817</c:v>
                </c:pt>
                <c:pt idx="212">
                  <c:v>4.2065609794380787</c:v>
                </c:pt>
                <c:pt idx="213">
                  <c:v>1.3541965479354268</c:v>
                </c:pt>
                <c:pt idx="214">
                  <c:v>1.3541965479354268</c:v>
                </c:pt>
                <c:pt idx="215">
                  <c:v>1.3541965479354268</c:v>
                </c:pt>
                <c:pt idx="216">
                  <c:v>3.9104996238342959</c:v>
                </c:pt>
                <c:pt idx="217">
                  <c:v>5.0146406940933863</c:v>
                </c:pt>
                <c:pt idx="218">
                  <c:v>5.013016957225358</c:v>
                </c:pt>
                <c:pt idx="219">
                  <c:v>6.2037573271126245</c:v>
                </c:pt>
                <c:pt idx="220">
                  <c:v>6.1620814141665647</c:v>
                </c:pt>
                <c:pt idx="221">
                  <c:v>6.1620814141665647</c:v>
                </c:pt>
                <c:pt idx="222">
                  <c:v>6.1620814141665647</c:v>
                </c:pt>
                <c:pt idx="223">
                  <c:v>6.1545039754490993</c:v>
                </c:pt>
                <c:pt idx="224">
                  <c:v>7.4637771367024097</c:v>
                </c:pt>
                <c:pt idx="225">
                  <c:v>5.2490000487121158</c:v>
                </c:pt>
                <c:pt idx="226">
                  <c:v>5.6322019495667508</c:v>
                </c:pt>
                <c:pt idx="227">
                  <c:v>3.4277085284072806</c:v>
                </c:pt>
                <c:pt idx="228">
                  <c:v>3.4277085284072806</c:v>
                </c:pt>
                <c:pt idx="229">
                  <c:v>3.4277085284072806</c:v>
                </c:pt>
                <c:pt idx="230">
                  <c:v>3.6420417949869943</c:v>
                </c:pt>
                <c:pt idx="231">
                  <c:v>4.5459219848559496</c:v>
                </c:pt>
                <c:pt idx="232">
                  <c:v>3.4926580031283905</c:v>
                </c:pt>
                <c:pt idx="233">
                  <c:v>3.5381226354331829</c:v>
                </c:pt>
                <c:pt idx="234">
                  <c:v>0.39294432206280483</c:v>
                </c:pt>
                <c:pt idx="235">
                  <c:v>0.39294432206280483</c:v>
                </c:pt>
                <c:pt idx="236">
                  <c:v>0.39294432206280483</c:v>
                </c:pt>
                <c:pt idx="237">
                  <c:v>0.39294432206280483</c:v>
                </c:pt>
                <c:pt idx="238">
                  <c:v>0.84813189073333906</c:v>
                </c:pt>
                <c:pt idx="239">
                  <c:v>1.4922141817178103</c:v>
                </c:pt>
                <c:pt idx="240">
                  <c:v>0.95313354153248042</c:v>
                </c:pt>
                <c:pt idx="241">
                  <c:v>-0.53529192082658605</c:v>
                </c:pt>
                <c:pt idx="242">
                  <c:v>-0.53529192082658605</c:v>
                </c:pt>
                <c:pt idx="243">
                  <c:v>-0.53529192082658605</c:v>
                </c:pt>
                <c:pt idx="244">
                  <c:v>0.57263786879124812</c:v>
                </c:pt>
                <c:pt idx="245">
                  <c:v>1.9436130310296118</c:v>
                </c:pt>
                <c:pt idx="246">
                  <c:v>2.9183963974691363</c:v>
                </c:pt>
                <c:pt idx="247">
                  <c:v>3.1121623303871582</c:v>
                </c:pt>
                <c:pt idx="248">
                  <c:v>5.158070784102553</c:v>
                </c:pt>
                <c:pt idx="249">
                  <c:v>5.158070784102553</c:v>
                </c:pt>
                <c:pt idx="250">
                  <c:v>5.158070784102553</c:v>
                </c:pt>
                <c:pt idx="251">
                  <c:v>3.834725236659664</c:v>
                </c:pt>
                <c:pt idx="252">
                  <c:v>1.1766679836976879</c:v>
                </c:pt>
                <c:pt idx="253">
                  <c:v>2.014516207600181</c:v>
                </c:pt>
                <c:pt idx="254">
                  <c:v>4.6287325651253708</c:v>
                </c:pt>
                <c:pt idx="255">
                  <c:v>4.1345753116221795</c:v>
                </c:pt>
                <c:pt idx="256">
                  <c:v>4.1345753116221795</c:v>
                </c:pt>
                <c:pt idx="257">
                  <c:v>4.1345753116221795</c:v>
                </c:pt>
                <c:pt idx="258">
                  <c:v>3.2923971227382776</c:v>
                </c:pt>
                <c:pt idx="259">
                  <c:v>1.4667756374520335</c:v>
                </c:pt>
                <c:pt idx="260">
                  <c:v>3.9343144312320444</c:v>
                </c:pt>
                <c:pt idx="261">
                  <c:v>8.9002430192845807</c:v>
                </c:pt>
                <c:pt idx="262">
                  <c:v>9.3483943948603265</c:v>
                </c:pt>
                <c:pt idx="263">
                  <c:v>9.3483943948603265</c:v>
                </c:pt>
                <c:pt idx="264">
                  <c:v>9.3483943948603265</c:v>
                </c:pt>
                <c:pt idx="265">
                  <c:v>8.7649316136155786</c:v>
                </c:pt>
                <c:pt idx="266">
                  <c:v>11.545310377302332</c:v>
                </c:pt>
                <c:pt idx="267">
                  <c:v>12.052457525749771</c:v>
                </c:pt>
                <c:pt idx="268">
                  <c:v>14.047488890933613</c:v>
                </c:pt>
                <c:pt idx="269">
                  <c:v>14.055607575273754</c:v>
                </c:pt>
                <c:pt idx="270">
                  <c:v>14.055607575273754</c:v>
                </c:pt>
                <c:pt idx="271">
                  <c:v>14.055607575273754</c:v>
                </c:pt>
                <c:pt idx="272">
                  <c:v>13.786608500803755</c:v>
                </c:pt>
                <c:pt idx="273">
                  <c:v>12.583419481594937</c:v>
                </c:pt>
                <c:pt idx="274">
                  <c:v>12.657570131901563</c:v>
                </c:pt>
                <c:pt idx="275">
                  <c:v>11.120432563501659</c:v>
                </c:pt>
                <c:pt idx="276">
                  <c:v>11.916604874458091</c:v>
                </c:pt>
                <c:pt idx="277">
                  <c:v>11.916604874458091</c:v>
                </c:pt>
                <c:pt idx="278">
                  <c:v>11.916604874458091</c:v>
                </c:pt>
                <c:pt idx="279">
                  <c:v>12.469216655210303</c:v>
                </c:pt>
                <c:pt idx="280">
                  <c:v>11.633533413798535</c:v>
                </c:pt>
                <c:pt idx="281">
                  <c:v>11.091746545499825</c:v>
                </c:pt>
                <c:pt idx="282">
                  <c:v>12.154752948435533</c:v>
                </c:pt>
                <c:pt idx="283">
                  <c:v>13.275672632997582</c:v>
                </c:pt>
                <c:pt idx="284">
                  <c:v>13.275672632997582</c:v>
                </c:pt>
                <c:pt idx="285">
                  <c:v>13.275672632997582</c:v>
                </c:pt>
                <c:pt idx="286">
                  <c:v>12.387488566186233</c:v>
                </c:pt>
                <c:pt idx="287">
                  <c:v>12.10387585990398</c:v>
                </c:pt>
                <c:pt idx="288">
                  <c:v>9.6146872412169451</c:v>
                </c:pt>
                <c:pt idx="289">
                  <c:v>7.6229033497691612</c:v>
                </c:pt>
                <c:pt idx="290">
                  <c:v>1.3509490741993702</c:v>
                </c:pt>
                <c:pt idx="291">
                  <c:v>1.3509490741993702</c:v>
                </c:pt>
                <c:pt idx="292">
                  <c:v>1.3509490741993702</c:v>
                </c:pt>
                <c:pt idx="293">
                  <c:v>4.7039657066773488</c:v>
                </c:pt>
                <c:pt idx="294">
                  <c:v>7.7100438950199912</c:v>
                </c:pt>
                <c:pt idx="295">
                  <c:v>6.6567799132924543</c:v>
                </c:pt>
                <c:pt idx="296">
                  <c:v>7.1861181322696144</c:v>
                </c:pt>
                <c:pt idx="297">
                  <c:v>7.1861181322696144</c:v>
                </c:pt>
                <c:pt idx="298">
                  <c:v>7.1861181322696144</c:v>
                </c:pt>
                <c:pt idx="299">
                  <c:v>7.1861181322696144</c:v>
                </c:pt>
                <c:pt idx="300">
                  <c:v>6.8370147056435737</c:v>
                </c:pt>
                <c:pt idx="301">
                  <c:v>10.392457201002392</c:v>
                </c:pt>
                <c:pt idx="302">
                  <c:v>9.1714070762452629</c:v>
                </c:pt>
                <c:pt idx="303">
                  <c:v>9.4766696074345624</c:v>
                </c:pt>
                <c:pt idx="304">
                  <c:v>8.5495158557905135</c:v>
                </c:pt>
                <c:pt idx="305">
                  <c:v>8.5495158557905135</c:v>
                </c:pt>
                <c:pt idx="306">
                  <c:v>8.5495158557905135</c:v>
                </c:pt>
                <c:pt idx="307">
                  <c:v>9.7321375413376376</c:v>
                </c:pt>
                <c:pt idx="308">
                  <c:v>8.0916220590065979</c:v>
                </c:pt>
                <c:pt idx="309">
                  <c:v>5.7718433202171626</c:v>
                </c:pt>
                <c:pt idx="310">
                  <c:v>5.3615791382287226</c:v>
                </c:pt>
                <c:pt idx="311">
                  <c:v>7.0865289376972118</c:v>
                </c:pt>
                <c:pt idx="312">
                  <c:v>7.0865289376972118</c:v>
                </c:pt>
                <c:pt idx="313">
                  <c:v>7.0865289376972118</c:v>
                </c:pt>
                <c:pt idx="314">
                  <c:v>6.4635552259971085</c:v>
                </c:pt>
                <c:pt idx="315">
                  <c:v>5.5699587029589992</c:v>
                </c:pt>
                <c:pt idx="316">
                  <c:v>3.4206723353124913</c:v>
                </c:pt>
                <c:pt idx="317">
                  <c:v>5.29284094414888</c:v>
                </c:pt>
                <c:pt idx="318">
                  <c:v>6.2784492230419042</c:v>
                </c:pt>
                <c:pt idx="319">
                  <c:v>6.2784492230419042</c:v>
                </c:pt>
                <c:pt idx="320">
                  <c:v>6.2784492230419042</c:v>
                </c:pt>
                <c:pt idx="321">
                  <c:v>8.6296202079465765</c:v>
                </c:pt>
                <c:pt idx="322">
                  <c:v>9.6541981716723022</c:v>
                </c:pt>
                <c:pt idx="323">
                  <c:v>8.3000016237368754</c:v>
                </c:pt>
                <c:pt idx="324">
                  <c:v>7.5130304883659349</c:v>
                </c:pt>
                <c:pt idx="325">
                  <c:v>5.2533300136935246</c:v>
                </c:pt>
                <c:pt idx="326">
                  <c:v>5.2533300136935246</c:v>
                </c:pt>
                <c:pt idx="327">
                  <c:v>5.2533300136935246</c:v>
                </c:pt>
                <c:pt idx="328">
                  <c:v>4.7873175325694683</c:v>
                </c:pt>
                <c:pt idx="329">
                  <c:v>2.7792962724414005</c:v>
                </c:pt>
                <c:pt idx="330">
                  <c:v>4.6687847412034023</c:v>
                </c:pt>
                <c:pt idx="331">
                  <c:v>3.3600528255727902</c:v>
                </c:pt>
                <c:pt idx="332">
                  <c:v>3.1062086285377211</c:v>
                </c:pt>
                <c:pt idx="333">
                  <c:v>3.1062086285377211</c:v>
                </c:pt>
                <c:pt idx="334">
                  <c:v>3.1062086285377211</c:v>
                </c:pt>
                <c:pt idx="335">
                  <c:v>3.1062086285377211</c:v>
                </c:pt>
                <c:pt idx="336">
                  <c:v>6.4408229098447123</c:v>
                </c:pt>
                <c:pt idx="337">
                  <c:v>6.3222901184786684</c:v>
                </c:pt>
                <c:pt idx="338">
                  <c:v>8.4358542750285537</c:v>
                </c:pt>
                <c:pt idx="339">
                  <c:v>10.565114554636047</c:v>
                </c:pt>
                <c:pt idx="340">
                  <c:v>10.565114554636047</c:v>
                </c:pt>
                <c:pt idx="341">
                  <c:v>10.565114554636047</c:v>
                </c:pt>
                <c:pt idx="342">
                  <c:v>9.8457991220995957</c:v>
                </c:pt>
                <c:pt idx="343">
                  <c:v>9.1140350402416193</c:v>
                </c:pt>
                <c:pt idx="344">
                  <c:v>10.138613003967345</c:v>
                </c:pt>
                <c:pt idx="345">
                  <c:v>9.4160500976948391</c:v>
                </c:pt>
                <c:pt idx="346">
                  <c:v>9.0626167060873897</c:v>
                </c:pt>
                <c:pt idx="347">
                  <c:v>9.0626167060873897</c:v>
                </c:pt>
                <c:pt idx="348">
                  <c:v>9.0626167060873897</c:v>
                </c:pt>
                <c:pt idx="349">
                  <c:v>8.2447945702239132</c:v>
                </c:pt>
                <c:pt idx="350">
                  <c:v>10.012502773883813</c:v>
                </c:pt>
                <c:pt idx="351">
                  <c:v>10.099643319134666</c:v>
                </c:pt>
                <c:pt idx="352">
                  <c:v>10.712874609626599</c:v>
                </c:pt>
                <c:pt idx="353">
                  <c:v>9.6563631541630066</c:v>
                </c:pt>
                <c:pt idx="354">
                  <c:v>9.6563631541630066</c:v>
                </c:pt>
                <c:pt idx="355">
                  <c:v>9.6563631541630066</c:v>
                </c:pt>
                <c:pt idx="356">
                  <c:v>11.271440092228268</c:v>
                </c:pt>
                <c:pt idx="357">
                  <c:v>10.519108676708576</c:v>
                </c:pt>
                <c:pt idx="358">
                  <c:v>10.757797996308716</c:v>
                </c:pt>
                <c:pt idx="359">
                  <c:v>8.7432817887085346</c:v>
                </c:pt>
                <c:pt idx="360">
                  <c:v>7.9422382671480163</c:v>
                </c:pt>
                <c:pt idx="361">
                  <c:v>7.9422382671480163</c:v>
                </c:pt>
                <c:pt idx="362">
                  <c:v>7.9422382671480163</c:v>
                </c:pt>
                <c:pt idx="363">
                  <c:v>8.9781823889499393</c:v>
                </c:pt>
                <c:pt idx="364">
                  <c:v>8.6215015236064332</c:v>
                </c:pt>
                <c:pt idx="365">
                  <c:v>8.9570738096655731</c:v>
                </c:pt>
              </c:numCache>
            </c:numRef>
          </c:val>
          <c:smooth val="0"/>
          <c:extLst>
            <c:ext xmlns:c16="http://schemas.microsoft.com/office/drawing/2014/chart" uri="{C3380CC4-5D6E-409C-BE32-E72D297353CC}">
              <c16:uniqueId val="{00000002-C84A-44E0-BB4C-E0B50C65C623}"/>
            </c:ext>
          </c:extLst>
        </c:ser>
        <c:ser>
          <c:idx val="0"/>
          <c:order val="3"/>
          <c:tx>
            <c:strRef>
              <c:f>'Prior Chart (T+1Y)'!$J$10</c:f>
              <c:strCache>
                <c:ptCount val="1"/>
                <c:pt idx="0">
                  <c:v>1994</c:v>
                </c:pt>
              </c:strCache>
            </c:strRef>
          </c:tx>
          <c:spPr>
            <a:ln w="12700">
              <a:solidFill>
                <a:srgbClr val="69C8B9"/>
              </a:solidFill>
            </a:ln>
          </c:spPr>
          <c:marker>
            <c:symbol val="none"/>
          </c:marker>
          <c:cat>
            <c:numRef>
              <c:f>'Prior Chart (T+1Y)'!$C$11:$C$376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'Prior Chart (T+1Y)'!$J$11:$J$376</c:f>
              <c:numCache>
                <c:formatCode>#,##0.0</c:formatCode>
                <c:ptCount val="366"/>
                <c:pt idx="0">
                  <c:v>0</c:v>
                </c:pt>
                <c:pt idx="1">
                  <c:v>-2.2175254393291377</c:v>
                </c:pt>
                <c:pt idx="2">
                  <c:v>-2.2175254393291377</c:v>
                </c:pt>
                <c:pt idx="3">
                  <c:v>-2.2175254393291377</c:v>
                </c:pt>
                <c:pt idx="4">
                  <c:v>-1.7879970682984192</c:v>
                </c:pt>
                <c:pt idx="5">
                  <c:v>-1.9311731919753217</c:v>
                </c:pt>
                <c:pt idx="6">
                  <c:v>-1.5476657178407738</c:v>
                </c:pt>
                <c:pt idx="7">
                  <c:v>-2.3402478310521779</c:v>
                </c:pt>
                <c:pt idx="8">
                  <c:v>-2.0760537933150469</c:v>
                </c:pt>
                <c:pt idx="9">
                  <c:v>-2.0760537933150469</c:v>
                </c:pt>
                <c:pt idx="10">
                  <c:v>-2.0760537933150469</c:v>
                </c:pt>
                <c:pt idx="11">
                  <c:v>-2.0419642400586357</c:v>
                </c:pt>
                <c:pt idx="12">
                  <c:v>-1.5425522848523165</c:v>
                </c:pt>
                <c:pt idx="13">
                  <c:v>-1.4811910889907853</c:v>
                </c:pt>
                <c:pt idx="14">
                  <c:v>-1.9908299101740412</c:v>
                </c:pt>
                <c:pt idx="15">
                  <c:v>-2.5260358962995832</c:v>
                </c:pt>
                <c:pt idx="16">
                  <c:v>-2.5260358962995832</c:v>
                </c:pt>
                <c:pt idx="17">
                  <c:v>-2.5260358962995832</c:v>
                </c:pt>
                <c:pt idx="18">
                  <c:v>-2.5260358962995832</c:v>
                </c:pt>
                <c:pt idx="19">
                  <c:v>-1.7232269171112535</c:v>
                </c:pt>
                <c:pt idx="20">
                  <c:v>-1.8646985631253443</c:v>
                </c:pt>
                <c:pt idx="21">
                  <c:v>-3.2010090507764044</c:v>
                </c:pt>
                <c:pt idx="22">
                  <c:v>-2.820910531967491</c:v>
                </c:pt>
                <c:pt idx="23">
                  <c:v>-2.820910531967491</c:v>
                </c:pt>
                <c:pt idx="24">
                  <c:v>-2.820910531967491</c:v>
                </c:pt>
                <c:pt idx="25">
                  <c:v>-2.5771702261841889</c:v>
                </c:pt>
                <c:pt idx="26">
                  <c:v>-3.1294209889379365</c:v>
                </c:pt>
                <c:pt idx="27">
                  <c:v>-3.0152209855289991</c:v>
                </c:pt>
                <c:pt idx="28">
                  <c:v>-3.3850926383609758</c:v>
                </c:pt>
                <c:pt idx="29">
                  <c:v>-3.0152209855289991</c:v>
                </c:pt>
                <c:pt idx="30">
                  <c:v>-3.0152209855289991</c:v>
                </c:pt>
                <c:pt idx="31">
                  <c:v>-3.0152209855289991</c:v>
                </c:pt>
                <c:pt idx="32">
                  <c:v>-2.5516030612418916</c:v>
                </c:pt>
                <c:pt idx="33">
                  <c:v>-2.7629582914315942</c:v>
                </c:pt>
                <c:pt idx="34">
                  <c:v>-2.4749015664149887</c:v>
                </c:pt>
                <c:pt idx="35">
                  <c:v>-3.1311254666007593</c:v>
                </c:pt>
                <c:pt idx="36">
                  <c:v>-2.5993284358008517</c:v>
                </c:pt>
                <c:pt idx="37">
                  <c:v>-2.5993284358008517</c:v>
                </c:pt>
                <c:pt idx="38">
                  <c:v>-2.5993284358008517</c:v>
                </c:pt>
                <c:pt idx="39">
                  <c:v>-2.3982000715880747</c:v>
                </c:pt>
                <c:pt idx="40">
                  <c:v>-2.4680836557636976</c:v>
                </c:pt>
                <c:pt idx="41">
                  <c:v>-1.9601493122432645</c:v>
                </c:pt>
                <c:pt idx="42">
                  <c:v>-1.6465254222843506</c:v>
                </c:pt>
                <c:pt idx="43">
                  <c:v>-1.6124358690279395</c:v>
                </c:pt>
                <c:pt idx="44">
                  <c:v>-1.6124358690279395</c:v>
                </c:pt>
                <c:pt idx="45">
                  <c:v>-1.6124358690279395</c:v>
                </c:pt>
                <c:pt idx="46">
                  <c:v>-2.1391194668394009</c:v>
                </c:pt>
                <c:pt idx="47">
                  <c:v>-2.0845761816291386</c:v>
                </c:pt>
                <c:pt idx="48">
                  <c:v>-2.1374149891765781</c:v>
                </c:pt>
                <c:pt idx="49">
                  <c:v>-3.0118120302033535</c:v>
                </c:pt>
                <c:pt idx="50">
                  <c:v>-3.7447374252160492</c:v>
                </c:pt>
                <c:pt idx="51">
                  <c:v>-3.7447374252160492</c:v>
                </c:pt>
                <c:pt idx="52">
                  <c:v>-3.7447374252160492</c:v>
                </c:pt>
                <c:pt idx="53">
                  <c:v>-3.8657553392762889</c:v>
                </c:pt>
                <c:pt idx="54">
                  <c:v>-5.4287613560824344</c:v>
                </c:pt>
                <c:pt idx="55">
                  <c:v>-6.8741584141539853</c:v>
                </c:pt>
                <c:pt idx="56">
                  <c:v>-6.8247285619322025</c:v>
                </c:pt>
                <c:pt idx="57">
                  <c:v>-6.8247285619322025</c:v>
                </c:pt>
                <c:pt idx="58">
                  <c:v>-6.8247285619322025</c:v>
                </c:pt>
                <c:pt idx="59">
                  <c:v>-6.8247285619322025</c:v>
                </c:pt>
                <c:pt idx="60">
                  <c:v>-8.2360360667473547</c:v>
                </c:pt>
                <c:pt idx="61">
                  <c:v>-6.2503195895617925</c:v>
                </c:pt>
                <c:pt idx="62">
                  <c:v>-6.301453919446387</c:v>
                </c:pt>
                <c:pt idx="63">
                  <c:v>-5.7082956927849482</c:v>
                </c:pt>
                <c:pt idx="64">
                  <c:v>-6.4923554176822602</c:v>
                </c:pt>
                <c:pt idx="65">
                  <c:v>-6.4923554176822602</c:v>
                </c:pt>
                <c:pt idx="66">
                  <c:v>-6.4923554176822602</c:v>
                </c:pt>
                <c:pt idx="67">
                  <c:v>-5.9043106240092902</c:v>
                </c:pt>
                <c:pt idx="68">
                  <c:v>-6.3815643695989461</c:v>
                </c:pt>
                <c:pt idx="69">
                  <c:v>-6.6542807956501804</c:v>
                </c:pt>
                <c:pt idx="70">
                  <c:v>-6.6218957200565924</c:v>
                </c:pt>
                <c:pt idx="71">
                  <c:v>-6.6645076616270948</c:v>
                </c:pt>
                <c:pt idx="72">
                  <c:v>-6.6645076616270948</c:v>
                </c:pt>
                <c:pt idx="73">
                  <c:v>-6.6645076616270948</c:v>
                </c:pt>
                <c:pt idx="74">
                  <c:v>-7.4332270875590245</c:v>
                </c:pt>
                <c:pt idx="75">
                  <c:v>-7.4127733556051734</c:v>
                </c:pt>
                <c:pt idx="76">
                  <c:v>-7.5337912696654126</c:v>
                </c:pt>
                <c:pt idx="77">
                  <c:v>-6.1156658541990039</c:v>
                </c:pt>
                <c:pt idx="78">
                  <c:v>-6.347474816342535</c:v>
                </c:pt>
                <c:pt idx="79">
                  <c:v>-6.347474816342535</c:v>
                </c:pt>
                <c:pt idx="80">
                  <c:v>-6.347474816342535</c:v>
                </c:pt>
                <c:pt idx="81">
                  <c:v>-5.2702449334401607</c:v>
                </c:pt>
                <c:pt idx="82">
                  <c:v>-5.4304658337452461</c:v>
                </c:pt>
                <c:pt idx="83">
                  <c:v>-5.4304658337452461</c:v>
                </c:pt>
                <c:pt idx="84">
                  <c:v>-6.0082837614413016</c:v>
                </c:pt>
                <c:pt idx="85">
                  <c:v>-5.6298897202952336</c:v>
                </c:pt>
                <c:pt idx="86">
                  <c:v>-5.6298897202952336</c:v>
                </c:pt>
                <c:pt idx="87">
                  <c:v>-5.6298897202952336</c:v>
                </c:pt>
                <c:pt idx="88">
                  <c:v>-5.1560449300311895</c:v>
                </c:pt>
                <c:pt idx="89">
                  <c:v>-5.1390001534030061</c:v>
                </c:pt>
                <c:pt idx="90">
                  <c:v>-5.4014897134773143</c:v>
                </c:pt>
                <c:pt idx="91">
                  <c:v>-5.4389882220593595</c:v>
                </c:pt>
                <c:pt idx="92">
                  <c:v>-6.1753225723976897</c:v>
                </c:pt>
                <c:pt idx="93">
                  <c:v>-6.1753225723976897</c:v>
                </c:pt>
                <c:pt idx="94">
                  <c:v>-6.1753225723976897</c:v>
                </c:pt>
                <c:pt idx="95">
                  <c:v>-7.2525524553000871</c:v>
                </c:pt>
                <c:pt idx="96">
                  <c:v>-6.47190168572841</c:v>
                </c:pt>
                <c:pt idx="97">
                  <c:v>-7.4127733556051734</c:v>
                </c:pt>
                <c:pt idx="98">
                  <c:v>-6.9338151323527057</c:v>
                </c:pt>
                <c:pt idx="99">
                  <c:v>-6.8502957268745117</c:v>
                </c:pt>
                <c:pt idx="100">
                  <c:v>-6.8502957268745117</c:v>
                </c:pt>
                <c:pt idx="101">
                  <c:v>-6.8502957268745117</c:v>
                </c:pt>
                <c:pt idx="102">
                  <c:v>-6.7480270671052889</c:v>
                </c:pt>
                <c:pt idx="103">
                  <c:v>-5.7065912151221259</c:v>
                </c:pt>
                <c:pt idx="104">
                  <c:v>-4.794695665513327</c:v>
                </c:pt>
                <c:pt idx="105">
                  <c:v>-4.2049463941775116</c:v>
                </c:pt>
                <c:pt idx="106">
                  <c:v>-4.4895941638684818</c:v>
                </c:pt>
                <c:pt idx="107">
                  <c:v>-4.4895941638684818</c:v>
                </c:pt>
                <c:pt idx="108">
                  <c:v>-4.4895941638684818</c:v>
                </c:pt>
                <c:pt idx="109">
                  <c:v>-4.8390120847466411</c:v>
                </c:pt>
                <c:pt idx="110">
                  <c:v>-4.4827762532172137</c:v>
                </c:pt>
                <c:pt idx="111">
                  <c:v>-4.1350628100018882</c:v>
                </c:pt>
                <c:pt idx="112">
                  <c:v>-3.9833642980108719</c:v>
                </c:pt>
                <c:pt idx="113">
                  <c:v>-3.9083672808467917</c:v>
                </c:pt>
                <c:pt idx="114">
                  <c:v>-3.9083672808467917</c:v>
                </c:pt>
                <c:pt idx="115">
                  <c:v>-3.9083672808467917</c:v>
                </c:pt>
                <c:pt idx="116">
                  <c:v>-3.9083672808467917</c:v>
                </c:pt>
                <c:pt idx="117">
                  <c:v>-4.0805195247916366</c:v>
                </c:pt>
                <c:pt idx="118">
                  <c:v>-3.8350747413455122</c:v>
                </c:pt>
                <c:pt idx="119">
                  <c:v>-3.8095075764032149</c:v>
                </c:pt>
                <c:pt idx="120">
                  <c:v>-3.2828239785917757</c:v>
                </c:pt>
                <c:pt idx="121">
                  <c:v>-3.2828239785917757</c:v>
                </c:pt>
                <c:pt idx="122">
                  <c:v>-3.2828239785917757</c:v>
                </c:pt>
                <c:pt idx="123">
                  <c:v>-3.5248598067122439</c:v>
                </c:pt>
                <c:pt idx="124">
                  <c:v>-3.6612180197378552</c:v>
                </c:pt>
                <c:pt idx="125">
                  <c:v>-3.9015493701955228</c:v>
                </c:pt>
                <c:pt idx="126">
                  <c:v>-3.6884896623429864</c:v>
                </c:pt>
                <c:pt idx="127">
                  <c:v>-3.5163374183981522</c:v>
                </c:pt>
                <c:pt idx="128">
                  <c:v>-3.5163374183981522</c:v>
                </c:pt>
                <c:pt idx="129">
                  <c:v>-3.5163374183981522</c:v>
                </c:pt>
                <c:pt idx="130">
                  <c:v>-3.4225911469430215</c:v>
                </c:pt>
                <c:pt idx="131">
                  <c:v>-2.7288687381752053</c:v>
                </c:pt>
                <c:pt idx="132">
                  <c:v>-3.0953314356815476</c:v>
                </c:pt>
                <c:pt idx="133">
                  <c:v>-2.8106836659905543</c:v>
                </c:pt>
                <c:pt idx="134">
                  <c:v>-3.5419045833404494</c:v>
                </c:pt>
                <c:pt idx="135">
                  <c:v>-3.5419045833404494</c:v>
                </c:pt>
                <c:pt idx="136">
                  <c:v>-3.5419045833404494</c:v>
                </c:pt>
                <c:pt idx="137">
                  <c:v>-4.1657434079326432</c:v>
                </c:pt>
                <c:pt idx="138">
                  <c:v>-5.0367314936337841</c:v>
                </c:pt>
                <c:pt idx="139">
                  <c:v>-4.6685643184646182</c:v>
                </c:pt>
                <c:pt idx="140">
                  <c:v>-5.3946718028260339</c:v>
                </c:pt>
                <c:pt idx="141">
                  <c:v>-6.7906390086757913</c:v>
                </c:pt>
                <c:pt idx="142">
                  <c:v>-6.7906390086757913</c:v>
                </c:pt>
                <c:pt idx="143">
                  <c:v>-6.7906390086757913</c:v>
                </c:pt>
                <c:pt idx="144">
                  <c:v>-5.8293136068451883</c:v>
                </c:pt>
                <c:pt idx="145">
                  <c:v>-6.0662360019771988</c:v>
                </c:pt>
                <c:pt idx="146">
                  <c:v>-5.7287494247387887</c:v>
                </c:pt>
                <c:pt idx="147">
                  <c:v>-6.430994221820729</c:v>
                </c:pt>
                <c:pt idx="148">
                  <c:v>-6.0031703284528444</c:v>
                </c:pt>
                <c:pt idx="149">
                  <c:v>-6.0031703284528444</c:v>
                </c:pt>
                <c:pt idx="150">
                  <c:v>-6.0031703284528444</c:v>
                </c:pt>
                <c:pt idx="151">
                  <c:v>-6.0031703284528444</c:v>
                </c:pt>
                <c:pt idx="152">
                  <c:v>-5.9418091325913247</c:v>
                </c:pt>
                <c:pt idx="153">
                  <c:v>-5.9895345071502959</c:v>
                </c:pt>
                <c:pt idx="154">
                  <c:v>-5.5156897168862624</c:v>
                </c:pt>
                <c:pt idx="155">
                  <c:v>-5.2702449334401607</c:v>
                </c:pt>
                <c:pt idx="156">
                  <c:v>-5.2702449334401607</c:v>
                </c:pt>
                <c:pt idx="157">
                  <c:v>-5.2702449334401607</c:v>
                </c:pt>
                <c:pt idx="158">
                  <c:v>-5.5719374797593364</c:v>
                </c:pt>
                <c:pt idx="159">
                  <c:v>-5.5940956893759992</c:v>
                </c:pt>
                <c:pt idx="160">
                  <c:v>-5.4304658337452461</c:v>
                </c:pt>
                <c:pt idx="161">
                  <c:v>-4.4333464009954309</c:v>
                </c:pt>
                <c:pt idx="162">
                  <c:v>-4.2765344560159573</c:v>
                </c:pt>
                <c:pt idx="163">
                  <c:v>-4.2765344560159573</c:v>
                </c:pt>
                <c:pt idx="164">
                  <c:v>-4.2765344560159573</c:v>
                </c:pt>
                <c:pt idx="165">
                  <c:v>-4.0430210162095914</c:v>
                </c:pt>
                <c:pt idx="166">
                  <c:v>-4.3259643082377615</c:v>
                </c:pt>
                <c:pt idx="167">
                  <c:v>-4.8015135761645951</c:v>
                </c:pt>
                <c:pt idx="168">
                  <c:v>-4.5884538683120706</c:v>
                </c:pt>
                <c:pt idx="169">
                  <c:v>-4.4827762532172137</c:v>
                </c:pt>
                <c:pt idx="170">
                  <c:v>-4.4827762532172137</c:v>
                </c:pt>
                <c:pt idx="171">
                  <c:v>-4.4827762532172137</c:v>
                </c:pt>
                <c:pt idx="172">
                  <c:v>-4.2271046037941744</c:v>
                </c:pt>
                <c:pt idx="173">
                  <c:v>-4.4026658030646537</c:v>
                </c:pt>
                <c:pt idx="174">
                  <c:v>-4.5628867033697729</c:v>
                </c:pt>
                <c:pt idx="175">
                  <c:v>-4.2134687824916135</c:v>
                </c:pt>
                <c:pt idx="176">
                  <c:v>-3.3595254734186786</c:v>
                </c:pt>
                <c:pt idx="177">
                  <c:v>-3.3595254734186786</c:v>
                </c:pt>
                <c:pt idx="178">
                  <c:v>-3.3595254734186786</c:v>
                </c:pt>
                <c:pt idx="179">
                  <c:v>-2.7527314254546797</c:v>
                </c:pt>
                <c:pt idx="180">
                  <c:v>-2.8175015766418565</c:v>
                </c:pt>
                <c:pt idx="181">
                  <c:v>-2.6248956007431712</c:v>
                </c:pt>
                <c:pt idx="182">
                  <c:v>-3.2419165146840956</c:v>
                </c:pt>
                <c:pt idx="183">
                  <c:v>-3.5146329407353072</c:v>
                </c:pt>
                <c:pt idx="184">
                  <c:v>-3.5146329407353072</c:v>
                </c:pt>
                <c:pt idx="185">
                  <c:v>-3.5146329407353072</c:v>
                </c:pt>
                <c:pt idx="186">
                  <c:v>-3.3237314424994446</c:v>
                </c:pt>
                <c:pt idx="187">
                  <c:v>-3.2691881572892045</c:v>
                </c:pt>
                <c:pt idx="188">
                  <c:v>-2.7595493361059598</c:v>
                </c:pt>
                <c:pt idx="189">
                  <c:v>-3.0561284494366792</c:v>
                </c:pt>
                <c:pt idx="190">
                  <c:v>-2.4033135045765208</c:v>
                </c:pt>
                <c:pt idx="191">
                  <c:v>-2.4033135045765208</c:v>
                </c:pt>
                <c:pt idx="192">
                  <c:v>-2.4033135045765208</c:v>
                </c:pt>
                <c:pt idx="193">
                  <c:v>-2.5226269409739488</c:v>
                </c:pt>
                <c:pt idx="194">
                  <c:v>-1.7095910958087046</c:v>
                </c:pt>
                <c:pt idx="195">
                  <c:v>-1.6703881095638362</c:v>
                </c:pt>
                <c:pt idx="196">
                  <c:v>-2.089689614617618</c:v>
                </c:pt>
                <c:pt idx="197">
                  <c:v>-1.9788985665342929</c:v>
                </c:pt>
                <c:pt idx="198">
                  <c:v>-1.9788985665342929</c:v>
                </c:pt>
                <c:pt idx="199">
                  <c:v>-1.9788985665342929</c:v>
                </c:pt>
                <c:pt idx="200">
                  <c:v>-2.2550239479111611</c:v>
                </c:pt>
                <c:pt idx="201">
                  <c:v>-1.789701545961242</c:v>
                </c:pt>
                <c:pt idx="202">
                  <c:v>-0.82837614413063809</c:v>
                </c:pt>
                <c:pt idx="203">
                  <c:v>-1.0141642093780434</c:v>
                </c:pt>
                <c:pt idx="204">
                  <c:v>0.21646866317817093</c:v>
                </c:pt>
                <c:pt idx="205">
                  <c:v>0.21646866317817093</c:v>
                </c:pt>
                <c:pt idx="206">
                  <c:v>0.21646866317817093</c:v>
                </c:pt>
                <c:pt idx="207">
                  <c:v>0.40225672842555404</c:v>
                </c:pt>
                <c:pt idx="208">
                  <c:v>0.72269852903577014</c:v>
                </c:pt>
                <c:pt idx="209">
                  <c:v>0.60338509263835327</c:v>
                </c:pt>
                <c:pt idx="210">
                  <c:v>0.12954030237433134</c:v>
                </c:pt>
                <c:pt idx="211">
                  <c:v>-0.30339702398201052</c:v>
                </c:pt>
                <c:pt idx="212">
                  <c:v>-0.30339702398201052</c:v>
                </c:pt>
                <c:pt idx="213">
                  <c:v>-0.30339702398201052</c:v>
                </c:pt>
                <c:pt idx="214">
                  <c:v>-0.30339702398201052</c:v>
                </c:pt>
                <c:pt idx="215">
                  <c:v>-0.11420000340897074</c:v>
                </c:pt>
                <c:pt idx="216">
                  <c:v>-0.30339702398201052</c:v>
                </c:pt>
                <c:pt idx="217">
                  <c:v>0.16192537796790862</c:v>
                </c:pt>
                <c:pt idx="218">
                  <c:v>-0.8437164430960209</c:v>
                </c:pt>
                <c:pt idx="219">
                  <c:v>-0.8437164430960209</c:v>
                </c:pt>
                <c:pt idx="220">
                  <c:v>-0.8437164430960209</c:v>
                </c:pt>
                <c:pt idx="221">
                  <c:v>-1.2544955598356888</c:v>
                </c:pt>
                <c:pt idx="222">
                  <c:v>-0.97496122313317501</c:v>
                </c:pt>
                <c:pt idx="223">
                  <c:v>-0.70224479708193011</c:v>
                </c:pt>
                <c:pt idx="224">
                  <c:v>0.5778179276960449</c:v>
                </c:pt>
                <c:pt idx="225">
                  <c:v>-0.1874925429102281</c:v>
                </c:pt>
                <c:pt idx="226">
                  <c:v>-0.1874925429102281</c:v>
                </c:pt>
                <c:pt idx="227">
                  <c:v>-0.1874925429102281</c:v>
                </c:pt>
                <c:pt idx="228">
                  <c:v>-0.21987761850382759</c:v>
                </c:pt>
                <c:pt idx="229">
                  <c:v>-1.8033373672638131</c:v>
                </c:pt>
                <c:pt idx="230">
                  <c:v>-2.2055940956893894</c:v>
                </c:pt>
                <c:pt idx="231">
                  <c:v>-2.2447970819342578</c:v>
                </c:pt>
                <c:pt idx="232">
                  <c:v>-2.58398813683548</c:v>
                </c:pt>
                <c:pt idx="233">
                  <c:v>-2.58398813683548</c:v>
                </c:pt>
                <c:pt idx="234">
                  <c:v>-2.58398813683548</c:v>
                </c:pt>
                <c:pt idx="235">
                  <c:v>-2.2771821575278239</c:v>
                </c:pt>
                <c:pt idx="236">
                  <c:v>-2.0146925974535157</c:v>
                </c:pt>
                <c:pt idx="237">
                  <c:v>-1.4215343707920769</c:v>
                </c:pt>
                <c:pt idx="238">
                  <c:v>-1.9584448345804417</c:v>
                </c:pt>
                <c:pt idx="239">
                  <c:v>-1.8578806524740643</c:v>
                </c:pt>
                <c:pt idx="240">
                  <c:v>-1.8578806524740643</c:v>
                </c:pt>
                <c:pt idx="241">
                  <c:v>-1.8578806524740643</c:v>
                </c:pt>
                <c:pt idx="242">
                  <c:v>-2.0232149857676074</c:v>
                </c:pt>
                <c:pt idx="243">
                  <c:v>-3.5180418960609638</c:v>
                </c:pt>
                <c:pt idx="244">
                  <c:v>-3.7447374252160492</c:v>
                </c:pt>
                <c:pt idx="245">
                  <c:v>-3.9901822086621741</c:v>
                </c:pt>
                <c:pt idx="246">
                  <c:v>-3.398728459663547</c:v>
                </c:pt>
                <c:pt idx="247">
                  <c:v>-3.398728459663547</c:v>
                </c:pt>
                <c:pt idx="248">
                  <c:v>-3.398728459663547</c:v>
                </c:pt>
                <c:pt idx="249">
                  <c:v>-2.5618299272188172</c:v>
                </c:pt>
                <c:pt idx="250">
                  <c:v>-1.1249552574613575</c:v>
                </c:pt>
                <c:pt idx="251">
                  <c:v>-1.1931343639741576</c:v>
                </c:pt>
                <c:pt idx="252">
                  <c:v>-0.76871942593194076</c:v>
                </c:pt>
                <c:pt idx="253">
                  <c:v>-0.4141880720653246</c:v>
                </c:pt>
                <c:pt idx="254">
                  <c:v>-0.4141880720653246</c:v>
                </c:pt>
                <c:pt idx="255">
                  <c:v>-0.4141880720653246</c:v>
                </c:pt>
                <c:pt idx="256">
                  <c:v>-0.43464180401916463</c:v>
                </c:pt>
                <c:pt idx="257">
                  <c:v>-0.70735823007040954</c:v>
                </c:pt>
                <c:pt idx="258">
                  <c:v>-0.14999403432819358</c:v>
                </c:pt>
                <c:pt idx="259">
                  <c:v>-0.87780599635243206</c:v>
                </c:pt>
                <c:pt idx="260">
                  <c:v>-1.2936985460805572</c:v>
                </c:pt>
                <c:pt idx="261">
                  <c:v>-1.2936985460805572</c:v>
                </c:pt>
                <c:pt idx="262">
                  <c:v>-1.2936985460805572</c:v>
                </c:pt>
                <c:pt idx="263">
                  <c:v>-2.1476418551534926</c:v>
                </c:pt>
                <c:pt idx="264">
                  <c:v>-1.9874209548483956</c:v>
                </c:pt>
                <c:pt idx="265">
                  <c:v>-1.7453851267279163</c:v>
                </c:pt>
                <c:pt idx="266">
                  <c:v>-1.058480628611369</c:v>
                </c:pt>
                <c:pt idx="267">
                  <c:v>0.62895225758066164</c:v>
                </c:pt>
                <c:pt idx="268">
                  <c:v>0.62895225758066164</c:v>
                </c:pt>
                <c:pt idx="269">
                  <c:v>0.62895225758066164</c:v>
                </c:pt>
                <c:pt idx="270">
                  <c:v>0.34771344321531394</c:v>
                </c:pt>
                <c:pt idx="271">
                  <c:v>-0.46191344662428468</c:v>
                </c:pt>
                <c:pt idx="272">
                  <c:v>-0.8590567420614037</c:v>
                </c:pt>
                <c:pt idx="273">
                  <c:v>-0.54543285210247872</c:v>
                </c:pt>
                <c:pt idx="274">
                  <c:v>-1.6942507968433218</c:v>
                </c:pt>
                <c:pt idx="275">
                  <c:v>-1.6942507968433218</c:v>
                </c:pt>
                <c:pt idx="276">
                  <c:v>-1.6942507968433218</c:v>
                </c:pt>
                <c:pt idx="277">
                  <c:v>-1.4965313879561792</c:v>
                </c:pt>
                <c:pt idx="278">
                  <c:v>-0.92382689324858047</c:v>
                </c:pt>
                <c:pt idx="279">
                  <c:v>-0.9681433124819061</c:v>
                </c:pt>
                <c:pt idx="280">
                  <c:v>-1.1812030203344315</c:v>
                </c:pt>
                <c:pt idx="281">
                  <c:v>-1.6107313913651278</c:v>
                </c:pt>
                <c:pt idx="282">
                  <c:v>-1.6107313913651278</c:v>
                </c:pt>
                <c:pt idx="283">
                  <c:v>-1.6107313913651278</c:v>
                </c:pt>
                <c:pt idx="284">
                  <c:v>-0.80110450152551804</c:v>
                </c:pt>
                <c:pt idx="285">
                  <c:v>-1.0124597317152206</c:v>
                </c:pt>
                <c:pt idx="286">
                  <c:v>-0.87269256336395262</c:v>
                </c:pt>
                <c:pt idx="287">
                  <c:v>-1.3039254120574939</c:v>
                </c:pt>
                <c:pt idx="288">
                  <c:v>-1.7300448277625446</c:v>
                </c:pt>
                <c:pt idx="289">
                  <c:v>-1.7300448277625446</c:v>
                </c:pt>
                <c:pt idx="290">
                  <c:v>-1.7300448277625446</c:v>
                </c:pt>
                <c:pt idx="291">
                  <c:v>-2.3999045492508864</c:v>
                </c:pt>
                <c:pt idx="292">
                  <c:v>-4.1486986313044376</c:v>
                </c:pt>
                <c:pt idx="293">
                  <c:v>-4.1691523632582879</c:v>
                </c:pt>
                <c:pt idx="294">
                  <c:v>-4.1691523632582879</c:v>
                </c:pt>
                <c:pt idx="295">
                  <c:v>-3.6305374218071007</c:v>
                </c:pt>
                <c:pt idx="296">
                  <c:v>-3.6305374218071007</c:v>
                </c:pt>
                <c:pt idx="297">
                  <c:v>-3.6305374218071007</c:v>
                </c:pt>
                <c:pt idx="298">
                  <c:v>-3.2146448720789533</c:v>
                </c:pt>
                <c:pt idx="299">
                  <c:v>-2.9947672535751479</c:v>
                </c:pt>
                <c:pt idx="300">
                  <c:v>-3.3066866658712613</c:v>
                </c:pt>
                <c:pt idx="301">
                  <c:v>-4.3055105762839112</c:v>
                </c:pt>
                <c:pt idx="302">
                  <c:v>-3.3578209957558558</c:v>
                </c:pt>
                <c:pt idx="303">
                  <c:v>-3.3578209957558558</c:v>
                </c:pt>
                <c:pt idx="304">
                  <c:v>-3.3578209957558558</c:v>
                </c:pt>
                <c:pt idx="305">
                  <c:v>-3.3373672638020158</c:v>
                </c:pt>
                <c:pt idx="306">
                  <c:v>-3.3782747277097069</c:v>
                </c:pt>
                <c:pt idx="307">
                  <c:v>-3.775418023146826</c:v>
                </c:pt>
                <c:pt idx="308">
                  <c:v>-5.0043464180401953</c:v>
                </c:pt>
                <c:pt idx="309">
                  <c:v>-4.6429971535222991</c:v>
                </c:pt>
                <c:pt idx="310">
                  <c:v>-4.6429971535222991</c:v>
                </c:pt>
                <c:pt idx="311">
                  <c:v>-4.6429971535222991</c:v>
                </c:pt>
                <c:pt idx="312">
                  <c:v>-4.0992687790826654</c:v>
                </c:pt>
                <c:pt idx="313">
                  <c:v>-3.9458657894288485</c:v>
                </c:pt>
                <c:pt idx="314">
                  <c:v>-2.9163612810854112</c:v>
                </c:pt>
                <c:pt idx="315">
                  <c:v>-2.8294329202815827</c:v>
                </c:pt>
                <c:pt idx="316">
                  <c:v>-2.089689614617618</c:v>
                </c:pt>
                <c:pt idx="317">
                  <c:v>-2.089689614617618</c:v>
                </c:pt>
                <c:pt idx="318">
                  <c:v>-2.089689614617618</c:v>
                </c:pt>
                <c:pt idx="319">
                  <c:v>-2.2771821575278239</c:v>
                </c:pt>
                <c:pt idx="320">
                  <c:v>-2.4459254461470348</c:v>
                </c:pt>
                <c:pt idx="321">
                  <c:v>-1.9073105046958472</c:v>
                </c:pt>
                <c:pt idx="322">
                  <c:v>-1.893674683393276</c:v>
                </c:pt>
                <c:pt idx="323">
                  <c:v>-1.7862925906356075</c:v>
                </c:pt>
                <c:pt idx="324">
                  <c:v>-1.7862925906356075</c:v>
                </c:pt>
                <c:pt idx="325">
                  <c:v>-1.7862925906356075</c:v>
                </c:pt>
                <c:pt idx="326">
                  <c:v>-1.7862925906356075</c:v>
                </c:pt>
                <c:pt idx="327">
                  <c:v>-1.2204060065792999</c:v>
                </c:pt>
                <c:pt idx="328">
                  <c:v>-1.5647104944689794</c:v>
                </c:pt>
                <c:pt idx="329">
                  <c:v>-1.4948269102933565</c:v>
                </c:pt>
                <c:pt idx="330">
                  <c:v>-1.873220951439436</c:v>
                </c:pt>
                <c:pt idx="331">
                  <c:v>-1.873220951439436</c:v>
                </c:pt>
                <c:pt idx="332">
                  <c:v>-1.873220951439436</c:v>
                </c:pt>
                <c:pt idx="333">
                  <c:v>-1.873220951439436</c:v>
                </c:pt>
                <c:pt idx="334">
                  <c:v>-1.9039015493702127</c:v>
                </c:pt>
                <c:pt idx="335">
                  <c:v>-1.5340298965382027</c:v>
                </c:pt>
                <c:pt idx="336">
                  <c:v>-1.6005045253882133</c:v>
                </c:pt>
                <c:pt idx="337">
                  <c:v>-1.5289164635497454</c:v>
                </c:pt>
                <c:pt idx="338">
                  <c:v>-1.5289164635497454</c:v>
                </c:pt>
                <c:pt idx="339">
                  <c:v>-1.5289164635497454</c:v>
                </c:pt>
                <c:pt idx="340">
                  <c:v>-1.4846000443164198</c:v>
                </c:pt>
                <c:pt idx="341">
                  <c:v>-1.3022209343946711</c:v>
                </c:pt>
                <c:pt idx="342">
                  <c:v>-1.3056298897203056</c:v>
                </c:pt>
                <c:pt idx="343">
                  <c:v>-1.3107433227087628</c:v>
                </c:pt>
                <c:pt idx="344">
                  <c:v>-0.36646269750636451</c:v>
                </c:pt>
                <c:pt idx="345">
                  <c:v>-0.36646269750636451</c:v>
                </c:pt>
                <c:pt idx="346">
                  <c:v>-0.36646269750636451</c:v>
                </c:pt>
                <c:pt idx="347">
                  <c:v>0.36305374218070785</c:v>
                </c:pt>
                <c:pt idx="348">
                  <c:v>0.50963882118322257</c:v>
                </c:pt>
                <c:pt idx="349">
                  <c:v>0.43975523700761077</c:v>
                </c:pt>
                <c:pt idx="350">
                  <c:v>-0.15169851199101636</c:v>
                </c:pt>
                <c:pt idx="351">
                  <c:v>-0.61531643627810162</c:v>
                </c:pt>
                <c:pt idx="352">
                  <c:v>-0.61531643627810162</c:v>
                </c:pt>
                <c:pt idx="353">
                  <c:v>-0.61531643627810162</c:v>
                </c:pt>
                <c:pt idx="354">
                  <c:v>-0.38862090712302733</c:v>
                </c:pt>
                <c:pt idx="355">
                  <c:v>-0.36987165283199896</c:v>
                </c:pt>
                <c:pt idx="356">
                  <c:v>-1.7044776628205582E-2</c:v>
                </c:pt>
                <c:pt idx="357">
                  <c:v>0.17556119927046865</c:v>
                </c:pt>
                <c:pt idx="358">
                  <c:v>0.61872539160374718</c:v>
                </c:pt>
                <c:pt idx="359">
                  <c:v>0.61872539160374718</c:v>
                </c:pt>
                <c:pt idx="360">
                  <c:v>0.61872539160374718</c:v>
                </c:pt>
                <c:pt idx="361">
                  <c:v>0.23692239513199986</c:v>
                </c:pt>
                <c:pt idx="362">
                  <c:v>0.67326867681398728</c:v>
                </c:pt>
                <c:pt idx="363">
                  <c:v>0.67497315447679895</c:v>
                </c:pt>
                <c:pt idx="364">
                  <c:v>1.1999522746254376</c:v>
                </c:pt>
                <c:pt idx="365">
                  <c:v>2.4612657451124065</c:v>
                </c:pt>
              </c:numCache>
            </c:numRef>
          </c:val>
          <c:smooth val="0"/>
          <c:extLst>
            <c:ext xmlns:c16="http://schemas.microsoft.com/office/drawing/2014/chart" uri="{C3380CC4-5D6E-409C-BE32-E72D297353CC}">
              <c16:uniqueId val="{00000003-C84A-44E0-BB4C-E0B50C65C623}"/>
            </c:ext>
          </c:extLst>
        </c:ser>
        <c:ser>
          <c:idx val="4"/>
          <c:order val="4"/>
          <c:tx>
            <c:strRef>
              <c:f>'Prior Chart (T+1Y)'!$N$10</c:f>
              <c:strCache>
                <c:ptCount val="1"/>
                <c:pt idx="0">
                  <c:v>Average</c:v>
                </c:pt>
              </c:strCache>
            </c:strRef>
          </c:tx>
          <c:spPr>
            <a:ln>
              <a:solidFill>
                <a:sysClr val="windowText" lastClr="000000"/>
              </a:solidFill>
              <a:prstDash val="dash"/>
            </a:ln>
          </c:spPr>
          <c:marker>
            <c:symbol val="none"/>
          </c:marker>
          <c:val>
            <c:numRef>
              <c:f>'Prior Chart (T+1Y)'!$N$11:$N$376</c:f>
              <c:numCache>
                <c:formatCode>#,##0.0</c:formatCode>
                <c:ptCount val="366"/>
                <c:pt idx="0">
                  <c:v>0</c:v>
                </c:pt>
                <c:pt idx="1">
                  <c:v>0.31029202341644746</c:v>
                </c:pt>
                <c:pt idx="2">
                  <c:v>-0.17217290468369562</c:v>
                </c:pt>
                <c:pt idx="3">
                  <c:v>-0.50476868492425886</c:v>
                </c:pt>
                <c:pt idx="4">
                  <c:v>-0.39738659216657923</c:v>
                </c:pt>
                <c:pt idx="5">
                  <c:v>-0.43318062308580485</c:v>
                </c:pt>
                <c:pt idx="6">
                  <c:v>-0.14351799685574929</c:v>
                </c:pt>
                <c:pt idx="7">
                  <c:v>-0.37721560537538612</c:v>
                </c:pt>
                <c:pt idx="8">
                  <c:v>0.20190618764870938</c:v>
                </c:pt>
                <c:pt idx="9">
                  <c:v>-6.4893216362840733E-2</c:v>
                </c:pt>
                <c:pt idx="10">
                  <c:v>0.1817975272429162</c:v>
                </c:pt>
                <c:pt idx="11">
                  <c:v>0.19031991555701899</c:v>
                </c:pt>
                <c:pt idx="12">
                  <c:v>0.31517290435859879</c:v>
                </c:pt>
                <c:pt idx="13">
                  <c:v>0.23297780011594382</c:v>
                </c:pt>
                <c:pt idx="14">
                  <c:v>0.29498253102689942</c:v>
                </c:pt>
                <c:pt idx="15">
                  <c:v>-1.3829003984500154E-2</c:v>
                </c:pt>
                <c:pt idx="16">
                  <c:v>-0.14479900311435701</c:v>
                </c:pt>
                <c:pt idx="17">
                  <c:v>-9.1172537262743103E-2</c:v>
                </c:pt>
                <c:pt idx="18">
                  <c:v>-9.1172537262743103E-2</c:v>
                </c:pt>
                <c:pt idx="19">
                  <c:v>0.10952970753433933</c:v>
                </c:pt>
                <c:pt idx="20">
                  <c:v>-0.51970297294113565</c:v>
                </c:pt>
                <c:pt idx="21">
                  <c:v>-1.1986858560146945</c:v>
                </c:pt>
                <c:pt idx="22">
                  <c:v>-1.7005149987703971</c:v>
                </c:pt>
                <c:pt idx="23">
                  <c:v>-2.5508500883979908</c:v>
                </c:pt>
                <c:pt idx="24">
                  <c:v>-3.1174663232625521</c:v>
                </c:pt>
                <c:pt idx="25">
                  <c:v>-3.0565312468167267</c:v>
                </c:pt>
                <c:pt idx="26">
                  <c:v>-3.1945939375051635</c:v>
                </c:pt>
                <c:pt idx="27">
                  <c:v>-3.3629092885057004</c:v>
                </c:pt>
                <c:pt idx="28">
                  <c:v>-2.7552532495049769</c:v>
                </c:pt>
                <c:pt idx="29">
                  <c:v>-3.1859597993857847</c:v>
                </c:pt>
                <c:pt idx="30">
                  <c:v>-3.128394653934047</c:v>
                </c:pt>
                <c:pt idx="31">
                  <c:v>-3.8353784162958009</c:v>
                </c:pt>
                <c:pt idx="32">
                  <c:v>-3.7194739352240243</c:v>
                </c:pt>
                <c:pt idx="33">
                  <c:v>-3.77231274277145</c:v>
                </c:pt>
                <c:pt idx="34">
                  <c:v>-3.6046470224114531</c:v>
                </c:pt>
                <c:pt idx="35">
                  <c:v>-4.0166950811965592</c:v>
                </c:pt>
                <c:pt idx="36">
                  <c:v>-4.4774791191763699</c:v>
                </c:pt>
                <c:pt idx="37">
                  <c:v>-4.5955675337097324</c:v>
                </c:pt>
                <c:pt idx="38">
                  <c:v>-4.7424951087986944</c:v>
                </c:pt>
                <c:pt idx="39">
                  <c:v>-4.6922130177454999</c:v>
                </c:pt>
                <c:pt idx="40">
                  <c:v>-4.709683913789406</c:v>
                </c:pt>
                <c:pt idx="41">
                  <c:v>-4.9655436173994847</c:v>
                </c:pt>
                <c:pt idx="42">
                  <c:v>-4.5591683334809812</c:v>
                </c:pt>
                <c:pt idx="43">
                  <c:v>-4.4753624881507639</c:v>
                </c:pt>
                <c:pt idx="44">
                  <c:v>-4.6910427715167211</c:v>
                </c:pt>
                <c:pt idx="45">
                  <c:v>-3.5305959680503483</c:v>
                </c:pt>
                <c:pt idx="46">
                  <c:v>-3.6622668675032135</c:v>
                </c:pt>
                <c:pt idx="47">
                  <c:v>-3.6486310462006482</c:v>
                </c:pt>
                <c:pt idx="48">
                  <c:v>-3.2922489518201123</c:v>
                </c:pt>
                <c:pt idx="49">
                  <c:v>-3.6532112788317557</c:v>
                </c:pt>
                <c:pt idx="50">
                  <c:v>-3.6179279473581403</c:v>
                </c:pt>
                <c:pt idx="51">
                  <c:v>-3.833659807076101</c:v>
                </c:pt>
                <c:pt idx="52">
                  <c:v>-3.8682079104987386</c:v>
                </c:pt>
                <c:pt idx="53">
                  <c:v>-3.8984623890137984</c:v>
                </c:pt>
                <c:pt idx="54">
                  <c:v>-4.2892138932153347</c:v>
                </c:pt>
                <c:pt idx="55">
                  <c:v>-4.5936774312851565</c:v>
                </c:pt>
                <c:pt idx="56">
                  <c:v>-4.5191135053640838</c:v>
                </c:pt>
                <c:pt idx="57">
                  <c:v>-3.979882398516243</c:v>
                </c:pt>
                <c:pt idx="58">
                  <c:v>-4.6188511587450414</c:v>
                </c:pt>
                <c:pt idx="59">
                  <c:v>-4.3687360414890044</c:v>
                </c:pt>
                <c:pt idx="60">
                  <c:v>-4.7215629176927925</c:v>
                </c:pt>
                <c:pt idx="61">
                  <c:v>-4.2251337983964019</c:v>
                </c:pt>
                <c:pt idx="62">
                  <c:v>-4.8722478111225822</c:v>
                </c:pt>
                <c:pt idx="63">
                  <c:v>-4.2917631383355523</c:v>
                </c:pt>
                <c:pt idx="64">
                  <c:v>-3.8538337041760959</c:v>
                </c:pt>
                <c:pt idx="65">
                  <c:v>-3.9105611225650314</c:v>
                </c:pt>
                <c:pt idx="66">
                  <c:v>-3.3028259600630827</c:v>
                </c:pt>
                <c:pt idx="67">
                  <c:v>-3.15581476164484</c:v>
                </c:pt>
                <c:pt idx="68">
                  <c:v>-3.2751281980422542</c:v>
                </c:pt>
                <c:pt idx="69">
                  <c:v>-3.0027578148553724</c:v>
                </c:pt>
                <c:pt idx="70">
                  <c:v>-3.2441433683218222</c:v>
                </c:pt>
                <c:pt idx="71">
                  <c:v>-3.3697247721474639</c:v>
                </c:pt>
                <c:pt idx="72">
                  <c:v>-2.9829725355062866</c:v>
                </c:pt>
                <c:pt idx="73">
                  <c:v>-2.8283967955457845</c:v>
                </c:pt>
                <c:pt idx="74">
                  <c:v>-3.0205766520287671</c:v>
                </c:pt>
                <c:pt idx="75">
                  <c:v>-3.0154632190403041</c:v>
                </c:pt>
                <c:pt idx="76">
                  <c:v>-3.3230714747847694</c:v>
                </c:pt>
                <c:pt idx="77">
                  <c:v>-2.4906940843730325</c:v>
                </c:pt>
                <c:pt idx="78">
                  <c:v>-2.9589286476569634</c:v>
                </c:pt>
                <c:pt idx="79">
                  <c:v>-2.7900321955830361</c:v>
                </c:pt>
                <c:pt idx="80">
                  <c:v>-2.2821944976936317</c:v>
                </c:pt>
                <c:pt idx="81">
                  <c:v>-2.0128870269680381</c:v>
                </c:pt>
                <c:pt idx="82">
                  <c:v>-2.0529422520443097</c:v>
                </c:pt>
                <c:pt idx="83">
                  <c:v>-2.1670408955595382</c:v>
                </c:pt>
                <c:pt idx="84">
                  <c:v>-2.9451594573981108</c:v>
                </c:pt>
                <c:pt idx="85">
                  <c:v>-3.0155991120001779</c:v>
                </c:pt>
                <c:pt idx="86">
                  <c:v>-3.6785679226562333</c:v>
                </c:pt>
                <c:pt idx="87">
                  <c:v>-3.2883468876780313</c:v>
                </c:pt>
                <c:pt idx="88">
                  <c:v>-3.1698856901120207</c:v>
                </c:pt>
                <c:pt idx="89">
                  <c:v>-3.1656244959549742</c:v>
                </c:pt>
                <c:pt idx="90">
                  <c:v>-3.2960637420599377</c:v>
                </c:pt>
                <c:pt idx="91">
                  <c:v>-3.2166529388349847</c:v>
                </c:pt>
                <c:pt idx="92">
                  <c:v>-3.4079736832135863</c:v>
                </c:pt>
                <c:pt idx="93">
                  <c:v>-2.9816127082539667</c:v>
                </c:pt>
                <c:pt idx="94">
                  <c:v>-2.4945748713694815</c:v>
                </c:pt>
                <c:pt idx="95">
                  <c:v>-2.7638823420950809</c:v>
                </c:pt>
                <c:pt idx="96">
                  <c:v>-2.5687196497021612</c:v>
                </c:pt>
                <c:pt idx="97">
                  <c:v>-2.2899083225017907</c:v>
                </c:pt>
                <c:pt idx="98">
                  <c:v>-2.2629453836212701</c:v>
                </c:pt>
                <c:pt idx="99">
                  <c:v>-1.7771648904812753</c:v>
                </c:pt>
                <c:pt idx="100">
                  <c:v>-2.1806334264060867</c:v>
                </c:pt>
                <c:pt idx="101">
                  <c:v>-2.0273446131319899</c:v>
                </c:pt>
                <c:pt idx="102">
                  <c:v>-2.0017774481896842</c:v>
                </c:pt>
                <c:pt idx="103">
                  <c:v>-1.7414184851938936</c:v>
                </c:pt>
                <c:pt idx="104">
                  <c:v>-1.4647847881171934</c:v>
                </c:pt>
                <c:pt idx="105">
                  <c:v>-1.5591363287868532</c:v>
                </c:pt>
                <c:pt idx="106">
                  <c:v>-2.2047708559419563</c:v>
                </c:pt>
                <c:pt idx="107">
                  <c:v>-2.5251080207465471</c:v>
                </c:pt>
                <c:pt idx="108">
                  <c:v>-2.9241904666214928</c:v>
                </c:pt>
                <c:pt idx="109">
                  <c:v>-3.0115449468410325</c:v>
                </c:pt>
                <c:pt idx="110">
                  <c:v>-2.9224859889586758</c:v>
                </c:pt>
                <c:pt idx="111">
                  <c:v>-2.6581269800320881</c:v>
                </c:pt>
                <c:pt idx="112">
                  <c:v>-2.9834064154969973</c:v>
                </c:pt>
                <c:pt idx="113">
                  <c:v>-2.1561770779596614</c:v>
                </c:pt>
                <c:pt idx="114">
                  <c:v>-2.5042398644074071</c:v>
                </c:pt>
                <c:pt idx="115">
                  <c:v>-2.3365131561130736</c:v>
                </c:pt>
                <c:pt idx="116">
                  <c:v>-2.3365131561130736</c:v>
                </c:pt>
                <c:pt idx="117">
                  <c:v>-2.379551217099285</c:v>
                </c:pt>
                <c:pt idx="118">
                  <c:v>-2.5567465412992707</c:v>
                </c:pt>
                <c:pt idx="119">
                  <c:v>-2.1637523328713186</c:v>
                </c:pt>
                <c:pt idx="120">
                  <c:v>-1.1758816637984311</c:v>
                </c:pt>
                <c:pt idx="121">
                  <c:v>-0.26232867827280515</c:v>
                </c:pt>
                <c:pt idx="122">
                  <c:v>0.15446806140585745</c:v>
                </c:pt>
                <c:pt idx="123">
                  <c:v>9.3959104375740399E-2</c:v>
                </c:pt>
                <c:pt idx="124">
                  <c:v>5.9869551119337561E-2</c:v>
                </c:pt>
                <c:pt idx="125">
                  <c:v>1.1453730100211001E-2</c:v>
                </c:pt>
                <c:pt idx="126">
                  <c:v>2.6910177192118745E-2</c:v>
                </c:pt>
                <c:pt idx="127">
                  <c:v>0.51352348022220828</c:v>
                </c:pt>
                <c:pt idx="128">
                  <c:v>0.93305320971566463</c:v>
                </c:pt>
                <c:pt idx="129">
                  <c:v>1.175952447672088</c:v>
                </c:pt>
                <c:pt idx="130">
                  <c:v>1.1993890155358704</c:v>
                </c:pt>
                <c:pt idx="131">
                  <c:v>1.3728196177278247</c:v>
                </c:pt>
                <c:pt idx="132">
                  <c:v>1.3366812998198918</c:v>
                </c:pt>
                <c:pt idx="133">
                  <c:v>1.2353721224046765</c:v>
                </c:pt>
                <c:pt idx="134">
                  <c:v>1.2307464921271549</c:v>
                </c:pt>
                <c:pt idx="135">
                  <c:v>1.3767954223903478</c:v>
                </c:pt>
                <c:pt idx="136">
                  <c:v>1.7604586498949248</c:v>
                </c:pt>
                <c:pt idx="137">
                  <c:v>1.6044989437468764</c:v>
                </c:pt>
                <c:pt idx="138">
                  <c:v>1.3867519223215912</c:v>
                </c:pt>
                <c:pt idx="139">
                  <c:v>1.6423549021542057</c:v>
                </c:pt>
                <c:pt idx="140">
                  <c:v>1.5337966137392274</c:v>
                </c:pt>
                <c:pt idx="141">
                  <c:v>1.0158850260206049</c:v>
                </c:pt>
                <c:pt idx="142">
                  <c:v>1.317660539940277</c:v>
                </c:pt>
                <c:pt idx="143">
                  <c:v>1.0549326684334033</c:v>
                </c:pt>
                <c:pt idx="144">
                  <c:v>1.295264018891054</c:v>
                </c:pt>
                <c:pt idx="145">
                  <c:v>1.2360334201080514</c:v>
                </c:pt>
                <c:pt idx="146">
                  <c:v>1.4738644308150943</c:v>
                </c:pt>
                <c:pt idx="147">
                  <c:v>1.3080044510119988</c:v>
                </c:pt>
                <c:pt idx="148">
                  <c:v>1.5222516711503515</c:v>
                </c:pt>
                <c:pt idx="149">
                  <c:v>1.5204179431288907</c:v>
                </c:pt>
                <c:pt idx="150">
                  <c:v>1.3227939475077028</c:v>
                </c:pt>
                <c:pt idx="151">
                  <c:v>1.3227939475077028</c:v>
                </c:pt>
                <c:pt idx="152">
                  <c:v>1.3381342464730828</c:v>
                </c:pt>
                <c:pt idx="153">
                  <c:v>1.331065673999321</c:v>
                </c:pt>
                <c:pt idx="154">
                  <c:v>0.76080367883772659</c:v>
                </c:pt>
                <c:pt idx="155">
                  <c:v>1.3978636527182813</c:v>
                </c:pt>
                <c:pt idx="156">
                  <c:v>1.4922797100213352</c:v>
                </c:pt>
                <c:pt idx="157">
                  <c:v>2.1182559765188151</c:v>
                </c:pt>
                <c:pt idx="158">
                  <c:v>2.0428328399390212</c:v>
                </c:pt>
                <c:pt idx="159">
                  <c:v>2.0372932875348555</c:v>
                </c:pt>
                <c:pt idx="160">
                  <c:v>1.821856603416272</c:v>
                </c:pt>
                <c:pt idx="161">
                  <c:v>1.8636874250875095</c:v>
                </c:pt>
                <c:pt idx="162">
                  <c:v>2.1205469769567524</c:v>
                </c:pt>
                <c:pt idx="163">
                  <c:v>2.3414248283719488</c:v>
                </c:pt>
                <c:pt idx="164">
                  <c:v>2.5954665246144399</c:v>
                </c:pt>
                <c:pt idx="165">
                  <c:v>2.6538448845660314</c:v>
                </c:pt>
                <c:pt idx="166">
                  <c:v>2.5831090615589885</c:v>
                </c:pt>
                <c:pt idx="167">
                  <c:v>2.6749710564868661</c:v>
                </c:pt>
                <c:pt idx="168">
                  <c:v>2.5841597014999356</c:v>
                </c:pt>
                <c:pt idx="169">
                  <c:v>2.8884300151571924</c:v>
                </c:pt>
                <c:pt idx="170">
                  <c:v>3.0133468473097809</c:v>
                </c:pt>
                <c:pt idx="171">
                  <c:v>2.7810072770925149</c:v>
                </c:pt>
                <c:pt idx="172">
                  <c:v>2.8449251894482748</c:v>
                </c:pt>
                <c:pt idx="173">
                  <c:v>2.8010348896306549</c:v>
                </c:pt>
                <c:pt idx="174">
                  <c:v>2.8447950883816517</c:v>
                </c:pt>
                <c:pt idx="175">
                  <c:v>3.4922677471620673</c:v>
                </c:pt>
                <c:pt idx="176">
                  <c:v>3.9515212707347951</c:v>
                </c:pt>
                <c:pt idx="177">
                  <c:v>4.3337012207051533</c:v>
                </c:pt>
                <c:pt idx="178">
                  <c:v>4.0940067721857574</c:v>
                </c:pt>
                <c:pt idx="179">
                  <c:v>4.2457052841767569</c:v>
                </c:pt>
                <c:pt idx="180">
                  <c:v>4.2295127463799629</c:v>
                </c:pt>
                <c:pt idx="181">
                  <c:v>3.9363776598331177</c:v>
                </c:pt>
                <c:pt idx="182">
                  <c:v>3.9397129626194154</c:v>
                </c:pt>
                <c:pt idx="183">
                  <c:v>3.9397206323494638</c:v>
                </c:pt>
                <c:pt idx="184">
                  <c:v>4.0476555909069791</c:v>
                </c:pt>
                <c:pt idx="185">
                  <c:v>4.0167920118181826</c:v>
                </c:pt>
                <c:pt idx="186">
                  <c:v>4.0645173863771475</c:v>
                </c:pt>
                <c:pt idx="187">
                  <c:v>4.0781532076797076</c:v>
                </c:pt>
                <c:pt idx="188">
                  <c:v>3.8754303118153919</c:v>
                </c:pt>
                <c:pt idx="189">
                  <c:v>2.5267417909995151</c:v>
                </c:pt>
                <c:pt idx="190">
                  <c:v>2.6066470164950339</c:v>
                </c:pt>
                <c:pt idx="191">
                  <c:v>3.0802472521042121</c:v>
                </c:pt>
                <c:pt idx="192">
                  <c:v>2.8110084001109037</c:v>
                </c:pt>
                <c:pt idx="193">
                  <c:v>2.781180041011547</c:v>
                </c:pt>
                <c:pt idx="194">
                  <c:v>2.9844390023028575</c:v>
                </c:pt>
                <c:pt idx="195">
                  <c:v>2.929305182528311</c:v>
                </c:pt>
                <c:pt idx="196">
                  <c:v>2.7567656931288487</c:v>
                </c:pt>
                <c:pt idx="197">
                  <c:v>3.2090155752830611</c:v>
                </c:pt>
                <c:pt idx="198">
                  <c:v>3.6535539276785847</c:v>
                </c:pt>
                <c:pt idx="199">
                  <c:v>4.1541148157848848</c:v>
                </c:pt>
                <c:pt idx="200">
                  <c:v>4.0850834704406669</c:v>
                </c:pt>
                <c:pt idx="201">
                  <c:v>4.2014140709281467</c:v>
                </c:pt>
                <c:pt idx="202">
                  <c:v>4.4417454213857983</c:v>
                </c:pt>
                <c:pt idx="203">
                  <c:v>4.2877915542471028</c:v>
                </c:pt>
                <c:pt idx="204">
                  <c:v>4.5077329978567509</c:v>
                </c:pt>
                <c:pt idx="205">
                  <c:v>4.090934478145841</c:v>
                </c:pt>
                <c:pt idx="206">
                  <c:v>4.2418819678261439</c:v>
                </c:pt>
                <c:pt idx="207">
                  <c:v>4.2883289841379906</c:v>
                </c:pt>
                <c:pt idx="208">
                  <c:v>4.3684394342905444</c:v>
                </c:pt>
                <c:pt idx="209">
                  <c:v>3.5957360514861705</c:v>
                </c:pt>
                <c:pt idx="210">
                  <c:v>3.9247984528114062</c:v>
                </c:pt>
                <c:pt idx="211">
                  <c:v>3.839373223290826</c:v>
                </c:pt>
                <c:pt idx="212">
                  <c:v>3.8920252917806097</c:v>
                </c:pt>
                <c:pt idx="213">
                  <c:v>3.0850278069021133</c:v>
                </c:pt>
                <c:pt idx="214">
                  <c:v>3.0850278069021133</c:v>
                </c:pt>
                <c:pt idx="215">
                  <c:v>3.1323270620453734</c:v>
                </c:pt>
                <c:pt idx="216">
                  <c:v>4.0091212073636697</c:v>
                </c:pt>
                <c:pt idx="217">
                  <c:v>4.544656102692219</c:v>
                </c:pt>
                <c:pt idx="218">
                  <c:v>4.4980511598726904</c:v>
                </c:pt>
                <c:pt idx="219">
                  <c:v>4.6335289562316531</c:v>
                </c:pt>
                <c:pt idx="220">
                  <c:v>5.0379379376487119</c:v>
                </c:pt>
                <c:pt idx="221">
                  <c:v>4.9352431584637948</c:v>
                </c:pt>
                <c:pt idx="222">
                  <c:v>5.0051267426394244</c:v>
                </c:pt>
                <c:pt idx="223">
                  <c:v>4.96198819535367</c:v>
                </c:pt>
                <c:pt idx="224">
                  <c:v>5.6372952123677491</c:v>
                </c:pt>
                <c:pt idx="225">
                  <c:v>4.6385906153173311</c:v>
                </c:pt>
                <c:pt idx="226">
                  <c:v>4.8922923015928355</c:v>
                </c:pt>
                <c:pt idx="227">
                  <c:v>4.5759490410798218</c:v>
                </c:pt>
                <c:pt idx="228">
                  <c:v>4.5678527721814213</c:v>
                </c:pt>
                <c:pt idx="229">
                  <c:v>4.171987834991425</c:v>
                </c:pt>
                <c:pt idx="230">
                  <c:v>4.112288710768591</c:v>
                </c:pt>
                <c:pt idx="231">
                  <c:v>4.2489045871415163</c:v>
                </c:pt>
                <c:pt idx="232">
                  <c:v>4.0007300800494834</c:v>
                </c:pt>
                <c:pt idx="233">
                  <c:v>3.8125630606595653</c:v>
                </c:pt>
                <c:pt idx="234">
                  <c:v>3.2763190892793141</c:v>
                </c:pt>
                <c:pt idx="235">
                  <c:v>3.3530205841062282</c:v>
                </c:pt>
                <c:pt idx="236">
                  <c:v>3.4186429741248054</c:v>
                </c:pt>
                <c:pt idx="237">
                  <c:v>3.5448623042461578</c:v>
                </c:pt>
                <c:pt idx="238">
                  <c:v>3.1488750694712326</c:v>
                </c:pt>
                <c:pt idx="239">
                  <c:v>3.4170520431326428</c:v>
                </c:pt>
                <c:pt idx="240">
                  <c:v>3.6317441438670519</c:v>
                </c:pt>
                <c:pt idx="241">
                  <c:v>3.4910700997375197</c:v>
                </c:pt>
                <c:pt idx="242">
                  <c:v>3.4497365164141338</c:v>
                </c:pt>
                <c:pt idx="243">
                  <c:v>3.0760297888407946</c:v>
                </c:pt>
                <c:pt idx="244">
                  <c:v>3.2027552792263574</c:v>
                </c:pt>
                <c:pt idx="245">
                  <c:v>3.4919221675826924</c:v>
                </c:pt>
                <c:pt idx="246">
                  <c:v>3.9426639227561258</c:v>
                </c:pt>
                <c:pt idx="247">
                  <c:v>4.0603100647251171</c:v>
                </c:pt>
                <c:pt idx="248">
                  <c:v>4.7961006885511885</c:v>
                </c:pt>
                <c:pt idx="249">
                  <c:v>5.0053253216623705</c:v>
                </c:pt>
                <c:pt idx="250">
                  <c:v>5.3645439891017359</c:v>
                </c:pt>
                <c:pt idx="251">
                  <c:v>5.0739382961098283</c:v>
                </c:pt>
                <c:pt idx="252">
                  <c:v>4.4408625106438091</c:v>
                </c:pt>
                <c:pt idx="253">
                  <c:v>4.3239886027707621</c:v>
                </c:pt>
                <c:pt idx="254">
                  <c:v>4.9921218145646487</c:v>
                </c:pt>
                <c:pt idx="255">
                  <c:v>4.6293654536050557</c:v>
                </c:pt>
                <c:pt idx="256">
                  <c:v>4.6242520206165949</c:v>
                </c:pt>
                <c:pt idx="257">
                  <c:v>4.5560729141037841</c:v>
                </c:pt>
                <c:pt idx="258">
                  <c:v>4.7808862847613511</c:v>
                </c:pt>
                <c:pt idx="259">
                  <c:v>3.8916776281163523</c:v>
                </c:pt>
                <c:pt idx="260">
                  <c:v>4.1320823709543397</c:v>
                </c:pt>
                <c:pt idx="261">
                  <c:v>5.4206301035698035</c:v>
                </c:pt>
                <c:pt idx="262">
                  <c:v>5.6350609448821505</c:v>
                </c:pt>
                <c:pt idx="263">
                  <c:v>5.4215751176139166</c:v>
                </c:pt>
                <c:pt idx="264">
                  <c:v>5.4616303426901904</c:v>
                </c:pt>
                <c:pt idx="265">
                  <c:v>5.2455792795933522</c:v>
                </c:pt>
                <c:pt idx="266">
                  <c:v>5.9252567064199271</c:v>
                </c:pt>
                <c:pt idx="267">
                  <c:v>6.495213306632813</c:v>
                </c:pt>
                <c:pt idx="268">
                  <c:v>6.9098794890991755</c:v>
                </c:pt>
                <c:pt idx="269">
                  <c:v>6.2471172621185289</c:v>
                </c:pt>
                <c:pt idx="270">
                  <c:v>6.1768075585271918</c:v>
                </c:pt>
                <c:pt idx="271">
                  <c:v>5.974400836067292</c:v>
                </c:pt>
                <c:pt idx="272">
                  <c:v>6.2615152327240828</c:v>
                </c:pt>
                <c:pt idx="273">
                  <c:v>5.45548038064734</c:v>
                </c:pt>
                <c:pt idx="274">
                  <c:v>5.534255142576308</c:v>
                </c:pt>
                <c:pt idx="275">
                  <c:v>5.4037456481947661</c:v>
                </c:pt>
                <c:pt idx="276">
                  <c:v>5.3311921343676261</c:v>
                </c:pt>
                <c:pt idx="277">
                  <c:v>5.3806219865894125</c:v>
                </c:pt>
                <c:pt idx="278">
                  <c:v>5.5237981102663118</c:v>
                </c:pt>
                <c:pt idx="279">
                  <c:v>5.7251443284802441</c:v>
                </c:pt>
                <c:pt idx="280">
                  <c:v>5.5891941456127334</c:v>
                </c:pt>
                <c:pt idx="281">
                  <c:v>5.7026858410220678</c:v>
                </c:pt>
                <c:pt idx="282">
                  <c:v>6.3032256351911595</c:v>
                </c:pt>
                <c:pt idx="283">
                  <c:v>6.2063509449667178</c:v>
                </c:pt>
                <c:pt idx="284">
                  <c:v>6.4087576674266202</c:v>
                </c:pt>
                <c:pt idx="285">
                  <c:v>6.3559188598791954</c:v>
                </c:pt>
                <c:pt idx="286">
                  <c:v>5.9403277565176547</c:v>
                </c:pt>
                <c:pt idx="287">
                  <c:v>6.0827105667494532</c:v>
                </c:pt>
                <c:pt idx="288">
                  <c:v>5.1931284741993409</c:v>
                </c:pt>
                <c:pt idx="289">
                  <c:v>4.181974969402849</c:v>
                </c:pt>
                <c:pt idx="290">
                  <c:v>2.3939148418158833</c:v>
                </c:pt>
                <c:pt idx="291">
                  <c:v>2.2264499114437979</c:v>
                </c:pt>
                <c:pt idx="292">
                  <c:v>1.7892513909304102</c:v>
                </c:pt>
                <c:pt idx="293">
                  <c:v>2.6126306318577903</c:v>
                </c:pt>
                <c:pt idx="294">
                  <c:v>3.3853599813302742</c:v>
                </c:pt>
                <c:pt idx="295">
                  <c:v>3.0433387195011319</c:v>
                </c:pt>
                <c:pt idx="296">
                  <c:v>3.6907544181556782</c:v>
                </c:pt>
                <c:pt idx="297">
                  <c:v>3.4304341677441172</c:v>
                </c:pt>
                <c:pt idx="298">
                  <c:v>3.5344073051761544</c:v>
                </c:pt>
                <c:pt idx="299">
                  <c:v>3.5893767098021057</c:v>
                </c:pt>
                <c:pt idx="300">
                  <c:v>3.7705095733786278</c:v>
                </c:pt>
                <c:pt idx="301">
                  <c:v>3.843022007193206</c:v>
                </c:pt>
                <c:pt idx="302">
                  <c:v>3.9138965329905124</c:v>
                </c:pt>
                <c:pt idx="303">
                  <c:v>3.6232313943947991</c:v>
                </c:pt>
                <c:pt idx="304">
                  <c:v>3.701333622029324</c:v>
                </c:pt>
                <c:pt idx="305">
                  <c:v>3.7064470550177839</c:v>
                </c:pt>
                <c:pt idx="306">
                  <c:v>3.696220189040861</c:v>
                </c:pt>
                <c:pt idx="307">
                  <c:v>3.9313576043311595</c:v>
                </c:pt>
                <c:pt idx="308">
                  <c:v>3.355067124503941</c:v>
                </c:pt>
                <c:pt idx="309">
                  <c:v>3.2562712605076429</c:v>
                </c:pt>
                <c:pt idx="310">
                  <c:v>3.0523209334689105</c:v>
                </c:pt>
                <c:pt idx="311">
                  <c:v>3.4541816808656089</c:v>
                </c:pt>
                <c:pt idx="312">
                  <c:v>3.5901137744755172</c:v>
                </c:pt>
                <c:pt idx="313">
                  <c:v>3.6284645218889713</c:v>
                </c:pt>
                <c:pt idx="314">
                  <c:v>4.0247311192847857</c:v>
                </c:pt>
                <c:pt idx="315">
                  <c:v>3.4408011405216294</c:v>
                </c:pt>
                <c:pt idx="316">
                  <c:v>3.1649296027588258</c:v>
                </c:pt>
                <c:pt idx="317">
                  <c:v>3.2945741655213077</c:v>
                </c:pt>
                <c:pt idx="318">
                  <c:v>3.3440930295542239</c:v>
                </c:pt>
                <c:pt idx="319">
                  <c:v>3.2972198938266724</c:v>
                </c:pt>
                <c:pt idx="320">
                  <c:v>3.2550340716718695</c:v>
                </c:pt>
                <c:pt idx="321">
                  <c:v>4.2374360536760332</c:v>
                </c:pt>
                <c:pt idx="322">
                  <c:v>4.5022414335703864</c:v>
                </c:pt>
                <c:pt idx="323">
                  <c:v>4.2899809840178555</c:v>
                </c:pt>
                <c:pt idx="324">
                  <c:v>4.1108100763768807</c:v>
                </c:pt>
                <c:pt idx="325">
                  <c:v>3.4628291691885527</c:v>
                </c:pt>
                <c:pt idx="326">
                  <c:v>3.4628291691885527</c:v>
                </c:pt>
                <c:pt idx="327">
                  <c:v>3.6043008152026297</c:v>
                </c:pt>
                <c:pt idx="328">
                  <c:v>4.0826009445963649</c:v>
                </c:pt>
                <c:pt idx="329">
                  <c:v>3.7165144300918689</c:v>
                </c:pt>
                <c:pt idx="330">
                  <c:v>4.3021729495817924</c:v>
                </c:pt>
                <c:pt idx="331">
                  <c:v>4.2036598574477475</c:v>
                </c:pt>
                <c:pt idx="332">
                  <c:v>4.1312713301544095</c:v>
                </c:pt>
                <c:pt idx="333">
                  <c:v>4.1312713301544095</c:v>
                </c:pt>
                <c:pt idx="334">
                  <c:v>4.1236011806717157</c:v>
                </c:pt>
                <c:pt idx="335">
                  <c:v>4.2168549773174888</c:v>
                </c:pt>
                <c:pt idx="336">
                  <c:v>5.0795194969905335</c:v>
                </c:pt>
                <c:pt idx="337">
                  <c:v>5.2819283878348475</c:v>
                </c:pt>
                <c:pt idx="338">
                  <c:v>5.9845322257814884</c:v>
                </c:pt>
                <c:pt idx="339">
                  <c:v>6.2711805203753945</c:v>
                </c:pt>
                <c:pt idx="340">
                  <c:v>6.2822596251837259</c:v>
                </c:pt>
                <c:pt idx="341">
                  <c:v>6.3278544026641628</c:v>
                </c:pt>
                <c:pt idx="342">
                  <c:v>6.385390875866972</c:v>
                </c:pt>
                <c:pt idx="343">
                  <c:v>6.2581425967042223</c:v>
                </c:pt>
                <c:pt idx="344">
                  <c:v>6.7198574385210623</c:v>
                </c:pt>
                <c:pt idx="345">
                  <c:v>6.6800794739397293</c:v>
                </c:pt>
                <c:pt idx="346">
                  <c:v>6.6370219806345965</c:v>
                </c:pt>
                <c:pt idx="347">
                  <c:v>6.8194010905563651</c:v>
                </c:pt>
                <c:pt idx="348">
                  <c:v>6.8560473603069934</c:v>
                </c:pt>
                <c:pt idx="349">
                  <c:v>6.5606537840215919</c:v>
                </c:pt>
                <c:pt idx="350">
                  <c:v>6.96762468855382</c:v>
                </c:pt>
                <c:pt idx="351">
                  <c:v>6.8668743253694267</c:v>
                </c:pt>
                <c:pt idx="352">
                  <c:v>7.0229423576764862</c:v>
                </c:pt>
                <c:pt idx="353">
                  <c:v>6.9042681380416759</c:v>
                </c:pt>
                <c:pt idx="354">
                  <c:v>6.9609420203304442</c:v>
                </c:pt>
                <c:pt idx="355">
                  <c:v>6.9656293339032009</c:v>
                </c:pt>
                <c:pt idx="356">
                  <c:v>7.6004691133399085</c:v>
                </c:pt>
                <c:pt idx="357">
                  <c:v>7.4999739368946274</c:v>
                </c:pt>
                <c:pt idx="358">
                  <c:v>8.0463821076221915</c:v>
                </c:pt>
                <c:pt idx="359">
                  <c:v>7.3172629639736648</c:v>
                </c:pt>
                <c:pt idx="360">
                  <c:v>7.0789046308863952</c:v>
                </c:pt>
                <c:pt idx="361">
                  <c:v>6.9834538817684582</c:v>
                </c:pt>
                <c:pt idx="362">
                  <c:v>7.0925404521889561</c:v>
                </c:pt>
                <c:pt idx="363">
                  <c:v>7.3016299072896027</c:v>
                </c:pt>
                <c:pt idx="364">
                  <c:v>7.7816309468201172</c:v>
                </c:pt>
                <c:pt idx="365">
                  <c:v>7.9171034285439594</c:v>
                </c:pt>
              </c:numCache>
            </c:numRef>
          </c:val>
          <c:smooth val="0"/>
          <c:extLst>
            <c:ext xmlns:c16="http://schemas.microsoft.com/office/drawing/2014/chart" uri="{C3380CC4-5D6E-409C-BE32-E72D297353CC}">
              <c16:uniqueId val="{00000004-C84A-44E0-BB4C-E0B50C65C623}"/>
            </c:ext>
          </c:extLst>
        </c:ser>
        <c:dLbls>
          <c:showLegendKey val="0"/>
          <c:showVal val="0"/>
          <c:showCatName val="0"/>
          <c:showSerName val="0"/>
          <c:showPercent val="0"/>
          <c:showBubbleSize val="0"/>
        </c:dLbls>
        <c:smooth val="0"/>
        <c:axId val="999979648"/>
        <c:axId val="1000001920"/>
      </c:lineChart>
      <c:catAx>
        <c:axId val="999979648"/>
        <c:scaling>
          <c:orientation val="minMax"/>
        </c:scaling>
        <c:delete val="0"/>
        <c:axPos val="b"/>
        <c:title>
          <c:tx>
            <c:rich>
              <a:bodyPr/>
              <a:lstStyle/>
              <a:p>
                <a:pPr>
                  <a:defRPr sz="1200" b="0"/>
                </a:pPr>
                <a:r>
                  <a:rPr lang="en-US" sz="1200" b="0"/>
                  <a:t>Days after initial rate hike</a:t>
                </a:r>
              </a:p>
            </c:rich>
          </c:tx>
          <c:layout>
            <c:manualLayout>
              <c:xMode val="edge"/>
              <c:yMode val="edge"/>
              <c:x val="0.39657605299337584"/>
              <c:y val="0.93112992125984251"/>
            </c:manualLayout>
          </c:layout>
          <c:overlay val="0"/>
        </c:title>
        <c:numFmt formatCode="#0" sourceLinked="0"/>
        <c:majorTickMark val="none"/>
        <c:minorTickMark val="none"/>
        <c:tickLblPos val="low"/>
        <c:spPr>
          <a:ln>
            <a:solidFill>
              <a:srgbClr val="D9D9D9"/>
            </a:solidFill>
          </a:ln>
        </c:spPr>
        <c:txPr>
          <a:bodyPr/>
          <a:lstStyle/>
          <a:p>
            <a:pPr>
              <a:defRPr sz="1200">
                <a:solidFill>
                  <a:srgbClr val="646469"/>
                </a:solidFill>
              </a:defRPr>
            </a:pPr>
            <a:endParaRPr lang="en-US"/>
          </a:p>
        </c:txPr>
        <c:crossAx val="1000001920"/>
        <c:crosses val="autoZero"/>
        <c:auto val="0"/>
        <c:lblAlgn val="ctr"/>
        <c:lblOffset val="1"/>
        <c:tickLblSkip val="50"/>
        <c:noMultiLvlLbl val="0"/>
      </c:catAx>
      <c:valAx>
        <c:axId val="1000001920"/>
        <c:scaling>
          <c:orientation val="minMax"/>
          <c:max val="15"/>
        </c:scaling>
        <c:delete val="0"/>
        <c:axPos val="l"/>
        <c:numFmt formatCode="#,##0" sourceLinked="0"/>
        <c:majorTickMark val="none"/>
        <c:minorTickMark val="none"/>
        <c:tickLblPos val="low"/>
        <c:spPr>
          <a:ln w="6350">
            <a:solidFill>
              <a:schemeClr val="bg1">
                <a:lumMod val="85000"/>
              </a:schemeClr>
            </a:solidFill>
            <a:prstDash val="solid"/>
          </a:ln>
        </c:spPr>
        <c:txPr>
          <a:bodyPr/>
          <a:lstStyle/>
          <a:p>
            <a:pPr>
              <a:defRPr sz="1200"/>
            </a:pPr>
            <a:endParaRPr lang="en-US"/>
          </a:p>
        </c:txPr>
        <c:crossAx val="999979648"/>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legend>
      <c:legendPos val="t"/>
      <c:layout>
        <c:manualLayout>
          <c:xMode val="edge"/>
          <c:yMode val="edge"/>
          <c:x val="0"/>
          <c:y val="6.8541444045573108E-2"/>
          <c:w val="0.61583479148439779"/>
          <c:h val="0.102175695439571"/>
        </c:manualLayout>
      </c:layout>
      <c:overlay val="0"/>
      <c:txPr>
        <a:bodyPr/>
        <a:lstStyle/>
        <a:p>
          <a:pPr>
            <a:defRPr sz="1200"/>
          </a:pPr>
          <a:endParaRPr lang="en-US"/>
        </a:p>
      </c:txPr>
    </c:legend>
    <c:plotVisOnly val="1"/>
    <c:dispBlanksAs val="gap"/>
    <c:showDLblsOverMax val="0"/>
  </c:chart>
  <c:spPr>
    <a:noFill/>
    <a:ln w="9525">
      <a:noFill/>
    </a:ln>
    <a:extLst>
      <a:ext uri="{909E8E84-426E-40DD-AFC4-6F175D3DCCD1}">
        <a14:hiddenFill xmlns:a14="http://schemas.microsoft.com/office/drawing/2010/main">
          <a:solidFill>
            <a:sysClr val="window" lastClr="FFFFFF"/>
          </a:solidFill>
        </a14:hiddenFill>
      </a:ext>
    </a:extLst>
  </c:spPr>
  <c:txPr>
    <a:bodyPr/>
    <a:lstStyle/>
    <a:p>
      <a:pPr>
        <a:defRPr sz="1200">
          <a:solidFill>
            <a:srgbClr val="646469"/>
          </a:solidFill>
          <a:latin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en-US" sz="1200" b="1" baseline="0" dirty="0"/>
              <a:t>AVERAGE </a:t>
            </a:r>
            <a:r>
              <a:rPr lang="en-US" sz="1200" b="1" dirty="0"/>
              <a:t>RETURN DURING</a:t>
            </a:r>
            <a:r>
              <a:rPr lang="en-US" sz="1200" b="1" baseline="0" dirty="0"/>
              <a:t> FED RATE HIKES INDEXED TO 0 ON DAY OF INITIAL HIKE</a:t>
            </a:r>
            <a:endParaRPr lang="en-US" sz="1200" b="1" dirty="0"/>
          </a:p>
        </c:rich>
      </c:tx>
      <c:layout>
        <c:manualLayout>
          <c:xMode val="edge"/>
          <c:yMode val="edge"/>
          <c:x val="5.8119653580310205E-4"/>
          <c:y val="0"/>
        </c:manualLayout>
      </c:layout>
      <c:overlay val="0"/>
    </c:title>
    <c:autoTitleDeleted val="0"/>
    <c:plotArea>
      <c:layout>
        <c:manualLayout>
          <c:layoutTarget val="inner"/>
          <c:xMode val="edge"/>
          <c:yMode val="edge"/>
          <c:x val="5.102617381160688E-2"/>
          <c:y val="0.27226194621882061"/>
          <c:w val="0.92552753996465498"/>
          <c:h val="0.52953618244625811"/>
        </c:manualLayout>
      </c:layout>
      <c:lineChart>
        <c:grouping val="standard"/>
        <c:varyColors val="0"/>
        <c:ser>
          <c:idx val="9"/>
          <c:order val="0"/>
          <c:tx>
            <c:strRef>
              <c:f>'Progression - Hike cycle 1yr'!$M$10</c:f>
              <c:strCache>
                <c:ptCount val="1"/>
                <c:pt idx="0">
                  <c:v>GLI (24.6%)</c:v>
                </c:pt>
              </c:strCache>
            </c:strRef>
          </c:tx>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1yr'!$M$11:$M$376</c:f>
              <c:numCache>
                <c:formatCode>#,##0.0</c:formatCode>
                <c:ptCount val="366"/>
                <c:pt idx="0">
                  <c:v>0</c:v>
                </c:pt>
                <c:pt idx="1">
                  <c:v>0.85629774442641526</c:v>
                </c:pt>
                <c:pt idx="2">
                  <c:v>0.89258681374624338</c:v>
                </c:pt>
                <c:pt idx="3">
                  <c:v>0.87844748580190313</c:v>
                </c:pt>
                <c:pt idx="4">
                  <c:v>0.87844748580190313</c:v>
                </c:pt>
                <c:pt idx="5">
                  <c:v>0.87844748580190313</c:v>
                </c:pt>
                <c:pt idx="6">
                  <c:v>0.6595081039898254</c:v>
                </c:pt>
                <c:pt idx="7">
                  <c:v>1.3052691860324539</c:v>
                </c:pt>
                <c:pt idx="8">
                  <c:v>2.6227429431489813</c:v>
                </c:pt>
                <c:pt idx="9">
                  <c:v>2.7123452111771362</c:v>
                </c:pt>
                <c:pt idx="10">
                  <c:v>2.7519991468065275</c:v>
                </c:pt>
                <c:pt idx="11">
                  <c:v>2.7519991468065275</c:v>
                </c:pt>
                <c:pt idx="12">
                  <c:v>2.7519991468065275</c:v>
                </c:pt>
                <c:pt idx="13">
                  <c:v>2.6775878829049415</c:v>
                </c:pt>
                <c:pt idx="14">
                  <c:v>2.8081098657784964</c:v>
                </c:pt>
                <c:pt idx="15">
                  <c:v>2.5910726873970225</c:v>
                </c:pt>
                <c:pt idx="16">
                  <c:v>2.4720710826196646</c:v>
                </c:pt>
                <c:pt idx="17">
                  <c:v>3.0060240481491918</c:v>
                </c:pt>
                <c:pt idx="18">
                  <c:v>3.0060240481491918</c:v>
                </c:pt>
                <c:pt idx="19">
                  <c:v>3.0060240481491918</c:v>
                </c:pt>
                <c:pt idx="20">
                  <c:v>2.2906146389670146</c:v>
                </c:pt>
                <c:pt idx="21">
                  <c:v>2.1864955481436299</c:v>
                </c:pt>
                <c:pt idx="22">
                  <c:v>1.2184720501795754</c:v>
                </c:pt>
                <c:pt idx="23">
                  <c:v>9.4132678273323167E-2</c:v>
                </c:pt>
                <c:pt idx="24">
                  <c:v>-0.32902892201629452</c:v>
                </c:pt>
                <c:pt idx="25">
                  <c:v>-0.32902892201629452</c:v>
                </c:pt>
                <c:pt idx="26">
                  <c:v>-0.32902892201629452</c:v>
                </c:pt>
                <c:pt idx="27">
                  <c:v>-0.81239607380103607</c:v>
                </c:pt>
                <c:pt idx="28">
                  <c:v>-1.12623636317008</c:v>
                </c:pt>
                <c:pt idx="29">
                  <c:v>-1.0913600369478416</c:v>
                </c:pt>
                <c:pt idx="30">
                  <c:v>-0.73542863217658794</c:v>
                </c:pt>
                <c:pt idx="31">
                  <c:v>-1.3039824563935101</c:v>
                </c:pt>
                <c:pt idx="32">
                  <c:v>-1.3039824563935101</c:v>
                </c:pt>
                <c:pt idx="33">
                  <c:v>-1.3039824563935101</c:v>
                </c:pt>
                <c:pt idx="34">
                  <c:v>-1.6368875204009981</c:v>
                </c:pt>
                <c:pt idx="35">
                  <c:v>-0.86786745438061086</c:v>
                </c:pt>
                <c:pt idx="36">
                  <c:v>-2.2475427656383218</c:v>
                </c:pt>
                <c:pt idx="37">
                  <c:v>-1.5273167490747586</c:v>
                </c:pt>
                <c:pt idx="38">
                  <c:v>0.2781928196853245</c:v>
                </c:pt>
                <c:pt idx="39">
                  <c:v>0.2781928196853245</c:v>
                </c:pt>
                <c:pt idx="40">
                  <c:v>0.2781928196853245</c:v>
                </c:pt>
                <c:pt idx="41">
                  <c:v>-0.48651601278923984</c:v>
                </c:pt>
                <c:pt idx="42">
                  <c:v>0.11922886259638776</c:v>
                </c:pt>
                <c:pt idx="43">
                  <c:v>0.13328564383923713</c:v>
                </c:pt>
                <c:pt idx="44">
                  <c:v>0.72404939808599078</c:v>
                </c:pt>
                <c:pt idx="45">
                  <c:v>1.640065200956542</c:v>
                </c:pt>
                <c:pt idx="46">
                  <c:v>1.640065200956542</c:v>
                </c:pt>
                <c:pt idx="47">
                  <c:v>1.640065200956542</c:v>
                </c:pt>
                <c:pt idx="48">
                  <c:v>2.0865304213663061</c:v>
                </c:pt>
                <c:pt idx="49">
                  <c:v>1.5611327470310243</c:v>
                </c:pt>
                <c:pt idx="50">
                  <c:v>2.2170730889666479</c:v>
                </c:pt>
                <c:pt idx="51">
                  <c:v>2.9003138275387808</c:v>
                </c:pt>
                <c:pt idx="52">
                  <c:v>2.5176627756990033</c:v>
                </c:pt>
                <c:pt idx="53">
                  <c:v>2.5176627756990033</c:v>
                </c:pt>
                <c:pt idx="54">
                  <c:v>2.5176627756990033</c:v>
                </c:pt>
                <c:pt idx="55">
                  <c:v>1.5276880283319971</c:v>
                </c:pt>
                <c:pt idx="56">
                  <c:v>1.1512558743721701</c:v>
                </c:pt>
                <c:pt idx="57">
                  <c:v>1.322998928039848</c:v>
                </c:pt>
                <c:pt idx="58">
                  <c:v>0.7516495140960977</c:v>
                </c:pt>
                <c:pt idx="59">
                  <c:v>1.1067626143418163</c:v>
                </c:pt>
                <c:pt idx="60">
                  <c:v>1.1067626143418163</c:v>
                </c:pt>
                <c:pt idx="61">
                  <c:v>1.1067626143418163</c:v>
                </c:pt>
                <c:pt idx="62">
                  <c:v>1.7745613903077218</c:v>
                </c:pt>
                <c:pt idx="63">
                  <c:v>2.4239465619852796</c:v>
                </c:pt>
                <c:pt idx="64">
                  <c:v>3.2244140381903708</c:v>
                </c:pt>
                <c:pt idx="65">
                  <c:v>3.8030396340807182</c:v>
                </c:pt>
                <c:pt idx="66">
                  <c:v>3.3350650310741137</c:v>
                </c:pt>
                <c:pt idx="67">
                  <c:v>3.3350650310741137</c:v>
                </c:pt>
                <c:pt idx="68">
                  <c:v>3.3350650310741137</c:v>
                </c:pt>
                <c:pt idx="69">
                  <c:v>4.2690888389494308</c:v>
                </c:pt>
                <c:pt idx="70">
                  <c:v>3.9514731657821822</c:v>
                </c:pt>
                <c:pt idx="71">
                  <c:v>3.7208397536635074</c:v>
                </c:pt>
                <c:pt idx="72">
                  <c:v>4.3207787586383439</c:v>
                </c:pt>
                <c:pt idx="73">
                  <c:v>4.3518975083565614</c:v>
                </c:pt>
                <c:pt idx="74">
                  <c:v>4.3518975083565614</c:v>
                </c:pt>
                <c:pt idx="75">
                  <c:v>4.3518975083565614</c:v>
                </c:pt>
                <c:pt idx="76">
                  <c:v>4.3083352815036164</c:v>
                </c:pt>
                <c:pt idx="77">
                  <c:v>4.7415524460023946</c:v>
                </c:pt>
                <c:pt idx="78">
                  <c:v>4.6357149625961931</c:v>
                </c:pt>
                <c:pt idx="79">
                  <c:v>5.4837420583595424</c:v>
                </c:pt>
                <c:pt idx="80">
                  <c:v>6.1892008080811962</c:v>
                </c:pt>
                <c:pt idx="81">
                  <c:v>6.1892008080811962</c:v>
                </c:pt>
                <c:pt idx="82">
                  <c:v>6.1892008080811962</c:v>
                </c:pt>
                <c:pt idx="83">
                  <c:v>6.2708380034411038</c:v>
                </c:pt>
                <c:pt idx="84">
                  <c:v>6.4481713631570408</c:v>
                </c:pt>
                <c:pt idx="85">
                  <c:v>6.5174417997280409</c:v>
                </c:pt>
                <c:pt idx="86">
                  <c:v>6.6493320300761489</c:v>
                </c:pt>
                <c:pt idx="87">
                  <c:v>7.5236969845206669</c:v>
                </c:pt>
                <c:pt idx="88">
                  <c:v>7.5236969845206669</c:v>
                </c:pt>
                <c:pt idx="89">
                  <c:v>7.5236969845206669</c:v>
                </c:pt>
                <c:pt idx="90">
                  <c:v>7.5571141782306839</c:v>
                </c:pt>
                <c:pt idx="91">
                  <c:v>7.5068047421713242</c:v>
                </c:pt>
                <c:pt idx="92">
                  <c:v>7.6587880081615438</c:v>
                </c:pt>
                <c:pt idx="93">
                  <c:v>9.2031262013979038</c:v>
                </c:pt>
                <c:pt idx="94">
                  <c:v>9.4823643912220756</c:v>
                </c:pt>
                <c:pt idx="95">
                  <c:v>9.4823643912220756</c:v>
                </c:pt>
                <c:pt idx="96">
                  <c:v>9.4823643912220756</c:v>
                </c:pt>
                <c:pt idx="97">
                  <c:v>9.2065136462258561</c:v>
                </c:pt>
                <c:pt idx="98">
                  <c:v>9.4617681327524679</c:v>
                </c:pt>
                <c:pt idx="99">
                  <c:v>9.2812410857020851</c:v>
                </c:pt>
                <c:pt idx="100">
                  <c:v>9.174147218547489</c:v>
                </c:pt>
                <c:pt idx="101">
                  <c:v>9.5774702352961487</c:v>
                </c:pt>
                <c:pt idx="102">
                  <c:v>9.5774702352961487</c:v>
                </c:pt>
                <c:pt idx="103">
                  <c:v>9.5774702352961487</c:v>
                </c:pt>
                <c:pt idx="104">
                  <c:v>9.6943533458558662</c:v>
                </c:pt>
                <c:pt idx="105">
                  <c:v>9.6245169425976158</c:v>
                </c:pt>
                <c:pt idx="106">
                  <c:v>10.078162974174099</c:v>
                </c:pt>
                <c:pt idx="107">
                  <c:v>10.261756960196045</c:v>
                </c:pt>
                <c:pt idx="108">
                  <c:v>9.8487584943052333</c:v>
                </c:pt>
                <c:pt idx="109">
                  <c:v>9.8487584943052333</c:v>
                </c:pt>
                <c:pt idx="110">
                  <c:v>9.8487584943052333</c:v>
                </c:pt>
                <c:pt idx="111">
                  <c:v>9.5291717232647954</c:v>
                </c:pt>
                <c:pt idx="112">
                  <c:v>8.7553296257046433</c:v>
                </c:pt>
                <c:pt idx="113">
                  <c:v>9.3729711699250817</c:v>
                </c:pt>
                <c:pt idx="114">
                  <c:v>9.6336227561845895</c:v>
                </c:pt>
                <c:pt idx="115">
                  <c:v>10.539041316742715</c:v>
                </c:pt>
                <c:pt idx="116">
                  <c:v>10.539041316742715</c:v>
                </c:pt>
                <c:pt idx="117">
                  <c:v>10.539041316742715</c:v>
                </c:pt>
                <c:pt idx="118">
                  <c:v>10.873105692132867</c:v>
                </c:pt>
                <c:pt idx="119">
                  <c:v>11.519406338015914</c:v>
                </c:pt>
                <c:pt idx="120">
                  <c:v>12.013290005712774</c:v>
                </c:pt>
                <c:pt idx="121">
                  <c:v>11.977376316980971</c:v>
                </c:pt>
                <c:pt idx="122">
                  <c:v>11.871807489112939</c:v>
                </c:pt>
                <c:pt idx="123">
                  <c:v>11.871807489112939</c:v>
                </c:pt>
                <c:pt idx="124">
                  <c:v>11.871807489112939</c:v>
                </c:pt>
                <c:pt idx="125">
                  <c:v>12.501459965639206</c:v>
                </c:pt>
                <c:pt idx="126">
                  <c:v>13.058289099911402</c:v>
                </c:pt>
                <c:pt idx="127">
                  <c:v>13.429147118541996</c:v>
                </c:pt>
                <c:pt idx="128">
                  <c:v>13.175623407734038</c:v>
                </c:pt>
                <c:pt idx="129">
                  <c:v>13.231466748770536</c:v>
                </c:pt>
                <c:pt idx="130">
                  <c:v>13.231466748770536</c:v>
                </c:pt>
                <c:pt idx="131">
                  <c:v>13.231466748770536</c:v>
                </c:pt>
                <c:pt idx="132">
                  <c:v>13.250693343661702</c:v>
                </c:pt>
                <c:pt idx="133">
                  <c:v>13.517728047798794</c:v>
                </c:pt>
                <c:pt idx="134">
                  <c:v>14.080324927912912</c:v>
                </c:pt>
                <c:pt idx="135">
                  <c:v>14.523446693164455</c:v>
                </c:pt>
                <c:pt idx="136">
                  <c:v>15.201249587218657</c:v>
                </c:pt>
                <c:pt idx="137">
                  <c:v>15.201249587218657</c:v>
                </c:pt>
                <c:pt idx="138">
                  <c:v>15.201249587218657</c:v>
                </c:pt>
                <c:pt idx="139">
                  <c:v>15.399576723568108</c:v>
                </c:pt>
                <c:pt idx="140">
                  <c:v>15.02867556040759</c:v>
                </c:pt>
                <c:pt idx="141">
                  <c:v>15.179224055959962</c:v>
                </c:pt>
                <c:pt idx="142">
                  <c:v>15.2975635318349</c:v>
                </c:pt>
                <c:pt idx="143">
                  <c:v>14.951058409761796</c:v>
                </c:pt>
                <c:pt idx="144">
                  <c:v>14.951058409761796</c:v>
                </c:pt>
                <c:pt idx="145">
                  <c:v>14.951058409761796</c:v>
                </c:pt>
                <c:pt idx="146">
                  <c:v>14.94515710356038</c:v>
                </c:pt>
                <c:pt idx="147">
                  <c:v>15.896704227331693</c:v>
                </c:pt>
                <c:pt idx="148">
                  <c:v>16.494038412404976</c:v>
                </c:pt>
                <c:pt idx="149">
                  <c:v>16.891317893549662</c:v>
                </c:pt>
                <c:pt idx="150">
                  <c:v>16.721279469970309</c:v>
                </c:pt>
                <c:pt idx="151">
                  <c:v>16.721279469970309</c:v>
                </c:pt>
                <c:pt idx="152">
                  <c:v>16.721279469970309</c:v>
                </c:pt>
                <c:pt idx="153">
                  <c:v>17.072785993913609</c:v>
                </c:pt>
                <c:pt idx="154">
                  <c:v>16.874403982832511</c:v>
                </c:pt>
                <c:pt idx="155">
                  <c:v>16.243964118635301</c:v>
                </c:pt>
                <c:pt idx="156">
                  <c:v>15.899597008139565</c:v>
                </c:pt>
                <c:pt idx="157">
                  <c:v>16.561091462091404</c:v>
                </c:pt>
                <c:pt idx="158">
                  <c:v>16.561091462091404</c:v>
                </c:pt>
                <c:pt idx="159">
                  <c:v>16.561091462091404</c:v>
                </c:pt>
                <c:pt idx="160">
                  <c:v>16.27561128991557</c:v>
                </c:pt>
                <c:pt idx="161">
                  <c:v>16.457341086840195</c:v>
                </c:pt>
                <c:pt idx="162">
                  <c:v>15.914198777381184</c:v>
                </c:pt>
                <c:pt idx="163">
                  <c:v>16.157450486212078</c:v>
                </c:pt>
                <c:pt idx="164">
                  <c:v>16.066592377133993</c:v>
                </c:pt>
                <c:pt idx="165">
                  <c:v>16.066592377133993</c:v>
                </c:pt>
                <c:pt idx="166">
                  <c:v>16.066592377133993</c:v>
                </c:pt>
                <c:pt idx="167">
                  <c:v>16.625013918795904</c:v>
                </c:pt>
                <c:pt idx="168">
                  <c:v>16.853194568346062</c:v>
                </c:pt>
                <c:pt idx="169">
                  <c:v>17.430786883271722</c:v>
                </c:pt>
                <c:pt idx="170">
                  <c:v>16.990287965687166</c:v>
                </c:pt>
                <c:pt idx="171">
                  <c:v>17.711091670660039</c:v>
                </c:pt>
                <c:pt idx="172">
                  <c:v>17.711091670660039</c:v>
                </c:pt>
                <c:pt idx="173">
                  <c:v>17.711091670660039</c:v>
                </c:pt>
                <c:pt idx="174">
                  <c:v>18.812313347556795</c:v>
                </c:pt>
                <c:pt idx="175">
                  <c:v>19.280289770864592</c:v>
                </c:pt>
                <c:pt idx="176">
                  <c:v>19.529795955418614</c:v>
                </c:pt>
                <c:pt idx="177">
                  <c:v>19.807843411052271</c:v>
                </c:pt>
                <c:pt idx="178">
                  <c:v>19.078909319536884</c:v>
                </c:pt>
                <c:pt idx="179">
                  <c:v>19.078909319536884</c:v>
                </c:pt>
                <c:pt idx="180">
                  <c:v>19.078909319536884</c:v>
                </c:pt>
                <c:pt idx="181">
                  <c:v>18.685251418046612</c:v>
                </c:pt>
                <c:pt idx="182">
                  <c:v>18.228534623170123</c:v>
                </c:pt>
                <c:pt idx="183">
                  <c:v>18.244682189915562</c:v>
                </c:pt>
                <c:pt idx="184">
                  <c:v>18.33974775841267</c:v>
                </c:pt>
                <c:pt idx="185">
                  <c:v>19.205018262019845</c:v>
                </c:pt>
                <c:pt idx="186">
                  <c:v>19.205018262019845</c:v>
                </c:pt>
                <c:pt idx="187">
                  <c:v>19.205018262019845</c:v>
                </c:pt>
                <c:pt idx="188">
                  <c:v>19.509646481960154</c:v>
                </c:pt>
                <c:pt idx="189">
                  <c:v>19.165587347204095</c:v>
                </c:pt>
                <c:pt idx="190">
                  <c:v>18.660963297641651</c:v>
                </c:pt>
                <c:pt idx="191">
                  <c:v>19.323727097921427</c:v>
                </c:pt>
                <c:pt idx="192">
                  <c:v>16.749286785093922</c:v>
                </c:pt>
                <c:pt idx="193">
                  <c:v>16.749286785093922</c:v>
                </c:pt>
                <c:pt idx="194">
                  <c:v>16.749286785093922</c:v>
                </c:pt>
                <c:pt idx="195">
                  <c:v>16.299339998413497</c:v>
                </c:pt>
                <c:pt idx="196">
                  <c:v>17.304554943263916</c:v>
                </c:pt>
                <c:pt idx="197">
                  <c:v>18.977139906834559</c:v>
                </c:pt>
                <c:pt idx="198">
                  <c:v>20.046766115788373</c:v>
                </c:pt>
                <c:pt idx="199">
                  <c:v>20.112709773873519</c:v>
                </c:pt>
                <c:pt idx="200">
                  <c:v>20.112709773873519</c:v>
                </c:pt>
                <c:pt idx="201">
                  <c:v>20.112709773873519</c:v>
                </c:pt>
                <c:pt idx="202">
                  <c:v>20.590408660406645</c:v>
                </c:pt>
                <c:pt idx="203">
                  <c:v>20.163444041094166</c:v>
                </c:pt>
                <c:pt idx="204">
                  <c:v>20.047635691188393</c:v>
                </c:pt>
                <c:pt idx="205">
                  <c:v>19.605344246146128</c:v>
                </c:pt>
                <c:pt idx="206">
                  <c:v>20.18161368262562</c:v>
                </c:pt>
                <c:pt idx="207">
                  <c:v>20.18161368262562</c:v>
                </c:pt>
                <c:pt idx="208">
                  <c:v>20.18161368262562</c:v>
                </c:pt>
                <c:pt idx="209">
                  <c:v>20.893071325347378</c:v>
                </c:pt>
                <c:pt idx="210">
                  <c:v>20.849748620734012</c:v>
                </c:pt>
                <c:pt idx="211">
                  <c:v>21.769956483953944</c:v>
                </c:pt>
                <c:pt idx="212">
                  <c:v>22.204579073600392</c:v>
                </c:pt>
                <c:pt idx="213">
                  <c:v>22.196909308053957</c:v>
                </c:pt>
                <c:pt idx="214">
                  <c:v>22.196909308053957</c:v>
                </c:pt>
                <c:pt idx="215">
                  <c:v>22.196909308053957</c:v>
                </c:pt>
                <c:pt idx="216">
                  <c:v>23.555260692617374</c:v>
                </c:pt>
                <c:pt idx="217">
                  <c:v>23.515458193276494</c:v>
                </c:pt>
                <c:pt idx="218">
                  <c:v>24.132670833270385</c:v>
                </c:pt>
                <c:pt idx="219">
                  <c:v>23.951899272284958</c:v>
                </c:pt>
                <c:pt idx="220">
                  <c:v>24.584876964212356</c:v>
                </c:pt>
                <c:pt idx="221">
                  <c:v>24.584876964212356</c:v>
                </c:pt>
                <c:pt idx="222">
                  <c:v>24.584876964212356</c:v>
                </c:pt>
                <c:pt idx="223">
                  <c:v>24.165366435848178</c:v>
                </c:pt>
                <c:pt idx="224">
                  <c:v>23.950440286753562</c:v>
                </c:pt>
                <c:pt idx="225">
                  <c:v>23.566126700703627</c:v>
                </c:pt>
                <c:pt idx="226">
                  <c:v>24.202652196382978</c:v>
                </c:pt>
                <c:pt idx="227">
                  <c:v>25.354227804962115</c:v>
                </c:pt>
                <c:pt idx="228">
                  <c:v>25.354227804962115</c:v>
                </c:pt>
                <c:pt idx="229">
                  <c:v>25.354227804962115</c:v>
                </c:pt>
                <c:pt idx="230">
                  <c:v>25.255494965554938</c:v>
                </c:pt>
                <c:pt idx="231">
                  <c:v>25.319066697707505</c:v>
                </c:pt>
                <c:pt idx="232">
                  <c:v>25.08296736490373</c:v>
                </c:pt>
                <c:pt idx="233">
                  <c:v>25.469198047500608</c:v>
                </c:pt>
                <c:pt idx="234">
                  <c:v>25.068276926643286</c:v>
                </c:pt>
                <c:pt idx="235">
                  <c:v>25.068276926643286</c:v>
                </c:pt>
                <c:pt idx="236">
                  <c:v>25.068276926643286</c:v>
                </c:pt>
                <c:pt idx="237">
                  <c:v>24.569371862028767</c:v>
                </c:pt>
                <c:pt idx="238">
                  <c:v>24.360744500554254</c:v>
                </c:pt>
                <c:pt idx="239">
                  <c:v>24.263977620343965</c:v>
                </c:pt>
                <c:pt idx="240">
                  <c:v>24.833423341262829</c:v>
                </c:pt>
                <c:pt idx="241">
                  <c:v>25.6095869390209</c:v>
                </c:pt>
                <c:pt idx="242">
                  <c:v>25.6095869390209</c:v>
                </c:pt>
                <c:pt idx="243">
                  <c:v>25.6095869390209</c:v>
                </c:pt>
                <c:pt idx="244">
                  <c:v>25.686237699117385</c:v>
                </c:pt>
                <c:pt idx="245">
                  <c:v>25.059369706784807</c:v>
                </c:pt>
                <c:pt idx="246">
                  <c:v>24.756732967003146</c:v>
                </c:pt>
                <c:pt idx="247">
                  <c:v>25.350999845652755</c:v>
                </c:pt>
                <c:pt idx="248">
                  <c:v>25.935485827713102</c:v>
                </c:pt>
                <c:pt idx="249">
                  <c:v>25.935485827713102</c:v>
                </c:pt>
                <c:pt idx="250">
                  <c:v>25.935485827713102</c:v>
                </c:pt>
                <c:pt idx="251">
                  <c:v>25.910010548709238</c:v>
                </c:pt>
                <c:pt idx="252">
                  <c:v>26.005988837136293</c:v>
                </c:pt>
                <c:pt idx="253">
                  <c:v>25.095489490921118</c:v>
                </c:pt>
                <c:pt idx="254">
                  <c:v>24.568433686147806</c:v>
                </c:pt>
                <c:pt idx="255">
                  <c:v>24.388123076865334</c:v>
                </c:pt>
                <c:pt idx="256">
                  <c:v>24.388123076865334</c:v>
                </c:pt>
                <c:pt idx="257">
                  <c:v>24.388123076865334</c:v>
                </c:pt>
                <c:pt idx="258">
                  <c:v>24.225854625847255</c:v>
                </c:pt>
                <c:pt idx="259">
                  <c:v>24.046684463521828</c:v>
                </c:pt>
                <c:pt idx="260">
                  <c:v>23.838504034039296</c:v>
                </c:pt>
                <c:pt idx="261">
                  <c:v>24.245584737527615</c:v>
                </c:pt>
                <c:pt idx="262">
                  <c:v>24.762459931314829</c:v>
                </c:pt>
                <c:pt idx="263">
                  <c:v>24.762459931314829</c:v>
                </c:pt>
                <c:pt idx="264">
                  <c:v>24.762459931314829</c:v>
                </c:pt>
                <c:pt idx="265">
                  <c:v>24.457261589651967</c:v>
                </c:pt>
                <c:pt idx="266">
                  <c:v>25.048294431899762</c:v>
                </c:pt>
                <c:pt idx="267">
                  <c:v>24.014686008031774</c:v>
                </c:pt>
                <c:pt idx="268">
                  <c:v>24.652127101073674</c:v>
                </c:pt>
                <c:pt idx="269">
                  <c:v>23.091892262826306</c:v>
                </c:pt>
                <c:pt idx="270">
                  <c:v>23.091892262826306</c:v>
                </c:pt>
                <c:pt idx="271">
                  <c:v>23.091892262826306</c:v>
                </c:pt>
                <c:pt idx="272">
                  <c:v>22.705490695215993</c:v>
                </c:pt>
                <c:pt idx="273">
                  <c:v>21.621896549284536</c:v>
                </c:pt>
                <c:pt idx="274">
                  <c:v>21.977168592350374</c:v>
                </c:pt>
                <c:pt idx="275">
                  <c:v>22.670667790876308</c:v>
                </c:pt>
                <c:pt idx="276">
                  <c:v>22.810416479078476</c:v>
                </c:pt>
                <c:pt idx="277">
                  <c:v>22.810416479078476</c:v>
                </c:pt>
                <c:pt idx="278">
                  <c:v>22.810416479078476</c:v>
                </c:pt>
                <c:pt idx="279">
                  <c:v>22.875264802018535</c:v>
                </c:pt>
                <c:pt idx="280">
                  <c:v>23.144494580217934</c:v>
                </c:pt>
                <c:pt idx="281">
                  <c:v>24.025380625151314</c:v>
                </c:pt>
                <c:pt idx="282">
                  <c:v>25.236446895854382</c:v>
                </c:pt>
                <c:pt idx="283">
                  <c:v>24.599450694032022</c:v>
                </c:pt>
                <c:pt idx="284">
                  <c:v>24.599450694032022</c:v>
                </c:pt>
                <c:pt idx="285">
                  <c:v>24.599450694032022</c:v>
                </c:pt>
                <c:pt idx="286">
                  <c:v>24.572389313681832</c:v>
                </c:pt>
                <c:pt idx="287">
                  <c:v>24.287971555769296</c:v>
                </c:pt>
                <c:pt idx="288">
                  <c:v>24.838850227228448</c:v>
                </c:pt>
                <c:pt idx="289">
                  <c:v>24.188326134933359</c:v>
                </c:pt>
                <c:pt idx="290">
                  <c:v>23.472325560329399</c:v>
                </c:pt>
                <c:pt idx="291">
                  <c:v>23.472325560329399</c:v>
                </c:pt>
                <c:pt idx="292">
                  <c:v>23.472325560329399</c:v>
                </c:pt>
                <c:pt idx="293">
                  <c:v>22.626319371985005</c:v>
                </c:pt>
                <c:pt idx="294">
                  <c:v>22.69176858652132</c:v>
                </c:pt>
                <c:pt idx="295">
                  <c:v>22.176007804296425</c:v>
                </c:pt>
                <c:pt idx="296">
                  <c:v>22.228688007400955</c:v>
                </c:pt>
                <c:pt idx="297">
                  <c:v>22.2536127640121</c:v>
                </c:pt>
                <c:pt idx="298">
                  <c:v>22.2536127640121</c:v>
                </c:pt>
                <c:pt idx="299">
                  <c:v>22.2536127640121</c:v>
                </c:pt>
                <c:pt idx="300">
                  <c:v>22.710506198767241</c:v>
                </c:pt>
                <c:pt idx="301">
                  <c:v>21.643612146001178</c:v>
                </c:pt>
                <c:pt idx="302">
                  <c:v>21.416078695491869</c:v>
                </c:pt>
                <c:pt idx="303">
                  <c:v>21.523113973822039</c:v>
                </c:pt>
                <c:pt idx="304">
                  <c:v>21.889948307136187</c:v>
                </c:pt>
                <c:pt idx="305">
                  <c:v>21.889948307136187</c:v>
                </c:pt>
                <c:pt idx="306">
                  <c:v>21.889948307136187</c:v>
                </c:pt>
                <c:pt idx="307">
                  <c:v>22.016105312354107</c:v>
                </c:pt>
                <c:pt idx="308">
                  <c:v>22.417728286512641</c:v>
                </c:pt>
                <c:pt idx="309">
                  <c:v>23.083929745363427</c:v>
                </c:pt>
                <c:pt idx="310">
                  <c:v>23.16268785739922</c:v>
                </c:pt>
                <c:pt idx="311">
                  <c:v>22.700814248199165</c:v>
                </c:pt>
                <c:pt idx="312">
                  <c:v>22.700814248199165</c:v>
                </c:pt>
                <c:pt idx="313">
                  <c:v>22.700814248199165</c:v>
                </c:pt>
                <c:pt idx="314">
                  <c:v>22.6822266609935</c:v>
                </c:pt>
                <c:pt idx="315">
                  <c:v>22.668618301336927</c:v>
                </c:pt>
                <c:pt idx="316">
                  <c:v>22.532532774234362</c:v>
                </c:pt>
                <c:pt idx="317">
                  <c:v>21.779826315258198</c:v>
                </c:pt>
                <c:pt idx="318">
                  <c:v>21.074162123066166</c:v>
                </c:pt>
                <c:pt idx="319">
                  <c:v>21.074162123066166</c:v>
                </c:pt>
                <c:pt idx="320">
                  <c:v>21.074162123066166</c:v>
                </c:pt>
                <c:pt idx="321">
                  <c:v>21.187555651246271</c:v>
                </c:pt>
                <c:pt idx="322">
                  <c:v>21.140553513058247</c:v>
                </c:pt>
                <c:pt idx="323">
                  <c:v>20.955072694409814</c:v>
                </c:pt>
                <c:pt idx="324">
                  <c:v>21.245059567690539</c:v>
                </c:pt>
                <c:pt idx="325">
                  <c:v>20.783780397062557</c:v>
                </c:pt>
                <c:pt idx="326">
                  <c:v>20.783780397062557</c:v>
                </c:pt>
                <c:pt idx="327">
                  <c:v>20.783780397062557</c:v>
                </c:pt>
                <c:pt idx="328">
                  <c:v>21.865832863780277</c:v>
                </c:pt>
                <c:pt idx="329">
                  <c:v>22.388929179945951</c:v>
                </c:pt>
                <c:pt idx="330">
                  <c:v>21.162386066952486</c:v>
                </c:pt>
                <c:pt idx="331">
                  <c:v>20.095316072466773</c:v>
                </c:pt>
                <c:pt idx="332">
                  <c:v>19.683202728026451</c:v>
                </c:pt>
                <c:pt idx="333">
                  <c:v>19.683202728026451</c:v>
                </c:pt>
                <c:pt idx="334">
                  <c:v>19.683202728026451</c:v>
                </c:pt>
                <c:pt idx="335">
                  <c:v>19.178264037708491</c:v>
                </c:pt>
                <c:pt idx="336">
                  <c:v>19.616380135818915</c:v>
                </c:pt>
                <c:pt idx="337">
                  <c:v>19.90740917957865</c:v>
                </c:pt>
                <c:pt idx="338">
                  <c:v>20.438853266950542</c:v>
                </c:pt>
                <c:pt idx="339">
                  <c:v>20.138260160087071</c:v>
                </c:pt>
                <c:pt idx="340">
                  <c:v>20.138260160087071</c:v>
                </c:pt>
                <c:pt idx="341">
                  <c:v>20.138260160087071</c:v>
                </c:pt>
                <c:pt idx="342">
                  <c:v>20.871714825437515</c:v>
                </c:pt>
                <c:pt idx="343">
                  <c:v>21.467742155802874</c:v>
                </c:pt>
                <c:pt idx="344">
                  <c:v>21.552647834785887</c:v>
                </c:pt>
                <c:pt idx="345">
                  <c:v>21.32373241105271</c:v>
                </c:pt>
                <c:pt idx="346">
                  <c:v>21.921817753019667</c:v>
                </c:pt>
                <c:pt idx="347">
                  <c:v>21.921817753019667</c:v>
                </c:pt>
                <c:pt idx="348">
                  <c:v>21.921817753019667</c:v>
                </c:pt>
                <c:pt idx="349">
                  <c:v>22.175990887366957</c:v>
                </c:pt>
                <c:pt idx="350">
                  <c:v>22.150988318533326</c:v>
                </c:pt>
                <c:pt idx="351">
                  <c:v>21.789557749967937</c:v>
                </c:pt>
                <c:pt idx="352">
                  <c:v>21.464572426345505</c:v>
                </c:pt>
                <c:pt idx="353">
                  <c:v>22.254775328759127</c:v>
                </c:pt>
                <c:pt idx="354">
                  <c:v>22.254775328759127</c:v>
                </c:pt>
                <c:pt idx="355">
                  <c:v>22.254775328759127</c:v>
                </c:pt>
                <c:pt idx="356">
                  <c:v>22.340470252459511</c:v>
                </c:pt>
                <c:pt idx="357">
                  <c:v>22.640266502693983</c:v>
                </c:pt>
                <c:pt idx="358">
                  <c:v>23.477847687053377</c:v>
                </c:pt>
                <c:pt idx="359">
                  <c:v>23.375900218368507</c:v>
                </c:pt>
                <c:pt idx="360">
                  <c:v>23.409874562741869</c:v>
                </c:pt>
                <c:pt idx="361">
                  <c:v>23.409874562741869</c:v>
                </c:pt>
                <c:pt idx="362">
                  <c:v>23.409874562741869</c:v>
                </c:pt>
                <c:pt idx="363">
                  <c:v>23.871051448837367</c:v>
                </c:pt>
                <c:pt idx="364">
                  <c:v>24.760275032849187</c:v>
                </c:pt>
                <c:pt idx="365">
                  <c:v>24.585118286967244</c:v>
                </c:pt>
              </c:numCache>
            </c:numRef>
          </c:val>
          <c:smooth val="0"/>
          <c:extLst>
            <c:ext xmlns:c16="http://schemas.microsoft.com/office/drawing/2014/chart" uri="{C3380CC4-5D6E-409C-BE32-E72D297353CC}">
              <c16:uniqueId val="{00000000-B474-460C-818D-6B6710265FF4}"/>
            </c:ext>
          </c:extLst>
        </c:ser>
        <c:ser>
          <c:idx val="10"/>
          <c:order val="1"/>
          <c:tx>
            <c:strRef>
              <c:f>'Progression - Hike cycle 1yr'!$N$10</c:f>
              <c:strCache>
                <c:ptCount val="1"/>
                <c:pt idx="0">
                  <c:v>NR/Comm. (19.7%)</c:v>
                </c:pt>
              </c:strCache>
            </c:strRef>
          </c:tx>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1yr'!$N$11:$N$376</c:f>
              <c:numCache>
                <c:formatCode>#,##0.0</c:formatCode>
                <c:ptCount val="366"/>
                <c:pt idx="0">
                  <c:v>0</c:v>
                </c:pt>
                <c:pt idx="1">
                  <c:v>0.59331830782322703</c:v>
                </c:pt>
                <c:pt idx="2">
                  <c:v>0.26787516935051292</c:v>
                </c:pt>
                <c:pt idx="3">
                  <c:v>0.33977893557702549</c:v>
                </c:pt>
                <c:pt idx="4">
                  <c:v>0.19198410167826482</c:v>
                </c:pt>
                <c:pt idx="5">
                  <c:v>0.43580677398077522</c:v>
                </c:pt>
                <c:pt idx="6">
                  <c:v>0.28574741201432391</c:v>
                </c:pt>
                <c:pt idx="7">
                  <c:v>0.47400126256495873</c:v>
                </c:pt>
                <c:pt idx="8">
                  <c:v>1.0408876445950059</c:v>
                </c:pt>
                <c:pt idx="9">
                  <c:v>1.1287327554849149</c:v>
                </c:pt>
                <c:pt idx="10">
                  <c:v>1.1438670199540764</c:v>
                </c:pt>
                <c:pt idx="11">
                  <c:v>1.0136198956296234</c:v>
                </c:pt>
                <c:pt idx="12">
                  <c:v>1.298569547373664</c:v>
                </c:pt>
                <c:pt idx="13">
                  <c:v>1.0183576818822442</c:v>
                </c:pt>
                <c:pt idx="14">
                  <c:v>1.252798064709358</c:v>
                </c:pt>
                <c:pt idx="15">
                  <c:v>1.3274428656876431</c:v>
                </c:pt>
                <c:pt idx="16">
                  <c:v>1.5914052152770892</c:v>
                </c:pt>
                <c:pt idx="17">
                  <c:v>1.9055076648672229</c:v>
                </c:pt>
                <c:pt idx="18">
                  <c:v>1.7688800737681862</c:v>
                </c:pt>
                <c:pt idx="19">
                  <c:v>1.5196638911375064</c:v>
                </c:pt>
                <c:pt idx="20">
                  <c:v>1.4255942028646298</c:v>
                </c:pt>
                <c:pt idx="21">
                  <c:v>1.2723104889422123</c:v>
                </c:pt>
                <c:pt idx="22">
                  <c:v>0.81877273312003551</c:v>
                </c:pt>
                <c:pt idx="23">
                  <c:v>0.33469503597726163</c:v>
                </c:pt>
                <c:pt idx="24">
                  <c:v>0.4856012624194091</c:v>
                </c:pt>
                <c:pt idx="25">
                  <c:v>0.56244322217758747</c:v>
                </c:pt>
                <c:pt idx="26">
                  <c:v>0.556565018556613</c:v>
                </c:pt>
                <c:pt idx="27">
                  <c:v>-0.15160316281275232</c:v>
                </c:pt>
                <c:pt idx="28">
                  <c:v>-0.40656355430927732</c:v>
                </c:pt>
                <c:pt idx="29">
                  <c:v>-0.16497211161654438</c:v>
                </c:pt>
                <c:pt idx="30">
                  <c:v>0.24218262300381888</c:v>
                </c:pt>
                <c:pt idx="31">
                  <c:v>-1.2832368050073737E-2</c:v>
                </c:pt>
                <c:pt idx="32">
                  <c:v>-3.5829514595570898E-2</c:v>
                </c:pt>
                <c:pt idx="33">
                  <c:v>-0.11324978363911674</c:v>
                </c:pt>
                <c:pt idx="34">
                  <c:v>0.15395032493594257</c:v>
                </c:pt>
                <c:pt idx="35">
                  <c:v>7.0145363575170858E-2</c:v>
                </c:pt>
                <c:pt idx="36">
                  <c:v>-5.8086157657780593E-2</c:v>
                </c:pt>
                <c:pt idx="37">
                  <c:v>0.24570384260428973</c:v>
                </c:pt>
                <c:pt idx="38">
                  <c:v>0.7437890347248507</c:v>
                </c:pt>
                <c:pt idx="39">
                  <c:v>0.8190480315182419</c:v>
                </c:pt>
                <c:pt idx="40">
                  <c:v>0.86703285946822584</c:v>
                </c:pt>
                <c:pt idx="41">
                  <c:v>0.9299695184531489</c:v>
                </c:pt>
                <c:pt idx="42">
                  <c:v>1.185432881990846</c:v>
                </c:pt>
                <c:pt idx="43">
                  <c:v>1.3658241631834822</c:v>
                </c:pt>
                <c:pt idx="44">
                  <c:v>1.4464154448452156</c:v>
                </c:pt>
                <c:pt idx="45">
                  <c:v>1.8774826305890855</c:v>
                </c:pt>
                <c:pt idx="46">
                  <c:v>2.0505283370987208</c:v>
                </c:pt>
                <c:pt idx="47">
                  <c:v>2.3211715971727855</c:v>
                </c:pt>
                <c:pt idx="48">
                  <c:v>2.3898120252540704</c:v>
                </c:pt>
                <c:pt idx="49">
                  <c:v>2.1665088327066941</c:v>
                </c:pt>
                <c:pt idx="50">
                  <c:v>2.4140473596133125</c:v>
                </c:pt>
                <c:pt idx="51">
                  <c:v>2.7365700326716578</c:v>
                </c:pt>
                <c:pt idx="52">
                  <c:v>2.886187508481914</c:v>
                </c:pt>
                <c:pt idx="53">
                  <c:v>2.8127489822118084</c:v>
                </c:pt>
                <c:pt idx="54">
                  <c:v>2.7541205325861289</c:v>
                </c:pt>
                <c:pt idx="55">
                  <c:v>2.6836365335029009</c:v>
                </c:pt>
                <c:pt idx="56">
                  <c:v>2.1035169177578608</c:v>
                </c:pt>
                <c:pt idx="57">
                  <c:v>1.8237890485572945</c:v>
                </c:pt>
                <c:pt idx="58">
                  <c:v>1.7732294988824351</c:v>
                </c:pt>
                <c:pt idx="59">
                  <c:v>2.2739588852928843</c:v>
                </c:pt>
                <c:pt idx="60">
                  <c:v>2.3856528060206963</c:v>
                </c:pt>
                <c:pt idx="61">
                  <c:v>2.22999302711689</c:v>
                </c:pt>
                <c:pt idx="62">
                  <c:v>2.7258384709859351</c:v>
                </c:pt>
                <c:pt idx="63">
                  <c:v>2.9916383997685991</c:v>
                </c:pt>
                <c:pt idx="64">
                  <c:v>3.7595077717693326</c:v>
                </c:pt>
                <c:pt idx="65">
                  <c:v>3.9785625142794965</c:v>
                </c:pt>
                <c:pt idx="66">
                  <c:v>4.1162031464077744</c:v>
                </c:pt>
                <c:pt idx="67">
                  <c:v>4.0615640886994351</c:v>
                </c:pt>
                <c:pt idx="68">
                  <c:v>4.1317338962572796</c:v>
                </c:pt>
                <c:pt idx="69">
                  <c:v>4.5174417644147189</c:v>
                </c:pt>
                <c:pt idx="70">
                  <c:v>4.7215197666688402</c:v>
                </c:pt>
                <c:pt idx="71">
                  <c:v>4.5388343993153635</c:v>
                </c:pt>
                <c:pt idx="72">
                  <c:v>4.471007716685536</c:v>
                </c:pt>
                <c:pt idx="73">
                  <c:v>4.6609520498454282</c:v>
                </c:pt>
                <c:pt idx="74">
                  <c:v>4.4368060983292157</c:v>
                </c:pt>
                <c:pt idx="75">
                  <c:v>4.25067660506061</c:v>
                </c:pt>
                <c:pt idx="76">
                  <c:v>4.5354621001160575</c:v>
                </c:pt>
                <c:pt idx="77">
                  <c:v>4.7305964932006601</c:v>
                </c:pt>
                <c:pt idx="78">
                  <c:v>5.0979604213020702</c:v>
                </c:pt>
                <c:pt idx="79">
                  <c:v>5.489427286710141</c:v>
                </c:pt>
                <c:pt idx="80">
                  <c:v>6.1310485505556249</c:v>
                </c:pt>
                <c:pt idx="81">
                  <c:v>6.3687700264295497</c:v>
                </c:pt>
                <c:pt idx="82">
                  <c:v>6.4616505115352538</c:v>
                </c:pt>
                <c:pt idx="83">
                  <c:v>6.4710069978582476</c:v>
                </c:pt>
                <c:pt idx="84">
                  <c:v>6.5704612869917822</c:v>
                </c:pt>
                <c:pt idx="85">
                  <c:v>6.9074075578474865</c:v>
                </c:pt>
                <c:pt idx="86">
                  <c:v>6.8134489039400226</c:v>
                </c:pt>
                <c:pt idx="87">
                  <c:v>6.9911347060539653</c:v>
                </c:pt>
                <c:pt idx="88">
                  <c:v>6.7972898303076095</c:v>
                </c:pt>
                <c:pt idx="89">
                  <c:v>6.7972011069991067</c:v>
                </c:pt>
                <c:pt idx="90">
                  <c:v>7.1717666682438974</c:v>
                </c:pt>
                <c:pt idx="91">
                  <c:v>7.7224881831540966</c:v>
                </c:pt>
                <c:pt idx="92">
                  <c:v>7.7048579950298848</c:v>
                </c:pt>
                <c:pt idx="93">
                  <c:v>7.8877285950963882</c:v>
                </c:pt>
                <c:pt idx="94">
                  <c:v>8.161446043187528</c:v>
                </c:pt>
                <c:pt idx="95">
                  <c:v>8.3849484658767519</c:v>
                </c:pt>
                <c:pt idx="96">
                  <c:v>8.520184801481312</c:v>
                </c:pt>
                <c:pt idx="97">
                  <c:v>8.1997665364485037</c:v>
                </c:pt>
                <c:pt idx="98">
                  <c:v>8.0946692916746521</c:v>
                </c:pt>
                <c:pt idx="99">
                  <c:v>7.7378638106171911</c:v>
                </c:pt>
                <c:pt idx="100">
                  <c:v>7.4611751038404703</c:v>
                </c:pt>
                <c:pt idx="101">
                  <c:v>6.830399852868636</c:v>
                </c:pt>
                <c:pt idx="102">
                  <c:v>6.7501606713935844</c:v>
                </c:pt>
                <c:pt idx="103">
                  <c:v>6.7173731389008822</c:v>
                </c:pt>
                <c:pt idx="104">
                  <c:v>7.1096736088940053</c:v>
                </c:pt>
                <c:pt idx="105">
                  <c:v>6.7608019385280986</c:v>
                </c:pt>
                <c:pt idx="106">
                  <c:v>7.1417382522355908</c:v>
                </c:pt>
                <c:pt idx="107">
                  <c:v>6.8683659836425432</c:v>
                </c:pt>
                <c:pt idx="108">
                  <c:v>7.1331663295824361</c:v>
                </c:pt>
                <c:pt idx="109">
                  <c:v>7.4964546721574186</c:v>
                </c:pt>
                <c:pt idx="110">
                  <c:v>7.1702826144178831</c:v>
                </c:pt>
                <c:pt idx="111">
                  <c:v>6.8081269126134414</c:v>
                </c:pt>
                <c:pt idx="112">
                  <c:v>6.3820361374718635</c:v>
                </c:pt>
                <c:pt idx="113">
                  <c:v>6.4063397962210136</c:v>
                </c:pt>
                <c:pt idx="114">
                  <c:v>6.2167371877235604</c:v>
                </c:pt>
                <c:pt idx="115">
                  <c:v>7.0088042031338196</c:v>
                </c:pt>
                <c:pt idx="116">
                  <c:v>7.0132043827526784</c:v>
                </c:pt>
                <c:pt idx="117">
                  <c:v>7.2593276943901159</c:v>
                </c:pt>
                <c:pt idx="118">
                  <c:v>7.2348440726466592</c:v>
                </c:pt>
                <c:pt idx="119">
                  <c:v>7.3388582207722166</c:v>
                </c:pt>
                <c:pt idx="120">
                  <c:v>7.1984044963343363</c:v>
                </c:pt>
                <c:pt idx="121">
                  <c:v>6.8037074071349082</c:v>
                </c:pt>
                <c:pt idx="122">
                  <c:v>6.7015482492051097</c:v>
                </c:pt>
                <c:pt idx="123">
                  <c:v>6.9915187971638995</c:v>
                </c:pt>
                <c:pt idx="124">
                  <c:v>7.0711920337012417</c:v>
                </c:pt>
                <c:pt idx="125">
                  <c:v>7.4360827633635012</c:v>
                </c:pt>
                <c:pt idx="126">
                  <c:v>8.4860883021813898</c:v>
                </c:pt>
                <c:pt idx="127">
                  <c:v>8.8866979984838999</c:v>
                </c:pt>
                <c:pt idx="128">
                  <c:v>9.109994424463661</c:v>
                </c:pt>
                <c:pt idx="129">
                  <c:v>9.2847619229889204</c:v>
                </c:pt>
                <c:pt idx="130">
                  <c:v>9.6725998254060848</c:v>
                </c:pt>
                <c:pt idx="131">
                  <c:v>9.685475890480598</c:v>
                </c:pt>
                <c:pt idx="132">
                  <c:v>9.6055788284316908</c:v>
                </c:pt>
                <c:pt idx="133">
                  <c:v>9.9957377262731857</c:v>
                </c:pt>
                <c:pt idx="134">
                  <c:v>10.544180199065462</c:v>
                </c:pt>
                <c:pt idx="135">
                  <c:v>10.668711000813849</c:v>
                </c:pt>
                <c:pt idx="136">
                  <c:v>11.017952206856094</c:v>
                </c:pt>
                <c:pt idx="137">
                  <c:v>10.56915963620219</c:v>
                </c:pt>
                <c:pt idx="138">
                  <c:v>10.550490732403555</c:v>
                </c:pt>
                <c:pt idx="139">
                  <c:v>10.367963979696762</c:v>
                </c:pt>
                <c:pt idx="140">
                  <c:v>10.094016874865327</c:v>
                </c:pt>
                <c:pt idx="141">
                  <c:v>9.7398322203067096</c:v>
                </c:pt>
                <c:pt idx="142">
                  <c:v>9.5608144108428199</c:v>
                </c:pt>
                <c:pt idx="143">
                  <c:v>9.9221991388091997</c:v>
                </c:pt>
                <c:pt idx="144">
                  <c:v>9.8157669852347702</c:v>
                </c:pt>
                <c:pt idx="145">
                  <c:v>10.062378498869435</c:v>
                </c:pt>
                <c:pt idx="146">
                  <c:v>9.6641791480878485</c:v>
                </c:pt>
                <c:pt idx="147">
                  <c:v>9.8468755502724861</c:v>
                </c:pt>
                <c:pt idx="148">
                  <c:v>10.162067282121299</c:v>
                </c:pt>
                <c:pt idx="149">
                  <c:v>10.382929228436849</c:v>
                </c:pt>
                <c:pt idx="150">
                  <c:v>10.132909520292539</c:v>
                </c:pt>
                <c:pt idx="151">
                  <c:v>10.195663026502363</c:v>
                </c:pt>
                <c:pt idx="152">
                  <c:v>9.9771829538352694</c:v>
                </c:pt>
                <c:pt idx="153">
                  <c:v>10.012618462446138</c:v>
                </c:pt>
                <c:pt idx="154">
                  <c:v>9.4989608751943138</c:v>
                </c:pt>
                <c:pt idx="155">
                  <c:v>9.6951578930437652</c:v>
                </c:pt>
                <c:pt idx="156">
                  <c:v>9.579539431864541</c:v>
                </c:pt>
                <c:pt idx="157">
                  <c:v>9.6773608411187126</c:v>
                </c:pt>
                <c:pt idx="158">
                  <c:v>10.0734667564211</c:v>
                </c:pt>
                <c:pt idx="159">
                  <c:v>10.198803591462065</c:v>
                </c:pt>
                <c:pt idx="160">
                  <c:v>10.217977474045556</c:v>
                </c:pt>
                <c:pt idx="161">
                  <c:v>10.083401502832237</c:v>
                </c:pt>
                <c:pt idx="162">
                  <c:v>10.230490747667123</c:v>
                </c:pt>
                <c:pt idx="163">
                  <c:v>10.152169315367269</c:v>
                </c:pt>
                <c:pt idx="164">
                  <c:v>9.9264784424144317</c:v>
                </c:pt>
                <c:pt idx="165">
                  <c:v>9.6320238671840173</c:v>
                </c:pt>
                <c:pt idx="166">
                  <c:v>9.6477332134346465</c:v>
                </c:pt>
                <c:pt idx="167">
                  <c:v>9.7395283242228299</c:v>
                </c:pt>
                <c:pt idx="168">
                  <c:v>9.9571144650595667</c:v>
                </c:pt>
                <c:pt idx="169">
                  <c:v>10.249095055618247</c:v>
                </c:pt>
                <c:pt idx="170">
                  <c:v>10.651015834890789</c:v>
                </c:pt>
                <c:pt idx="171">
                  <c:v>10.730113089553811</c:v>
                </c:pt>
                <c:pt idx="172">
                  <c:v>10.251298613009283</c:v>
                </c:pt>
                <c:pt idx="173">
                  <c:v>9.9910019712545388</c:v>
                </c:pt>
                <c:pt idx="174">
                  <c:v>10.419386730826718</c:v>
                </c:pt>
                <c:pt idx="175">
                  <c:v>10.569965662818204</c:v>
                </c:pt>
                <c:pt idx="176">
                  <c:v>10.822864772007128</c:v>
                </c:pt>
                <c:pt idx="177">
                  <c:v>10.868679980881581</c:v>
                </c:pt>
                <c:pt idx="178">
                  <c:v>10.735161606549894</c:v>
                </c:pt>
                <c:pt idx="179">
                  <c:v>10.581401019585469</c:v>
                </c:pt>
                <c:pt idx="180">
                  <c:v>10.324425825888953</c:v>
                </c:pt>
                <c:pt idx="181">
                  <c:v>10.061715072466512</c:v>
                </c:pt>
                <c:pt idx="182">
                  <c:v>9.8245010335706606</c:v>
                </c:pt>
                <c:pt idx="183">
                  <c:v>9.6612421712053589</c:v>
                </c:pt>
                <c:pt idx="184">
                  <c:v>9.4252611731682769</c:v>
                </c:pt>
                <c:pt idx="185">
                  <c:v>9.7704360153809358</c:v>
                </c:pt>
                <c:pt idx="186">
                  <c:v>9.6404906450858334</c:v>
                </c:pt>
                <c:pt idx="187">
                  <c:v>9.4971231692678195</c:v>
                </c:pt>
                <c:pt idx="188">
                  <c:v>9.4997738143146346</c:v>
                </c:pt>
                <c:pt idx="189">
                  <c:v>9.0688654589137379</c:v>
                </c:pt>
                <c:pt idx="190">
                  <c:v>8.7224578066220069</c:v>
                </c:pt>
                <c:pt idx="191">
                  <c:v>9.0859243452560854</c:v>
                </c:pt>
                <c:pt idx="192">
                  <c:v>8.2050802786788264</c:v>
                </c:pt>
                <c:pt idx="193">
                  <c:v>8.4336431964569645</c:v>
                </c:pt>
                <c:pt idx="194">
                  <c:v>8.3965374657332656</c:v>
                </c:pt>
                <c:pt idx="195">
                  <c:v>8.2215882379720711</c:v>
                </c:pt>
                <c:pt idx="196">
                  <c:v>8.6871362244583761</c:v>
                </c:pt>
                <c:pt idx="197">
                  <c:v>9.4886310958384446</c:v>
                </c:pt>
                <c:pt idx="198">
                  <c:v>10.157292556670649</c:v>
                </c:pt>
                <c:pt idx="199">
                  <c:v>10.80102683600291</c:v>
                </c:pt>
                <c:pt idx="200">
                  <c:v>10.879405731116334</c:v>
                </c:pt>
                <c:pt idx="201">
                  <c:v>10.908561181434857</c:v>
                </c:pt>
                <c:pt idx="202">
                  <c:v>11.336505483972925</c:v>
                </c:pt>
                <c:pt idx="203">
                  <c:v>11.491877849104624</c:v>
                </c:pt>
                <c:pt idx="204">
                  <c:v>11.085626844348377</c:v>
                </c:pt>
                <c:pt idx="205">
                  <c:v>11.36949835252811</c:v>
                </c:pt>
                <c:pt idx="206">
                  <c:v>11.449796382905051</c:v>
                </c:pt>
                <c:pt idx="207">
                  <c:v>11.452516000962449</c:v>
                </c:pt>
                <c:pt idx="208">
                  <c:v>11.53032203553162</c:v>
                </c:pt>
                <c:pt idx="209">
                  <c:v>12.072826660689426</c:v>
                </c:pt>
                <c:pt idx="210">
                  <c:v>12.26747719706456</c:v>
                </c:pt>
                <c:pt idx="211">
                  <c:v>12.328296316393899</c:v>
                </c:pt>
                <c:pt idx="212">
                  <c:v>12.953597597200115</c:v>
                </c:pt>
                <c:pt idx="213">
                  <c:v>12.610530732139749</c:v>
                </c:pt>
                <c:pt idx="214">
                  <c:v>12.632546930887926</c:v>
                </c:pt>
                <c:pt idx="215">
                  <c:v>12.65748317160886</c:v>
                </c:pt>
                <c:pt idx="216">
                  <c:v>12.950560877252768</c:v>
                </c:pt>
                <c:pt idx="217">
                  <c:v>13.021413350691445</c:v>
                </c:pt>
                <c:pt idx="218">
                  <c:v>12.690695259337849</c:v>
                </c:pt>
                <c:pt idx="219">
                  <c:v>12.911453845988445</c:v>
                </c:pt>
                <c:pt idx="220">
                  <c:v>13.383887880873143</c:v>
                </c:pt>
                <c:pt idx="221">
                  <c:v>13.45565822003611</c:v>
                </c:pt>
                <c:pt idx="222">
                  <c:v>13.232849675385481</c:v>
                </c:pt>
                <c:pt idx="223">
                  <c:v>12.605792081722845</c:v>
                </c:pt>
                <c:pt idx="224">
                  <c:v>12.557749820162391</c:v>
                </c:pt>
                <c:pt idx="225">
                  <c:v>12.940391717625994</c:v>
                </c:pt>
                <c:pt idx="226">
                  <c:v>13.499629351469618</c:v>
                </c:pt>
                <c:pt idx="227">
                  <c:v>13.470082428603694</c:v>
                </c:pt>
                <c:pt idx="228">
                  <c:v>13.538419584712015</c:v>
                </c:pt>
                <c:pt idx="229">
                  <c:v>13.419080364420623</c:v>
                </c:pt>
                <c:pt idx="230">
                  <c:v>13.096754863695201</c:v>
                </c:pt>
                <c:pt idx="231">
                  <c:v>13.087484126762371</c:v>
                </c:pt>
                <c:pt idx="232">
                  <c:v>13.324821347018604</c:v>
                </c:pt>
                <c:pt idx="233">
                  <c:v>13.339061753245412</c:v>
                </c:pt>
                <c:pt idx="234">
                  <c:v>13.303217560833</c:v>
                </c:pt>
                <c:pt idx="235">
                  <c:v>13.08371638706387</c:v>
                </c:pt>
                <c:pt idx="236">
                  <c:v>13.07014055925409</c:v>
                </c:pt>
                <c:pt idx="237">
                  <c:v>13.455713975679606</c:v>
                </c:pt>
                <c:pt idx="238">
                  <c:v>13.740957677430861</c:v>
                </c:pt>
                <c:pt idx="239">
                  <c:v>13.917217681489646</c:v>
                </c:pt>
                <c:pt idx="240">
                  <c:v>14.279623796839948</c:v>
                </c:pt>
                <c:pt idx="241">
                  <c:v>14.319610833823216</c:v>
                </c:pt>
                <c:pt idx="242">
                  <c:v>14.405294108996088</c:v>
                </c:pt>
                <c:pt idx="243">
                  <c:v>14.354025363109381</c:v>
                </c:pt>
                <c:pt idx="244">
                  <c:v>14.540605228436922</c:v>
                </c:pt>
                <c:pt idx="245">
                  <c:v>14.703744878774225</c:v>
                </c:pt>
                <c:pt idx="246">
                  <c:v>14.822755973637616</c:v>
                </c:pt>
                <c:pt idx="247">
                  <c:v>15.161633545553459</c:v>
                </c:pt>
                <c:pt idx="248">
                  <c:v>15.489042828068497</c:v>
                </c:pt>
                <c:pt idx="249">
                  <c:v>15.524167487261893</c:v>
                </c:pt>
                <c:pt idx="250">
                  <c:v>15.637618308369477</c:v>
                </c:pt>
                <c:pt idx="251">
                  <c:v>15.767460464173629</c:v>
                </c:pt>
                <c:pt idx="252">
                  <c:v>16.059962151683735</c:v>
                </c:pt>
                <c:pt idx="253">
                  <c:v>15.131368232183208</c:v>
                </c:pt>
                <c:pt idx="254">
                  <c:v>15.066942816982309</c:v>
                </c:pt>
                <c:pt idx="255">
                  <c:v>14.963673733033314</c:v>
                </c:pt>
                <c:pt idx="256">
                  <c:v>15.340017206371195</c:v>
                </c:pt>
                <c:pt idx="257">
                  <c:v>15.137437567631764</c:v>
                </c:pt>
                <c:pt idx="258">
                  <c:v>15.203142826418656</c:v>
                </c:pt>
                <c:pt idx="259">
                  <c:v>15.373028369656973</c:v>
                </c:pt>
                <c:pt idx="260">
                  <c:v>15.020080004382651</c:v>
                </c:pt>
                <c:pt idx="261">
                  <c:v>15.415952212974103</c:v>
                </c:pt>
                <c:pt idx="262">
                  <c:v>15.579621644308869</c:v>
                </c:pt>
                <c:pt idx="263">
                  <c:v>15.834597397915493</c:v>
                </c:pt>
                <c:pt idx="264">
                  <c:v>16.03023037634782</c:v>
                </c:pt>
                <c:pt idx="265">
                  <c:v>15.791525769711301</c:v>
                </c:pt>
                <c:pt idx="266">
                  <c:v>15.893242818526474</c:v>
                </c:pt>
                <c:pt idx="267">
                  <c:v>15.413538947522335</c:v>
                </c:pt>
                <c:pt idx="268">
                  <c:v>15.363271503736215</c:v>
                </c:pt>
                <c:pt idx="269">
                  <c:v>15.112331644632221</c:v>
                </c:pt>
                <c:pt idx="270">
                  <c:v>15.084553168990899</c:v>
                </c:pt>
                <c:pt idx="271">
                  <c:v>15.232522088754004</c:v>
                </c:pt>
                <c:pt idx="272">
                  <c:v>15.074688852163911</c:v>
                </c:pt>
                <c:pt idx="273">
                  <c:v>14.259302509838921</c:v>
                </c:pt>
                <c:pt idx="274">
                  <c:v>14.112336698084517</c:v>
                </c:pt>
                <c:pt idx="275">
                  <c:v>14.398456242921657</c:v>
                </c:pt>
                <c:pt idx="276">
                  <c:v>14.574241544405583</c:v>
                </c:pt>
                <c:pt idx="277">
                  <c:v>14.601023425101598</c:v>
                </c:pt>
                <c:pt idx="278">
                  <c:v>14.778492639869777</c:v>
                </c:pt>
                <c:pt idx="279">
                  <c:v>14.43487258001562</c:v>
                </c:pt>
                <c:pt idx="280">
                  <c:v>13.949017037932228</c:v>
                </c:pt>
                <c:pt idx="281">
                  <c:v>14.556499632881971</c:v>
                </c:pt>
                <c:pt idx="282">
                  <c:v>14.763662661548567</c:v>
                </c:pt>
                <c:pt idx="283">
                  <c:v>14.572200197693661</c:v>
                </c:pt>
                <c:pt idx="284">
                  <c:v>14.433292370075074</c:v>
                </c:pt>
                <c:pt idx="285">
                  <c:v>14.556577664600061</c:v>
                </c:pt>
                <c:pt idx="286">
                  <c:v>14.176668227582278</c:v>
                </c:pt>
                <c:pt idx="287">
                  <c:v>13.77444036097773</c:v>
                </c:pt>
                <c:pt idx="288">
                  <c:v>14.022250082665821</c:v>
                </c:pt>
                <c:pt idx="289">
                  <c:v>13.907359859433356</c:v>
                </c:pt>
                <c:pt idx="290">
                  <c:v>13.291780228908662</c:v>
                </c:pt>
                <c:pt idx="291">
                  <c:v>13.234733789462647</c:v>
                </c:pt>
                <c:pt idx="292">
                  <c:v>13.285818178073486</c:v>
                </c:pt>
                <c:pt idx="293">
                  <c:v>13.303338285941541</c:v>
                </c:pt>
                <c:pt idx="294">
                  <c:v>13.516956752457242</c:v>
                </c:pt>
                <c:pt idx="295">
                  <c:v>13.679436440758524</c:v>
                </c:pt>
                <c:pt idx="296">
                  <c:v>14.0851511718633</c:v>
                </c:pt>
                <c:pt idx="297">
                  <c:v>14.187110592951035</c:v>
                </c:pt>
                <c:pt idx="298">
                  <c:v>14.204124844916999</c:v>
                </c:pt>
                <c:pt idx="299">
                  <c:v>14.097156518664319</c:v>
                </c:pt>
                <c:pt idx="300">
                  <c:v>14.348604356931844</c:v>
                </c:pt>
                <c:pt idx="301">
                  <c:v>13.706022045277191</c:v>
                </c:pt>
                <c:pt idx="302">
                  <c:v>12.879095053085484</c:v>
                </c:pt>
                <c:pt idx="303">
                  <c:v>12.469577512636715</c:v>
                </c:pt>
                <c:pt idx="304">
                  <c:v>12.500453793978906</c:v>
                </c:pt>
                <c:pt idx="305">
                  <c:v>12.50069798847429</c:v>
                </c:pt>
                <c:pt idx="306">
                  <c:v>12.598613473815091</c:v>
                </c:pt>
                <c:pt idx="307">
                  <c:v>12.959158875138431</c:v>
                </c:pt>
                <c:pt idx="308">
                  <c:v>13.545668759615273</c:v>
                </c:pt>
                <c:pt idx="309">
                  <c:v>13.750860879727799</c:v>
                </c:pt>
                <c:pt idx="310">
                  <c:v>14.127993678429799</c:v>
                </c:pt>
                <c:pt idx="311">
                  <c:v>14.197125883570667</c:v>
                </c:pt>
                <c:pt idx="312">
                  <c:v>13.977929834865368</c:v>
                </c:pt>
                <c:pt idx="313">
                  <c:v>13.843553826191849</c:v>
                </c:pt>
                <c:pt idx="314">
                  <c:v>14.049720217940907</c:v>
                </c:pt>
                <c:pt idx="315">
                  <c:v>14.135603181226916</c:v>
                </c:pt>
                <c:pt idx="316">
                  <c:v>14.21621769381172</c:v>
                </c:pt>
                <c:pt idx="317">
                  <c:v>14.022184269133708</c:v>
                </c:pt>
                <c:pt idx="318">
                  <c:v>13.843149645944498</c:v>
                </c:pt>
                <c:pt idx="319">
                  <c:v>13.535258799327346</c:v>
                </c:pt>
                <c:pt idx="320">
                  <c:v>13.498750398144709</c:v>
                </c:pt>
                <c:pt idx="321">
                  <c:v>13.451523209722669</c:v>
                </c:pt>
                <c:pt idx="322">
                  <c:v>13.792804489074182</c:v>
                </c:pt>
                <c:pt idx="323">
                  <c:v>14.0700656200877</c:v>
                </c:pt>
                <c:pt idx="324">
                  <c:v>14.519059857262082</c:v>
                </c:pt>
                <c:pt idx="325">
                  <c:v>14.295465094711719</c:v>
                </c:pt>
                <c:pt idx="326">
                  <c:v>14.406320659407855</c:v>
                </c:pt>
                <c:pt idx="327">
                  <c:v>14.673301053974471</c:v>
                </c:pt>
                <c:pt idx="328">
                  <c:v>15.109756010052184</c:v>
                </c:pt>
                <c:pt idx="329">
                  <c:v>15.562225129464608</c:v>
                </c:pt>
                <c:pt idx="330">
                  <c:v>15.972951626899544</c:v>
                </c:pt>
                <c:pt idx="331">
                  <c:v>16.597907914027715</c:v>
                </c:pt>
                <c:pt idx="332">
                  <c:v>16.50076725622403</c:v>
                </c:pt>
                <c:pt idx="333">
                  <c:v>16.430732167545045</c:v>
                </c:pt>
                <c:pt idx="334">
                  <c:v>16.327221876931155</c:v>
                </c:pt>
                <c:pt idx="335">
                  <c:v>16.277935271563447</c:v>
                </c:pt>
                <c:pt idx="336">
                  <c:v>16.048526387396272</c:v>
                </c:pt>
                <c:pt idx="337">
                  <c:v>15.863011003084493</c:v>
                </c:pt>
                <c:pt idx="338">
                  <c:v>16.174528646088849</c:v>
                </c:pt>
                <c:pt idx="339">
                  <c:v>16.417525278975699</c:v>
                </c:pt>
                <c:pt idx="340">
                  <c:v>16.441006366342741</c:v>
                </c:pt>
                <c:pt idx="341">
                  <c:v>16.459060856384099</c:v>
                </c:pt>
                <c:pt idx="342">
                  <c:v>16.754847889126182</c:v>
                </c:pt>
                <c:pt idx="343">
                  <c:v>17.074676035255212</c:v>
                </c:pt>
                <c:pt idx="344">
                  <c:v>16.668529316385889</c:v>
                </c:pt>
                <c:pt idx="345">
                  <c:v>16.957617920567149</c:v>
                </c:pt>
                <c:pt idx="346">
                  <c:v>17.206088144291336</c:v>
                </c:pt>
                <c:pt idx="347">
                  <c:v>17.180730183654212</c:v>
                </c:pt>
                <c:pt idx="348">
                  <c:v>17.791773351814271</c:v>
                </c:pt>
                <c:pt idx="349">
                  <c:v>17.915696443608944</c:v>
                </c:pt>
                <c:pt idx="350">
                  <c:v>17.916199875833382</c:v>
                </c:pt>
                <c:pt idx="351">
                  <c:v>18.443480737148786</c:v>
                </c:pt>
                <c:pt idx="352">
                  <c:v>19.017855672017692</c:v>
                </c:pt>
                <c:pt idx="353">
                  <c:v>19.337347379854503</c:v>
                </c:pt>
                <c:pt idx="354">
                  <c:v>19.210806940733658</c:v>
                </c:pt>
                <c:pt idx="355">
                  <c:v>19.367180177275969</c:v>
                </c:pt>
                <c:pt idx="356">
                  <c:v>19.221490928233909</c:v>
                </c:pt>
                <c:pt idx="357">
                  <c:v>18.967078465384279</c:v>
                </c:pt>
                <c:pt idx="358">
                  <c:v>19.469313430124892</c:v>
                </c:pt>
                <c:pt idx="359">
                  <c:v>19.849091807549627</c:v>
                </c:pt>
                <c:pt idx="360">
                  <c:v>19.529452780235165</c:v>
                </c:pt>
                <c:pt idx="361">
                  <c:v>19.529488967535485</c:v>
                </c:pt>
                <c:pt idx="362">
                  <c:v>19.515657087641532</c:v>
                </c:pt>
                <c:pt idx="363">
                  <c:v>19.733045716264694</c:v>
                </c:pt>
                <c:pt idx="364">
                  <c:v>20.557164305322882</c:v>
                </c:pt>
                <c:pt idx="365">
                  <c:v>19.652248241316766</c:v>
                </c:pt>
              </c:numCache>
            </c:numRef>
          </c:val>
          <c:smooth val="0"/>
          <c:extLst>
            <c:ext xmlns:c16="http://schemas.microsoft.com/office/drawing/2014/chart" uri="{C3380CC4-5D6E-409C-BE32-E72D297353CC}">
              <c16:uniqueId val="{00000001-B474-460C-818D-6B6710265FF4}"/>
            </c:ext>
          </c:extLst>
        </c:ser>
        <c:ser>
          <c:idx val="1"/>
          <c:order val="2"/>
          <c:tx>
            <c:strRef>
              <c:f>'Progression - Hike cycle 1yr'!$E$10</c:f>
              <c:strCache>
                <c:ptCount val="1"/>
                <c:pt idx="0">
                  <c:v>U.S. growth (15.5%)</c:v>
                </c:pt>
              </c:strCache>
            </c:strRef>
          </c:tx>
          <c:spPr>
            <a:ln>
              <a:solidFill>
                <a:srgbClr val="646469"/>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1yr'!$E$11:$E$376</c:f>
              <c:numCache>
                <c:formatCode>#,##0.0</c:formatCode>
                <c:ptCount val="366"/>
                <c:pt idx="0">
                  <c:v>0</c:v>
                </c:pt>
                <c:pt idx="1">
                  <c:v>0.3483447331745837</c:v>
                </c:pt>
                <c:pt idx="2">
                  <c:v>9.051717041252072E-2</c:v>
                </c:pt>
                <c:pt idx="3">
                  <c:v>-0.54406856150166938</c:v>
                </c:pt>
                <c:pt idx="4">
                  <c:v>-0.99999421381095721</c:v>
                </c:pt>
                <c:pt idx="5">
                  <c:v>-1.0137511771423147</c:v>
                </c:pt>
                <c:pt idx="6">
                  <c:v>-0.85531735274896759</c:v>
                </c:pt>
                <c:pt idx="7">
                  <c:v>-1.0864715864202368</c:v>
                </c:pt>
                <c:pt idx="8">
                  <c:v>-0.62320777482294021</c:v>
                </c:pt>
                <c:pt idx="9">
                  <c:v>-0.9700840816957701</c:v>
                </c:pt>
                <c:pt idx="10">
                  <c:v>-0.68380097375440019</c:v>
                </c:pt>
                <c:pt idx="11">
                  <c:v>-0.32088824090779966</c:v>
                </c:pt>
                <c:pt idx="12">
                  <c:v>-0.20042430542071665</c:v>
                </c:pt>
                <c:pt idx="13">
                  <c:v>-0.27242971510334613</c:v>
                </c:pt>
                <c:pt idx="14">
                  <c:v>-9.4804610102561249E-2</c:v>
                </c:pt>
                <c:pt idx="15">
                  <c:v>-0.19794193116406281</c:v>
                </c:pt>
                <c:pt idx="16">
                  <c:v>-0.40859016653029145</c:v>
                </c:pt>
                <c:pt idx="17">
                  <c:v>-0.53695737259061183</c:v>
                </c:pt>
                <c:pt idx="18">
                  <c:v>-1.0708472989885043</c:v>
                </c:pt>
                <c:pt idx="19">
                  <c:v>-0.9284808297764966</c:v>
                </c:pt>
                <c:pt idx="20">
                  <c:v>-1.5933851563712342</c:v>
                </c:pt>
                <c:pt idx="21">
                  <c:v>-2.0693346783664612</c:v>
                </c:pt>
                <c:pt idx="22">
                  <c:v>-2.177357266400326</c:v>
                </c:pt>
                <c:pt idx="23">
                  <c:v>-2.7360039290359195</c:v>
                </c:pt>
                <c:pt idx="24">
                  <c:v>-3.2635947474712168</c:v>
                </c:pt>
                <c:pt idx="25">
                  <c:v>-3.0941763228150165</c:v>
                </c:pt>
                <c:pt idx="26">
                  <c:v>-3.1981681048395538</c:v>
                </c:pt>
                <c:pt idx="27">
                  <c:v>-3.5876429685777422</c:v>
                </c:pt>
                <c:pt idx="28">
                  <c:v>-3.1809599943829303</c:v>
                </c:pt>
                <c:pt idx="29">
                  <c:v>-3.2832888395483373</c:v>
                </c:pt>
                <c:pt idx="30">
                  <c:v>-3.2783035401967453</c:v>
                </c:pt>
                <c:pt idx="31">
                  <c:v>-3.7886827733223156</c:v>
                </c:pt>
                <c:pt idx="32">
                  <c:v>-3.9162144975985127</c:v>
                </c:pt>
                <c:pt idx="33">
                  <c:v>-3.9874429853733702</c:v>
                </c:pt>
                <c:pt idx="34">
                  <c:v>-3.9340456496741312</c:v>
                </c:pt>
                <c:pt idx="35">
                  <c:v>-4.1798042505852475</c:v>
                </c:pt>
                <c:pt idx="36">
                  <c:v>-4.0387662823577148</c:v>
                </c:pt>
                <c:pt idx="37">
                  <c:v>-3.947153090618754</c:v>
                </c:pt>
                <c:pt idx="38">
                  <c:v>-4.0959030091387278</c:v>
                </c:pt>
                <c:pt idx="39">
                  <c:v>-3.5901352322270852</c:v>
                </c:pt>
                <c:pt idx="40">
                  <c:v>-3.5955656124894615</c:v>
                </c:pt>
                <c:pt idx="41">
                  <c:v>-3.9280731879143693</c:v>
                </c:pt>
                <c:pt idx="42">
                  <c:v>-3.0599865536141557</c:v>
                </c:pt>
                <c:pt idx="43">
                  <c:v>-3.2033598938726855</c:v>
                </c:pt>
                <c:pt idx="44">
                  <c:v>-3.5943380874149256</c:v>
                </c:pt>
                <c:pt idx="45">
                  <c:v>-2.5529506527066888</c:v>
                </c:pt>
                <c:pt idx="46">
                  <c:v>-2.5124694625978323</c:v>
                </c:pt>
                <c:pt idx="47">
                  <c:v>-2.5672257969101415</c:v>
                </c:pt>
                <c:pt idx="48">
                  <c:v>-2.2026903355185112</c:v>
                </c:pt>
                <c:pt idx="49">
                  <c:v>-2.191474709031529</c:v>
                </c:pt>
                <c:pt idx="50">
                  <c:v>-2.3039803541224746</c:v>
                </c:pt>
                <c:pt idx="51">
                  <c:v>-2.497046622694632</c:v>
                </c:pt>
                <c:pt idx="52">
                  <c:v>-2.3316895555541244</c:v>
                </c:pt>
                <c:pt idx="53">
                  <c:v>-2.728673632187264</c:v>
                </c:pt>
                <c:pt idx="54">
                  <c:v>-3.0708780950547769</c:v>
                </c:pt>
                <c:pt idx="55">
                  <c:v>-3.1914149546074211</c:v>
                </c:pt>
                <c:pt idx="56">
                  <c:v>-2.9795911617599442</c:v>
                </c:pt>
                <c:pt idx="57">
                  <c:v>-2.0820452725596632</c:v>
                </c:pt>
                <c:pt idx="58">
                  <c:v>-2.5446198279678471</c:v>
                </c:pt>
                <c:pt idx="59">
                  <c:v>-2.4765117746850889</c:v>
                </c:pt>
                <c:pt idx="60">
                  <c:v>-2.4476341218455238</c:v>
                </c:pt>
                <c:pt idx="61">
                  <c:v>-2.0342011712031565</c:v>
                </c:pt>
                <c:pt idx="62">
                  <c:v>-2.5848845816398907</c:v>
                </c:pt>
                <c:pt idx="63">
                  <c:v>-1.9049932163024839</c:v>
                </c:pt>
                <c:pt idx="64">
                  <c:v>-1.5732741270746842</c:v>
                </c:pt>
                <c:pt idx="65">
                  <c:v>-1.6412022025951933</c:v>
                </c:pt>
                <c:pt idx="66">
                  <c:v>-1.2140500346408187</c:v>
                </c:pt>
                <c:pt idx="67">
                  <c:v>-1.1542792176192251</c:v>
                </c:pt>
                <c:pt idx="68">
                  <c:v>-1.2884096100999587</c:v>
                </c:pt>
                <c:pt idx="69">
                  <c:v>-1.2037939971666467</c:v>
                </c:pt>
                <c:pt idx="70">
                  <c:v>-1.400175575592213</c:v>
                </c:pt>
                <c:pt idx="71">
                  <c:v>-1.6681139440351387</c:v>
                </c:pt>
                <c:pt idx="72">
                  <c:v>-1.4413780959514177</c:v>
                </c:pt>
                <c:pt idx="73">
                  <c:v>-1.1044547668300004</c:v>
                </c:pt>
                <c:pt idx="74">
                  <c:v>-0.90425886352276241</c:v>
                </c:pt>
                <c:pt idx="75">
                  <c:v>-0.88923481146351757</c:v>
                </c:pt>
                <c:pt idx="76">
                  <c:v>-1.1806376931560636</c:v>
                </c:pt>
                <c:pt idx="77">
                  <c:v>-9.8508304525546375E-2</c:v>
                </c:pt>
                <c:pt idx="78">
                  <c:v>-0.63748370364890206</c:v>
                </c:pt>
                <c:pt idx="79">
                  <c:v>-0.43935432507530497</c:v>
                </c:pt>
                <c:pt idx="80">
                  <c:v>0.27885891092266812</c:v>
                </c:pt>
                <c:pt idx="81">
                  <c:v>0.73139327979955726</c:v>
                </c:pt>
                <c:pt idx="82">
                  <c:v>0.75058062339329124</c:v>
                </c:pt>
                <c:pt idx="83">
                  <c:v>0.70698234273569593</c:v>
                </c:pt>
                <c:pt idx="84">
                  <c:v>0.13802254454292856</c:v>
                </c:pt>
                <c:pt idx="85">
                  <c:v>0.13156920355165119</c:v>
                </c:pt>
                <c:pt idx="86">
                  <c:v>-0.71264765637912819</c:v>
                </c:pt>
                <c:pt idx="87">
                  <c:v>-0.11360362076911823</c:v>
                </c:pt>
                <c:pt idx="88">
                  <c:v>5.1256699391133684E-2</c:v>
                </c:pt>
                <c:pt idx="89">
                  <c:v>3.2069355797399446E-2</c:v>
                </c:pt>
                <c:pt idx="90">
                  <c:v>-2.9429435168393248E-3</c:v>
                </c:pt>
                <c:pt idx="91">
                  <c:v>-0.52040901328276301</c:v>
                </c:pt>
                <c:pt idx="92">
                  <c:v>-0.29844631052429849</c:v>
                </c:pt>
                <c:pt idx="93">
                  <c:v>-0.21386336935993472</c:v>
                </c:pt>
                <c:pt idx="94">
                  <c:v>9.7688045798745099E-2</c:v>
                </c:pt>
                <c:pt idx="95">
                  <c:v>-2.8615265972091651E-2</c:v>
                </c:pt>
                <c:pt idx="96">
                  <c:v>0.10279993637745362</c:v>
                </c:pt>
                <c:pt idx="97">
                  <c:v>0.39923110284803009</c:v>
                </c:pt>
                <c:pt idx="98">
                  <c:v>0.47803014049681236</c:v>
                </c:pt>
                <c:pt idx="99">
                  <c:v>0.98453307237054832</c:v>
                </c:pt>
                <c:pt idx="100">
                  <c:v>0.99074118267110411</c:v>
                </c:pt>
                <c:pt idx="101">
                  <c:v>1.3933182814060749</c:v>
                </c:pt>
                <c:pt idx="102">
                  <c:v>1.3162744514587899</c:v>
                </c:pt>
                <c:pt idx="103">
                  <c:v>1.4531200340707116</c:v>
                </c:pt>
                <c:pt idx="104">
                  <c:v>1.8394470422131626</c:v>
                </c:pt>
                <c:pt idx="105">
                  <c:v>1.7198921701618297</c:v>
                </c:pt>
                <c:pt idx="106">
                  <c:v>1.3431096283775057</c:v>
                </c:pt>
                <c:pt idx="107">
                  <c:v>0.91242137325163097</c:v>
                </c:pt>
                <c:pt idx="108">
                  <c:v>0.6992885175590049</c:v>
                </c:pt>
                <c:pt idx="109">
                  <c:v>0.80258018793346386</c:v>
                </c:pt>
                <c:pt idx="110">
                  <c:v>0.90657196995799882</c:v>
                </c:pt>
                <c:pt idx="111">
                  <c:v>1.0516210400711803</c:v>
                </c:pt>
                <c:pt idx="112">
                  <c:v>1.0991726193132751</c:v>
                </c:pt>
                <c:pt idx="113">
                  <c:v>2.1186561772919177</c:v>
                </c:pt>
                <c:pt idx="114">
                  <c:v>2.2820056530878623</c:v>
                </c:pt>
                <c:pt idx="115">
                  <c:v>2.0760110839941075</c:v>
                </c:pt>
                <c:pt idx="116">
                  <c:v>1.6473665470818593</c:v>
                </c:pt>
                <c:pt idx="117">
                  <c:v>1.6186760380289613</c:v>
                </c:pt>
                <c:pt idx="118">
                  <c:v>1.4667682662725361</c:v>
                </c:pt>
                <c:pt idx="119">
                  <c:v>1.547625557128858</c:v>
                </c:pt>
                <c:pt idx="120">
                  <c:v>2.8915482281763638</c:v>
                </c:pt>
                <c:pt idx="121">
                  <c:v>3.732457294303186</c:v>
                </c:pt>
                <c:pt idx="122">
                  <c:v>4.3558672464125374</c:v>
                </c:pt>
                <c:pt idx="123">
                  <c:v>4.2401120887596955</c:v>
                </c:pt>
                <c:pt idx="124">
                  <c:v>4.2236399352971494</c:v>
                </c:pt>
                <c:pt idx="125">
                  <c:v>4.0491292542999098</c:v>
                </c:pt>
                <c:pt idx="126">
                  <c:v>3.7564733496757641</c:v>
                </c:pt>
                <c:pt idx="127">
                  <c:v>4.2699170470525329</c:v>
                </c:pt>
                <c:pt idx="128">
                  <c:v>4.9015965592755038</c:v>
                </c:pt>
                <c:pt idx="129">
                  <c:v>5.2155482478543886</c:v>
                </c:pt>
                <c:pt idx="130">
                  <c:v>5.0962466326427762</c:v>
                </c:pt>
                <c:pt idx="131">
                  <c:v>5.2111896815297758</c:v>
                </c:pt>
                <c:pt idx="132">
                  <c:v>5.218397131103055</c:v>
                </c:pt>
                <c:pt idx="133">
                  <c:v>5.169730561833445</c:v>
                </c:pt>
                <c:pt idx="134">
                  <c:v>5.2966079757537816</c:v>
                </c:pt>
                <c:pt idx="135">
                  <c:v>5.6502806892775439</c:v>
                </c:pt>
                <c:pt idx="136">
                  <c:v>5.6575849767651816</c:v>
                </c:pt>
                <c:pt idx="137">
                  <c:v>5.0567451754238846</c:v>
                </c:pt>
                <c:pt idx="138">
                  <c:v>4.8884033872901727</c:v>
                </c:pt>
                <c:pt idx="139">
                  <c:v>5.0720299187983766</c:v>
                </c:pt>
                <c:pt idx="140">
                  <c:v>4.9144977369750231</c:v>
                </c:pt>
                <c:pt idx="141">
                  <c:v>4.2793822658117868</c:v>
                </c:pt>
                <c:pt idx="142">
                  <c:v>4.641942947238193</c:v>
                </c:pt>
                <c:pt idx="143">
                  <c:v>4.6351955791273536</c:v>
                </c:pt>
                <c:pt idx="144">
                  <c:v>4.1949171709436817</c:v>
                </c:pt>
                <c:pt idx="145">
                  <c:v>4.1661361555530778</c:v>
                </c:pt>
                <c:pt idx="146">
                  <c:v>4.5205823252102162</c:v>
                </c:pt>
                <c:pt idx="147">
                  <c:v>4.5550981189425883</c:v>
                </c:pt>
                <c:pt idx="148">
                  <c:v>5.237832207555031</c:v>
                </c:pt>
                <c:pt idx="149">
                  <c:v>5.5823436371393544</c:v>
                </c:pt>
                <c:pt idx="150">
                  <c:v>5.0936260099887898</c:v>
                </c:pt>
                <c:pt idx="151">
                  <c:v>4.9989908990765475</c:v>
                </c:pt>
                <c:pt idx="152">
                  <c:v>5.0112997610046044</c:v>
                </c:pt>
                <c:pt idx="153">
                  <c:v>4.9928958016748366</c:v>
                </c:pt>
                <c:pt idx="154">
                  <c:v>4.1526857066943421</c:v>
                </c:pt>
                <c:pt idx="155">
                  <c:v>4.5197457988489917</c:v>
                </c:pt>
                <c:pt idx="156">
                  <c:v>4.8717468850995926</c:v>
                </c:pt>
                <c:pt idx="157">
                  <c:v>5.1568934690546335</c:v>
                </c:pt>
                <c:pt idx="158">
                  <c:v>5.0532312729993674</c:v>
                </c:pt>
                <c:pt idx="159">
                  <c:v>5.0709705151898028</c:v>
                </c:pt>
                <c:pt idx="160">
                  <c:v>5.0369102399394334</c:v>
                </c:pt>
                <c:pt idx="161">
                  <c:v>5.8269471920551457</c:v>
                </c:pt>
                <c:pt idx="162">
                  <c:v>6.0212070902216963</c:v>
                </c:pt>
                <c:pt idx="163">
                  <c:v>6.2337473550283615</c:v>
                </c:pt>
                <c:pt idx="164">
                  <c:v>6.5449035322124258</c:v>
                </c:pt>
                <c:pt idx="165">
                  <c:v>6.5850096800899465</c:v>
                </c:pt>
                <c:pt idx="166">
                  <c:v>6.5165868887839853</c:v>
                </c:pt>
                <c:pt idx="167">
                  <c:v>6.5704541884187195</c:v>
                </c:pt>
                <c:pt idx="168">
                  <c:v>6.3877401253368786</c:v>
                </c:pt>
                <c:pt idx="169">
                  <c:v>6.7372618549203054</c:v>
                </c:pt>
                <c:pt idx="170">
                  <c:v>6.6528736258682617</c:v>
                </c:pt>
                <c:pt idx="171">
                  <c:v>6.3505479317122582</c:v>
                </c:pt>
                <c:pt idx="172">
                  <c:v>6.7231853233536807</c:v>
                </c:pt>
                <c:pt idx="173">
                  <c:v>6.6738593693037469</c:v>
                </c:pt>
                <c:pt idx="174">
                  <c:v>6.6565024383564211</c:v>
                </c:pt>
                <c:pt idx="175">
                  <c:v>7.0807482032448892</c:v>
                </c:pt>
                <c:pt idx="176">
                  <c:v>8.2152040522696357</c:v>
                </c:pt>
                <c:pt idx="177">
                  <c:v>8.4946013766964992</c:v>
                </c:pt>
                <c:pt idx="178">
                  <c:v>8.4213750690321056</c:v>
                </c:pt>
                <c:pt idx="179">
                  <c:v>8.6204612210745886</c:v>
                </c:pt>
                <c:pt idx="180">
                  <c:v>8.6614605920555405</c:v>
                </c:pt>
                <c:pt idx="181">
                  <c:v>8.3980950569405284</c:v>
                </c:pt>
                <c:pt idx="182">
                  <c:v>8.575110207045805</c:v>
                </c:pt>
                <c:pt idx="183">
                  <c:v>8.6274758699727094</c:v>
                </c:pt>
                <c:pt idx="184">
                  <c:v>8.4280739777068376</c:v>
                </c:pt>
                <c:pt idx="185">
                  <c:v>8.1259679124774227</c:v>
                </c:pt>
                <c:pt idx="186">
                  <c:v>8.3435044460187004</c:v>
                </c:pt>
                <c:pt idx="187">
                  <c:v>8.3654069797436232</c:v>
                </c:pt>
                <c:pt idx="188">
                  <c:v>8.5213328240682369</c:v>
                </c:pt>
                <c:pt idx="189">
                  <c:v>7.3126911874495422</c:v>
                </c:pt>
                <c:pt idx="190">
                  <c:v>7.0880015735061885</c:v>
                </c:pt>
                <c:pt idx="191">
                  <c:v>6.9468522671500752</c:v>
                </c:pt>
                <c:pt idx="192">
                  <c:v>7.5184282404919589</c:v>
                </c:pt>
                <c:pt idx="193">
                  <c:v>7.6640444586288554</c:v>
                </c:pt>
                <c:pt idx="194">
                  <c:v>7.8365495382970591</c:v>
                </c:pt>
                <c:pt idx="195">
                  <c:v>8.2706123642270253</c:v>
                </c:pt>
                <c:pt idx="196">
                  <c:v>8.1346255094106947</c:v>
                </c:pt>
                <c:pt idx="197">
                  <c:v>8.7063755930645321</c:v>
                </c:pt>
                <c:pt idx="198">
                  <c:v>8.9858950847613954</c:v>
                </c:pt>
                <c:pt idx="199">
                  <c:v>9.452075287343586</c:v>
                </c:pt>
                <c:pt idx="200">
                  <c:v>9.3644389392333363</c:v>
                </c:pt>
                <c:pt idx="201">
                  <c:v>9.4985693317140711</c:v>
                </c:pt>
                <c:pt idx="202">
                  <c:v>9.6231965587356463</c:v>
                </c:pt>
                <c:pt idx="203">
                  <c:v>9.6422391158619778</c:v>
                </c:pt>
                <c:pt idx="204">
                  <c:v>9.9443647211629642</c:v>
                </c:pt>
                <c:pt idx="205">
                  <c:v>9.6190202407914249</c:v>
                </c:pt>
                <c:pt idx="206">
                  <c:v>9.3919875427132613</c:v>
                </c:pt>
                <c:pt idx="207">
                  <c:v>9.0306291466009956</c:v>
                </c:pt>
                <c:pt idx="208">
                  <c:v>9.0785069992476259</c:v>
                </c:pt>
                <c:pt idx="209">
                  <c:v>8.1829620810102988</c:v>
                </c:pt>
                <c:pt idx="210">
                  <c:v>8.8816970549823537</c:v>
                </c:pt>
                <c:pt idx="211">
                  <c:v>9.0358208660439097</c:v>
                </c:pt>
                <c:pt idx="212">
                  <c:v>8.9544447707794852</c:v>
                </c:pt>
                <c:pt idx="213">
                  <c:v>7.7169806700985761</c:v>
                </c:pt>
                <c:pt idx="214">
                  <c:v>7.4173742685638384</c:v>
                </c:pt>
                <c:pt idx="215">
                  <c:v>7.4215375600983275</c:v>
                </c:pt>
                <c:pt idx="216">
                  <c:v>8.0693654002950606</c:v>
                </c:pt>
                <c:pt idx="217">
                  <c:v>7.0559119778153612</c:v>
                </c:pt>
                <c:pt idx="218">
                  <c:v>8.3515705443693644</c:v>
                </c:pt>
                <c:pt idx="219">
                  <c:v>8.5499466546275205</c:v>
                </c:pt>
                <c:pt idx="220">
                  <c:v>8.5519400080561567</c:v>
                </c:pt>
                <c:pt idx="221">
                  <c:v>8.7455136576713457</c:v>
                </c:pt>
                <c:pt idx="222">
                  <c:v>8.8454326544991009</c:v>
                </c:pt>
                <c:pt idx="223">
                  <c:v>8.9927183684692835</c:v>
                </c:pt>
                <c:pt idx="224">
                  <c:v>10.357191747599316</c:v>
                </c:pt>
                <c:pt idx="225">
                  <c:v>9.6391289948901928</c:v>
                </c:pt>
                <c:pt idx="226">
                  <c:v>10.164771029204493</c:v>
                </c:pt>
                <c:pt idx="227">
                  <c:v>9.6457023584198005</c:v>
                </c:pt>
                <c:pt idx="228">
                  <c:v>9.3611020955167632</c:v>
                </c:pt>
                <c:pt idx="229">
                  <c:v>9.047588141702148</c:v>
                </c:pt>
                <c:pt idx="230">
                  <c:v>9.0853434426877957</c:v>
                </c:pt>
                <c:pt idx="231">
                  <c:v>8.9090153959926504</c:v>
                </c:pt>
                <c:pt idx="232">
                  <c:v>8.6298751469937152</c:v>
                </c:pt>
                <c:pt idx="233">
                  <c:v>8.1456094874353084</c:v>
                </c:pt>
                <c:pt idx="234">
                  <c:v>7.9535856082377094</c:v>
                </c:pt>
                <c:pt idx="235">
                  <c:v>8.3821667068330328</c:v>
                </c:pt>
                <c:pt idx="236">
                  <c:v>8.4082325320924447</c:v>
                </c:pt>
                <c:pt idx="237">
                  <c:v>8.4790927313993016</c:v>
                </c:pt>
                <c:pt idx="238">
                  <c:v>8.7071270892665318</c:v>
                </c:pt>
                <c:pt idx="239">
                  <c:v>8.9939113546499723</c:v>
                </c:pt>
                <c:pt idx="240">
                  <c:v>9.5620478575207652</c:v>
                </c:pt>
                <c:pt idx="241">
                  <c:v>9.6813483796850726</c:v>
                </c:pt>
                <c:pt idx="242">
                  <c:v>9.7536535039824166</c:v>
                </c:pt>
                <c:pt idx="243">
                  <c:v>9.4224003079773659</c:v>
                </c:pt>
                <c:pt idx="244">
                  <c:v>9.3974201439795415</c:v>
                </c:pt>
                <c:pt idx="245">
                  <c:v>9.269225833950248</c:v>
                </c:pt>
                <c:pt idx="246">
                  <c:v>9.7126878553817413</c:v>
                </c:pt>
                <c:pt idx="247">
                  <c:v>9.6557822702469203</c:v>
                </c:pt>
                <c:pt idx="248">
                  <c:v>10.573714107709737</c:v>
                </c:pt>
                <c:pt idx="249">
                  <c:v>10.770585490082686</c:v>
                </c:pt>
                <c:pt idx="250">
                  <c:v>11.104644382556632</c:v>
                </c:pt>
                <c:pt idx="251">
                  <c:v>10.986173519898742</c:v>
                </c:pt>
                <c:pt idx="252">
                  <c:v>10.637080993853591</c:v>
                </c:pt>
                <c:pt idx="253">
                  <c:v>10.512453601806671</c:v>
                </c:pt>
                <c:pt idx="254">
                  <c:v>11.47010315283276</c:v>
                </c:pt>
                <c:pt idx="255">
                  <c:v>11.053791094232533</c:v>
                </c:pt>
                <c:pt idx="256">
                  <c:v>11.328014892320184</c:v>
                </c:pt>
                <c:pt idx="257">
                  <c:v>11.28556741993593</c:v>
                </c:pt>
                <c:pt idx="258">
                  <c:v>11.189330066690149</c:v>
                </c:pt>
                <c:pt idx="259">
                  <c:v>10.161222930876965</c:v>
                </c:pt>
                <c:pt idx="260">
                  <c:v>9.8779816189534717</c:v>
                </c:pt>
                <c:pt idx="261">
                  <c:v>10.834949516418591</c:v>
                </c:pt>
                <c:pt idx="262">
                  <c:v>10.743731269563099</c:v>
                </c:pt>
                <c:pt idx="263">
                  <c:v>10.493066794033261</c:v>
                </c:pt>
                <c:pt idx="264">
                  <c:v>10.483563628574101</c:v>
                </c:pt>
                <c:pt idx="265">
                  <c:v>10.208531477443366</c:v>
                </c:pt>
                <c:pt idx="266">
                  <c:v>11.131605656545009</c:v>
                </c:pt>
                <c:pt idx="267">
                  <c:v>12.156765418313977</c:v>
                </c:pt>
                <c:pt idx="268">
                  <c:v>12.351380128367603</c:v>
                </c:pt>
                <c:pt idx="269">
                  <c:v>11.524013919669372</c:v>
                </c:pt>
                <c:pt idx="270">
                  <c:v>11.309262219649762</c:v>
                </c:pt>
                <c:pt idx="271">
                  <c:v>11.224367274881255</c:v>
                </c:pt>
                <c:pt idx="272">
                  <c:v>11.491144560891676</c:v>
                </c:pt>
                <c:pt idx="273">
                  <c:v>10.837005877443278</c:v>
                </c:pt>
                <c:pt idx="274">
                  <c:v>10.336215462766679</c:v>
                </c:pt>
                <c:pt idx="275">
                  <c:v>9.763940496184544</c:v>
                </c:pt>
                <c:pt idx="276">
                  <c:v>9.986926738898628</c:v>
                </c:pt>
                <c:pt idx="277">
                  <c:v>10.00036093340265</c:v>
                </c:pt>
                <c:pt idx="278">
                  <c:v>10.163272341273981</c:v>
                </c:pt>
                <c:pt idx="279">
                  <c:v>9.8355100448187827</c:v>
                </c:pt>
                <c:pt idx="280">
                  <c:v>10.324907896624136</c:v>
                </c:pt>
                <c:pt idx="281">
                  <c:v>10.906806905894921</c:v>
                </c:pt>
                <c:pt idx="282">
                  <c:v>11.501644449297451</c:v>
                </c:pt>
                <c:pt idx="283">
                  <c:v>12.001972034014823</c:v>
                </c:pt>
                <c:pt idx="284">
                  <c:v>12.18506993788017</c:v>
                </c:pt>
                <c:pt idx="285">
                  <c:v>12.128956008502261</c:v>
                </c:pt>
                <c:pt idx="286">
                  <c:v>11.349093447031573</c:v>
                </c:pt>
                <c:pt idx="287">
                  <c:v>11.412330160283116</c:v>
                </c:pt>
                <c:pt idx="288">
                  <c:v>10.011726924961962</c:v>
                </c:pt>
                <c:pt idx="289">
                  <c:v>8.993860165408865</c:v>
                </c:pt>
                <c:pt idx="290">
                  <c:v>7.1959501880775507</c:v>
                </c:pt>
                <c:pt idx="291">
                  <c:v>6.2133467977969072</c:v>
                </c:pt>
                <c:pt idx="292">
                  <c:v>5.8013619485578412</c:v>
                </c:pt>
                <c:pt idx="293">
                  <c:v>6.903186782856376</c:v>
                </c:pt>
                <c:pt idx="294">
                  <c:v>8.104442496358816</c:v>
                </c:pt>
                <c:pt idx="295">
                  <c:v>8.0556085233447821</c:v>
                </c:pt>
                <c:pt idx="296">
                  <c:v>8.5135463291934261</c:v>
                </c:pt>
                <c:pt idx="297">
                  <c:v>8.0268791563548163</c:v>
                </c:pt>
                <c:pt idx="298">
                  <c:v>8.4256767472156096</c:v>
                </c:pt>
                <c:pt idx="299">
                  <c:v>8.4721970047966462</c:v>
                </c:pt>
                <c:pt idx="300">
                  <c:v>8.3224992840544072</c:v>
                </c:pt>
                <c:pt idx="301">
                  <c:v>9.2527307566588686</c:v>
                </c:pt>
                <c:pt idx="302">
                  <c:v>9.2169719301078636</c:v>
                </c:pt>
                <c:pt idx="303">
                  <c:v>9.1932609895732611</c:v>
                </c:pt>
                <c:pt idx="304">
                  <c:v>9.120427238695175</c:v>
                </c:pt>
                <c:pt idx="305">
                  <c:v>8.996120991825677</c:v>
                </c:pt>
                <c:pt idx="306">
                  <c:v>8.9591944060415081</c:v>
                </c:pt>
                <c:pt idx="307">
                  <c:v>9.0911418095407743</c:v>
                </c:pt>
                <c:pt idx="308">
                  <c:v>8.3709641945045146</c:v>
                </c:pt>
                <c:pt idx="309">
                  <c:v>8.4695560037704389</c:v>
                </c:pt>
                <c:pt idx="310">
                  <c:v>8.6787508155727586</c:v>
                </c:pt>
                <c:pt idx="311">
                  <c:v>9.4570338663932692</c:v>
                </c:pt>
                <c:pt idx="312">
                  <c:v>9.48893255682869</c:v>
                </c:pt>
                <c:pt idx="313">
                  <c:v>9.5423312960754085</c:v>
                </c:pt>
                <c:pt idx="314">
                  <c:v>9.6628322904753716</c:v>
                </c:pt>
                <c:pt idx="315">
                  <c:v>9.6780826382946845</c:v>
                </c:pt>
                <c:pt idx="316">
                  <c:v>9.1266632911649381</c:v>
                </c:pt>
                <c:pt idx="317">
                  <c:v>9.4894942620474421</c:v>
                </c:pt>
                <c:pt idx="318">
                  <c:v>9.5034479101810483</c:v>
                </c:pt>
                <c:pt idx="319">
                  <c:v>9.6663633544541945</c:v>
                </c:pt>
                <c:pt idx="320">
                  <c:v>9.6554120875917295</c:v>
                </c:pt>
                <c:pt idx="321">
                  <c:v>10.532948355577471</c:v>
                </c:pt>
                <c:pt idx="322">
                  <c:v>10.812408575341227</c:v>
                </c:pt>
                <c:pt idx="323">
                  <c:v>10.845056557845346</c:v>
                </c:pt>
                <c:pt idx="324">
                  <c:v>10.475102201778345</c:v>
                </c:pt>
                <c:pt idx="325">
                  <c:v>9.9168032687894616</c:v>
                </c:pt>
                <c:pt idx="326">
                  <c:v>9.8171309549181327</c:v>
                </c:pt>
                <c:pt idx="327">
                  <c:v>9.9554246389333549</c:v>
                </c:pt>
                <c:pt idx="328">
                  <c:v>10.239022825046501</c:v>
                </c:pt>
                <c:pt idx="329">
                  <c:v>9.7423634062145972</c:v>
                </c:pt>
                <c:pt idx="330">
                  <c:v>10.217278400684105</c:v>
                </c:pt>
                <c:pt idx="331">
                  <c:v>10.334888902059006</c:v>
                </c:pt>
                <c:pt idx="332">
                  <c:v>10.282644280374003</c:v>
                </c:pt>
                <c:pt idx="333">
                  <c:v>10.412057526610166</c:v>
                </c:pt>
                <c:pt idx="334">
                  <c:v>10.312138529782413</c:v>
                </c:pt>
                <c:pt idx="335">
                  <c:v>10.238552845449703</c:v>
                </c:pt>
                <c:pt idx="336">
                  <c:v>11.51732606632461</c:v>
                </c:pt>
                <c:pt idx="337">
                  <c:v>11.326416517862118</c:v>
                </c:pt>
                <c:pt idx="338">
                  <c:v>12.516177436650732</c:v>
                </c:pt>
                <c:pt idx="339">
                  <c:v>13.170620550681875</c:v>
                </c:pt>
                <c:pt idx="340">
                  <c:v>13.167605158956061</c:v>
                </c:pt>
                <c:pt idx="341">
                  <c:v>13.240191241796515</c:v>
                </c:pt>
                <c:pt idx="342">
                  <c:v>13.321934192603331</c:v>
                </c:pt>
                <c:pt idx="343">
                  <c:v>12.904229120644668</c:v>
                </c:pt>
                <c:pt idx="344">
                  <c:v>13.33565258412518</c:v>
                </c:pt>
                <c:pt idx="345">
                  <c:v>13.144078638459813</c:v>
                </c:pt>
                <c:pt idx="346">
                  <c:v>12.727838934695374</c:v>
                </c:pt>
                <c:pt idx="347">
                  <c:v>13.479869275022086</c:v>
                </c:pt>
                <c:pt idx="348">
                  <c:v>13.534625609334398</c:v>
                </c:pt>
                <c:pt idx="349">
                  <c:v>13.103819227476142</c:v>
                </c:pt>
                <c:pt idx="350">
                  <c:v>13.606622361284414</c:v>
                </c:pt>
                <c:pt idx="351">
                  <c:v>13.504953044349742</c:v>
                </c:pt>
                <c:pt idx="352">
                  <c:v>13.877978497816979</c:v>
                </c:pt>
                <c:pt idx="353">
                  <c:v>13.94317894166673</c:v>
                </c:pt>
                <c:pt idx="354">
                  <c:v>13.86594177862167</c:v>
                </c:pt>
                <c:pt idx="355">
                  <c:v>13.911104441137109</c:v>
                </c:pt>
                <c:pt idx="356">
                  <c:v>14.572300169549203</c:v>
                </c:pt>
                <c:pt idx="357">
                  <c:v>14.754570047862122</c:v>
                </c:pt>
                <c:pt idx="358">
                  <c:v>15.214188702290826</c:v>
                </c:pt>
                <c:pt idx="359">
                  <c:v>14.54824468277757</c:v>
                </c:pt>
                <c:pt idx="360">
                  <c:v>14.203106330372211</c:v>
                </c:pt>
                <c:pt idx="361">
                  <c:v>14.290070705972829</c:v>
                </c:pt>
                <c:pt idx="362">
                  <c:v>14.374965650741336</c:v>
                </c:pt>
                <c:pt idx="363">
                  <c:v>14.5859663815517</c:v>
                </c:pt>
                <c:pt idx="364">
                  <c:v>14.88300808248375</c:v>
                </c:pt>
                <c:pt idx="365">
                  <c:v>15.510996095045105</c:v>
                </c:pt>
              </c:numCache>
            </c:numRef>
          </c:val>
          <c:smooth val="0"/>
          <c:extLst>
            <c:ext xmlns:c16="http://schemas.microsoft.com/office/drawing/2014/chart" uri="{C3380CC4-5D6E-409C-BE32-E72D297353CC}">
              <c16:uniqueId val="{00000002-B474-460C-818D-6B6710265FF4}"/>
            </c:ext>
          </c:extLst>
        </c:ser>
        <c:ser>
          <c:idx val="0"/>
          <c:order val="3"/>
          <c:tx>
            <c:strRef>
              <c:f>'Progression - Hike cycle 1yr'!$F$10</c:f>
              <c:strCache>
                <c:ptCount val="1"/>
                <c:pt idx="0">
                  <c:v>U.S. value (10.9%)</c:v>
                </c:pt>
              </c:strCache>
            </c:strRef>
          </c:tx>
          <c:spPr>
            <a:ln>
              <a:solidFill>
                <a:srgbClr val="00A0AA"/>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1yr'!$F$11:$F$376</c:f>
              <c:numCache>
                <c:formatCode>#,##0.0</c:formatCode>
                <c:ptCount val="366"/>
                <c:pt idx="0">
                  <c:v>0</c:v>
                </c:pt>
                <c:pt idx="1">
                  <c:v>-2.175424987064245E-2</c:v>
                </c:pt>
                <c:pt idx="2">
                  <c:v>-0.45015184313542456</c:v>
                </c:pt>
                <c:pt idx="3">
                  <c:v>-1.1436968911784717</c:v>
                </c:pt>
                <c:pt idx="4">
                  <c:v>-1.0625073214598113</c:v>
                </c:pt>
                <c:pt idx="5">
                  <c:v>-1.0625073214598113</c:v>
                </c:pt>
                <c:pt idx="6">
                  <c:v>-0.81814895590874381</c:v>
                </c:pt>
                <c:pt idx="7">
                  <c:v>-1.2898948375228092</c:v>
                </c:pt>
                <c:pt idx="8">
                  <c:v>-0.82984366756673666</c:v>
                </c:pt>
                <c:pt idx="9">
                  <c:v>-1.34607889113177</c:v>
                </c:pt>
                <c:pt idx="10">
                  <c:v>-1.2636740464648843</c:v>
                </c:pt>
                <c:pt idx="11">
                  <c:v>-1.1609785833374575</c:v>
                </c:pt>
                <c:pt idx="12">
                  <c:v>-1.0880881992612035</c:v>
                </c:pt>
                <c:pt idx="13">
                  <c:v>-1.1900187596383716</c:v>
                </c:pt>
                <c:pt idx="14">
                  <c:v>-1.0308384509041568</c:v>
                </c:pt>
                <c:pt idx="15">
                  <c:v>-1.2202594362953745</c:v>
                </c:pt>
                <c:pt idx="16">
                  <c:v>-1.4393495389833277</c:v>
                </c:pt>
                <c:pt idx="17">
                  <c:v>-1.4182612612799403</c:v>
                </c:pt>
                <c:pt idx="18">
                  <c:v>-1.8918335419998944</c:v>
                </c:pt>
                <c:pt idx="19">
                  <c:v>-1.7572666790898861</c:v>
                </c:pt>
                <c:pt idx="20">
                  <c:v>-2.1108443306414504</c:v>
                </c:pt>
                <c:pt idx="21">
                  <c:v>-2.4025879264134327</c:v>
                </c:pt>
                <c:pt idx="22">
                  <c:v>-2.6087853079759626</c:v>
                </c:pt>
                <c:pt idx="23">
                  <c:v>-3.0293786077632752</c:v>
                </c:pt>
                <c:pt idx="24">
                  <c:v>-3.4480712534986075</c:v>
                </c:pt>
                <c:pt idx="25">
                  <c:v>-3.3478524960107814</c:v>
                </c:pt>
                <c:pt idx="26">
                  <c:v>-3.4439716838036438</c:v>
                </c:pt>
                <c:pt idx="27">
                  <c:v>-3.5017231468184584</c:v>
                </c:pt>
                <c:pt idx="28">
                  <c:v>-3.2694711409353454</c:v>
                </c:pt>
                <c:pt idx="29">
                  <c:v>-3.2560375727167035</c:v>
                </c:pt>
                <c:pt idx="30">
                  <c:v>-3.2073384818253343</c:v>
                </c:pt>
                <c:pt idx="31">
                  <c:v>-3.8684712141033502</c:v>
                </c:pt>
                <c:pt idx="32">
                  <c:v>-3.8982623747597671</c:v>
                </c:pt>
                <c:pt idx="33">
                  <c:v>-3.929501110792446</c:v>
                </c:pt>
                <c:pt idx="34">
                  <c:v>-3.8037439270140454</c:v>
                </c:pt>
                <c:pt idx="35">
                  <c:v>-3.936553736182455</c:v>
                </c:pt>
                <c:pt idx="36">
                  <c:v>-3.8534323003836151</c:v>
                </c:pt>
                <c:pt idx="37">
                  <c:v>-3.7772339552563765</c:v>
                </c:pt>
                <c:pt idx="38">
                  <c:v>-3.9550855329179013</c:v>
                </c:pt>
                <c:pt idx="39">
                  <c:v>-3.585235020362314</c:v>
                </c:pt>
                <c:pt idx="40">
                  <c:v>-3.5804290609726701</c:v>
                </c:pt>
                <c:pt idx="41">
                  <c:v>-3.7175303765315126</c:v>
                </c:pt>
                <c:pt idx="42">
                  <c:v>-3.02065067405896</c:v>
                </c:pt>
                <c:pt idx="43">
                  <c:v>-2.9321360704688493</c:v>
                </c:pt>
                <c:pt idx="44">
                  <c:v>-3.468986969991021</c:v>
                </c:pt>
                <c:pt idx="45">
                  <c:v>-2.4690109644924485</c:v>
                </c:pt>
                <c:pt idx="46">
                  <c:v>-2.4693613341133913</c:v>
                </c:pt>
                <c:pt idx="47">
                  <c:v>-2.4172967740589235</c:v>
                </c:pt>
                <c:pt idx="48">
                  <c:v>-2.170790798791995</c:v>
                </c:pt>
                <c:pt idx="49">
                  <c:v>-2.1875131830923511</c:v>
                </c:pt>
                <c:pt idx="50">
                  <c:v>-2.2170432563727371</c:v>
                </c:pt>
                <c:pt idx="51">
                  <c:v>-2.2320133002586551</c:v>
                </c:pt>
                <c:pt idx="52">
                  <c:v>-2.2068464428266932</c:v>
                </c:pt>
                <c:pt idx="53">
                  <c:v>-2.4435887610168994</c:v>
                </c:pt>
                <c:pt idx="54">
                  <c:v>-2.7551751281120951</c:v>
                </c:pt>
                <c:pt idx="55">
                  <c:v>-3.1504623175512014</c:v>
                </c:pt>
                <c:pt idx="56">
                  <c:v>-3.2160194719399149</c:v>
                </c:pt>
                <c:pt idx="57">
                  <c:v>-2.8975691826949928</c:v>
                </c:pt>
                <c:pt idx="58">
                  <c:v>-3.5149375272871692</c:v>
                </c:pt>
                <c:pt idx="59">
                  <c:v>-3.3313653764765165</c:v>
                </c:pt>
                <c:pt idx="60">
                  <c:v>-3.3779173797094275</c:v>
                </c:pt>
                <c:pt idx="61">
                  <c:v>-2.9758187774426181</c:v>
                </c:pt>
                <c:pt idx="62">
                  <c:v>-3.4616301684092114</c:v>
                </c:pt>
                <c:pt idx="63">
                  <c:v>-2.9961409425166545</c:v>
                </c:pt>
                <c:pt idx="64">
                  <c:v>-2.701281296718161</c:v>
                </c:pt>
                <c:pt idx="65">
                  <c:v>-2.804143173567013</c:v>
                </c:pt>
                <c:pt idx="66">
                  <c:v>-2.4413666871231721</c:v>
                </c:pt>
                <c:pt idx="67">
                  <c:v>-2.1008762804608971</c:v>
                </c:pt>
                <c:pt idx="68">
                  <c:v>-2.1473338878941139</c:v>
                </c:pt>
                <c:pt idx="69">
                  <c:v>-1.900090389210527</c:v>
                </c:pt>
                <c:pt idx="70">
                  <c:v>-2.0740367775334256</c:v>
                </c:pt>
                <c:pt idx="71">
                  <c:v>-2.0765926771141108</c:v>
                </c:pt>
                <c:pt idx="72">
                  <c:v>-1.9287961166798611</c:v>
                </c:pt>
                <c:pt idx="73">
                  <c:v>-1.8052565402849141</c:v>
                </c:pt>
                <c:pt idx="74">
                  <c:v>-1.6369490164022671</c:v>
                </c:pt>
                <c:pt idx="75">
                  <c:v>-1.6721927185929844</c:v>
                </c:pt>
                <c:pt idx="76">
                  <c:v>-1.8965221877911322</c:v>
                </c:pt>
                <c:pt idx="77">
                  <c:v>-1.4419799102686295</c:v>
                </c:pt>
                <c:pt idx="78">
                  <c:v>-1.4649981182637031</c:v>
                </c:pt>
                <c:pt idx="79">
                  <c:v>-1.1820345066425109</c:v>
                </c:pt>
                <c:pt idx="80">
                  <c:v>-0.48504946823566109</c:v>
                </c:pt>
                <c:pt idx="81">
                  <c:v>-0.101418082969258</c:v>
                </c:pt>
                <c:pt idx="82">
                  <c:v>-0.15348264302372802</c:v>
                </c:pt>
                <c:pt idx="83">
                  <c:v>-0.2870902454726611</c:v>
                </c:pt>
                <c:pt idx="84">
                  <c:v>-0.90664318606949801</c:v>
                </c:pt>
                <c:pt idx="85">
                  <c:v>-0.93086598849668079</c:v>
                </c:pt>
                <c:pt idx="86">
                  <c:v>-1.368275107539614</c:v>
                </c:pt>
                <c:pt idx="87">
                  <c:v>-0.85565047048958864</c:v>
                </c:pt>
                <c:pt idx="88">
                  <c:v>-0.80559394009831919</c:v>
                </c:pt>
                <c:pt idx="89">
                  <c:v>-0.80399195363510378</c:v>
                </c:pt>
                <c:pt idx="90">
                  <c:v>-0.99093609759542756</c:v>
                </c:pt>
                <c:pt idx="91">
                  <c:v>-1.3970818907713989</c:v>
                </c:pt>
                <c:pt idx="92">
                  <c:v>-1.0894810934342747</c:v>
                </c:pt>
                <c:pt idx="93">
                  <c:v>-0.87995497634230746</c:v>
                </c:pt>
                <c:pt idx="94">
                  <c:v>-0.716407506236858</c:v>
                </c:pt>
                <c:pt idx="95">
                  <c:v>-0.9076974367014069</c:v>
                </c:pt>
                <c:pt idx="96">
                  <c:v>-0.76832461440175437</c:v>
                </c:pt>
                <c:pt idx="97">
                  <c:v>-0.64149818972020434</c:v>
                </c:pt>
                <c:pt idx="98">
                  <c:v>-0.83821852047808709</c:v>
                </c:pt>
                <c:pt idx="99">
                  <c:v>-0.2884541899753959</c:v>
                </c:pt>
                <c:pt idx="100">
                  <c:v>-0.31003096086501963</c:v>
                </c:pt>
                <c:pt idx="101">
                  <c:v>6.5781420982957611E-2</c:v>
                </c:pt>
                <c:pt idx="102">
                  <c:v>7.0541491217337438E-2</c:v>
                </c:pt>
                <c:pt idx="103">
                  <c:v>0.30843648100467469</c:v>
                </c:pt>
                <c:pt idx="104">
                  <c:v>0.50837598269209305</c:v>
                </c:pt>
                <c:pt idx="105">
                  <c:v>0.31746029019056987</c:v>
                </c:pt>
                <c:pt idx="106">
                  <c:v>2.2628423227530982E-2</c:v>
                </c:pt>
                <c:pt idx="107">
                  <c:v>-0.46042116726276117</c:v>
                </c:pt>
                <c:pt idx="108">
                  <c:v>-0.59854346791635038</c:v>
                </c:pt>
                <c:pt idx="109">
                  <c:v>-0.66901695390302085</c:v>
                </c:pt>
                <c:pt idx="110">
                  <c:v>-0.61054444799569541</c:v>
                </c:pt>
                <c:pt idx="111">
                  <c:v>-0.44100249964126981</c:v>
                </c:pt>
                <c:pt idx="112">
                  <c:v>-0.8011559593954477</c:v>
                </c:pt>
                <c:pt idx="113">
                  <c:v>-0.33275017035347521</c:v>
                </c:pt>
                <c:pt idx="114">
                  <c:v>-0.41541740231335866</c:v>
                </c:pt>
                <c:pt idx="115">
                  <c:v>-0.19543493795003428</c:v>
                </c:pt>
                <c:pt idx="116">
                  <c:v>-0.47345765697073039</c:v>
                </c:pt>
                <c:pt idx="117">
                  <c:v>-0.51110433885626738</c:v>
                </c:pt>
                <c:pt idx="118">
                  <c:v>-0.58055424442357906</c:v>
                </c:pt>
                <c:pt idx="119">
                  <c:v>-0.21692529866546001</c:v>
                </c:pt>
                <c:pt idx="120">
                  <c:v>1.0580405351731854</c:v>
                </c:pt>
                <c:pt idx="121">
                  <c:v>1.7830812822466633</c:v>
                </c:pt>
                <c:pt idx="122">
                  <c:v>2.0876093375588978</c:v>
                </c:pt>
                <c:pt idx="123">
                  <c:v>2.0983504328540175</c:v>
                </c:pt>
                <c:pt idx="124">
                  <c:v>2.0342709743254406</c:v>
                </c:pt>
                <c:pt idx="125">
                  <c:v>2.0557486942355707</c:v>
                </c:pt>
                <c:pt idx="126">
                  <c:v>2.2017374934920242</c:v>
                </c:pt>
                <c:pt idx="127">
                  <c:v>2.7636426441165551</c:v>
                </c:pt>
                <c:pt idx="128">
                  <c:v>3.3726664959882058</c:v>
                </c:pt>
                <c:pt idx="129">
                  <c:v>3.6488981889696865</c:v>
                </c:pt>
                <c:pt idx="130">
                  <c:v>3.4971348792746304</c:v>
                </c:pt>
                <c:pt idx="131">
                  <c:v>3.6292987624898183</c:v>
                </c:pt>
                <c:pt idx="132">
                  <c:v>3.5252203583690638</c:v>
                </c:pt>
                <c:pt idx="133">
                  <c:v>3.53597203459677</c:v>
                </c:pt>
                <c:pt idx="134">
                  <c:v>3.5519677259411702</c:v>
                </c:pt>
                <c:pt idx="135">
                  <c:v>3.7382371392226204</c:v>
                </c:pt>
                <c:pt idx="136">
                  <c:v>3.9576454489091377</c:v>
                </c:pt>
                <c:pt idx="137">
                  <c:v>3.350440832005583</c:v>
                </c:pt>
                <c:pt idx="138">
                  <c:v>3.1822322533680731</c:v>
                </c:pt>
                <c:pt idx="139">
                  <c:v>3.4048255934267679</c:v>
                </c:pt>
                <c:pt idx="140">
                  <c:v>3.4548879149838951</c:v>
                </c:pt>
                <c:pt idx="141">
                  <c:v>2.7935309876082548</c:v>
                </c:pt>
                <c:pt idx="142">
                  <c:v>2.7323356850009395</c:v>
                </c:pt>
                <c:pt idx="143">
                  <c:v>2.5005019815537644</c:v>
                </c:pt>
                <c:pt idx="144">
                  <c:v>2.2296157844173314</c:v>
                </c:pt>
                <c:pt idx="145">
                  <c:v>2.165536325888755</c:v>
                </c:pt>
                <c:pt idx="146">
                  <c:v>2.194411659317419</c:v>
                </c:pt>
                <c:pt idx="147">
                  <c:v>2.3409653577959189</c:v>
                </c:pt>
                <c:pt idx="148">
                  <c:v>2.6222128277151846</c:v>
                </c:pt>
                <c:pt idx="149">
                  <c:v>2.9146770049456827</c:v>
                </c:pt>
                <c:pt idx="150">
                  <c:v>2.4819191166433208</c:v>
                </c:pt>
                <c:pt idx="151">
                  <c:v>2.4611711525372977</c:v>
                </c:pt>
                <c:pt idx="152">
                  <c:v>2.4443502946735451</c:v>
                </c:pt>
                <c:pt idx="153">
                  <c:v>2.4416860358360855</c:v>
                </c:pt>
                <c:pt idx="154">
                  <c:v>2.3530868006865164</c:v>
                </c:pt>
                <c:pt idx="155">
                  <c:v>2.5691749080304072</c:v>
                </c:pt>
                <c:pt idx="156">
                  <c:v>2.4700379383398996</c:v>
                </c:pt>
                <c:pt idx="157">
                  <c:v>2.7796791793183102</c:v>
                </c:pt>
                <c:pt idx="158">
                  <c:v>2.6188004636098938</c:v>
                </c:pt>
                <c:pt idx="159">
                  <c:v>2.621203443304716</c:v>
                </c:pt>
                <c:pt idx="160">
                  <c:v>2.4242047541518579</c:v>
                </c:pt>
                <c:pt idx="161">
                  <c:v>2.4314757956459188</c:v>
                </c:pt>
                <c:pt idx="162">
                  <c:v>3.1936338695662081</c:v>
                </c:pt>
                <c:pt idx="163">
                  <c:v>3.3561935159422567</c:v>
                </c:pt>
                <c:pt idx="164">
                  <c:v>3.5539525023291518</c:v>
                </c:pt>
                <c:pt idx="165">
                  <c:v>3.5608054213398765</c:v>
                </c:pt>
                <c:pt idx="166">
                  <c:v>3.5199547665279107</c:v>
                </c:pt>
                <c:pt idx="167">
                  <c:v>3.5283831731326409</c:v>
                </c:pt>
                <c:pt idx="168">
                  <c:v>3.5920639178042135</c:v>
                </c:pt>
                <c:pt idx="169">
                  <c:v>3.8449206253373354</c:v>
                </c:pt>
                <c:pt idx="170">
                  <c:v>3.4691545015551624</c:v>
                </c:pt>
                <c:pt idx="171">
                  <c:v>3.1117806133585773</c:v>
                </c:pt>
                <c:pt idx="172">
                  <c:v>3.4099658306352425</c:v>
                </c:pt>
                <c:pt idx="173">
                  <c:v>3.3915429863082762</c:v>
                </c:pt>
                <c:pt idx="174">
                  <c:v>3.4339566602426901</c:v>
                </c:pt>
                <c:pt idx="175">
                  <c:v>3.8735022819046394</c:v>
                </c:pt>
                <c:pt idx="176">
                  <c:v>4.6800300174724567</c:v>
                </c:pt>
                <c:pt idx="177">
                  <c:v>4.9225184099794417</c:v>
                </c:pt>
                <c:pt idx="178">
                  <c:v>4.8792246246491544</c:v>
                </c:pt>
                <c:pt idx="179">
                  <c:v>5.0439538954286629</c:v>
                </c:pt>
                <c:pt idx="180">
                  <c:v>5.0399489292706265</c:v>
                </c:pt>
                <c:pt idx="181">
                  <c:v>4.5434699678247075</c:v>
                </c:pt>
                <c:pt idx="182">
                  <c:v>4.7073217498104851</c:v>
                </c:pt>
                <c:pt idx="183">
                  <c:v>4.5453789907323694</c:v>
                </c:pt>
                <c:pt idx="184">
                  <c:v>4.5695731331397997</c:v>
                </c:pt>
                <c:pt idx="185">
                  <c:v>4.5067737322262076</c:v>
                </c:pt>
                <c:pt idx="186">
                  <c:v>4.7146524572890298</c:v>
                </c:pt>
                <c:pt idx="187">
                  <c:v>4.7122494775942103</c:v>
                </c:pt>
                <c:pt idx="188">
                  <c:v>4.2368346895628921</c:v>
                </c:pt>
                <c:pt idx="189">
                  <c:v>3.6053389855744782</c:v>
                </c:pt>
                <c:pt idx="190">
                  <c:v>3.6363750784000954</c:v>
                </c:pt>
                <c:pt idx="191">
                  <c:v>4.5757909860563704</c:v>
                </c:pt>
                <c:pt idx="192">
                  <c:v>4.1035844213008872</c:v>
                </c:pt>
                <c:pt idx="193">
                  <c:v>4.1800515419984734</c:v>
                </c:pt>
                <c:pt idx="194">
                  <c:v>4.2769717230229416</c:v>
                </c:pt>
                <c:pt idx="195">
                  <c:v>3.8869049731571748</c:v>
                </c:pt>
                <c:pt idx="196">
                  <c:v>4.0345462925756603</c:v>
                </c:pt>
                <c:pt idx="197">
                  <c:v>4.7221843431602872</c:v>
                </c:pt>
                <c:pt idx="198">
                  <c:v>4.940849756296692</c:v>
                </c:pt>
                <c:pt idx="199">
                  <c:v>5.1691343095030424</c:v>
                </c:pt>
                <c:pt idx="200">
                  <c:v>5.0086685961919875</c:v>
                </c:pt>
                <c:pt idx="201">
                  <c:v>5.0823599734998499</c:v>
                </c:pt>
                <c:pt idx="202">
                  <c:v>5.2553745115270036</c:v>
                </c:pt>
                <c:pt idx="203">
                  <c:v>5.0717101308834138</c:v>
                </c:pt>
                <c:pt idx="204">
                  <c:v>5.2217787242440545</c:v>
                </c:pt>
                <c:pt idx="205">
                  <c:v>4.7661992598042513</c:v>
                </c:pt>
                <c:pt idx="206">
                  <c:v>4.774311056469986</c:v>
                </c:pt>
                <c:pt idx="207">
                  <c:v>4.6129399619666218</c:v>
                </c:pt>
                <c:pt idx="208">
                  <c:v>4.6850293528112701</c:v>
                </c:pt>
                <c:pt idx="209">
                  <c:v>4.3796031021278425</c:v>
                </c:pt>
                <c:pt idx="210">
                  <c:v>4.675059026702117</c:v>
                </c:pt>
                <c:pt idx="211">
                  <c:v>5.2603936386289609</c:v>
                </c:pt>
                <c:pt idx="212">
                  <c:v>5.2802475092578423</c:v>
                </c:pt>
                <c:pt idx="213">
                  <c:v>4.3826612946282202</c:v>
                </c:pt>
                <c:pt idx="214">
                  <c:v>4.2560987135814861</c:v>
                </c:pt>
                <c:pt idx="215">
                  <c:v>4.268914605287204</c:v>
                </c:pt>
                <c:pt idx="216">
                  <c:v>4.9664981878956143</c:v>
                </c:pt>
                <c:pt idx="217">
                  <c:v>3.7038391282639069</c:v>
                </c:pt>
                <c:pt idx="218">
                  <c:v>4.3996721254376547</c:v>
                </c:pt>
                <c:pt idx="219">
                  <c:v>4.3444458854589563</c:v>
                </c:pt>
                <c:pt idx="220">
                  <c:v>4.1952263626303132</c:v>
                </c:pt>
                <c:pt idx="221">
                  <c:v>4.3070805034372039</c:v>
                </c:pt>
                <c:pt idx="222">
                  <c:v>4.3118864628268483</c:v>
                </c:pt>
                <c:pt idx="223">
                  <c:v>4.1512073552839723</c:v>
                </c:pt>
                <c:pt idx="224">
                  <c:v>4.966950271174146</c:v>
                </c:pt>
                <c:pt idx="225">
                  <c:v>4.2643441960838597</c:v>
                </c:pt>
                <c:pt idx="226">
                  <c:v>4.2784518709449326</c:v>
                </c:pt>
                <c:pt idx="227">
                  <c:v>4.1366509768516524</c:v>
                </c:pt>
                <c:pt idx="228">
                  <c:v>3.8130244919819929</c:v>
                </c:pt>
                <c:pt idx="229">
                  <c:v>3.5326768609194743</c:v>
                </c:pt>
                <c:pt idx="230">
                  <c:v>3.3350127091663055</c:v>
                </c:pt>
                <c:pt idx="231">
                  <c:v>3.3669255499505639</c:v>
                </c:pt>
                <c:pt idx="232">
                  <c:v>3.4276446647452845</c:v>
                </c:pt>
                <c:pt idx="233">
                  <c:v>2.696171719663079</c:v>
                </c:pt>
                <c:pt idx="234">
                  <c:v>2.6055117144406292</c:v>
                </c:pt>
                <c:pt idx="235">
                  <c:v>2.845076973920404</c:v>
                </c:pt>
                <c:pt idx="236">
                  <c:v>2.9011465001329055</c:v>
                </c:pt>
                <c:pt idx="237">
                  <c:v>3.0420479699840763</c:v>
                </c:pt>
                <c:pt idx="238">
                  <c:v>3.099142538136419</c:v>
                </c:pt>
                <c:pt idx="239">
                  <c:v>2.9959040876114607</c:v>
                </c:pt>
                <c:pt idx="240">
                  <c:v>3.1374344183302405</c:v>
                </c:pt>
                <c:pt idx="241">
                  <c:v>3.5359911313157704</c:v>
                </c:pt>
                <c:pt idx="242">
                  <c:v>3.5597234069956856</c:v>
                </c:pt>
                <c:pt idx="243">
                  <c:v>3.3058085525762069</c:v>
                </c:pt>
                <c:pt idx="244">
                  <c:v>3.460538927541907</c:v>
                </c:pt>
                <c:pt idx="245">
                  <c:v>3.3508748169547209</c:v>
                </c:pt>
                <c:pt idx="246">
                  <c:v>3.830660336000677</c:v>
                </c:pt>
                <c:pt idx="247">
                  <c:v>4.0808872597521306</c:v>
                </c:pt>
                <c:pt idx="248">
                  <c:v>4.502493994301048</c:v>
                </c:pt>
                <c:pt idx="249">
                  <c:v>4.7120566997138402</c:v>
                </c:pt>
                <c:pt idx="250">
                  <c:v>4.9155089805420671</c:v>
                </c:pt>
                <c:pt idx="251">
                  <c:v>4.6684145786085596</c:v>
                </c:pt>
                <c:pt idx="252">
                  <c:v>4.9627296881559957</c:v>
                </c:pt>
                <c:pt idx="253">
                  <c:v>4.6198884160424125</c:v>
                </c:pt>
                <c:pt idx="254">
                  <c:v>4.9785970705198466</c:v>
                </c:pt>
                <c:pt idx="255">
                  <c:v>4.7442652073354461</c:v>
                </c:pt>
                <c:pt idx="256">
                  <c:v>4.9460141467033827</c:v>
                </c:pt>
                <c:pt idx="257">
                  <c:v>4.9115714377442732</c:v>
                </c:pt>
                <c:pt idx="258">
                  <c:v>5.2502827635071956</c:v>
                </c:pt>
                <c:pt idx="259">
                  <c:v>4.7808845371246207</c:v>
                </c:pt>
                <c:pt idx="260">
                  <c:v>4.8842085874719441</c:v>
                </c:pt>
                <c:pt idx="261">
                  <c:v>5.735179828617615</c:v>
                </c:pt>
                <c:pt idx="262">
                  <c:v>5.4554788422400886</c:v>
                </c:pt>
                <c:pt idx="263">
                  <c:v>5.278328629786488</c:v>
                </c:pt>
                <c:pt idx="264">
                  <c:v>5.307965379355954</c:v>
                </c:pt>
                <c:pt idx="265">
                  <c:v>5.1115138728247667</c:v>
                </c:pt>
                <c:pt idx="266">
                  <c:v>5.6563799438209985</c:v>
                </c:pt>
                <c:pt idx="267">
                  <c:v>5.8748940791006294</c:v>
                </c:pt>
                <c:pt idx="268">
                  <c:v>6.2556718911340363</c:v>
                </c:pt>
                <c:pt idx="269">
                  <c:v>5.5438131906827071</c:v>
                </c:pt>
                <c:pt idx="270">
                  <c:v>5.2969402546105648</c:v>
                </c:pt>
                <c:pt idx="271">
                  <c:v>5.0598462580548347</c:v>
                </c:pt>
                <c:pt idx="272">
                  <c:v>5.2300748706409195</c:v>
                </c:pt>
                <c:pt idx="273">
                  <c:v>4.8425296016377617</c:v>
                </c:pt>
                <c:pt idx="274">
                  <c:v>4.6736755720778884</c:v>
                </c:pt>
                <c:pt idx="275">
                  <c:v>4.8081968858301511</c:v>
                </c:pt>
                <c:pt idx="276">
                  <c:v>4.791346585424809</c:v>
                </c:pt>
                <c:pt idx="277">
                  <c:v>4.8771224531805775</c:v>
                </c:pt>
                <c:pt idx="278">
                  <c:v>4.9291870132350457</c:v>
                </c:pt>
                <c:pt idx="279">
                  <c:v>5.3048805288242606</c:v>
                </c:pt>
                <c:pt idx="280">
                  <c:v>5.3252581314743157</c:v>
                </c:pt>
                <c:pt idx="281">
                  <c:v>5.8596553859347127</c:v>
                </c:pt>
                <c:pt idx="282">
                  <c:v>6.3250203439284887</c:v>
                </c:pt>
                <c:pt idx="283">
                  <c:v>5.8529446621629884</c:v>
                </c:pt>
                <c:pt idx="284">
                  <c:v>5.9576453297272236</c:v>
                </c:pt>
                <c:pt idx="285">
                  <c:v>5.9616502958852617</c:v>
                </c:pt>
                <c:pt idx="286">
                  <c:v>5.9004742813624427</c:v>
                </c:pt>
                <c:pt idx="287">
                  <c:v>6.0821186229764379</c:v>
                </c:pt>
                <c:pt idx="288">
                  <c:v>5.5679378998292819</c:v>
                </c:pt>
                <c:pt idx="289">
                  <c:v>4.8658947898582445</c:v>
                </c:pt>
                <c:pt idx="290">
                  <c:v>3.386034924668345</c:v>
                </c:pt>
                <c:pt idx="291">
                  <c:v>2.6296187383987069</c:v>
                </c:pt>
                <c:pt idx="292">
                  <c:v>2.3492711073361883</c:v>
                </c:pt>
                <c:pt idx="293">
                  <c:v>2.498325797557357</c:v>
                </c:pt>
                <c:pt idx="294">
                  <c:v>3.0452812943969798</c:v>
                </c:pt>
                <c:pt idx="295">
                  <c:v>3.2819872776250421</c:v>
                </c:pt>
                <c:pt idx="296">
                  <c:v>4.0482885986735262</c:v>
                </c:pt>
                <c:pt idx="297">
                  <c:v>3.7650664617170193</c:v>
                </c:pt>
                <c:pt idx="298">
                  <c:v>4.0367590948006278</c:v>
                </c:pt>
                <c:pt idx="299">
                  <c:v>4.0784107428442002</c:v>
                </c:pt>
                <c:pt idx="300">
                  <c:v>4.5926259258898749</c:v>
                </c:pt>
                <c:pt idx="301">
                  <c:v>4.3954288327457265</c:v>
                </c:pt>
                <c:pt idx="302">
                  <c:v>4.7116731350193248</c:v>
                </c:pt>
                <c:pt idx="303">
                  <c:v>3.9528364721193361</c:v>
                </c:pt>
                <c:pt idx="304">
                  <c:v>3.8984988016123205</c:v>
                </c:pt>
                <c:pt idx="305">
                  <c:v>3.7671872434995608</c:v>
                </c:pt>
                <c:pt idx="306">
                  <c:v>3.7671872434995608</c:v>
                </c:pt>
                <c:pt idx="307">
                  <c:v>3.9499854962244547</c:v>
                </c:pt>
                <c:pt idx="308">
                  <c:v>3.5697487713640825</c:v>
                </c:pt>
                <c:pt idx="309">
                  <c:v>3.8584195978583553</c:v>
                </c:pt>
                <c:pt idx="310">
                  <c:v>3.8736831858203558</c:v>
                </c:pt>
                <c:pt idx="311">
                  <c:v>4.077979695749403</c:v>
                </c:pt>
                <c:pt idx="312">
                  <c:v>4.0108602520678946</c:v>
                </c:pt>
                <c:pt idx="313">
                  <c:v>4.0469049474902175</c:v>
                </c:pt>
                <c:pt idx="314">
                  <c:v>4.5501225876400531</c:v>
                </c:pt>
                <c:pt idx="315">
                  <c:v>4.6600494124244367</c:v>
                </c:pt>
                <c:pt idx="316">
                  <c:v>4.793435816518544</c:v>
                </c:pt>
                <c:pt idx="317">
                  <c:v>4.7620967153546188</c:v>
                </c:pt>
                <c:pt idx="318">
                  <c:v>4.6116671248047778</c:v>
                </c:pt>
                <c:pt idx="319">
                  <c:v>4.803462043714454</c:v>
                </c:pt>
                <c:pt idx="320">
                  <c:v>4.784238206155881</c:v>
                </c:pt>
                <c:pt idx="321">
                  <c:v>5.4888787768425145</c:v>
                </c:pt>
                <c:pt idx="322">
                  <c:v>5.5804716567249013</c:v>
                </c:pt>
                <c:pt idx="323">
                  <c:v>5.5992386292065621</c:v>
                </c:pt>
                <c:pt idx="324">
                  <c:v>5.7334846540194189</c:v>
                </c:pt>
                <c:pt idx="325">
                  <c:v>5.458401604142991</c:v>
                </c:pt>
                <c:pt idx="326">
                  <c:v>5.3878585261825158</c:v>
                </c:pt>
                <c:pt idx="327">
                  <c:v>5.4447290456266266</c:v>
                </c:pt>
                <c:pt idx="328">
                  <c:v>5.8987505389490495</c:v>
                </c:pt>
                <c:pt idx="329">
                  <c:v>5.8733478293641337</c:v>
                </c:pt>
                <c:pt idx="330">
                  <c:v>6.3727109633599959</c:v>
                </c:pt>
                <c:pt idx="331">
                  <c:v>6.5321027159376204</c:v>
                </c:pt>
                <c:pt idx="332">
                  <c:v>6.4217403874839789</c:v>
                </c:pt>
                <c:pt idx="333">
                  <c:v>6.5306671990405905</c:v>
                </c:pt>
                <c:pt idx="334">
                  <c:v>6.5891397049479163</c:v>
                </c:pt>
                <c:pt idx="335">
                  <c:v>6.8589394318640347</c:v>
                </c:pt>
                <c:pt idx="336">
                  <c:v>7.2494835388040695</c:v>
                </c:pt>
                <c:pt idx="337">
                  <c:v>7.3290908403490018</c:v>
                </c:pt>
                <c:pt idx="338">
                  <c:v>7.9624630431698291</c:v>
                </c:pt>
                <c:pt idx="339">
                  <c:v>8.1961427901778769</c:v>
                </c:pt>
                <c:pt idx="340">
                  <c:v>8.2384925599741727</c:v>
                </c:pt>
                <c:pt idx="341">
                  <c:v>8.2384925599741727</c:v>
                </c:pt>
                <c:pt idx="342">
                  <c:v>8.1878464542348706</c:v>
                </c:pt>
                <c:pt idx="343">
                  <c:v>8.2749319414989486</c:v>
                </c:pt>
                <c:pt idx="344">
                  <c:v>8.7559848684916233</c:v>
                </c:pt>
                <c:pt idx="345">
                  <c:v>8.6106655294039829</c:v>
                </c:pt>
                <c:pt idx="346">
                  <c:v>8.4450224198291401</c:v>
                </c:pt>
                <c:pt idx="347">
                  <c:v>9.0247888326448535</c:v>
                </c:pt>
                <c:pt idx="348">
                  <c:v>9.0344007514241387</c:v>
                </c:pt>
                <c:pt idx="349">
                  <c:v>8.8931432465353204</c:v>
                </c:pt>
                <c:pt idx="350">
                  <c:v>8.8718896298960725</c:v>
                </c:pt>
                <c:pt idx="351">
                  <c:v>9.3621718168064572</c:v>
                </c:pt>
                <c:pt idx="352">
                  <c:v>9.4754433546832679</c:v>
                </c:pt>
                <c:pt idx="353">
                  <c:v>9.2621367328533211</c:v>
                </c:pt>
                <c:pt idx="354">
                  <c:v>9.3240106867028931</c:v>
                </c:pt>
                <c:pt idx="355">
                  <c:v>9.3288166460925357</c:v>
                </c:pt>
                <c:pt idx="356">
                  <c:v>9.676421940470993</c:v>
                </c:pt>
                <c:pt idx="357">
                  <c:v>9.9213410548551337</c:v>
                </c:pt>
                <c:pt idx="358">
                  <c:v>10.335422891957549</c:v>
                </c:pt>
                <c:pt idx="359">
                  <c:v>10.209582273982264</c:v>
                </c:pt>
                <c:pt idx="360">
                  <c:v>10.269657056321634</c:v>
                </c:pt>
                <c:pt idx="361">
                  <c:v>10.423183722764239</c:v>
                </c:pt>
                <c:pt idx="362">
                  <c:v>10.504885032388172</c:v>
                </c:pt>
                <c:pt idx="363">
                  <c:v>10.549871769896347</c:v>
                </c:pt>
                <c:pt idx="364">
                  <c:v>10.704382976179653</c:v>
                </c:pt>
                <c:pt idx="365">
                  <c:v>10.897470639807494</c:v>
                </c:pt>
              </c:numCache>
            </c:numRef>
          </c:val>
          <c:smooth val="0"/>
          <c:extLst>
            <c:ext xmlns:c16="http://schemas.microsoft.com/office/drawing/2014/chart" uri="{C3380CC4-5D6E-409C-BE32-E72D297353CC}">
              <c16:uniqueId val="{00000003-B474-460C-818D-6B6710265FF4}"/>
            </c:ext>
          </c:extLst>
        </c:ser>
        <c:ser>
          <c:idx val="6"/>
          <c:order val="4"/>
          <c:tx>
            <c:strRef>
              <c:f>'Progression - Hike cycle 1yr'!$I$10</c:f>
              <c:strCache>
                <c:ptCount val="1"/>
                <c:pt idx="0">
                  <c:v>High yield (10.4%)</c:v>
                </c:pt>
              </c:strCache>
            </c:strRef>
          </c:tx>
          <c:spPr>
            <a:ln>
              <a:solidFill>
                <a:srgbClr val="B9BE00"/>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1yr'!$I$11:$I$376</c:f>
              <c:numCache>
                <c:formatCode>#,##0.0</c:formatCode>
                <c:ptCount val="366"/>
                <c:pt idx="0">
                  <c:v>0</c:v>
                </c:pt>
                <c:pt idx="1">
                  <c:v>0.1461114836995403</c:v>
                </c:pt>
                <c:pt idx="2">
                  <c:v>0.16047616913454354</c:v>
                </c:pt>
                <c:pt idx="3">
                  <c:v>-3.3780140525402347E-2</c:v>
                </c:pt>
                <c:pt idx="4">
                  <c:v>-3.3780140525402347E-2</c:v>
                </c:pt>
                <c:pt idx="5">
                  <c:v>-3.3780140525402347E-2</c:v>
                </c:pt>
                <c:pt idx="6">
                  <c:v>-2.4937149275372494E-2</c:v>
                </c:pt>
                <c:pt idx="7">
                  <c:v>-3.8784115896756122E-2</c:v>
                </c:pt>
                <c:pt idx="8">
                  <c:v>3.4662724867720596E-2</c:v>
                </c:pt>
                <c:pt idx="9">
                  <c:v>9.358683735151696E-2</c:v>
                </c:pt>
                <c:pt idx="10">
                  <c:v>0.14673618914653741</c:v>
                </c:pt>
                <c:pt idx="11">
                  <c:v>0.11537259664806676</c:v>
                </c:pt>
                <c:pt idx="12">
                  <c:v>0.11537259664806676</c:v>
                </c:pt>
                <c:pt idx="13">
                  <c:v>0.22027390255732193</c:v>
                </c:pt>
                <c:pt idx="14">
                  <c:v>0.39280370161277611</c:v>
                </c:pt>
                <c:pt idx="15">
                  <c:v>0.42741726503760513</c:v>
                </c:pt>
                <c:pt idx="16">
                  <c:v>0.50586774295540149</c:v>
                </c:pt>
                <c:pt idx="17">
                  <c:v>0.59331000088380659</c:v>
                </c:pt>
                <c:pt idx="18">
                  <c:v>0.55310026691140768</c:v>
                </c:pt>
                <c:pt idx="19">
                  <c:v>0.55310026691140768</c:v>
                </c:pt>
                <c:pt idx="20">
                  <c:v>0.53265310810126365</c:v>
                </c:pt>
                <c:pt idx="21">
                  <c:v>0.64690396546501217</c:v>
                </c:pt>
                <c:pt idx="22">
                  <c:v>0.68423489350886435</c:v>
                </c:pt>
                <c:pt idx="23">
                  <c:v>0.49400598875738999</c:v>
                </c:pt>
                <c:pt idx="24">
                  <c:v>0.50444776159185856</c:v>
                </c:pt>
                <c:pt idx="25">
                  <c:v>0.54948266364094611</c:v>
                </c:pt>
                <c:pt idx="26">
                  <c:v>0.54948266364094611</c:v>
                </c:pt>
                <c:pt idx="27">
                  <c:v>0.44033550988037129</c:v>
                </c:pt>
                <c:pt idx="28">
                  <c:v>0.30927618162735759</c:v>
                </c:pt>
                <c:pt idx="29">
                  <c:v>0.22139045684908543</c:v>
                </c:pt>
                <c:pt idx="30">
                  <c:v>6.2629850920761787E-2</c:v>
                </c:pt>
                <c:pt idx="31">
                  <c:v>-0.24188676575131185</c:v>
                </c:pt>
                <c:pt idx="32">
                  <c:v>-0.23397166431125827</c:v>
                </c:pt>
                <c:pt idx="33">
                  <c:v>-0.23397166431125827</c:v>
                </c:pt>
                <c:pt idx="34">
                  <c:v>-0.21568467484836262</c:v>
                </c:pt>
                <c:pt idx="35">
                  <c:v>-0.23347733452515618</c:v>
                </c:pt>
                <c:pt idx="36">
                  <c:v>-0.55932016150316288</c:v>
                </c:pt>
                <c:pt idx="37">
                  <c:v>-0.35513555547722619</c:v>
                </c:pt>
                <c:pt idx="38">
                  <c:v>-8.8853404422603588E-2</c:v>
                </c:pt>
                <c:pt idx="39">
                  <c:v>-4.7035281091303838E-2</c:v>
                </c:pt>
                <c:pt idx="40">
                  <c:v>-4.7035281091303838E-2</c:v>
                </c:pt>
                <c:pt idx="41">
                  <c:v>5.8818292704515551E-3</c:v>
                </c:pt>
                <c:pt idx="42">
                  <c:v>4.7286825608339189E-3</c:v>
                </c:pt>
                <c:pt idx="43">
                  <c:v>6.8711180286995521E-2</c:v>
                </c:pt>
                <c:pt idx="44">
                  <c:v>0.14372407445185365</c:v>
                </c:pt>
                <c:pt idx="45">
                  <c:v>0.32681754335727731</c:v>
                </c:pt>
                <c:pt idx="46">
                  <c:v>0.38471956027752996</c:v>
                </c:pt>
                <c:pt idx="47">
                  <c:v>0.38471956027752996</c:v>
                </c:pt>
                <c:pt idx="48">
                  <c:v>0.3685077227518041</c:v>
                </c:pt>
                <c:pt idx="49">
                  <c:v>0.36218306648281295</c:v>
                </c:pt>
                <c:pt idx="50">
                  <c:v>0.3498775948371502</c:v>
                </c:pt>
                <c:pt idx="51">
                  <c:v>0.44218104579009099</c:v>
                </c:pt>
                <c:pt idx="52">
                  <c:v>0.41707153189958213</c:v>
                </c:pt>
                <c:pt idx="53">
                  <c:v>0.41465894786124058</c:v>
                </c:pt>
                <c:pt idx="54">
                  <c:v>0.41465894786124058</c:v>
                </c:pt>
                <c:pt idx="55">
                  <c:v>0.13777929427195301</c:v>
                </c:pt>
                <c:pt idx="56">
                  <c:v>7.6531023214876481E-2</c:v>
                </c:pt>
                <c:pt idx="57">
                  <c:v>0.24890170605557382</c:v>
                </c:pt>
                <c:pt idx="58">
                  <c:v>2.4576428676925666E-3</c:v>
                </c:pt>
                <c:pt idx="59">
                  <c:v>0.14375200618429451</c:v>
                </c:pt>
                <c:pt idx="60">
                  <c:v>0.16385687317049236</c:v>
                </c:pt>
                <c:pt idx="61">
                  <c:v>0.16385687317049236</c:v>
                </c:pt>
                <c:pt idx="62">
                  <c:v>0.15830921756386207</c:v>
                </c:pt>
                <c:pt idx="63">
                  <c:v>0.25450433684455476</c:v>
                </c:pt>
                <c:pt idx="64">
                  <c:v>0.46639700155591546</c:v>
                </c:pt>
                <c:pt idx="65">
                  <c:v>0.56647619727104315</c:v>
                </c:pt>
                <c:pt idx="66">
                  <c:v>0.57061489360311357</c:v>
                </c:pt>
                <c:pt idx="67">
                  <c:v>0.6156497956522039</c:v>
                </c:pt>
                <c:pt idx="68">
                  <c:v>0.62127915840833603</c:v>
                </c:pt>
                <c:pt idx="69">
                  <c:v>0.76542499028732214</c:v>
                </c:pt>
                <c:pt idx="70">
                  <c:v>0.8361267261062012</c:v>
                </c:pt>
                <c:pt idx="71">
                  <c:v>0.8705884172442141</c:v>
                </c:pt>
                <c:pt idx="72">
                  <c:v>1.0675319945522621</c:v>
                </c:pt>
                <c:pt idx="73">
                  <c:v>1.3048396442714769</c:v>
                </c:pt>
                <c:pt idx="74">
                  <c:v>1.374804581383454</c:v>
                </c:pt>
                <c:pt idx="75">
                  <c:v>1.374804581383454</c:v>
                </c:pt>
                <c:pt idx="76">
                  <c:v>1.5916140796478018</c:v>
                </c:pt>
                <c:pt idx="77">
                  <c:v>1.8718174717942375</c:v>
                </c:pt>
                <c:pt idx="78">
                  <c:v>2.044091675592588</c:v>
                </c:pt>
                <c:pt idx="79">
                  <c:v>2.190585878442139</c:v>
                </c:pt>
                <c:pt idx="80">
                  <c:v>2.4469948251635785</c:v>
                </c:pt>
                <c:pt idx="81">
                  <c:v>2.4727290549059147</c:v>
                </c:pt>
                <c:pt idx="82">
                  <c:v>2.4727290549059147</c:v>
                </c:pt>
                <c:pt idx="83">
                  <c:v>2.5763066305833053</c:v>
                </c:pt>
                <c:pt idx="84">
                  <c:v>2.5846994171090154</c:v>
                </c:pt>
                <c:pt idx="85">
                  <c:v>2.5499816763101979</c:v>
                </c:pt>
                <c:pt idx="86">
                  <c:v>2.6637849678385841</c:v>
                </c:pt>
                <c:pt idx="87">
                  <c:v>2.8699205154115668</c:v>
                </c:pt>
                <c:pt idx="88">
                  <c:v>2.8860044090005252</c:v>
                </c:pt>
                <c:pt idx="89">
                  <c:v>2.8860044090005252</c:v>
                </c:pt>
                <c:pt idx="90">
                  <c:v>2.9401243079645143</c:v>
                </c:pt>
                <c:pt idx="91">
                  <c:v>2.8436191854936954</c:v>
                </c:pt>
                <c:pt idx="92">
                  <c:v>2.7618504146303486</c:v>
                </c:pt>
                <c:pt idx="93">
                  <c:v>2.8977626779035344</c:v>
                </c:pt>
                <c:pt idx="94">
                  <c:v>2.8973689417168211</c:v>
                </c:pt>
                <c:pt idx="95">
                  <c:v>2.9142570299852286</c:v>
                </c:pt>
                <c:pt idx="96">
                  <c:v>2.9142570299852286</c:v>
                </c:pt>
                <c:pt idx="97">
                  <c:v>3.0259893325200182</c:v>
                </c:pt>
                <c:pt idx="98">
                  <c:v>2.9603409852737572</c:v>
                </c:pt>
                <c:pt idx="99">
                  <c:v>2.9732293643788292</c:v>
                </c:pt>
                <c:pt idx="100">
                  <c:v>2.8897903594463399</c:v>
                </c:pt>
                <c:pt idx="101">
                  <c:v>3.0181274250274392</c:v>
                </c:pt>
                <c:pt idx="102">
                  <c:v>3.0181274250274392</c:v>
                </c:pt>
                <c:pt idx="103">
                  <c:v>3.0181274250274392</c:v>
                </c:pt>
                <c:pt idx="104">
                  <c:v>3.0116563224983488</c:v>
                </c:pt>
                <c:pt idx="105">
                  <c:v>3.0114060034593155</c:v>
                </c:pt>
                <c:pt idx="106">
                  <c:v>3.1421857302565277</c:v>
                </c:pt>
                <c:pt idx="107">
                  <c:v>3.246504034806982</c:v>
                </c:pt>
                <c:pt idx="108">
                  <c:v>3.2458796724483485</c:v>
                </c:pt>
                <c:pt idx="109">
                  <c:v>3.3190613882781159</c:v>
                </c:pt>
                <c:pt idx="110">
                  <c:v>3.3190613882781159</c:v>
                </c:pt>
                <c:pt idx="111">
                  <c:v>3.3511716523066477</c:v>
                </c:pt>
                <c:pt idx="112">
                  <c:v>3.2762100774684169</c:v>
                </c:pt>
                <c:pt idx="113">
                  <c:v>3.3810087243830056</c:v>
                </c:pt>
                <c:pt idx="114">
                  <c:v>3.4431920642309652</c:v>
                </c:pt>
                <c:pt idx="115">
                  <c:v>3.5671397167498728</c:v>
                </c:pt>
                <c:pt idx="116">
                  <c:v>3.558293575275945</c:v>
                </c:pt>
                <c:pt idx="117">
                  <c:v>3.558293575275945</c:v>
                </c:pt>
                <c:pt idx="118">
                  <c:v>3.6715341609860204</c:v>
                </c:pt>
                <c:pt idx="119">
                  <c:v>3.8173914572852352</c:v>
                </c:pt>
                <c:pt idx="120">
                  <c:v>4.0462894846378719</c:v>
                </c:pt>
                <c:pt idx="121">
                  <c:v>4.1940608417162881</c:v>
                </c:pt>
                <c:pt idx="122">
                  <c:v>4.2705987862390273</c:v>
                </c:pt>
                <c:pt idx="123">
                  <c:v>4.2826617064307406</c:v>
                </c:pt>
                <c:pt idx="124">
                  <c:v>4.2943545559093765</c:v>
                </c:pt>
                <c:pt idx="125">
                  <c:v>4.3537980634747511</c:v>
                </c:pt>
                <c:pt idx="126">
                  <c:v>4.6271604826958797</c:v>
                </c:pt>
                <c:pt idx="127">
                  <c:v>4.8751302981288047</c:v>
                </c:pt>
                <c:pt idx="128">
                  <c:v>5.0563036159026407</c:v>
                </c:pt>
                <c:pt idx="129">
                  <c:v>5.1258044778347474</c:v>
                </c:pt>
                <c:pt idx="130">
                  <c:v>5.0445808152104998</c:v>
                </c:pt>
                <c:pt idx="131">
                  <c:v>5.0445808152104998</c:v>
                </c:pt>
                <c:pt idx="132">
                  <c:v>5.0491864732544247</c:v>
                </c:pt>
                <c:pt idx="133">
                  <c:v>5.1058908204900391</c:v>
                </c:pt>
                <c:pt idx="134">
                  <c:v>5.126090757075902</c:v>
                </c:pt>
                <c:pt idx="135">
                  <c:v>5.2648444762195687</c:v>
                </c:pt>
                <c:pt idx="136">
                  <c:v>5.3203646320298503</c:v>
                </c:pt>
                <c:pt idx="137">
                  <c:v>5.2198402970988482</c:v>
                </c:pt>
                <c:pt idx="138">
                  <c:v>5.2198402970988482</c:v>
                </c:pt>
                <c:pt idx="139">
                  <c:v>5.2530110795350415</c:v>
                </c:pt>
                <c:pt idx="140">
                  <c:v>5.1997127658555913</c:v>
                </c:pt>
                <c:pt idx="141">
                  <c:v>5.1425813249571268</c:v>
                </c:pt>
                <c:pt idx="142">
                  <c:v>5.2159501019566115</c:v>
                </c:pt>
                <c:pt idx="143">
                  <c:v>5.1826493073240751</c:v>
                </c:pt>
                <c:pt idx="144">
                  <c:v>5.1866702807213194</c:v>
                </c:pt>
                <c:pt idx="145">
                  <c:v>5.1866702807213194</c:v>
                </c:pt>
                <c:pt idx="146">
                  <c:v>5.2027121587633092</c:v>
                </c:pt>
                <c:pt idx="147">
                  <c:v>5.3329811497052315</c:v>
                </c:pt>
                <c:pt idx="148">
                  <c:v>5.4567417981748019</c:v>
                </c:pt>
                <c:pt idx="149">
                  <c:v>5.4721409263758769</c:v>
                </c:pt>
                <c:pt idx="150">
                  <c:v>5.4411080572699024</c:v>
                </c:pt>
                <c:pt idx="151">
                  <c:v>5.3992899339386087</c:v>
                </c:pt>
                <c:pt idx="152">
                  <c:v>5.3992899339386087</c:v>
                </c:pt>
                <c:pt idx="153">
                  <c:v>5.4399567896679493</c:v>
                </c:pt>
                <c:pt idx="154">
                  <c:v>5.4755252966363832</c:v>
                </c:pt>
                <c:pt idx="155">
                  <c:v>5.4794205989709184</c:v>
                </c:pt>
                <c:pt idx="156">
                  <c:v>5.3634026274750832</c:v>
                </c:pt>
                <c:pt idx="157">
                  <c:v>5.5952971833042344</c:v>
                </c:pt>
                <c:pt idx="158">
                  <c:v>5.5808216790741687</c:v>
                </c:pt>
                <c:pt idx="159">
                  <c:v>5.5808216790741687</c:v>
                </c:pt>
                <c:pt idx="160">
                  <c:v>5.6992975881901051</c:v>
                </c:pt>
                <c:pt idx="161">
                  <c:v>5.8425830616015029</c:v>
                </c:pt>
                <c:pt idx="162">
                  <c:v>6.0275248825122034</c:v>
                </c:pt>
                <c:pt idx="163">
                  <c:v>6.1181885507970435</c:v>
                </c:pt>
                <c:pt idx="164">
                  <c:v>6.182593373033141</c:v>
                </c:pt>
                <c:pt idx="165">
                  <c:v>6.1769640102770023</c:v>
                </c:pt>
                <c:pt idx="166">
                  <c:v>6.1769640102770023</c:v>
                </c:pt>
                <c:pt idx="167">
                  <c:v>6.2196909898124488</c:v>
                </c:pt>
                <c:pt idx="168">
                  <c:v>6.2808795517046541</c:v>
                </c:pt>
                <c:pt idx="169">
                  <c:v>6.25396468315218</c:v>
                </c:pt>
                <c:pt idx="170">
                  <c:v>6.2485428697732717</c:v>
                </c:pt>
                <c:pt idx="171">
                  <c:v>6.2488748458943197</c:v>
                </c:pt>
                <c:pt idx="172">
                  <c:v>6.3083852521734709</c:v>
                </c:pt>
                <c:pt idx="173">
                  <c:v>6.3083852521734709</c:v>
                </c:pt>
                <c:pt idx="174">
                  <c:v>6.4305480366816656</c:v>
                </c:pt>
                <c:pt idx="175">
                  <c:v>6.5875866240202914</c:v>
                </c:pt>
                <c:pt idx="176">
                  <c:v>6.8097923279415102</c:v>
                </c:pt>
                <c:pt idx="177">
                  <c:v>6.8584378857040944</c:v>
                </c:pt>
                <c:pt idx="178">
                  <c:v>6.8570797903565408</c:v>
                </c:pt>
                <c:pt idx="179">
                  <c:v>6.8820098254194209</c:v>
                </c:pt>
                <c:pt idx="180">
                  <c:v>6.8820098254194209</c:v>
                </c:pt>
                <c:pt idx="181">
                  <c:v>6.872218308074773</c:v>
                </c:pt>
                <c:pt idx="182">
                  <c:v>6.7793154907982984</c:v>
                </c:pt>
                <c:pt idx="183">
                  <c:v>6.7823723786595398</c:v>
                </c:pt>
                <c:pt idx="184">
                  <c:v>6.7506087239455059</c:v>
                </c:pt>
                <c:pt idx="185">
                  <c:v>6.762677718640175</c:v>
                </c:pt>
                <c:pt idx="186">
                  <c:v>6.7835867803058232</c:v>
                </c:pt>
                <c:pt idx="187">
                  <c:v>6.7835867803058232</c:v>
                </c:pt>
                <c:pt idx="188">
                  <c:v>6.938003443905699</c:v>
                </c:pt>
                <c:pt idx="189">
                  <c:v>6.9443311762732804</c:v>
                </c:pt>
                <c:pt idx="190">
                  <c:v>6.892286976177072</c:v>
                </c:pt>
                <c:pt idx="191">
                  <c:v>7.0176682062742186</c:v>
                </c:pt>
                <c:pt idx="192">
                  <c:v>6.8959996739186762</c:v>
                </c:pt>
                <c:pt idx="193">
                  <c:v>6.9354052132116282</c:v>
                </c:pt>
                <c:pt idx="194">
                  <c:v>6.9354052132116282</c:v>
                </c:pt>
                <c:pt idx="195">
                  <c:v>6.7267063364664788</c:v>
                </c:pt>
                <c:pt idx="196">
                  <c:v>6.7208083998244685</c:v>
                </c:pt>
                <c:pt idx="197">
                  <c:v>6.8942100215128566</c:v>
                </c:pt>
                <c:pt idx="198">
                  <c:v>6.9568661178538269</c:v>
                </c:pt>
                <c:pt idx="199">
                  <c:v>7.0126826624216871</c:v>
                </c:pt>
                <c:pt idx="200">
                  <c:v>6.9885568220382446</c:v>
                </c:pt>
                <c:pt idx="201">
                  <c:v>6.9885568220382446</c:v>
                </c:pt>
                <c:pt idx="202">
                  <c:v>7.0064400035938057</c:v>
                </c:pt>
                <c:pt idx="203">
                  <c:v>7.0332944454461037</c:v>
                </c:pt>
                <c:pt idx="204">
                  <c:v>7.1283977348023129</c:v>
                </c:pt>
                <c:pt idx="205">
                  <c:v>7.1312267368566102</c:v>
                </c:pt>
                <c:pt idx="206">
                  <c:v>7.3020766028983273</c:v>
                </c:pt>
                <c:pt idx="207">
                  <c:v>7.2650836476437215</c:v>
                </c:pt>
                <c:pt idx="208">
                  <c:v>7.2650836476437215</c:v>
                </c:pt>
                <c:pt idx="209">
                  <c:v>7.4678976718389691</c:v>
                </c:pt>
                <c:pt idx="210">
                  <c:v>7.693872090163639</c:v>
                </c:pt>
                <c:pt idx="211">
                  <c:v>7.6792530111575772</c:v>
                </c:pt>
                <c:pt idx="212">
                  <c:v>7.7826421645603627</c:v>
                </c:pt>
                <c:pt idx="213">
                  <c:v>7.8746377748968452</c:v>
                </c:pt>
                <c:pt idx="214">
                  <c:v>7.8915258631652527</c:v>
                </c:pt>
                <c:pt idx="215">
                  <c:v>7.8915258631652527</c:v>
                </c:pt>
                <c:pt idx="216">
                  <c:v>7.9019232548504847</c:v>
                </c:pt>
                <c:pt idx="217">
                  <c:v>7.9095718649365487</c:v>
                </c:pt>
                <c:pt idx="218">
                  <c:v>7.8029352738266278</c:v>
                </c:pt>
                <c:pt idx="219">
                  <c:v>7.9696196906882655</c:v>
                </c:pt>
                <c:pt idx="220">
                  <c:v>8.0816605805127288</c:v>
                </c:pt>
                <c:pt idx="221">
                  <c:v>8.088094137948314</c:v>
                </c:pt>
                <c:pt idx="222">
                  <c:v>8.088094137948314</c:v>
                </c:pt>
                <c:pt idx="223">
                  <c:v>8.1454500755625006</c:v>
                </c:pt>
                <c:pt idx="224">
                  <c:v>8.1723833114502042</c:v>
                </c:pt>
                <c:pt idx="225">
                  <c:v>8.2105527601853527</c:v>
                </c:pt>
                <c:pt idx="226">
                  <c:v>8.185403445332156</c:v>
                </c:pt>
                <c:pt idx="227">
                  <c:v>8.1979119344974976</c:v>
                </c:pt>
                <c:pt idx="228">
                  <c:v>8.1882615983441198</c:v>
                </c:pt>
                <c:pt idx="229">
                  <c:v>8.1882615983441198</c:v>
                </c:pt>
                <c:pt idx="230">
                  <c:v>8.2486144629014433</c:v>
                </c:pt>
                <c:pt idx="231">
                  <c:v>8.2375332475370211</c:v>
                </c:pt>
                <c:pt idx="232">
                  <c:v>8.2654315315850546</c:v>
                </c:pt>
                <c:pt idx="233">
                  <c:v>8.3639328623242584</c:v>
                </c:pt>
                <c:pt idx="234">
                  <c:v>8.423835854708777</c:v>
                </c:pt>
                <c:pt idx="235">
                  <c:v>8.4190106866320882</c:v>
                </c:pt>
                <c:pt idx="236">
                  <c:v>8.4190106866320882</c:v>
                </c:pt>
                <c:pt idx="237">
                  <c:v>8.5059627035508996</c:v>
                </c:pt>
                <c:pt idx="238">
                  <c:v>8.651052824068767</c:v>
                </c:pt>
                <c:pt idx="239">
                  <c:v>8.7132245508726829</c:v>
                </c:pt>
                <c:pt idx="240">
                  <c:v>8.7648849386896206</c:v>
                </c:pt>
                <c:pt idx="241">
                  <c:v>8.8050094653035771</c:v>
                </c:pt>
                <c:pt idx="242">
                  <c:v>8.8379814471609421</c:v>
                </c:pt>
                <c:pt idx="243">
                  <c:v>8.8379814471609421</c:v>
                </c:pt>
                <c:pt idx="244">
                  <c:v>8.8638688073995713</c:v>
                </c:pt>
                <c:pt idx="245">
                  <c:v>8.8403577513403171</c:v>
                </c:pt>
                <c:pt idx="246">
                  <c:v>8.8591373272749738</c:v>
                </c:pt>
                <c:pt idx="247">
                  <c:v>8.9007595263782839</c:v>
                </c:pt>
                <c:pt idx="248">
                  <c:v>8.9682949084373682</c:v>
                </c:pt>
                <c:pt idx="249">
                  <c:v>8.9674907137579183</c:v>
                </c:pt>
                <c:pt idx="250">
                  <c:v>8.9674907137579183</c:v>
                </c:pt>
                <c:pt idx="251">
                  <c:v>9.0678382077473856</c:v>
                </c:pt>
                <c:pt idx="252">
                  <c:v>9.1264369307513817</c:v>
                </c:pt>
                <c:pt idx="253">
                  <c:v>9.0669232588381714</c:v>
                </c:pt>
                <c:pt idx="254">
                  <c:v>9.1016612227958156</c:v>
                </c:pt>
                <c:pt idx="255">
                  <c:v>9.0644004264379845</c:v>
                </c:pt>
                <c:pt idx="256">
                  <c:v>9.0394703913750973</c:v>
                </c:pt>
                <c:pt idx="257">
                  <c:v>9.0394703913750973</c:v>
                </c:pt>
                <c:pt idx="258">
                  <c:v>9.0411382559451354</c:v>
                </c:pt>
                <c:pt idx="259">
                  <c:v>9.0259705440533367</c:v>
                </c:pt>
                <c:pt idx="260">
                  <c:v>8.8841021230123136</c:v>
                </c:pt>
                <c:pt idx="261">
                  <c:v>8.823859230422757</c:v>
                </c:pt>
                <c:pt idx="262">
                  <c:v>8.8768820500554764</c:v>
                </c:pt>
                <c:pt idx="263">
                  <c:v>8.9066372531950524</c:v>
                </c:pt>
                <c:pt idx="264">
                  <c:v>8.9066372531950524</c:v>
                </c:pt>
                <c:pt idx="265">
                  <c:v>8.8024637057402568</c:v>
                </c:pt>
                <c:pt idx="266">
                  <c:v>8.7412079452566687</c:v>
                </c:pt>
                <c:pt idx="267">
                  <c:v>8.618698176629497</c:v>
                </c:pt>
                <c:pt idx="268">
                  <c:v>8.6522874351739958</c:v>
                </c:pt>
                <c:pt idx="269">
                  <c:v>8.5593791132066599</c:v>
                </c:pt>
                <c:pt idx="270">
                  <c:v>8.5650084759627987</c:v>
                </c:pt>
                <c:pt idx="271">
                  <c:v>8.5650084759627987</c:v>
                </c:pt>
                <c:pt idx="272">
                  <c:v>8.4927737762770352</c:v>
                </c:pt>
                <c:pt idx="273">
                  <c:v>8.2455056588973754</c:v>
                </c:pt>
                <c:pt idx="274">
                  <c:v>8.0877689933925403</c:v>
                </c:pt>
                <c:pt idx="275">
                  <c:v>7.9831708207516954</c:v>
                </c:pt>
                <c:pt idx="276">
                  <c:v>7.9840597636596087</c:v>
                </c:pt>
                <c:pt idx="277">
                  <c:v>8.000143657248568</c:v>
                </c:pt>
                <c:pt idx="278">
                  <c:v>8.000143657248568</c:v>
                </c:pt>
                <c:pt idx="279">
                  <c:v>8.0167602408821779</c:v>
                </c:pt>
                <c:pt idx="280">
                  <c:v>8.0769169220166965</c:v>
                </c:pt>
                <c:pt idx="281">
                  <c:v>8.1644527732101295</c:v>
                </c:pt>
                <c:pt idx="282">
                  <c:v>8.4190109555651844</c:v>
                </c:pt>
                <c:pt idx="283">
                  <c:v>8.4725911414352311</c:v>
                </c:pt>
                <c:pt idx="284">
                  <c:v>8.5152134594459739</c:v>
                </c:pt>
                <c:pt idx="285">
                  <c:v>8.5152134594459739</c:v>
                </c:pt>
                <c:pt idx="286">
                  <c:v>8.5158875650503152</c:v>
                </c:pt>
                <c:pt idx="287">
                  <c:v>8.5577759053560598</c:v>
                </c:pt>
                <c:pt idx="288">
                  <c:v>8.593401167269004</c:v>
                </c:pt>
                <c:pt idx="289">
                  <c:v>8.499732229350311</c:v>
                </c:pt>
                <c:pt idx="290">
                  <c:v>8.5053272091755154</c:v>
                </c:pt>
                <c:pt idx="291">
                  <c:v>8.5672501994930137</c:v>
                </c:pt>
                <c:pt idx="292">
                  <c:v>8.5672501994930137</c:v>
                </c:pt>
                <c:pt idx="293">
                  <c:v>8.5387260129810123</c:v>
                </c:pt>
                <c:pt idx="294">
                  <c:v>8.6093394068656988</c:v>
                </c:pt>
                <c:pt idx="295">
                  <c:v>8.714508702742938</c:v>
                </c:pt>
                <c:pt idx="296">
                  <c:v>8.794634196029758</c:v>
                </c:pt>
                <c:pt idx="297">
                  <c:v>8.839724838159249</c:v>
                </c:pt>
                <c:pt idx="298">
                  <c:v>8.8268577232880823</c:v>
                </c:pt>
                <c:pt idx="299">
                  <c:v>8.8268577232880823</c:v>
                </c:pt>
                <c:pt idx="300">
                  <c:v>8.8108566992225441</c:v>
                </c:pt>
                <c:pt idx="301">
                  <c:v>8.7673351008889</c:v>
                </c:pt>
                <c:pt idx="302">
                  <c:v>8.682293848006351</c:v>
                </c:pt>
                <c:pt idx="303">
                  <c:v>8.5905917890069929</c:v>
                </c:pt>
                <c:pt idx="304">
                  <c:v>8.5736508810264738</c:v>
                </c:pt>
                <c:pt idx="305">
                  <c:v>8.5253992002595922</c:v>
                </c:pt>
                <c:pt idx="306">
                  <c:v>8.5377798644134408</c:v>
                </c:pt>
                <c:pt idx="307">
                  <c:v>8.5944353261942865</c:v>
                </c:pt>
                <c:pt idx="308">
                  <c:v>8.7059138808998284</c:v>
                </c:pt>
                <c:pt idx="309">
                  <c:v>8.7733426554085625</c:v>
                </c:pt>
                <c:pt idx="310">
                  <c:v>8.8393110022709038</c:v>
                </c:pt>
                <c:pt idx="311">
                  <c:v>8.7938326329762937</c:v>
                </c:pt>
                <c:pt idx="312">
                  <c:v>8.8227836414364198</c:v>
                </c:pt>
                <c:pt idx="313">
                  <c:v>8.8284130041925568</c:v>
                </c:pt>
                <c:pt idx="314">
                  <c:v>8.8545781008572852</c:v>
                </c:pt>
                <c:pt idx="315">
                  <c:v>8.8387936539363139</c:v>
                </c:pt>
                <c:pt idx="316">
                  <c:v>8.6953107913336964</c:v>
                </c:pt>
                <c:pt idx="317">
                  <c:v>8.6210021613425347</c:v>
                </c:pt>
                <c:pt idx="318">
                  <c:v>8.4425656406558289</c:v>
                </c:pt>
                <c:pt idx="319">
                  <c:v>8.4562369502064456</c:v>
                </c:pt>
                <c:pt idx="320">
                  <c:v>8.4562369502064456</c:v>
                </c:pt>
                <c:pt idx="321">
                  <c:v>8.294095834746626</c:v>
                </c:pt>
                <c:pt idx="322">
                  <c:v>8.0540000627649047</c:v>
                </c:pt>
                <c:pt idx="323">
                  <c:v>8.0504826274777894</c:v>
                </c:pt>
                <c:pt idx="324">
                  <c:v>8.1593684315011785</c:v>
                </c:pt>
                <c:pt idx="325">
                  <c:v>8.1588926026190247</c:v>
                </c:pt>
                <c:pt idx="326">
                  <c:v>8.183018443002462</c:v>
                </c:pt>
                <c:pt idx="327">
                  <c:v>8.183018443002462</c:v>
                </c:pt>
                <c:pt idx="328">
                  <c:v>8.4621987307852109</c:v>
                </c:pt>
                <c:pt idx="329">
                  <c:v>8.4936171674234764</c:v>
                </c:pt>
                <c:pt idx="330">
                  <c:v>8.5472245875629476</c:v>
                </c:pt>
                <c:pt idx="331">
                  <c:v>8.4767099377523003</c:v>
                </c:pt>
                <c:pt idx="332">
                  <c:v>8.5343258414972336</c:v>
                </c:pt>
                <c:pt idx="333">
                  <c:v>8.5303048681</c:v>
                </c:pt>
                <c:pt idx="334">
                  <c:v>8.5303048681</c:v>
                </c:pt>
                <c:pt idx="335">
                  <c:v>8.2833013283566146</c:v>
                </c:pt>
                <c:pt idx="336">
                  <c:v>8.5236929425521488</c:v>
                </c:pt>
                <c:pt idx="337">
                  <c:v>8.6554348184666008</c:v>
                </c:pt>
                <c:pt idx="338">
                  <c:v>8.878175828613438</c:v>
                </c:pt>
                <c:pt idx="339">
                  <c:v>8.9485517123283245</c:v>
                </c:pt>
                <c:pt idx="340">
                  <c:v>8.966243995276173</c:v>
                </c:pt>
                <c:pt idx="341">
                  <c:v>8.9718733580323171</c:v>
                </c:pt>
                <c:pt idx="342">
                  <c:v>8.9962472406699696</c:v>
                </c:pt>
                <c:pt idx="343">
                  <c:v>9.1191608545716569</c:v>
                </c:pt>
                <c:pt idx="344">
                  <c:v>9.0865006724492687</c:v>
                </c:pt>
                <c:pt idx="345">
                  <c:v>9.0392203144960206</c:v>
                </c:pt>
                <c:pt idx="346">
                  <c:v>9.1069134056956109</c:v>
                </c:pt>
                <c:pt idx="347">
                  <c:v>9.1205847152462276</c:v>
                </c:pt>
                <c:pt idx="348">
                  <c:v>9.1205847152462276</c:v>
                </c:pt>
                <c:pt idx="349">
                  <c:v>9.2133506594303221</c:v>
                </c:pt>
                <c:pt idx="350">
                  <c:v>9.2663573826569507</c:v>
                </c:pt>
                <c:pt idx="351">
                  <c:v>9.3680755901235742</c:v>
                </c:pt>
                <c:pt idx="352">
                  <c:v>9.4348273259732629</c:v>
                </c:pt>
                <c:pt idx="353">
                  <c:v>9.5492728630448127</c:v>
                </c:pt>
                <c:pt idx="354">
                  <c:v>9.5565106151598496</c:v>
                </c:pt>
                <c:pt idx="355">
                  <c:v>9.5565106151598496</c:v>
                </c:pt>
                <c:pt idx="356">
                  <c:v>9.6182629380373434</c:v>
                </c:pt>
                <c:pt idx="357">
                  <c:v>9.8201218624034912</c:v>
                </c:pt>
                <c:pt idx="358">
                  <c:v>9.9798864316953289</c:v>
                </c:pt>
                <c:pt idx="359">
                  <c:v>10.051812380366144</c:v>
                </c:pt>
                <c:pt idx="360">
                  <c:v>10.128361030261871</c:v>
                </c:pt>
                <c:pt idx="361">
                  <c:v>10.149270091927518</c:v>
                </c:pt>
                <c:pt idx="362">
                  <c:v>10.149270091927518</c:v>
                </c:pt>
                <c:pt idx="363">
                  <c:v>10.227904222184508</c:v>
                </c:pt>
                <c:pt idx="364">
                  <c:v>10.35673630633778</c:v>
                </c:pt>
                <c:pt idx="365">
                  <c:v>10.415901954240246</c:v>
                </c:pt>
              </c:numCache>
            </c:numRef>
          </c:val>
          <c:smooth val="0"/>
          <c:extLst>
            <c:ext xmlns:c16="http://schemas.microsoft.com/office/drawing/2014/chart" uri="{C3380CC4-5D6E-409C-BE32-E72D297353CC}">
              <c16:uniqueId val="{00000004-B474-460C-818D-6B6710265FF4}"/>
            </c:ext>
          </c:extLst>
        </c:ser>
        <c:ser>
          <c:idx val="2"/>
          <c:order val="5"/>
          <c:tx>
            <c:strRef>
              <c:f>'Progression - Hike cycle 1yr'!$D$10</c:f>
              <c:strCache>
                <c:ptCount val="1"/>
                <c:pt idx="0">
                  <c:v>U.S. equities (9.7%)</c:v>
                </c:pt>
              </c:strCache>
            </c:strRef>
          </c:tx>
          <c:spPr>
            <a:ln>
              <a:solidFill>
                <a:srgbClr val="0F5541"/>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1yr'!$D$11:$D$376</c:f>
              <c:numCache>
                <c:formatCode>#,##0.0</c:formatCode>
                <c:ptCount val="366"/>
                <c:pt idx="0">
                  <c:v>0</c:v>
                </c:pt>
                <c:pt idx="1">
                  <c:v>0.435160291160749</c:v>
                </c:pt>
                <c:pt idx="2">
                  <c:v>5.3310979994509414E-2</c:v>
                </c:pt>
                <c:pt idx="3">
                  <c:v>-0.39186256925422308</c:v>
                </c:pt>
                <c:pt idx="4">
                  <c:v>-0.33391257267178748</c:v>
                </c:pt>
                <c:pt idx="5">
                  <c:v>-0.28824491156636306</c:v>
                </c:pt>
                <c:pt idx="6">
                  <c:v>0.17213366134112601</c:v>
                </c:pt>
                <c:pt idx="7">
                  <c:v>-0.41667688767732375</c:v>
                </c:pt>
                <c:pt idx="8">
                  <c:v>4.7289897322143136E-2</c:v>
                </c:pt>
                <c:pt idx="9">
                  <c:v>4.0063610322944268E-2</c:v>
                </c:pt>
                <c:pt idx="10">
                  <c:v>0.2211237451087105</c:v>
                </c:pt>
                <c:pt idx="11">
                  <c:v>0.54054694442880546</c:v>
                </c:pt>
                <c:pt idx="12">
                  <c:v>0.51823914357233636</c:v>
                </c:pt>
                <c:pt idx="13">
                  <c:v>0.55689815082357519</c:v>
                </c:pt>
                <c:pt idx="14">
                  <c:v>0.7392402982887728</c:v>
                </c:pt>
                <c:pt idx="15">
                  <c:v>0.71031424933872189</c:v>
                </c:pt>
                <c:pt idx="16">
                  <c:v>0.20497633089097286</c:v>
                </c:pt>
                <c:pt idx="17">
                  <c:v>-0.45986376953301028</c:v>
                </c:pt>
                <c:pt idx="18">
                  <c:v>-0.83247662977069525</c:v>
                </c:pt>
                <c:pt idx="19">
                  <c:v>-0.75959679278774062</c:v>
                </c:pt>
                <c:pt idx="20">
                  <c:v>-1.4778874057542346</c:v>
                </c:pt>
                <c:pt idx="21">
                  <c:v>-1.857987025651672</c:v>
                </c:pt>
                <c:pt idx="22">
                  <c:v>-1.9264283580859394</c:v>
                </c:pt>
                <c:pt idx="23">
                  <c:v>-2.2525685246295626</c:v>
                </c:pt>
                <c:pt idx="24">
                  <c:v>-2.5920428846907178</c:v>
                </c:pt>
                <c:pt idx="25">
                  <c:v>-2.2717653576853469</c:v>
                </c:pt>
                <c:pt idx="26">
                  <c:v>-2.3520038144917956</c:v>
                </c:pt>
                <c:pt idx="27">
                  <c:v>-2.104465041492587</c:v>
                </c:pt>
                <c:pt idx="28">
                  <c:v>-1.7568078480874636</c:v>
                </c:pt>
                <c:pt idx="29">
                  <c:v>-1.5687873592538284</c:v>
                </c:pt>
                <c:pt idx="30">
                  <c:v>-1.6006129504399647</c:v>
                </c:pt>
                <c:pt idx="31">
                  <c:v>-2.115030164827119</c:v>
                </c:pt>
                <c:pt idx="32">
                  <c:v>-2.2263456646834459</c:v>
                </c:pt>
                <c:pt idx="33">
                  <c:v>-2.2705094349688304</c:v>
                </c:pt>
                <c:pt idx="34">
                  <c:v>-2.2496911716640935</c:v>
                </c:pt>
                <c:pt idx="35">
                  <c:v>-2.0844545146000457</c:v>
                </c:pt>
                <c:pt idx="36">
                  <c:v>-1.8122321155639305</c:v>
                </c:pt>
                <c:pt idx="37">
                  <c:v>-1.9805654316303831</c:v>
                </c:pt>
                <c:pt idx="38">
                  <c:v>-2.2031952410666071</c:v>
                </c:pt>
                <c:pt idx="39">
                  <c:v>-1.9866550037829747</c:v>
                </c:pt>
                <c:pt idx="40">
                  <c:v>-1.8337903730401959</c:v>
                </c:pt>
                <c:pt idx="41">
                  <c:v>-1.9531369658044093</c:v>
                </c:pt>
                <c:pt idx="42">
                  <c:v>-1.4533730824202808</c:v>
                </c:pt>
                <c:pt idx="43">
                  <c:v>-1.3389890335791157</c:v>
                </c:pt>
                <c:pt idx="44">
                  <c:v>-1.7769037274224806</c:v>
                </c:pt>
                <c:pt idx="45">
                  <c:v>-1.0036695519748855</c:v>
                </c:pt>
                <c:pt idx="46">
                  <c:v>-0.83471550442677045</c:v>
                </c:pt>
                <c:pt idx="47">
                  <c:v>-0.75068323427198391</c:v>
                </c:pt>
                <c:pt idx="48">
                  <c:v>-0.46761832327330638</c:v>
                </c:pt>
                <c:pt idx="49">
                  <c:v>-0.33292337620566126</c:v>
                </c:pt>
                <c:pt idx="50">
                  <c:v>-0.55040511874444109</c:v>
                </c:pt>
                <c:pt idx="51">
                  <c:v>-0.78413477670076226</c:v>
                </c:pt>
                <c:pt idx="52">
                  <c:v>-0.63144498880856548</c:v>
                </c:pt>
                <c:pt idx="53">
                  <c:v>-0.84287241662202994</c:v>
                </c:pt>
                <c:pt idx="54">
                  <c:v>-0.93181254979531258</c:v>
                </c:pt>
                <c:pt idx="55">
                  <c:v>-1.1690341182946749</c:v>
                </c:pt>
                <c:pt idx="56">
                  <c:v>-1.2664798824679426</c:v>
                </c:pt>
                <c:pt idx="57">
                  <c:v>-0.55999302358399994</c:v>
                </c:pt>
                <c:pt idx="58">
                  <c:v>-1.0449512123547768</c:v>
                </c:pt>
                <c:pt idx="59">
                  <c:v>-0.92540325032751991</c:v>
                </c:pt>
                <c:pt idx="60">
                  <c:v>-0.99058008666377884</c:v>
                </c:pt>
                <c:pt idx="61">
                  <c:v>-0.67497414273105849</c:v>
                </c:pt>
                <c:pt idx="62">
                  <c:v>-1.2426103167325557</c:v>
                </c:pt>
                <c:pt idx="63">
                  <c:v>-0.97055758795582103</c:v>
                </c:pt>
                <c:pt idx="64">
                  <c:v>-6.3529355521221936E-2</c:v>
                </c:pt>
                <c:pt idx="65">
                  <c:v>0.10871879130415506</c:v>
                </c:pt>
                <c:pt idx="66">
                  <c:v>0.32076192433007072</c:v>
                </c:pt>
                <c:pt idx="67">
                  <c:v>0.54094562260618828</c:v>
                </c:pt>
                <c:pt idx="68">
                  <c:v>0.43695159537528838</c:v>
                </c:pt>
                <c:pt idx="69">
                  <c:v>0.71631340938864552</c:v>
                </c:pt>
                <c:pt idx="70">
                  <c:v>0.61835999641208594</c:v>
                </c:pt>
                <c:pt idx="71">
                  <c:v>0.38358873083770451</c:v>
                </c:pt>
                <c:pt idx="72">
                  <c:v>0.89752418001326306</c:v>
                </c:pt>
                <c:pt idx="73">
                  <c:v>0.97084088211126007</c:v>
                </c:pt>
                <c:pt idx="74">
                  <c:v>1.182325828287911</c:v>
                </c:pt>
                <c:pt idx="75">
                  <c:v>1.1475544831777642</c:v>
                </c:pt>
                <c:pt idx="76">
                  <c:v>1.1171239609704355</c:v>
                </c:pt>
                <c:pt idx="77">
                  <c:v>1.6742960534800164</c:v>
                </c:pt>
                <c:pt idx="78">
                  <c:v>1.7204613982551256</c:v>
                </c:pt>
                <c:pt idx="79">
                  <c:v>1.9946488155354269</c:v>
                </c:pt>
                <c:pt idx="80">
                  <c:v>2.2754600987979634</c:v>
                </c:pt>
                <c:pt idx="81">
                  <c:v>2.6536382896734039</c:v>
                </c:pt>
                <c:pt idx="82">
                  <c:v>2.4680318374987316</c:v>
                </c:pt>
                <c:pt idx="83">
                  <c:v>2.2591578180542049</c:v>
                </c:pt>
                <c:pt idx="84">
                  <c:v>1.7243995410268205</c:v>
                </c:pt>
                <c:pt idx="85">
                  <c:v>1.8085570376330407</c:v>
                </c:pt>
                <c:pt idx="86">
                  <c:v>1.6245222859076465</c:v>
                </c:pt>
                <c:pt idx="87">
                  <c:v>1.9571354100646621</c:v>
                </c:pt>
                <c:pt idx="88">
                  <c:v>1.9750924537667296</c:v>
                </c:pt>
                <c:pt idx="89">
                  <c:v>2.0446670894485139</c:v>
                </c:pt>
                <c:pt idx="90">
                  <c:v>2.0522847713228627</c:v>
                </c:pt>
                <c:pt idx="91">
                  <c:v>1.6294147097633862</c:v>
                </c:pt>
                <c:pt idx="92">
                  <c:v>2.1364232778072152</c:v>
                </c:pt>
                <c:pt idx="93">
                  <c:v>2.2029461227254479</c:v>
                </c:pt>
                <c:pt idx="94">
                  <c:v>2.5231813141552073</c:v>
                </c:pt>
                <c:pt idx="95">
                  <c:v>2.3299041106595775</c:v>
                </c:pt>
                <c:pt idx="96">
                  <c:v>2.3848441847651896</c:v>
                </c:pt>
                <c:pt idx="97">
                  <c:v>2.4738501044696197</c:v>
                </c:pt>
                <c:pt idx="98">
                  <c:v>2.557829110183913</c:v>
                </c:pt>
                <c:pt idx="99">
                  <c:v>3.339524252577426</c:v>
                </c:pt>
                <c:pt idx="100">
                  <c:v>3.1794704214801288</c:v>
                </c:pt>
                <c:pt idx="101">
                  <c:v>3.4863048060342479</c:v>
                </c:pt>
                <c:pt idx="102">
                  <c:v>3.399275811013712</c:v>
                </c:pt>
                <c:pt idx="103">
                  <c:v>3.7953046683355338</c:v>
                </c:pt>
                <c:pt idx="104">
                  <c:v>4.2187455171377435</c:v>
                </c:pt>
                <c:pt idx="105">
                  <c:v>4.0577000246358796</c:v>
                </c:pt>
                <c:pt idx="106">
                  <c:v>3.7625774504851566</c:v>
                </c:pt>
                <c:pt idx="107">
                  <c:v>3.4261299654184034</c:v>
                </c:pt>
                <c:pt idx="108">
                  <c:v>3.36312805869701</c:v>
                </c:pt>
                <c:pt idx="109">
                  <c:v>3.4634864265030267</c:v>
                </c:pt>
                <c:pt idx="110">
                  <c:v>3.5173564477443864</c:v>
                </c:pt>
                <c:pt idx="111">
                  <c:v>3.4165679296301179</c:v>
                </c:pt>
                <c:pt idx="112">
                  <c:v>3.2063407912026727</c:v>
                </c:pt>
                <c:pt idx="113">
                  <c:v>3.9390318059755112</c:v>
                </c:pt>
                <c:pt idx="114">
                  <c:v>4.0735942681369171</c:v>
                </c:pt>
                <c:pt idx="115">
                  <c:v>3.893931307234149</c:v>
                </c:pt>
                <c:pt idx="116">
                  <c:v>3.4243948622019356</c:v>
                </c:pt>
                <c:pt idx="117">
                  <c:v>3.2707122542894096</c:v>
                </c:pt>
                <c:pt idx="118">
                  <c:v>3.3414209607989496</c:v>
                </c:pt>
                <c:pt idx="119">
                  <c:v>3.4730062158029491</c:v>
                </c:pt>
                <c:pt idx="120">
                  <c:v>4.2759248636137404</c:v>
                </c:pt>
                <c:pt idx="121">
                  <c:v>4.4673034236141911</c:v>
                </c:pt>
                <c:pt idx="122">
                  <c:v>4.9666820877317859</c:v>
                </c:pt>
                <c:pt idx="123">
                  <c:v>5.2344084453777002</c:v>
                </c:pt>
                <c:pt idx="124">
                  <c:v>5.3530523333351727</c:v>
                </c:pt>
                <c:pt idx="125">
                  <c:v>5.003509232636822</c:v>
                </c:pt>
                <c:pt idx="126">
                  <c:v>4.8874135276425745</c:v>
                </c:pt>
                <c:pt idx="127">
                  <c:v>5.1811130256878268</c:v>
                </c:pt>
                <c:pt idx="128">
                  <c:v>5.4738496338574034</c:v>
                </c:pt>
                <c:pt idx="129">
                  <c:v>5.5893592568992778</c:v>
                </c:pt>
                <c:pt idx="130">
                  <c:v>5.4298093884165768</c:v>
                </c:pt>
                <c:pt idx="131">
                  <c:v>5.5269870749932783</c:v>
                </c:pt>
                <c:pt idx="132">
                  <c:v>5.3461311569070276</c:v>
                </c:pt>
                <c:pt idx="133">
                  <c:v>5.2888979199766117</c:v>
                </c:pt>
                <c:pt idx="134">
                  <c:v>5.2866917378320917</c:v>
                </c:pt>
                <c:pt idx="135">
                  <c:v>5.5019288774723512</c:v>
                </c:pt>
                <c:pt idx="136">
                  <c:v>5.599332502206126</c:v>
                </c:pt>
                <c:pt idx="137">
                  <c:v>5.1811895683754372</c:v>
                </c:pt>
                <c:pt idx="138">
                  <c:v>5.1133784286876756</c:v>
                </c:pt>
                <c:pt idx="139">
                  <c:v>4.9880242550527454</c:v>
                </c:pt>
                <c:pt idx="140">
                  <c:v>4.6291416686843352</c:v>
                </c:pt>
                <c:pt idx="141">
                  <c:v>4.2413532474029649</c:v>
                </c:pt>
                <c:pt idx="142">
                  <c:v>4.3352387149821485</c:v>
                </c:pt>
                <c:pt idx="143">
                  <c:v>4.2476465543029436</c:v>
                </c:pt>
                <c:pt idx="144">
                  <c:v>3.9051560993364882</c:v>
                </c:pt>
                <c:pt idx="145">
                  <c:v>3.6514372865223499</c:v>
                </c:pt>
                <c:pt idx="146">
                  <c:v>4.2339854204373806</c:v>
                </c:pt>
                <c:pt idx="147">
                  <c:v>4.2530773277267189</c:v>
                </c:pt>
                <c:pt idx="148">
                  <c:v>4.539705376419743</c:v>
                </c:pt>
                <c:pt idx="149">
                  <c:v>5.0239519186181534</c:v>
                </c:pt>
                <c:pt idx="150">
                  <c:v>4.5416882520046133</c:v>
                </c:pt>
                <c:pt idx="151">
                  <c:v>4.5422730577584085</c:v>
                </c:pt>
                <c:pt idx="152">
                  <c:v>4.6999363166301054</c:v>
                </c:pt>
                <c:pt idx="153">
                  <c:v>4.6129573816853098</c:v>
                </c:pt>
                <c:pt idx="154">
                  <c:v>4.3766199995548947</c:v>
                </c:pt>
                <c:pt idx="155">
                  <c:v>4.8852157332862065</c:v>
                </c:pt>
                <c:pt idx="156">
                  <c:v>4.9333638151277901</c:v>
                </c:pt>
                <c:pt idx="157">
                  <c:v>4.9295649322376685</c:v>
                </c:pt>
                <c:pt idx="158">
                  <c:v>5.1487665153518956</c:v>
                </c:pt>
                <c:pt idx="159">
                  <c:v>5.145999551737968</c:v>
                </c:pt>
                <c:pt idx="160">
                  <c:v>4.5775193994856398</c:v>
                </c:pt>
                <c:pt idx="161">
                  <c:v>4.5630836547272837</c:v>
                </c:pt>
                <c:pt idx="162">
                  <c:v>5.05204247321163</c:v>
                </c:pt>
                <c:pt idx="163">
                  <c:v>5.0399627928370672</c:v>
                </c:pt>
                <c:pt idx="164">
                  <c:v>5.2363310424626395</c:v>
                </c:pt>
                <c:pt idx="165">
                  <c:v>5.2881014966676956</c:v>
                </c:pt>
                <c:pt idx="166">
                  <c:v>5.1633473160148329</c:v>
                </c:pt>
                <c:pt idx="167">
                  <c:v>5.4687597673796873</c:v>
                </c:pt>
                <c:pt idx="168">
                  <c:v>4.9677961477762071</c:v>
                </c:pt>
                <c:pt idx="169">
                  <c:v>4.873855910049957</c:v>
                </c:pt>
                <c:pt idx="170">
                  <c:v>4.0099144600886998</c:v>
                </c:pt>
                <c:pt idx="171">
                  <c:v>3.6961622649405457</c:v>
                </c:pt>
                <c:pt idx="172">
                  <c:v>4.0740144395467137</c:v>
                </c:pt>
                <c:pt idx="173">
                  <c:v>1.1429324113607262</c:v>
                </c:pt>
                <c:pt idx="174">
                  <c:v>1.7675633090323923</c:v>
                </c:pt>
                <c:pt idx="175">
                  <c:v>3.0397287913810991</c:v>
                </c:pt>
                <c:pt idx="176">
                  <c:v>3.297701489360743</c:v>
                </c:pt>
                <c:pt idx="177">
                  <c:v>3.4886812109833301</c:v>
                </c:pt>
                <c:pt idx="178">
                  <c:v>3.3762222747644381</c:v>
                </c:pt>
                <c:pt idx="179">
                  <c:v>3.5482166571195117</c:v>
                </c:pt>
                <c:pt idx="180">
                  <c:v>2.5032118960870862</c:v>
                </c:pt>
                <c:pt idx="181">
                  <c:v>2.6092376373448158</c:v>
                </c:pt>
                <c:pt idx="182">
                  <c:v>2.6514241150303106</c:v>
                </c:pt>
                <c:pt idx="183">
                  <c:v>3.1252339423532574</c:v>
                </c:pt>
                <c:pt idx="184">
                  <c:v>3.4457769166423415</c:v>
                </c:pt>
                <c:pt idx="185">
                  <c:v>3.5041145849765178</c:v>
                </c:pt>
                <c:pt idx="186">
                  <c:v>3.6222847385949666</c:v>
                </c:pt>
                <c:pt idx="187">
                  <c:v>3.8222696351692584</c:v>
                </c:pt>
                <c:pt idx="188">
                  <c:v>3.4572860911495096</c:v>
                </c:pt>
                <c:pt idx="189">
                  <c:v>2.7122976506683698</c:v>
                </c:pt>
                <c:pt idx="190">
                  <c:v>2.8789365179382145</c:v>
                </c:pt>
                <c:pt idx="191">
                  <c:v>3.1512991143262856</c:v>
                </c:pt>
                <c:pt idx="192">
                  <c:v>3.1216825523269853</c:v>
                </c:pt>
                <c:pt idx="193">
                  <c:v>3.4975640325172606</c:v>
                </c:pt>
                <c:pt idx="194">
                  <c:v>3.2464422322087407</c:v>
                </c:pt>
                <c:pt idx="195">
                  <c:v>3.0055226081182491</c:v>
                </c:pt>
                <c:pt idx="196">
                  <c:v>3.1955548036774011</c:v>
                </c:pt>
                <c:pt idx="197">
                  <c:v>3.949247258737465</c:v>
                </c:pt>
                <c:pt idx="198">
                  <c:v>3.6701318542449988</c:v>
                </c:pt>
                <c:pt idx="199">
                  <c:v>3.9616281125323138</c:v>
                </c:pt>
                <c:pt idx="200">
                  <c:v>3.8709632624394885</c:v>
                </c:pt>
                <c:pt idx="201">
                  <c:v>3.9922707481469297</c:v>
                </c:pt>
                <c:pt idx="202">
                  <c:v>3.9398479429889286</c:v>
                </c:pt>
                <c:pt idx="203">
                  <c:v>4.045831785646965</c:v>
                </c:pt>
                <c:pt idx="204">
                  <c:v>4.086991307696259</c:v>
                </c:pt>
                <c:pt idx="205">
                  <c:v>3.7311899051780069</c:v>
                </c:pt>
                <c:pt idx="206">
                  <c:v>3.9532882139905752</c:v>
                </c:pt>
                <c:pt idx="207">
                  <c:v>3.8199891537300945</c:v>
                </c:pt>
                <c:pt idx="208">
                  <c:v>3.9136707599127343</c:v>
                </c:pt>
                <c:pt idx="209">
                  <c:v>3.6450424232541963</c:v>
                </c:pt>
                <c:pt idx="210">
                  <c:v>3.8447303985299781</c:v>
                </c:pt>
                <c:pt idx="211">
                  <c:v>4.0969907723106926</c:v>
                </c:pt>
                <c:pt idx="212">
                  <c:v>3.8111373983096533</c:v>
                </c:pt>
                <c:pt idx="213">
                  <c:v>2.8025767072290511</c:v>
                </c:pt>
                <c:pt idx="214">
                  <c:v>2.7083057047410413</c:v>
                </c:pt>
                <c:pt idx="215">
                  <c:v>2.2301417241300414</c:v>
                </c:pt>
                <c:pt idx="216">
                  <c:v>2.8119159397444724</c:v>
                </c:pt>
                <c:pt idx="217">
                  <c:v>2.0433489200629231</c:v>
                </c:pt>
                <c:pt idx="218">
                  <c:v>2.4080055844577237</c:v>
                </c:pt>
                <c:pt idx="219">
                  <c:v>2.3658301717475756</c:v>
                </c:pt>
                <c:pt idx="220">
                  <c:v>2.3217700084550907</c:v>
                </c:pt>
                <c:pt idx="221">
                  <c:v>2.3008481074312308</c:v>
                </c:pt>
                <c:pt idx="222">
                  <c:v>2.5824545457809038</c:v>
                </c:pt>
                <c:pt idx="223">
                  <c:v>2.8658902551667538</c:v>
                </c:pt>
                <c:pt idx="224">
                  <c:v>3.749695601873364</c:v>
                </c:pt>
                <c:pt idx="225">
                  <c:v>3.0094170164789196</c:v>
                </c:pt>
                <c:pt idx="226">
                  <c:v>3.1743169772230102</c:v>
                </c:pt>
                <c:pt idx="227">
                  <c:v>2.923735178016623</c:v>
                </c:pt>
                <c:pt idx="228">
                  <c:v>2.4041937649021583</c:v>
                </c:pt>
                <c:pt idx="229">
                  <c:v>2.5264875915355347</c:v>
                </c:pt>
                <c:pt idx="230">
                  <c:v>2.5217214319665398</c:v>
                </c:pt>
                <c:pt idx="231">
                  <c:v>2.7364546756616153</c:v>
                </c:pt>
                <c:pt idx="232">
                  <c:v>2.4129633876513332</c:v>
                </c:pt>
                <c:pt idx="233">
                  <c:v>2.0399827910511363</c:v>
                </c:pt>
                <c:pt idx="234">
                  <c:v>1.9714059151681735</c:v>
                </c:pt>
                <c:pt idx="235">
                  <c:v>2.320255745036039</c:v>
                </c:pt>
                <c:pt idx="236">
                  <c:v>2.375885220789371</c:v>
                </c:pt>
                <c:pt idx="237">
                  <c:v>2.4655383177813599</c:v>
                </c:pt>
                <c:pt idx="238">
                  <c:v>2.7090595746874291</c:v>
                </c:pt>
                <c:pt idx="239">
                  <c:v>2.7059010323413291</c:v>
                </c:pt>
                <c:pt idx="240">
                  <c:v>3.0333256353286879</c:v>
                </c:pt>
                <c:pt idx="241">
                  <c:v>3.209375264161284</c:v>
                </c:pt>
                <c:pt idx="242">
                  <c:v>3.1573976021291585</c:v>
                </c:pt>
                <c:pt idx="243">
                  <c:v>2.6211174751180244</c:v>
                </c:pt>
                <c:pt idx="244">
                  <c:v>2.6403569213075229</c:v>
                </c:pt>
                <c:pt idx="245">
                  <c:v>2.7474181128259736</c:v>
                </c:pt>
                <c:pt idx="246">
                  <c:v>3.1496040942092463</c:v>
                </c:pt>
                <c:pt idx="247">
                  <c:v>3.3844922524906402</c:v>
                </c:pt>
                <c:pt idx="248">
                  <c:v>3.7318325993134058</c:v>
                </c:pt>
                <c:pt idx="249">
                  <c:v>3.8791940479318572</c:v>
                </c:pt>
                <c:pt idx="250">
                  <c:v>4.5245715392519426</c:v>
                </c:pt>
                <c:pt idx="251">
                  <c:v>4.4923774115540986</c:v>
                </c:pt>
                <c:pt idx="252">
                  <c:v>4.6754578612712532</c:v>
                </c:pt>
                <c:pt idx="253">
                  <c:v>4.796523895544242</c:v>
                </c:pt>
                <c:pt idx="254">
                  <c:v>4.4085721813393244</c:v>
                </c:pt>
                <c:pt idx="255">
                  <c:v>4.0466690528294791</c:v>
                </c:pt>
                <c:pt idx="256">
                  <c:v>4.2610649603498905</c:v>
                </c:pt>
                <c:pt idx="257">
                  <c:v>4.4277539451700134</c:v>
                </c:pt>
                <c:pt idx="258">
                  <c:v>4.4448133682961171</c:v>
                </c:pt>
                <c:pt idx="259">
                  <c:v>3.9059662256977812</c:v>
                </c:pt>
                <c:pt idx="260">
                  <c:v>3.9115525071231945</c:v>
                </c:pt>
                <c:pt idx="261">
                  <c:v>4.7850620322098889</c:v>
                </c:pt>
                <c:pt idx="262">
                  <c:v>4.5799519979618539</c:v>
                </c:pt>
                <c:pt idx="263">
                  <c:v>4.5425695459200979</c:v>
                </c:pt>
                <c:pt idx="264">
                  <c:v>4.5548379294073928</c:v>
                </c:pt>
                <c:pt idx="265">
                  <c:v>4.3021626587882951</c:v>
                </c:pt>
                <c:pt idx="266">
                  <c:v>4.6751819365617706</c:v>
                </c:pt>
                <c:pt idx="267">
                  <c:v>5.0200633557180323</c:v>
                </c:pt>
                <c:pt idx="268">
                  <c:v>5.3730087196785634</c:v>
                </c:pt>
                <c:pt idx="269">
                  <c:v>4.7870207003599869</c:v>
                </c:pt>
                <c:pt idx="270">
                  <c:v>4.6462839869624117</c:v>
                </c:pt>
                <c:pt idx="271">
                  <c:v>4.8141324385210238</c:v>
                </c:pt>
                <c:pt idx="272">
                  <c:v>4.8427888569468607</c:v>
                </c:pt>
                <c:pt idx="273">
                  <c:v>4.4936342776223226</c:v>
                </c:pt>
                <c:pt idx="274">
                  <c:v>4.4032728568835795</c:v>
                </c:pt>
                <c:pt idx="275">
                  <c:v>4.4129018276444709</c:v>
                </c:pt>
                <c:pt idx="276">
                  <c:v>4.5009510738411533</c:v>
                </c:pt>
                <c:pt idx="277">
                  <c:v>4.4993428778946569</c:v>
                </c:pt>
                <c:pt idx="278">
                  <c:v>4.4741070389561157</c:v>
                </c:pt>
                <c:pt idx="279">
                  <c:v>4.6113559866527032</c:v>
                </c:pt>
                <c:pt idx="280">
                  <c:v>4.6690733114128893</c:v>
                </c:pt>
                <c:pt idx="281">
                  <c:v>4.9107576573728409</c:v>
                </c:pt>
                <c:pt idx="282">
                  <c:v>5.4035359509802214</c:v>
                </c:pt>
                <c:pt idx="283">
                  <c:v>5.3820121929123577</c:v>
                </c:pt>
                <c:pt idx="284">
                  <c:v>5.6114774327321078</c:v>
                </c:pt>
                <c:pt idx="285">
                  <c:v>5.4880883435764032</c:v>
                </c:pt>
                <c:pt idx="286">
                  <c:v>5.3810301320287488</c:v>
                </c:pt>
                <c:pt idx="287">
                  <c:v>5.7603606936913447</c:v>
                </c:pt>
                <c:pt idx="288">
                  <c:v>4.9909722972578292</c:v>
                </c:pt>
                <c:pt idx="289">
                  <c:v>4.5480179738907855</c:v>
                </c:pt>
                <c:pt idx="290">
                  <c:v>3.4567568850819468</c:v>
                </c:pt>
                <c:pt idx="291">
                  <c:v>2.8890397169039543</c:v>
                </c:pt>
                <c:pt idx="292">
                  <c:v>2.6450553723184145</c:v>
                </c:pt>
                <c:pt idx="293">
                  <c:v>3.2179728050211516</c:v>
                </c:pt>
                <c:pt idx="294">
                  <c:v>3.8451251540186457</c:v>
                </c:pt>
                <c:pt idx="295">
                  <c:v>3.7735377500875598</c:v>
                </c:pt>
                <c:pt idx="296">
                  <c:v>4.5936490394561407</c:v>
                </c:pt>
                <c:pt idx="297">
                  <c:v>4.3363025114574114</c:v>
                </c:pt>
                <c:pt idx="298">
                  <c:v>4.5716457258960883</c:v>
                </c:pt>
                <c:pt idx="299">
                  <c:v>4.8039711048925993</c:v>
                </c:pt>
                <c:pt idx="300">
                  <c:v>4.874226001905055</c:v>
                </c:pt>
                <c:pt idx="301">
                  <c:v>4.7693623664862086</c:v>
                </c:pt>
                <c:pt idx="302">
                  <c:v>5.1876074095208624</c:v>
                </c:pt>
                <c:pt idx="303">
                  <c:v>4.9567854011885952</c:v>
                </c:pt>
                <c:pt idx="304">
                  <c:v>4.9999522943019974</c:v>
                </c:pt>
                <c:pt idx="305">
                  <c:v>5.0200169891223112</c:v>
                </c:pt>
                <c:pt idx="306">
                  <c:v>5.2828538762719193</c:v>
                </c:pt>
                <c:pt idx="307">
                  <c:v>5.3855527697804746</c:v>
                </c:pt>
                <c:pt idx="308">
                  <c:v>5.1521490893827053</c:v>
                </c:pt>
                <c:pt idx="309">
                  <c:v>5.432459642015254</c:v>
                </c:pt>
                <c:pt idx="310">
                  <c:v>5.4177065571342888</c:v>
                </c:pt>
                <c:pt idx="311">
                  <c:v>5.775318782862068</c:v>
                </c:pt>
                <c:pt idx="312">
                  <c:v>5.763000022387244</c:v>
                </c:pt>
                <c:pt idx="313">
                  <c:v>5.7872243107417756</c:v>
                </c:pt>
                <c:pt idx="314">
                  <c:v>6.1092224213014408</c:v>
                </c:pt>
                <c:pt idx="315">
                  <c:v>6.0863428100955463</c:v>
                </c:pt>
                <c:pt idx="316">
                  <c:v>5.9391960916492481</c:v>
                </c:pt>
                <c:pt idx="317">
                  <c:v>6.0257435337855183</c:v>
                </c:pt>
                <c:pt idx="318">
                  <c:v>5.847564050848292</c:v>
                </c:pt>
                <c:pt idx="319">
                  <c:v>5.7585887807675231</c:v>
                </c:pt>
                <c:pt idx="320">
                  <c:v>5.8063047526990266</c:v>
                </c:pt>
                <c:pt idx="321">
                  <c:v>6.345301986844853</c:v>
                </c:pt>
                <c:pt idx="322">
                  <c:v>6.6170036339653961</c:v>
                </c:pt>
                <c:pt idx="323">
                  <c:v>6.7184583732485024</c:v>
                </c:pt>
                <c:pt idx="324">
                  <c:v>6.7586047884361538</c:v>
                </c:pt>
                <c:pt idx="325">
                  <c:v>6.4979294251030657</c:v>
                </c:pt>
                <c:pt idx="326">
                  <c:v>6.5327232676127682</c:v>
                </c:pt>
                <c:pt idx="327">
                  <c:v>6.4917001361629882</c:v>
                </c:pt>
                <c:pt idx="328">
                  <c:v>6.7645728583875293</c:v>
                </c:pt>
                <c:pt idx="329">
                  <c:v>6.5519234163971403</c:v>
                </c:pt>
                <c:pt idx="330">
                  <c:v>6.6026039897532227</c:v>
                </c:pt>
                <c:pt idx="331">
                  <c:v>6.1873178352039107</c:v>
                </c:pt>
                <c:pt idx="332">
                  <c:v>6.1380661630038933</c:v>
                </c:pt>
                <c:pt idx="333">
                  <c:v>5.9728168557102981</c:v>
                </c:pt>
                <c:pt idx="334">
                  <c:v>5.9454715093440615</c:v>
                </c:pt>
                <c:pt idx="335">
                  <c:v>6.0921765667452599</c:v>
                </c:pt>
                <c:pt idx="336">
                  <c:v>6.5812701056963601</c:v>
                </c:pt>
                <c:pt idx="337">
                  <c:v>6.6449339553652615</c:v>
                </c:pt>
                <c:pt idx="338">
                  <c:v>7.1657183490009517</c:v>
                </c:pt>
                <c:pt idx="339">
                  <c:v>7.587418815996398</c:v>
                </c:pt>
                <c:pt idx="340">
                  <c:v>7.6720690836981884</c:v>
                </c:pt>
                <c:pt idx="341">
                  <c:v>7.5567663839854307</c:v>
                </c:pt>
                <c:pt idx="342">
                  <c:v>7.7084126309714032</c:v>
                </c:pt>
                <c:pt idx="343">
                  <c:v>8.1561962023752859</c:v>
                </c:pt>
                <c:pt idx="344">
                  <c:v>8.4672992118185135</c:v>
                </c:pt>
                <c:pt idx="345">
                  <c:v>8.5346459887199639</c:v>
                </c:pt>
                <c:pt idx="346">
                  <c:v>8.2795139656027406</c:v>
                </c:pt>
                <c:pt idx="347">
                  <c:v>8.6955430283508441</c:v>
                </c:pt>
                <c:pt idx="348">
                  <c:v>8.7521008231327446</c:v>
                </c:pt>
                <c:pt idx="349">
                  <c:v>8.6400552949082634</c:v>
                </c:pt>
                <c:pt idx="350">
                  <c:v>8.9489795934267189</c:v>
                </c:pt>
                <c:pt idx="351">
                  <c:v>8.5011211944563563</c:v>
                </c:pt>
                <c:pt idx="352">
                  <c:v>8.7506514317460642</c:v>
                </c:pt>
                <c:pt idx="353">
                  <c:v>8.860862939929353</c:v>
                </c:pt>
                <c:pt idx="354">
                  <c:v>8.494142860123473</c:v>
                </c:pt>
                <c:pt idx="355">
                  <c:v>8.4675161665450815</c:v>
                </c:pt>
                <c:pt idx="356">
                  <c:v>8.7557967530807961</c:v>
                </c:pt>
                <c:pt idx="357">
                  <c:v>8.6463272094596402</c:v>
                </c:pt>
                <c:pt idx="358">
                  <c:v>9.062361478575097</c:v>
                </c:pt>
                <c:pt idx="359">
                  <c:v>8.8778068537922117</c:v>
                </c:pt>
                <c:pt idx="360">
                  <c:v>8.735425836769295</c:v>
                </c:pt>
                <c:pt idx="361">
                  <c:v>8.8497079868402597</c:v>
                </c:pt>
                <c:pt idx="362">
                  <c:v>9.022935713668824</c:v>
                </c:pt>
                <c:pt idx="363">
                  <c:v>9.213297475072304</c:v>
                </c:pt>
                <c:pt idx="364">
                  <c:v>9.4899819926546929</c:v>
                </c:pt>
                <c:pt idx="365">
                  <c:v>9.7378843703541111</c:v>
                </c:pt>
              </c:numCache>
            </c:numRef>
          </c:val>
          <c:smooth val="0"/>
          <c:extLst>
            <c:ext xmlns:c16="http://schemas.microsoft.com/office/drawing/2014/chart" uri="{C3380CC4-5D6E-409C-BE32-E72D297353CC}">
              <c16:uniqueId val="{00000005-B474-460C-818D-6B6710265FF4}"/>
            </c:ext>
          </c:extLst>
        </c:ser>
        <c:ser>
          <c:idx val="4"/>
          <c:order val="6"/>
          <c:tx>
            <c:strRef>
              <c:f>'Progression - Hike cycle 1yr'!$G$10</c:f>
              <c:strCache>
                <c:ptCount val="1"/>
                <c:pt idx="0">
                  <c:v>Dev. ex-U.S. (9.0%)</c:v>
                </c:pt>
              </c:strCache>
            </c:strRef>
          </c:tx>
          <c:spPr>
            <a:ln>
              <a:solidFill>
                <a:srgbClr val="69C8B9"/>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1yr'!$G$11:$G$376</c:f>
              <c:numCache>
                <c:formatCode>#,##0.0</c:formatCode>
                <c:ptCount val="366"/>
                <c:pt idx="0">
                  <c:v>0</c:v>
                </c:pt>
                <c:pt idx="1">
                  <c:v>0.53105582205835244</c:v>
                </c:pt>
                <c:pt idx="2">
                  <c:v>1.2402773842914279</c:v>
                </c:pt>
                <c:pt idx="3">
                  <c:v>1.3368877319657686</c:v>
                </c:pt>
                <c:pt idx="4">
                  <c:v>0.97054838255663356</c:v>
                </c:pt>
                <c:pt idx="5">
                  <c:v>1.1886864129722348</c:v>
                </c:pt>
                <c:pt idx="6">
                  <c:v>1.3068190478931072</c:v>
                </c:pt>
                <c:pt idx="7">
                  <c:v>1.2376363120304943</c:v>
                </c:pt>
                <c:pt idx="8">
                  <c:v>1.0593998591638676</c:v>
                </c:pt>
                <c:pt idx="9">
                  <c:v>1.3470156972022582</c:v>
                </c:pt>
                <c:pt idx="10">
                  <c:v>1.3849576164626087</c:v>
                </c:pt>
                <c:pt idx="11">
                  <c:v>1.4554706810020279</c:v>
                </c:pt>
                <c:pt idx="12">
                  <c:v>1.4941312461137961</c:v>
                </c:pt>
                <c:pt idx="13">
                  <c:v>1.4801334168221381</c:v>
                </c:pt>
                <c:pt idx="14">
                  <c:v>1.2164584248250887</c:v>
                </c:pt>
                <c:pt idx="15">
                  <c:v>1.4770428646606637</c:v>
                </c:pt>
                <c:pt idx="16">
                  <c:v>1.5066605357583067</c:v>
                </c:pt>
                <c:pt idx="17">
                  <c:v>1.6947793070651922</c:v>
                </c:pt>
                <c:pt idx="18">
                  <c:v>1.3375953487729355</c:v>
                </c:pt>
                <c:pt idx="19">
                  <c:v>1.1459509885612698</c:v>
                </c:pt>
                <c:pt idx="20">
                  <c:v>0.72432050613008137</c:v>
                </c:pt>
                <c:pt idx="21">
                  <c:v>4.4006319136548545E-2</c:v>
                </c:pt>
                <c:pt idx="22">
                  <c:v>-2.3902816503505533E-2</c:v>
                </c:pt>
                <c:pt idx="23">
                  <c:v>-0.28792081258972441</c:v>
                </c:pt>
                <c:pt idx="24">
                  <c:v>-0.72621009609398057</c:v>
                </c:pt>
                <c:pt idx="25">
                  <c:v>-0.55558618620202527</c:v>
                </c:pt>
                <c:pt idx="26">
                  <c:v>-0.49177299685588816</c:v>
                </c:pt>
                <c:pt idx="27">
                  <c:v>-1.0188172066781878</c:v>
                </c:pt>
                <c:pt idx="28">
                  <c:v>-0.99947089166715664</c:v>
                </c:pt>
                <c:pt idx="29">
                  <c:v>-0.74429608786135459</c:v>
                </c:pt>
                <c:pt idx="30">
                  <c:v>-0.8040383914022049</c:v>
                </c:pt>
                <c:pt idx="31">
                  <c:v>-0.59616714473145671</c:v>
                </c:pt>
                <c:pt idx="32">
                  <c:v>-0.69854376855096967</c:v>
                </c:pt>
                <c:pt idx="33">
                  <c:v>-0.4922855450372568</c:v>
                </c:pt>
                <c:pt idx="34">
                  <c:v>-0.72219273653286409</c:v>
                </c:pt>
                <c:pt idx="35">
                  <c:v>-0.45954277029515167</c:v>
                </c:pt>
                <c:pt idx="36">
                  <c:v>-0.80957062048827255</c:v>
                </c:pt>
                <c:pt idx="37">
                  <c:v>-0.93783140266435594</c:v>
                </c:pt>
                <c:pt idx="38">
                  <c:v>-0.45046464349797677</c:v>
                </c:pt>
                <c:pt idx="39">
                  <c:v>-0.39456106571574207</c:v>
                </c:pt>
                <c:pt idx="40">
                  <c:v>-0.2176169170444878</c:v>
                </c:pt>
                <c:pt idx="41">
                  <c:v>-0.28159577021914206</c:v>
                </c:pt>
                <c:pt idx="42">
                  <c:v>-9.6998218755974114E-2</c:v>
                </c:pt>
                <c:pt idx="43">
                  <c:v>7.671145674808752E-2</c:v>
                </c:pt>
                <c:pt idx="44">
                  <c:v>6.0028536373722553E-2</c:v>
                </c:pt>
                <c:pt idx="45">
                  <c:v>0.36130026164231488</c:v>
                </c:pt>
                <c:pt idx="46">
                  <c:v>0.42178926405800787</c:v>
                </c:pt>
                <c:pt idx="47">
                  <c:v>0.27658390524966564</c:v>
                </c:pt>
                <c:pt idx="48">
                  <c:v>0.56083168840079323</c:v>
                </c:pt>
                <c:pt idx="49">
                  <c:v>0.62348323443007914</c:v>
                </c:pt>
                <c:pt idx="50">
                  <c:v>0.57847661107145931</c:v>
                </c:pt>
                <c:pt idx="51">
                  <c:v>0.64004136988998117</c:v>
                </c:pt>
                <c:pt idx="52">
                  <c:v>0.56430254592835083</c:v>
                </c:pt>
                <c:pt idx="53">
                  <c:v>0.68403566210265054</c:v>
                </c:pt>
                <c:pt idx="54">
                  <c:v>0.32491263799337944</c:v>
                </c:pt>
                <c:pt idx="55">
                  <c:v>0.11731505400889576</c:v>
                </c:pt>
                <c:pt idx="56">
                  <c:v>-0.3094833276489895</c:v>
                </c:pt>
                <c:pt idx="57">
                  <c:v>-0.25178697648273285</c:v>
                </c:pt>
                <c:pt idx="58">
                  <c:v>-0.29286549599487316</c:v>
                </c:pt>
                <c:pt idx="59">
                  <c:v>-0.39820471774441507</c:v>
                </c:pt>
                <c:pt idx="60">
                  <c:v>-0.49388969761275142</c:v>
                </c:pt>
                <c:pt idx="61">
                  <c:v>-0.65591353387944251</c:v>
                </c:pt>
                <c:pt idx="62">
                  <c:v>-0.35583021542221971</c:v>
                </c:pt>
                <c:pt idx="63">
                  <c:v>-0.61945063535540379</c:v>
                </c:pt>
                <c:pt idx="64">
                  <c:v>0.11216537450345612</c:v>
                </c:pt>
                <c:pt idx="65">
                  <c:v>0.26787183481954091</c:v>
                </c:pt>
                <c:pt idx="66">
                  <c:v>6.524001650305257E-2</c:v>
                </c:pt>
                <c:pt idx="67">
                  <c:v>9.4757021089763763E-2</c:v>
                </c:pt>
                <c:pt idx="68">
                  <c:v>-0.18504964842535557</c:v>
                </c:pt>
                <c:pt idx="69">
                  <c:v>0.22608713104598049</c:v>
                </c:pt>
                <c:pt idx="70">
                  <c:v>7.793434772977216E-2</c:v>
                </c:pt>
                <c:pt idx="71">
                  <c:v>0.23275650249841309</c:v>
                </c:pt>
                <c:pt idx="72">
                  <c:v>0.7170786990150706</c:v>
                </c:pt>
                <c:pt idx="73">
                  <c:v>1.058466050884564</c:v>
                </c:pt>
                <c:pt idx="74">
                  <c:v>1.097706398764039</c:v>
                </c:pt>
                <c:pt idx="75">
                  <c:v>1.0668430482948046</c:v>
                </c:pt>
                <c:pt idx="76">
                  <c:v>0.97045593712952827</c:v>
                </c:pt>
                <c:pt idx="77">
                  <c:v>1.3964664037425529</c:v>
                </c:pt>
                <c:pt idx="78">
                  <c:v>1.41616340547648</c:v>
                </c:pt>
                <c:pt idx="79">
                  <c:v>1.3592569131629111</c:v>
                </c:pt>
                <c:pt idx="80">
                  <c:v>1.5204787238099133</c:v>
                </c:pt>
                <c:pt idx="81">
                  <c:v>1.5102266606175516</c:v>
                </c:pt>
                <c:pt idx="82">
                  <c:v>1.3369639267686861</c:v>
                </c:pt>
                <c:pt idx="83">
                  <c:v>1.3358563300180244</c:v>
                </c:pt>
                <c:pt idx="84">
                  <c:v>1.3605865311867358</c:v>
                </c:pt>
                <c:pt idx="85">
                  <c:v>1.1612833162704528</c:v>
                </c:pt>
                <c:pt idx="86">
                  <c:v>1.3675794709339708</c:v>
                </c:pt>
                <c:pt idx="87">
                  <c:v>1.3613222055063798</c:v>
                </c:pt>
                <c:pt idx="88">
                  <c:v>1.1820529987809327</c:v>
                </c:pt>
                <c:pt idx="89">
                  <c:v>1.1930394566938614</c:v>
                </c:pt>
                <c:pt idx="90">
                  <c:v>1.0869980815882054</c:v>
                </c:pt>
                <c:pt idx="91">
                  <c:v>0.8183611624190501</c:v>
                </c:pt>
                <c:pt idx="92">
                  <c:v>1.0089371481820224</c:v>
                </c:pt>
                <c:pt idx="93">
                  <c:v>1.7200697137696734</c:v>
                </c:pt>
                <c:pt idx="94">
                  <c:v>2.0085514059547838</c:v>
                </c:pt>
                <c:pt idx="95">
                  <c:v>1.7052819106150263</c:v>
                </c:pt>
                <c:pt idx="96">
                  <c:v>1.6851826237510488</c:v>
                </c:pt>
                <c:pt idx="97">
                  <c:v>1.566008607138363</c:v>
                </c:pt>
                <c:pt idx="98">
                  <c:v>1.562231037968747</c:v>
                </c:pt>
                <c:pt idx="99">
                  <c:v>1.8172579232519976</c:v>
                </c:pt>
                <c:pt idx="100">
                  <c:v>1.9312690219778805</c:v>
                </c:pt>
                <c:pt idx="101">
                  <c:v>2.3788347680772426</c:v>
                </c:pt>
                <c:pt idx="102">
                  <c:v>2.3817830917633835</c:v>
                </c:pt>
                <c:pt idx="103">
                  <c:v>2.535335596507025</c:v>
                </c:pt>
                <c:pt idx="104">
                  <c:v>2.8185394511751301</c:v>
                </c:pt>
                <c:pt idx="105">
                  <c:v>2.7057518506511391</c:v>
                </c:pt>
                <c:pt idx="106">
                  <c:v>2.8143893263498723</c:v>
                </c:pt>
                <c:pt idx="107">
                  <c:v>2.7600606054219639</c:v>
                </c:pt>
                <c:pt idx="108">
                  <c:v>2.3932023003329492</c:v>
                </c:pt>
                <c:pt idx="109">
                  <c:v>2.1837556314305582</c:v>
                </c:pt>
                <c:pt idx="110">
                  <c:v>2.0412831635311948</c:v>
                </c:pt>
                <c:pt idx="111">
                  <c:v>1.9110529988978375</c:v>
                </c:pt>
                <c:pt idx="112">
                  <c:v>1.9115094590131376</c:v>
                </c:pt>
                <c:pt idx="113">
                  <c:v>2.033913599973419</c:v>
                </c:pt>
                <c:pt idx="114">
                  <c:v>2.8001201266097175</c:v>
                </c:pt>
                <c:pt idx="115">
                  <c:v>3.2986249710047333</c:v>
                </c:pt>
                <c:pt idx="116">
                  <c:v>3.1250668510596662</c:v>
                </c:pt>
                <c:pt idx="117">
                  <c:v>3.274860539496161</c:v>
                </c:pt>
                <c:pt idx="118">
                  <c:v>3.1817483898826979</c:v>
                </c:pt>
                <c:pt idx="119">
                  <c:v>3.0516997182683174</c:v>
                </c:pt>
                <c:pt idx="120">
                  <c:v>3.507642273926296</c:v>
                </c:pt>
                <c:pt idx="121">
                  <c:v>4.2316141054886485</c:v>
                </c:pt>
                <c:pt idx="122">
                  <c:v>4.4184173495404915</c:v>
                </c:pt>
                <c:pt idx="123">
                  <c:v>4.4393346521216674</c:v>
                </c:pt>
                <c:pt idx="124">
                  <c:v>4.4847156806945154</c:v>
                </c:pt>
                <c:pt idx="125">
                  <c:v>4.7354007248285166</c:v>
                </c:pt>
                <c:pt idx="126">
                  <c:v>5.2346626983857272</c:v>
                </c:pt>
                <c:pt idx="127">
                  <c:v>5.3402219099078234</c:v>
                </c:pt>
                <c:pt idx="128">
                  <c:v>5.5381455372947466</c:v>
                </c:pt>
                <c:pt idx="129">
                  <c:v>5.4765022851140142</c:v>
                </c:pt>
                <c:pt idx="130">
                  <c:v>5.2893159379121917</c:v>
                </c:pt>
                <c:pt idx="131">
                  <c:v>5.0419175614399849</c:v>
                </c:pt>
                <c:pt idx="132">
                  <c:v>4.9569336553346357</c:v>
                </c:pt>
                <c:pt idx="133">
                  <c:v>4.6168751224222104</c:v>
                </c:pt>
                <c:pt idx="134">
                  <c:v>4.3964574212962226</c:v>
                </c:pt>
                <c:pt idx="135">
                  <c:v>4.5106946705356981</c:v>
                </c:pt>
                <c:pt idx="136">
                  <c:v>4.7768485915388341</c:v>
                </c:pt>
                <c:pt idx="137">
                  <c:v>4.8862857046905281</c:v>
                </c:pt>
                <c:pt idx="138">
                  <c:v>4.6580132583414935</c:v>
                </c:pt>
                <c:pt idx="139">
                  <c:v>4.8449507225793775</c:v>
                </c:pt>
                <c:pt idx="140">
                  <c:v>4.5287055115359562</c:v>
                </c:pt>
                <c:pt idx="141">
                  <c:v>4.6420153726605946</c:v>
                </c:pt>
                <c:pt idx="142">
                  <c:v>4.5918862399429434</c:v>
                </c:pt>
                <c:pt idx="143">
                  <c:v>4.4740078129935741</c:v>
                </c:pt>
                <c:pt idx="144">
                  <c:v>4.5503845245814754</c:v>
                </c:pt>
                <c:pt idx="145">
                  <c:v>4.5769795710672563</c:v>
                </c:pt>
                <c:pt idx="146">
                  <c:v>4.5014386495116065</c:v>
                </c:pt>
                <c:pt idx="147">
                  <c:v>4.4204681486748418</c:v>
                </c:pt>
                <c:pt idx="148">
                  <c:v>4.2860786254624488</c:v>
                </c:pt>
                <c:pt idx="149">
                  <c:v>4.6555311272470492</c:v>
                </c:pt>
                <c:pt idx="150">
                  <c:v>4.7134316996066961</c:v>
                </c:pt>
                <c:pt idx="151">
                  <c:v>4.4436308654761492</c:v>
                </c:pt>
                <c:pt idx="152">
                  <c:v>4.8732462461085477</c:v>
                </c:pt>
                <c:pt idx="153">
                  <c:v>4.7769828789621069</c:v>
                </c:pt>
                <c:pt idx="154">
                  <c:v>4.1404871327353323</c:v>
                </c:pt>
                <c:pt idx="155">
                  <c:v>4.1484902576255251</c:v>
                </c:pt>
                <c:pt idx="156">
                  <c:v>3.7996529643719374</c:v>
                </c:pt>
                <c:pt idx="157">
                  <c:v>3.8896566425248826</c:v>
                </c:pt>
                <c:pt idx="158">
                  <c:v>3.9480147211103978</c:v>
                </c:pt>
                <c:pt idx="159">
                  <c:v>4.0225238160661227</c:v>
                </c:pt>
                <c:pt idx="160">
                  <c:v>4.1921791033827001</c:v>
                </c:pt>
                <c:pt idx="161">
                  <c:v>4.5247653269759978</c:v>
                </c:pt>
                <c:pt idx="162">
                  <c:v>4.8601022951957216</c:v>
                </c:pt>
                <c:pt idx="163">
                  <c:v>5.2421185438459341</c:v>
                </c:pt>
                <c:pt idx="164">
                  <c:v>5.2073498730379253</c:v>
                </c:pt>
                <c:pt idx="165">
                  <c:v>5.3459865876145249</c:v>
                </c:pt>
                <c:pt idx="166">
                  <c:v>5.2753645469593753</c:v>
                </c:pt>
                <c:pt idx="167">
                  <c:v>5.4169263851964562</c:v>
                </c:pt>
                <c:pt idx="168">
                  <c:v>5.4212624309933437</c:v>
                </c:pt>
                <c:pt idx="169">
                  <c:v>5.4087464676604649</c:v>
                </c:pt>
                <c:pt idx="170">
                  <c:v>5.1224772315620566</c:v>
                </c:pt>
                <c:pt idx="171">
                  <c:v>5.0807510619668887</c:v>
                </c:pt>
                <c:pt idx="172">
                  <c:v>5.0211247790287938</c:v>
                </c:pt>
                <c:pt idx="173">
                  <c:v>4.3992896966816648</c:v>
                </c:pt>
                <c:pt idx="174">
                  <c:v>2.7114078714877978</c:v>
                </c:pt>
                <c:pt idx="175">
                  <c:v>3.9336688602089773</c:v>
                </c:pt>
                <c:pt idx="176">
                  <c:v>4.0832889822390701</c:v>
                </c:pt>
                <c:pt idx="177">
                  <c:v>3.9896710860579128</c:v>
                </c:pt>
                <c:pt idx="178">
                  <c:v>3.8811288145948697</c:v>
                </c:pt>
                <c:pt idx="179">
                  <c:v>4.0391079289971454</c:v>
                </c:pt>
                <c:pt idx="180">
                  <c:v>3.4951629671647209</c:v>
                </c:pt>
                <c:pt idx="181">
                  <c:v>3.4905093429485956</c:v>
                </c:pt>
                <c:pt idx="182">
                  <c:v>3.2394013181541217</c:v>
                </c:pt>
                <c:pt idx="183">
                  <c:v>3.3001920387869359</c:v>
                </c:pt>
                <c:pt idx="184">
                  <c:v>4.329886966983465</c:v>
                </c:pt>
                <c:pt idx="185">
                  <c:v>4.5950296787769309</c:v>
                </c:pt>
                <c:pt idx="186">
                  <c:v>4.6572086530023586</c:v>
                </c:pt>
                <c:pt idx="187">
                  <c:v>4.8649612685911885</c:v>
                </c:pt>
                <c:pt idx="188">
                  <c:v>5.3664692163126153</c:v>
                </c:pt>
                <c:pt idx="189">
                  <c:v>4.4810199037782086</c:v>
                </c:pt>
                <c:pt idx="190">
                  <c:v>4.0762371861226301</c:v>
                </c:pt>
                <c:pt idx="191">
                  <c:v>4.0860680165211241</c:v>
                </c:pt>
                <c:pt idx="192">
                  <c:v>3.1904355482696261</c:v>
                </c:pt>
                <c:pt idx="193">
                  <c:v>3.3422216379854102</c:v>
                </c:pt>
                <c:pt idx="194">
                  <c:v>3.0961914444790812</c:v>
                </c:pt>
                <c:pt idx="195">
                  <c:v>2.7303558274642503</c:v>
                </c:pt>
                <c:pt idx="196">
                  <c:v>3.1228751854931667</c:v>
                </c:pt>
                <c:pt idx="197">
                  <c:v>3.8788106377689848</c:v>
                </c:pt>
                <c:pt idx="198">
                  <c:v>4.4564419856104447</c:v>
                </c:pt>
                <c:pt idx="199">
                  <c:v>4.589693777038649</c:v>
                </c:pt>
                <c:pt idx="200">
                  <c:v>4.6839171216336553</c:v>
                </c:pt>
                <c:pt idx="201">
                  <c:v>4.6280851211427603</c:v>
                </c:pt>
                <c:pt idx="202">
                  <c:v>4.882605414727716</c:v>
                </c:pt>
                <c:pt idx="203">
                  <c:v>4.5310074981499868</c:v>
                </c:pt>
                <c:pt idx="204">
                  <c:v>4.0291713897823858</c:v>
                </c:pt>
                <c:pt idx="205">
                  <c:v>4.0107437056160808</c:v>
                </c:pt>
                <c:pt idx="206">
                  <c:v>4.228783492274343</c:v>
                </c:pt>
                <c:pt idx="207">
                  <c:v>4.1022595829264876</c:v>
                </c:pt>
                <c:pt idx="208">
                  <c:v>4.1640787080305044</c:v>
                </c:pt>
                <c:pt idx="209">
                  <c:v>4.550523197950703</c:v>
                </c:pt>
                <c:pt idx="210">
                  <c:v>4.4147215242216715</c:v>
                </c:pt>
                <c:pt idx="211">
                  <c:v>5.0312596460078405</c:v>
                </c:pt>
                <c:pt idx="212">
                  <c:v>5.3364860695288536</c:v>
                </c:pt>
                <c:pt idx="213">
                  <c:v>4.66072224191206</c:v>
                </c:pt>
                <c:pt idx="214">
                  <c:v>4.5767117841348588</c:v>
                </c:pt>
                <c:pt idx="215">
                  <c:v>4.3437658093224085</c:v>
                </c:pt>
                <c:pt idx="216">
                  <c:v>4.0003645853088674</c:v>
                </c:pt>
                <c:pt idx="217">
                  <c:v>3.7772979096057022</c:v>
                </c:pt>
                <c:pt idx="218">
                  <c:v>3.5782125854894171</c:v>
                </c:pt>
                <c:pt idx="219">
                  <c:v>4.2826901085720026</c:v>
                </c:pt>
                <c:pt idx="220">
                  <c:v>4.2091953680690883</c:v>
                </c:pt>
                <c:pt idx="221">
                  <c:v>4.1489662323811638</c:v>
                </c:pt>
                <c:pt idx="222">
                  <c:v>4.1227859505999227</c:v>
                </c:pt>
                <c:pt idx="223">
                  <c:v>4.1021902869441815</c:v>
                </c:pt>
                <c:pt idx="224">
                  <c:v>4.4354452127794302</c:v>
                </c:pt>
                <c:pt idx="225">
                  <c:v>4.9967969853017333</c:v>
                </c:pt>
                <c:pt idx="226">
                  <c:v>5.2758258941050356</c:v>
                </c:pt>
                <c:pt idx="227">
                  <c:v>5.5856335944129825</c:v>
                </c:pt>
                <c:pt idx="228">
                  <c:v>5.3656779411589088</c:v>
                </c:pt>
                <c:pt idx="229">
                  <c:v>5.5417478105649707</c:v>
                </c:pt>
                <c:pt idx="230">
                  <c:v>5.4845632522590551</c:v>
                </c:pt>
                <c:pt idx="231">
                  <c:v>4.9615726787173378</c:v>
                </c:pt>
                <c:pt idx="232">
                  <c:v>5.2054360839669886</c:v>
                </c:pt>
                <c:pt idx="233">
                  <c:v>5.2858283857180712</c:v>
                </c:pt>
                <c:pt idx="234">
                  <c:v>5.2448529097881051</c:v>
                </c:pt>
                <c:pt idx="235">
                  <c:v>5.0870593590196815</c:v>
                </c:pt>
                <c:pt idx="236">
                  <c:v>5.1349277727897533</c:v>
                </c:pt>
                <c:pt idx="237">
                  <c:v>5.0033174048299092</c:v>
                </c:pt>
                <c:pt idx="238">
                  <c:v>5.9584631553854139</c:v>
                </c:pt>
                <c:pt idx="239">
                  <c:v>6.1913347584711333</c:v>
                </c:pt>
                <c:pt idx="240">
                  <c:v>6.0326804443085473</c:v>
                </c:pt>
                <c:pt idx="241">
                  <c:v>6.5887276542751314</c:v>
                </c:pt>
                <c:pt idx="242">
                  <c:v>6.6510213589447389</c:v>
                </c:pt>
                <c:pt idx="243">
                  <c:v>6.5034897744832927</c:v>
                </c:pt>
                <c:pt idx="244">
                  <c:v>6.2375347346788548</c:v>
                </c:pt>
                <c:pt idx="245">
                  <c:v>5.7930685852894328</c:v>
                </c:pt>
                <c:pt idx="246">
                  <c:v>5.9995197406584539</c:v>
                </c:pt>
                <c:pt idx="247">
                  <c:v>6.3682723467024234</c:v>
                </c:pt>
                <c:pt idx="248">
                  <c:v>6.7116678163776724</c:v>
                </c:pt>
                <c:pt idx="249">
                  <c:v>6.6642796761403966</c:v>
                </c:pt>
                <c:pt idx="250">
                  <c:v>6.539450887418055</c:v>
                </c:pt>
                <c:pt idx="251">
                  <c:v>6.5784650092619499</c:v>
                </c:pt>
                <c:pt idx="252">
                  <c:v>7.3603572157360935</c:v>
                </c:pt>
                <c:pt idx="253">
                  <c:v>7.3828774537190345</c:v>
                </c:pt>
                <c:pt idx="254">
                  <c:v>7.1679968864212942</c:v>
                </c:pt>
                <c:pt idx="255">
                  <c:v>7.3031042298869213</c:v>
                </c:pt>
                <c:pt idx="256">
                  <c:v>7.4027364538973242</c:v>
                </c:pt>
                <c:pt idx="257">
                  <c:v>7.2588475727905033</c:v>
                </c:pt>
                <c:pt idx="258">
                  <c:v>6.6381414868408912</c:v>
                </c:pt>
                <c:pt idx="259">
                  <c:v>6.5495287028157909</c:v>
                </c:pt>
                <c:pt idx="260">
                  <c:v>6.2553429539226695</c:v>
                </c:pt>
                <c:pt idx="261">
                  <c:v>6.3463374962814516</c:v>
                </c:pt>
                <c:pt idx="262">
                  <c:v>6.1468061104710872</c:v>
                </c:pt>
                <c:pt idx="263">
                  <c:v>5.9339548190172531</c:v>
                </c:pt>
                <c:pt idx="264">
                  <c:v>6.0822298438460658</c:v>
                </c:pt>
                <c:pt idx="265">
                  <c:v>6.1039816436383836</c:v>
                </c:pt>
                <c:pt idx="266">
                  <c:v>6.3754089258467648</c:v>
                </c:pt>
                <c:pt idx="267">
                  <c:v>6.0183616575315515</c:v>
                </c:pt>
                <c:pt idx="268">
                  <c:v>6.5614383089755233</c:v>
                </c:pt>
                <c:pt idx="269">
                  <c:v>6.5706456914219116</c:v>
                </c:pt>
                <c:pt idx="270">
                  <c:v>6.3937767044992819</c:v>
                </c:pt>
                <c:pt idx="271">
                  <c:v>6.6026739486178263</c:v>
                </c:pt>
                <c:pt idx="272">
                  <c:v>6.4410854312996628</c:v>
                </c:pt>
                <c:pt idx="273">
                  <c:v>6.1566593838876926</c:v>
                </c:pt>
                <c:pt idx="274">
                  <c:v>6.3197020788339158</c:v>
                </c:pt>
                <c:pt idx="275">
                  <c:v>6.0471107782517617</c:v>
                </c:pt>
                <c:pt idx="276">
                  <c:v>6.2002747629091228</c:v>
                </c:pt>
                <c:pt idx="277">
                  <c:v>6.2338017576068605</c:v>
                </c:pt>
                <c:pt idx="278">
                  <c:v>6.1557397879203526</c:v>
                </c:pt>
                <c:pt idx="279">
                  <c:v>5.7726921309868446</c:v>
                </c:pt>
                <c:pt idx="280">
                  <c:v>5.9902649229018197</c:v>
                </c:pt>
                <c:pt idx="281">
                  <c:v>6.3722385858580237</c:v>
                </c:pt>
                <c:pt idx="282">
                  <c:v>6.6770225420157052</c:v>
                </c:pt>
                <c:pt idx="283">
                  <c:v>6.6317611755382382</c:v>
                </c:pt>
                <c:pt idx="284">
                  <c:v>6.4377233609103763</c:v>
                </c:pt>
                <c:pt idx="285">
                  <c:v>6.5366656198928768</c:v>
                </c:pt>
                <c:pt idx="286">
                  <c:v>6.3771727449865647</c:v>
                </c:pt>
                <c:pt idx="287">
                  <c:v>6.2759773609096339</c:v>
                </c:pt>
                <c:pt idx="288">
                  <c:v>6.4013902282926951</c:v>
                </c:pt>
                <c:pt idx="289">
                  <c:v>6.1263881582763</c:v>
                </c:pt>
                <c:pt idx="290">
                  <c:v>5.5732333107566108</c:v>
                </c:pt>
                <c:pt idx="291">
                  <c:v>5.3208908511835054</c:v>
                </c:pt>
                <c:pt idx="292">
                  <c:v>5.3837364629805267</c:v>
                </c:pt>
                <c:pt idx="293">
                  <c:v>4.6713366689229039</c:v>
                </c:pt>
                <c:pt idx="294">
                  <c:v>4.5285334694482886</c:v>
                </c:pt>
                <c:pt idx="295">
                  <c:v>4.8997291368791451</c:v>
                </c:pt>
                <c:pt idx="296">
                  <c:v>5.1926693967586175</c:v>
                </c:pt>
                <c:pt idx="297">
                  <c:v>5.0350459240574041</c:v>
                </c:pt>
                <c:pt idx="298">
                  <c:v>5.5590037303642186</c:v>
                </c:pt>
                <c:pt idx="299">
                  <c:v>5.7682527722750461</c:v>
                </c:pt>
                <c:pt idx="300">
                  <c:v>6.0483809058052573</c:v>
                </c:pt>
                <c:pt idx="301">
                  <c:v>6.023916423423687</c:v>
                </c:pt>
                <c:pt idx="302">
                  <c:v>6.0588559900027805</c:v>
                </c:pt>
                <c:pt idx="303">
                  <c:v>5.7244411677470675</c:v>
                </c:pt>
                <c:pt idx="304">
                  <c:v>6.0137259807905687</c:v>
                </c:pt>
                <c:pt idx="305">
                  <c:v>6.2403891810499861</c:v>
                </c:pt>
                <c:pt idx="306">
                  <c:v>6.2695293778364602</c:v>
                </c:pt>
                <c:pt idx="307">
                  <c:v>6.3180057342476958</c:v>
                </c:pt>
                <c:pt idx="308">
                  <c:v>6.7895686707595297</c:v>
                </c:pt>
                <c:pt idx="309">
                  <c:v>6.5661643431819723</c:v>
                </c:pt>
                <c:pt idx="310">
                  <c:v>6.5894155710547944</c:v>
                </c:pt>
                <c:pt idx="311">
                  <c:v>6.613216485296773</c:v>
                </c:pt>
                <c:pt idx="312">
                  <c:v>6.6147267788486896</c:v>
                </c:pt>
                <c:pt idx="313">
                  <c:v>6.6939027596831329</c:v>
                </c:pt>
                <c:pt idx="314">
                  <c:v>6.5597448119255004</c:v>
                </c:pt>
                <c:pt idx="315">
                  <c:v>6.7594871384000976</c:v>
                </c:pt>
                <c:pt idx="316">
                  <c:v>6.8041620542422949</c:v>
                </c:pt>
                <c:pt idx="317">
                  <c:v>6.8057991455975886</c:v>
                </c:pt>
                <c:pt idx="318">
                  <c:v>7.2247283870974872</c:v>
                </c:pt>
                <c:pt idx="319">
                  <c:v>7.2701136044777446</c:v>
                </c:pt>
                <c:pt idx="320">
                  <c:v>7.2920908587193898</c:v>
                </c:pt>
                <c:pt idx="321">
                  <c:v>7.2372957428404829</c:v>
                </c:pt>
                <c:pt idx="322">
                  <c:v>7.3169865025572118</c:v>
                </c:pt>
                <c:pt idx="323">
                  <c:v>7.259769903698424</c:v>
                </c:pt>
                <c:pt idx="324">
                  <c:v>7.6202558111265262</c:v>
                </c:pt>
                <c:pt idx="325">
                  <c:v>6.9601772401537358</c:v>
                </c:pt>
                <c:pt idx="326">
                  <c:v>6.8369171947031981</c:v>
                </c:pt>
                <c:pt idx="327">
                  <c:v>6.9176378321012111</c:v>
                </c:pt>
                <c:pt idx="328">
                  <c:v>6.8190260898143142</c:v>
                </c:pt>
                <c:pt idx="329">
                  <c:v>7.1532712611557114</c:v>
                </c:pt>
                <c:pt idx="330">
                  <c:v>6.756944725445523</c:v>
                </c:pt>
                <c:pt idx="331">
                  <c:v>7.0949318643096007</c:v>
                </c:pt>
                <c:pt idx="332">
                  <c:v>7.1751360739805632</c:v>
                </c:pt>
                <c:pt idx="333">
                  <c:v>7.1546964351287903</c:v>
                </c:pt>
                <c:pt idx="334">
                  <c:v>7.0737834326965965</c:v>
                </c:pt>
                <c:pt idx="335">
                  <c:v>7.2275265876188941</c:v>
                </c:pt>
                <c:pt idx="336">
                  <c:v>7.3444777623075783</c:v>
                </c:pt>
                <c:pt idx="337">
                  <c:v>7.1001339873095661</c:v>
                </c:pt>
                <c:pt idx="338">
                  <c:v>7.4296478962646058</c:v>
                </c:pt>
                <c:pt idx="339">
                  <c:v>7.9452903752150723</c:v>
                </c:pt>
                <c:pt idx="340">
                  <c:v>8.1145705663547325</c:v>
                </c:pt>
                <c:pt idx="341">
                  <c:v>8.1457756023714598</c:v>
                </c:pt>
                <c:pt idx="342">
                  <c:v>8.246281239965974</c:v>
                </c:pt>
                <c:pt idx="343">
                  <c:v>8.7215459858192936</c:v>
                </c:pt>
                <c:pt idx="344">
                  <c:v>8.5809388506901776</c:v>
                </c:pt>
                <c:pt idx="345">
                  <c:v>8.2781023267775034</c:v>
                </c:pt>
                <c:pt idx="346">
                  <c:v>7.9301699275014395</c:v>
                </c:pt>
                <c:pt idx="347">
                  <c:v>8.2566912808837163</c:v>
                </c:pt>
                <c:pt idx="348">
                  <c:v>8.1500260358188346</c:v>
                </c:pt>
                <c:pt idx="349">
                  <c:v>8.0942333619129396</c:v>
                </c:pt>
                <c:pt idx="350">
                  <c:v>8.0750183260319108</c:v>
                </c:pt>
                <c:pt idx="351">
                  <c:v>8.5051058231108669</c:v>
                </c:pt>
                <c:pt idx="352">
                  <c:v>8.2712634826873135</c:v>
                </c:pt>
                <c:pt idx="353">
                  <c:v>8.5017228218718248</c:v>
                </c:pt>
                <c:pt idx="354">
                  <c:v>8.1704868403545241</c:v>
                </c:pt>
                <c:pt idx="355">
                  <c:v>8.1506590575208744</c:v>
                </c:pt>
                <c:pt idx="356">
                  <c:v>8.2234861045946737</c:v>
                </c:pt>
                <c:pt idx="357">
                  <c:v>8.320426708342989</c:v>
                </c:pt>
                <c:pt idx="358">
                  <c:v>8.5814421775406036</c:v>
                </c:pt>
                <c:pt idx="359">
                  <c:v>8.1080086165063552</c:v>
                </c:pt>
                <c:pt idx="360">
                  <c:v>8.1709038796751141</c:v>
                </c:pt>
                <c:pt idx="361">
                  <c:v>8.3849743860251689</c:v>
                </c:pt>
                <c:pt idx="362">
                  <c:v>8.421530828418712</c:v>
                </c:pt>
                <c:pt idx="363">
                  <c:v>8.3915007945429458</c:v>
                </c:pt>
                <c:pt idx="364">
                  <c:v>8.4840032336691973</c:v>
                </c:pt>
                <c:pt idx="365">
                  <c:v>8.9982957789681901</c:v>
                </c:pt>
              </c:numCache>
            </c:numRef>
          </c:val>
          <c:smooth val="0"/>
          <c:extLst>
            <c:ext xmlns:c16="http://schemas.microsoft.com/office/drawing/2014/chart" uri="{C3380CC4-5D6E-409C-BE32-E72D297353CC}">
              <c16:uniqueId val="{00000006-B474-460C-818D-6B6710265FF4}"/>
            </c:ext>
          </c:extLst>
        </c:ser>
        <c:ser>
          <c:idx val="5"/>
          <c:order val="7"/>
          <c:tx>
            <c:strRef>
              <c:f>'Progression - Hike cycle 1yr'!$H$10</c:f>
              <c:strCache>
                <c:ptCount val="1"/>
                <c:pt idx="0">
                  <c:v>EM equities (7.2%)</c:v>
                </c:pt>
              </c:strCache>
            </c:strRef>
          </c:tx>
          <c:spPr>
            <a:ln>
              <a:solidFill>
                <a:srgbClr val="64A50A"/>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1yr'!$H$11:$H$376</c:f>
              <c:numCache>
                <c:formatCode>#,##0.0</c:formatCode>
                <c:ptCount val="366"/>
                <c:pt idx="0">
                  <c:v>0</c:v>
                </c:pt>
                <c:pt idx="1">
                  <c:v>0.59404946427996286</c:v>
                </c:pt>
                <c:pt idx="2">
                  <c:v>1.2237207507356869</c:v>
                </c:pt>
                <c:pt idx="3">
                  <c:v>1.101893991774398</c:v>
                </c:pt>
                <c:pt idx="4">
                  <c:v>0.7951664649888297</c:v>
                </c:pt>
                <c:pt idx="5">
                  <c:v>1.0285931690037664</c:v>
                </c:pt>
                <c:pt idx="6">
                  <c:v>1.2537900978052907</c:v>
                </c:pt>
                <c:pt idx="7">
                  <c:v>0.95849757064834973</c:v>
                </c:pt>
                <c:pt idx="8">
                  <c:v>1.0279934832272908</c:v>
                </c:pt>
                <c:pt idx="9">
                  <c:v>0.92875027044656733</c:v>
                </c:pt>
                <c:pt idx="10">
                  <c:v>1.1696425840897546</c:v>
                </c:pt>
                <c:pt idx="11">
                  <c:v>1.2927788451841671</c:v>
                </c:pt>
                <c:pt idx="12">
                  <c:v>1.2808844908394568</c:v>
                </c:pt>
                <c:pt idx="13">
                  <c:v>1.1533578982400352</c:v>
                </c:pt>
                <c:pt idx="14">
                  <c:v>1.0813983250710146</c:v>
                </c:pt>
                <c:pt idx="15">
                  <c:v>0.5447650500102782</c:v>
                </c:pt>
                <c:pt idx="16">
                  <c:v>0.85308247162464423</c:v>
                </c:pt>
                <c:pt idx="17">
                  <c:v>0.97170434522880766</c:v>
                </c:pt>
                <c:pt idx="18">
                  <c:v>0.44303078743468394</c:v>
                </c:pt>
                <c:pt idx="19">
                  <c:v>0.58397888641950058</c:v>
                </c:pt>
                <c:pt idx="20">
                  <c:v>0.13004429998873338</c:v>
                </c:pt>
                <c:pt idx="21">
                  <c:v>-0.52792695861713834</c:v>
                </c:pt>
                <c:pt idx="22">
                  <c:v>-1.0186603105844312</c:v>
                </c:pt>
                <c:pt idx="23">
                  <c:v>-1.435268005342466</c:v>
                </c:pt>
                <c:pt idx="24">
                  <c:v>-1.7319659901341453</c:v>
                </c:pt>
                <c:pt idx="25">
                  <c:v>-1.5123159656661223</c:v>
                </c:pt>
                <c:pt idx="26">
                  <c:v>-1.757637024025773</c:v>
                </c:pt>
                <c:pt idx="27">
                  <c:v>-2.8614821337381522</c:v>
                </c:pt>
                <c:pt idx="28">
                  <c:v>-2.6715691704910522</c:v>
                </c:pt>
                <c:pt idx="29">
                  <c:v>-2.3650558968804876</c:v>
                </c:pt>
                <c:pt idx="30">
                  <c:v>-2.2789916985989978</c:v>
                </c:pt>
                <c:pt idx="31">
                  <c:v>-2.4232912175068435</c:v>
                </c:pt>
                <c:pt idx="32">
                  <c:v>-2.4447277888793804</c:v>
                </c:pt>
                <c:pt idx="33">
                  <c:v>-2.4607851672447389</c:v>
                </c:pt>
                <c:pt idx="34">
                  <c:v>-2.9680929119825321</c:v>
                </c:pt>
                <c:pt idx="35">
                  <c:v>-2.9228314699819382</c:v>
                </c:pt>
                <c:pt idx="36">
                  <c:v>-3.5769327506704567</c:v>
                </c:pt>
                <c:pt idx="37">
                  <c:v>-3.8622094414861734</c:v>
                </c:pt>
                <c:pt idx="38">
                  <c:v>-3.9111084458581473</c:v>
                </c:pt>
                <c:pt idx="39">
                  <c:v>-3.9262263397138617</c:v>
                </c:pt>
                <c:pt idx="40">
                  <c:v>-4.0317887345231656</c:v>
                </c:pt>
                <c:pt idx="41">
                  <c:v>-3.7054584832611255</c:v>
                </c:pt>
                <c:pt idx="42">
                  <c:v>-3.8093520238539091</c:v>
                </c:pt>
                <c:pt idx="43">
                  <c:v>-4.1936885521612171</c:v>
                </c:pt>
                <c:pt idx="44">
                  <c:v>-3.7032570089274714</c:v>
                </c:pt>
                <c:pt idx="45">
                  <c:v>-3.1514333217670085</c:v>
                </c:pt>
                <c:pt idx="46">
                  <c:v>-3.4688413578533841</c:v>
                </c:pt>
                <c:pt idx="47">
                  <c:v>-3.2021104616732572</c:v>
                </c:pt>
                <c:pt idx="48">
                  <c:v>-2.7811452160170482</c:v>
                </c:pt>
                <c:pt idx="49">
                  <c:v>-3.3062836354411687</c:v>
                </c:pt>
                <c:pt idx="50">
                  <c:v>-3.3435687409302215</c:v>
                </c:pt>
                <c:pt idx="51">
                  <c:v>-2.7909337896723936</c:v>
                </c:pt>
                <c:pt idx="52">
                  <c:v>-2.5465271542420562</c:v>
                </c:pt>
                <c:pt idx="53">
                  <c:v>-2.4852953440904733</c:v>
                </c:pt>
                <c:pt idx="54">
                  <c:v>-2.5052183876178638</c:v>
                </c:pt>
                <c:pt idx="55">
                  <c:v>-2.3794386478072971</c:v>
                </c:pt>
                <c:pt idx="56">
                  <c:v>-2.4298663400352232</c:v>
                </c:pt>
                <c:pt idx="57">
                  <c:v>-1.9727454816825196</c:v>
                </c:pt>
                <c:pt idx="58">
                  <c:v>-2.0649027880883741</c:v>
                </c:pt>
                <c:pt idx="59">
                  <c:v>-2.1566622441378525</c:v>
                </c:pt>
                <c:pt idx="60">
                  <c:v>-2.5994792427347755</c:v>
                </c:pt>
                <c:pt idx="61">
                  <c:v>-2.504324407977093</c:v>
                </c:pt>
                <c:pt idx="62">
                  <c:v>-2.1710387921315761</c:v>
                </c:pt>
                <c:pt idx="63">
                  <c:v>-2.0109674212211863</c:v>
                </c:pt>
                <c:pt idx="64">
                  <c:v>-1.5834420283328245</c:v>
                </c:pt>
                <c:pt idx="65">
                  <c:v>-1.0346230981820397</c:v>
                </c:pt>
                <c:pt idx="66">
                  <c:v>-1.2132404550703819</c:v>
                </c:pt>
                <c:pt idx="67">
                  <c:v>-1.0359051219432112</c:v>
                </c:pt>
                <c:pt idx="68">
                  <c:v>-0.93391103343732018</c:v>
                </c:pt>
                <c:pt idx="69">
                  <c:v>-0.60387164497145818</c:v>
                </c:pt>
                <c:pt idx="70">
                  <c:v>-0.88345487666870792</c:v>
                </c:pt>
                <c:pt idx="71">
                  <c:v>-0.87722502260415924</c:v>
                </c:pt>
                <c:pt idx="72">
                  <c:v>-0.80322025493517935</c:v>
                </c:pt>
                <c:pt idx="73">
                  <c:v>-0.23090533339778871</c:v>
                </c:pt>
                <c:pt idx="74">
                  <c:v>-0.34017326479017623</c:v>
                </c:pt>
                <c:pt idx="75">
                  <c:v>-0.61195926156680647</c:v>
                </c:pt>
                <c:pt idx="76">
                  <c:v>-0.55195090877034536</c:v>
                </c:pt>
                <c:pt idx="77">
                  <c:v>-0.18686476518849707</c:v>
                </c:pt>
                <c:pt idx="78">
                  <c:v>0.24573687960206367</c:v>
                </c:pt>
                <c:pt idx="79">
                  <c:v>0.62329171170760944</c:v>
                </c:pt>
                <c:pt idx="80">
                  <c:v>0.96602941640600593</c:v>
                </c:pt>
                <c:pt idx="81">
                  <c:v>1.3758552933699395</c:v>
                </c:pt>
                <c:pt idx="82">
                  <c:v>1.4314613999314609</c:v>
                </c:pt>
                <c:pt idx="83">
                  <c:v>1.8631702972992674</c:v>
                </c:pt>
                <c:pt idx="84">
                  <c:v>1.9475336182269583</c:v>
                </c:pt>
                <c:pt idx="85">
                  <c:v>1.5498075034265149</c:v>
                </c:pt>
                <c:pt idx="86">
                  <c:v>1.5586315989764514</c:v>
                </c:pt>
                <c:pt idx="87">
                  <c:v>1.6666766760460696</c:v>
                </c:pt>
                <c:pt idx="88">
                  <c:v>1.5342174050599662</c:v>
                </c:pt>
                <c:pt idx="89">
                  <c:v>1.4054610192784776</c:v>
                </c:pt>
                <c:pt idx="90">
                  <c:v>1.0860451310832908</c:v>
                </c:pt>
                <c:pt idx="91">
                  <c:v>0.6672996119343414</c:v>
                </c:pt>
                <c:pt idx="92">
                  <c:v>0.69868172080805113</c:v>
                </c:pt>
                <c:pt idx="93">
                  <c:v>1.5062523028474679</c:v>
                </c:pt>
                <c:pt idx="94">
                  <c:v>1.8950168295887337</c:v>
                </c:pt>
                <c:pt idx="95">
                  <c:v>1.8119094481911493</c:v>
                </c:pt>
                <c:pt idx="96">
                  <c:v>2.0138161131926071</c:v>
                </c:pt>
                <c:pt idx="97">
                  <c:v>2.425922161959162</c:v>
                </c:pt>
                <c:pt idx="98">
                  <c:v>2.5436473254161522</c:v>
                </c:pt>
                <c:pt idx="99">
                  <c:v>2.6713326135227162</c:v>
                </c:pt>
                <c:pt idx="100">
                  <c:v>2.9475750803541643</c:v>
                </c:pt>
                <c:pt idx="101">
                  <c:v>2.9215152820710149</c:v>
                </c:pt>
                <c:pt idx="102">
                  <c:v>2.9477321507178651</c:v>
                </c:pt>
                <c:pt idx="103">
                  <c:v>3.0292084779791306</c:v>
                </c:pt>
                <c:pt idx="104">
                  <c:v>3.3492825371413812</c:v>
                </c:pt>
                <c:pt idx="105">
                  <c:v>3.344935279007947</c:v>
                </c:pt>
                <c:pt idx="106">
                  <c:v>3.441275264586892</c:v>
                </c:pt>
                <c:pt idx="107">
                  <c:v>3.4023921543011593</c:v>
                </c:pt>
                <c:pt idx="108">
                  <c:v>2.85928189053072</c:v>
                </c:pt>
                <c:pt idx="109">
                  <c:v>2.61455806278477</c:v>
                </c:pt>
                <c:pt idx="110">
                  <c:v>2.6127739096330629</c:v>
                </c:pt>
                <c:pt idx="111">
                  <c:v>2.4671474690673469</c:v>
                </c:pt>
                <c:pt idx="112">
                  <c:v>2.0442597360349946</c:v>
                </c:pt>
                <c:pt idx="113">
                  <c:v>1.6077709179333286</c:v>
                </c:pt>
                <c:pt idx="114">
                  <c:v>1.7322266741350252</c:v>
                </c:pt>
                <c:pt idx="115">
                  <c:v>2.0333841571615756</c:v>
                </c:pt>
                <c:pt idx="116">
                  <c:v>1.9291040217979727</c:v>
                </c:pt>
                <c:pt idx="117">
                  <c:v>1.9225621269083835</c:v>
                </c:pt>
                <c:pt idx="118">
                  <c:v>1.8105344966966104</c:v>
                </c:pt>
                <c:pt idx="119">
                  <c:v>1.7389371962859148</c:v>
                </c:pt>
                <c:pt idx="120">
                  <c:v>2.2294129844129871</c:v>
                </c:pt>
                <c:pt idx="121">
                  <c:v>2.7136508097422776</c:v>
                </c:pt>
                <c:pt idx="122">
                  <c:v>3.214690158828724</c:v>
                </c:pt>
                <c:pt idx="123">
                  <c:v>3.5333598184359865</c:v>
                </c:pt>
                <c:pt idx="124">
                  <c:v>3.4530729266091931</c:v>
                </c:pt>
                <c:pt idx="125">
                  <c:v>3.5019216228733527</c:v>
                </c:pt>
                <c:pt idx="126">
                  <c:v>4.1455500738442472</c:v>
                </c:pt>
                <c:pt idx="127">
                  <c:v>4.5722271135250665</c:v>
                </c:pt>
                <c:pt idx="128">
                  <c:v>4.7887112860319148</c:v>
                </c:pt>
                <c:pt idx="129">
                  <c:v>4.9227427289158188</c:v>
                </c:pt>
                <c:pt idx="130">
                  <c:v>4.5794282312624723</c:v>
                </c:pt>
                <c:pt idx="131">
                  <c:v>4.5797255901210905</c:v>
                </c:pt>
                <c:pt idx="132">
                  <c:v>4.3943641915968845</c:v>
                </c:pt>
                <c:pt idx="133">
                  <c:v>4.7037280643808979</c:v>
                </c:pt>
                <c:pt idx="134">
                  <c:v>4.8553004304458893</c:v>
                </c:pt>
                <c:pt idx="135">
                  <c:v>5.1591720996339463</c:v>
                </c:pt>
                <c:pt idx="136">
                  <c:v>5.1352917929384452</c:v>
                </c:pt>
                <c:pt idx="137">
                  <c:v>5.0356666475103689</c:v>
                </c:pt>
                <c:pt idx="138">
                  <c:v>4.8061056086574609</c:v>
                </c:pt>
                <c:pt idx="139">
                  <c:v>4.9104336917339317</c:v>
                </c:pt>
                <c:pt idx="140">
                  <c:v>4.3381714972801726</c:v>
                </c:pt>
                <c:pt idx="141">
                  <c:v>3.8946652498182317</c:v>
                </c:pt>
                <c:pt idx="142">
                  <c:v>3.9508689402210955</c:v>
                </c:pt>
                <c:pt idx="143">
                  <c:v>3.8712739734388877</c:v>
                </c:pt>
                <c:pt idx="144">
                  <c:v>3.6220668367340387</c:v>
                </c:pt>
                <c:pt idx="145">
                  <c:v>3.6467476219993116</c:v>
                </c:pt>
                <c:pt idx="146">
                  <c:v>3.5388328132888311</c:v>
                </c:pt>
                <c:pt idx="147">
                  <c:v>3.2362515439933737</c:v>
                </c:pt>
                <c:pt idx="148">
                  <c:v>3.2054961398221984</c:v>
                </c:pt>
                <c:pt idx="149">
                  <c:v>3.5880202048929086</c:v>
                </c:pt>
                <c:pt idx="150">
                  <c:v>3.408873269447628</c:v>
                </c:pt>
                <c:pt idx="151">
                  <c:v>3.267771576392184</c:v>
                </c:pt>
                <c:pt idx="152">
                  <c:v>3.3245671183881753</c:v>
                </c:pt>
                <c:pt idx="153">
                  <c:v>3.7073811340088021</c:v>
                </c:pt>
                <c:pt idx="154">
                  <c:v>3.7268955707391487</c:v>
                </c:pt>
                <c:pt idx="155">
                  <c:v>3.6335983042368452</c:v>
                </c:pt>
                <c:pt idx="156">
                  <c:v>3.5694802355570565</c:v>
                </c:pt>
                <c:pt idx="157">
                  <c:v>3.270799213728333</c:v>
                </c:pt>
                <c:pt idx="158">
                  <c:v>2.920414404654085</c:v>
                </c:pt>
                <c:pt idx="159">
                  <c:v>2.9412295247573268</c:v>
                </c:pt>
                <c:pt idx="160">
                  <c:v>3.2252680494857189</c:v>
                </c:pt>
                <c:pt idx="161">
                  <c:v>3.0720646490289591</c:v>
                </c:pt>
                <c:pt idx="162">
                  <c:v>3.4058892848203275</c:v>
                </c:pt>
                <c:pt idx="163">
                  <c:v>3.5126173040339381</c:v>
                </c:pt>
                <c:pt idx="164">
                  <c:v>3.9779054941845522</c:v>
                </c:pt>
                <c:pt idx="165">
                  <c:v>4.4805230065964174</c:v>
                </c:pt>
                <c:pt idx="166">
                  <c:v>4.366931922604433</c:v>
                </c:pt>
                <c:pt idx="167">
                  <c:v>4.6977875772461877</c:v>
                </c:pt>
                <c:pt idx="168">
                  <c:v>4.7491206195266331</c:v>
                </c:pt>
                <c:pt idx="169">
                  <c:v>4.9389349020111153</c:v>
                </c:pt>
                <c:pt idx="170">
                  <c:v>5.0691925946411978</c:v>
                </c:pt>
                <c:pt idx="171">
                  <c:v>5.1140472258067193</c:v>
                </c:pt>
                <c:pt idx="172">
                  <c:v>5.3423638405727827</c:v>
                </c:pt>
                <c:pt idx="173">
                  <c:v>5.4880696812954843</c:v>
                </c:pt>
                <c:pt idx="174">
                  <c:v>6.1542008519752258</c:v>
                </c:pt>
                <c:pt idx="175">
                  <c:v>6.5889104399792302</c:v>
                </c:pt>
                <c:pt idx="176">
                  <c:v>7.0964062842374291</c:v>
                </c:pt>
                <c:pt idx="177">
                  <c:v>7.2221674091401082</c:v>
                </c:pt>
                <c:pt idx="178">
                  <c:v>7.0985523298116746</c:v>
                </c:pt>
                <c:pt idx="179">
                  <c:v>7.4092876808399764</c:v>
                </c:pt>
                <c:pt idx="180">
                  <c:v>7.6956442616888765</c:v>
                </c:pt>
                <c:pt idx="181">
                  <c:v>7.6984037984638434</c:v>
                </c:pt>
                <c:pt idx="182">
                  <c:v>7.7646780134063134</c:v>
                </c:pt>
                <c:pt idx="183">
                  <c:v>8.2735563610672571</c:v>
                </c:pt>
                <c:pt idx="184">
                  <c:v>8.2863975183324889</c:v>
                </c:pt>
                <c:pt idx="185">
                  <c:v>8.6499311256566838</c:v>
                </c:pt>
                <c:pt idx="186">
                  <c:v>8.753008437196458</c:v>
                </c:pt>
                <c:pt idx="187">
                  <c:v>8.6991864837866419</c:v>
                </c:pt>
                <c:pt idx="188">
                  <c:v>9.3298456615798475</c:v>
                </c:pt>
                <c:pt idx="189">
                  <c:v>9.4187111639164556</c:v>
                </c:pt>
                <c:pt idx="190">
                  <c:v>9.041630395153506</c:v>
                </c:pt>
                <c:pt idx="191">
                  <c:v>8.4819180292109841</c:v>
                </c:pt>
                <c:pt idx="192">
                  <c:v>8.0195886019322469</c:v>
                </c:pt>
                <c:pt idx="193">
                  <c:v>8.1412534458267629</c:v>
                </c:pt>
                <c:pt idx="194">
                  <c:v>8.3274000913214774</c:v>
                </c:pt>
                <c:pt idx="195">
                  <c:v>8.9208309433469601</c:v>
                </c:pt>
                <c:pt idx="196">
                  <c:v>9.0486891236419904</c:v>
                </c:pt>
                <c:pt idx="197">
                  <c:v>9.5510082544236123</c:v>
                </c:pt>
                <c:pt idx="198">
                  <c:v>10.286170852435117</c:v>
                </c:pt>
                <c:pt idx="199">
                  <c:v>10.665153590205774</c:v>
                </c:pt>
                <c:pt idx="200">
                  <c:v>11.096931506717807</c:v>
                </c:pt>
                <c:pt idx="201">
                  <c:v>10.994342700494677</c:v>
                </c:pt>
                <c:pt idx="202">
                  <c:v>11.540067265997543</c:v>
                </c:pt>
                <c:pt idx="203">
                  <c:v>11.089568852090975</c:v>
                </c:pt>
                <c:pt idx="204">
                  <c:v>10.464510669011876</c:v>
                </c:pt>
                <c:pt idx="205">
                  <c:v>10.193373304976555</c:v>
                </c:pt>
                <c:pt idx="206">
                  <c:v>9.8711084314764062</c:v>
                </c:pt>
                <c:pt idx="207">
                  <c:v>9.7825559908707245</c:v>
                </c:pt>
                <c:pt idx="208">
                  <c:v>9.8664111890009334</c:v>
                </c:pt>
                <c:pt idx="209">
                  <c:v>10.351644931088542</c:v>
                </c:pt>
                <c:pt idx="210">
                  <c:v>10.150375829820844</c:v>
                </c:pt>
                <c:pt idx="211">
                  <c:v>10.546109666459216</c:v>
                </c:pt>
                <c:pt idx="212">
                  <c:v>10.730941009580414</c:v>
                </c:pt>
                <c:pt idx="213">
                  <c:v>10.331578222950885</c:v>
                </c:pt>
                <c:pt idx="214">
                  <c:v>9.8435726414786711</c:v>
                </c:pt>
                <c:pt idx="215">
                  <c:v>10.034477028711271</c:v>
                </c:pt>
                <c:pt idx="216">
                  <c:v>10.033436999010258</c:v>
                </c:pt>
                <c:pt idx="217">
                  <c:v>9.3069027064411038</c:v>
                </c:pt>
                <c:pt idx="218">
                  <c:v>9.2503233605820885</c:v>
                </c:pt>
                <c:pt idx="219">
                  <c:v>10.052426078257927</c:v>
                </c:pt>
                <c:pt idx="220">
                  <c:v>10.056176437258973</c:v>
                </c:pt>
                <c:pt idx="221">
                  <c:v>10.46593951674256</c:v>
                </c:pt>
                <c:pt idx="222">
                  <c:v>10.461479133863298</c:v>
                </c:pt>
                <c:pt idx="223">
                  <c:v>10.919357893636862</c:v>
                </c:pt>
                <c:pt idx="224">
                  <c:v>11.905532739763361</c:v>
                </c:pt>
                <c:pt idx="225">
                  <c:v>12.503291390267462</c:v>
                </c:pt>
                <c:pt idx="226">
                  <c:v>12.760452312504405</c:v>
                </c:pt>
                <c:pt idx="227">
                  <c:v>12.397986579391366</c:v>
                </c:pt>
                <c:pt idx="228">
                  <c:v>11.818675654304336</c:v>
                </c:pt>
                <c:pt idx="229">
                  <c:v>11.752959346549813</c:v>
                </c:pt>
                <c:pt idx="230">
                  <c:v>11.921948299327765</c:v>
                </c:pt>
                <c:pt idx="231">
                  <c:v>11.605731264768714</c:v>
                </c:pt>
                <c:pt idx="232">
                  <c:v>11.196773381039705</c:v>
                </c:pt>
                <c:pt idx="233">
                  <c:v>10.997455869887148</c:v>
                </c:pt>
                <c:pt idx="234">
                  <c:v>11.113444136824706</c:v>
                </c:pt>
                <c:pt idx="235">
                  <c:v>11.345494825706565</c:v>
                </c:pt>
                <c:pt idx="236">
                  <c:v>11.249745273231646</c:v>
                </c:pt>
                <c:pt idx="237">
                  <c:v>11.23493989802841</c:v>
                </c:pt>
                <c:pt idx="238">
                  <c:v>11.05547678779118</c:v>
                </c:pt>
                <c:pt idx="239">
                  <c:v>11.036796885873704</c:v>
                </c:pt>
                <c:pt idx="240">
                  <c:v>11.292020614250887</c:v>
                </c:pt>
                <c:pt idx="241">
                  <c:v>11.262644174158586</c:v>
                </c:pt>
                <c:pt idx="242">
                  <c:v>11.385916966315913</c:v>
                </c:pt>
                <c:pt idx="243">
                  <c:v>11.36956222909194</c:v>
                </c:pt>
                <c:pt idx="244">
                  <c:v>11.330162407699211</c:v>
                </c:pt>
                <c:pt idx="245">
                  <c:v>10.679270878127008</c:v>
                </c:pt>
                <c:pt idx="246">
                  <c:v>10.611789796937371</c:v>
                </c:pt>
                <c:pt idx="247">
                  <c:v>11.306463373946199</c:v>
                </c:pt>
                <c:pt idx="248">
                  <c:v>11.348512314464978</c:v>
                </c:pt>
                <c:pt idx="249">
                  <c:v>11.079005073345478</c:v>
                </c:pt>
                <c:pt idx="250">
                  <c:v>11.189027851034053</c:v>
                </c:pt>
                <c:pt idx="251">
                  <c:v>11.333049512748966</c:v>
                </c:pt>
                <c:pt idx="252">
                  <c:v>11.108247564373798</c:v>
                </c:pt>
                <c:pt idx="253">
                  <c:v>11.052212061331154</c:v>
                </c:pt>
                <c:pt idx="254">
                  <c:v>10.968171421628995</c:v>
                </c:pt>
                <c:pt idx="255">
                  <c:v>11.424940668483762</c:v>
                </c:pt>
                <c:pt idx="256">
                  <c:v>11.509653968808406</c:v>
                </c:pt>
                <c:pt idx="257">
                  <c:v>11.47159203490533</c:v>
                </c:pt>
                <c:pt idx="258">
                  <c:v>10.252255024121489</c:v>
                </c:pt>
                <c:pt idx="259">
                  <c:v>9.944480544868183</c:v>
                </c:pt>
                <c:pt idx="260">
                  <c:v>9.263951979029633</c:v>
                </c:pt>
                <c:pt idx="261">
                  <c:v>8.9719940448801356</c:v>
                </c:pt>
                <c:pt idx="262">
                  <c:v>8.7145185046034754</c:v>
                </c:pt>
                <c:pt idx="263">
                  <c:v>8.3821961332086872</c:v>
                </c:pt>
                <c:pt idx="264">
                  <c:v>8.3295636152333472</c:v>
                </c:pt>
                <c:pt idx="265">
                  <c:v>8.2667625947081032</c:v>
                </c:pt>
                <c:pt idx="266">
                  <c:v>8.8900880618020253</c:v>
                </c:pt>
                <c:pt idx="267">
                  <c:v>9.1099064456243397</c:v>
                </c:pt>
                <c:pt idx="268">
                  <c:v>9.6940267159739406</c:v>
                </c:pt>
                <c:pt idx="269">
                  <c:v>9.78835816344953</c:v>
                </c:pt>
                <c:pt idx="270">
                  <c:v>9.625776996539221</c:v>
                </c:pt>
                <c:pt idx="271">
                  <c:v>9.5520319996020167</c:v>
                </c:pt>
                <c:pt idx="272">
                  <c:v>9.1902001943523057</c:v>
                </c:pt>
                <c:pt idx="273">
                  <c:v>9.0163421648876412</c:v>
                </c:pt>
                <c:pt idx="274">
                  <c:v>8.7924456697423601</c:v>
                </c:pt>
                <c:pt idx="275">
                  <c:v>8.7873660664893318</c:v>
                </c:pt>
                <c:pt idx="276">
                  <c:v>8.9441750646274247</c:v>
                </c:pt>
                <c:pt idx="277">
                  <c:v>9.1586432637080524</c:v>
                </c:pt>
                <c:pt idx="278">
                  <c:v>9.1755927186492681</c:v>
                </c:pt>
                <c:pt idx="279">
                  <c:v>9.053447737428419</c:v>
                </c:pt>
                <c:pt idx="280">
                  <c:v>8.70206501581543</c:v>
                </c:pt>
                <c:pt idx="281">
                  <c:v>8.7773311461217229</c:v>
                </c:pt>
                <c:pt idx="282">
                  <c:v>9.5412436045467413</c:v>
                </c:pt>
                <c:pt idx="283">
                  <c:v>10.001931223718378</c:v>
                </c:pt>
                <c:pt idx="284">
                  <c:v>10.101770819751357</c:v>
                </c:pt>
                <c:pt idx="285">
                  <c:v>10.174029022395469</c:v>
                </c:pt>
                <c:pt idx="286">
                  <c:v>10.065530082058972</c:v>
                </c:pt>
                <c:pt idx="287">
                  <c:v>9.6866966748495056</c:v>
                </c:pt>
                <c:pt idx="288">
                  <c:v>9.0540239351552163</c:v>
                </c:pt>
                <c:pt idx="289">
                  <c:v>8.0606330893941625</c:v>
                </c:pt>
                <c:pt idx="290">
                  <c:v>6.756006336370068</c:v>
                </c:pt>
                <c:pt idx="291">
                  <c:v>6.0531720684701398</c:v>
                </c:pt>
                <c:pt idx="292">
                  <c:v>5.9383915490436854</c:v>
                </c:pt>
                <c:pt idx="293">
                  <c:v>4.3010911313928242</c:v>
                </c:pt>
                <c:pt idx="294">
                  <c:v>4.9043085806514242</c:v>
                </c:pt>
                <c:pt idx="295">
                  <c:v>5.1221509909906873</c:v>
                </c:pt>
                <c:pt idx="296">
                  <c:v>4.5312170359635653</c:v>
                </c:pt>
                <c:pt idx="297">
                  <c:v>4.2828897844026619</c:v>
                </c:pt>
                <c:pt idx="298">
                  <c:v>4.700515383520302</c:v>
                </c:pt>
                <c:pt idx="299">
                  <c:v>4.9517836190523079</c:v>
                </c:pt>
                <c:pt idx="300">
                  <c:v>4.8555117669644714</c:v>
                </c:pt>
                <c:pt idx="301">
                  <c:v>5.1798046977088354</c:v>
                </c:pt>
                <c:pt idx="302">
                  <c:v>4.4470149050695058</c:v>
                </c:pt>
                <c:pt idx="303">
                  <c:v>3.6506543296025651</c:v>
                </c:pt>
                <c:pt idx="304">
                  <c:v>3.9686235328641781</c:v>
                </c:pt>
                <c:pt idx="305">
                  <c:v>3.9323933476434143</c:v>
                </c:pt>
                <c:pt idx="306">
                  <c:v>3.9184174812883796</c:v>
                </c:pt>
                <c:pt idx="307">
                  <c:v>3.915655972001264</c:v>
                </c:pt>
                <c:pt idx="308">
                  <c:v>4.2530109079201575</c:v>
                </c:pt>
                <c:pt idx="309">
                  <c:v>4.3492393556084243</c:v>
                </c:pt>
                <c:pt idx="310">
                  <c:v>4.6727877646003195</c:v>
                </c:pt>
                <c:pt idx="311">
                  <c:v>5.0655319017526805</c:v>
                </c:pt>
                <c:pt idx="312">
                  <c:v>5.5556535362582133</c:v>
                </c:pt>
                <c:pt idx="313">
                  <c:v>5.5473274882169177</c:v>
                </c:pt>
                <c:pt idx="314">
                  <c:v>5.6250694906121135</c:v>
                </c:pt>
                <c:pt idx="315">
                  <c:v>5.8978528605187952</c:v>
                </c:pt>
                <c:pt idx="316">
                  <c:v>5.5997645828532869</c:v>
                </c:pt>
                <c:pt idx="317">
                  <c:v>5.065476278366515</c:v>
                </c:pt>
                <c:pt idx="318">
                  <c:v>5.1168558977229752</c:v>
                </c:pt>
                <c:pt idx="319">
                  <c:v>5.3887991076278849</c:v>
                </c:pt>
                <c:pt idx="320">
                  <c:v>5.1464516378544118</c:v>
                </c:pt>
                <c:pt idx="321">
                  <c:v>5.0775220374670438</c:v>
                </c:pt>
                <c:pt idx="322">
                  <c:v>4.8277687885620999</c:v>
                </c:pt>
                <c:pt idx="323">
                  <c:v>4.7137205770828672</c:v>
                </c:pt>
                <c:pt idx="324">
                  <c:v>4.8443824213547684</c:v>
                </c:pt>
                <c:pt idx="325">
                  <c:v>4.2103346505678028</c:v>
                </c:pt>
                <c:pt idx="326">
                  <c:v>4.0638696145012085</c:v>
                </c:pt>
                <c:pt idx="327">
                  <c:v>3.8048700486451441</c:v>
                </c:pt>
                <c:pt idx="328">
                  <c:v>3.7771006336486459</c:v>
                </c:pt>
                <c:pt idx="329">
                  <c:v>3.8001625689453644</c:v>
                </c:pt>
                <c:pt idx="330">
                  <c:v>3.5603695432974334</c:v>
                </c:pt>
                <c:pt idx="331">
                  <c:v>3.8970704789634851</c:v>
                </c:pt>
                <c:pt idx="332">
                  <c:v>3.7215843995678419</c:v>
                </c:pt>
                <c:pt idx="333">
                  <c:v>3.8771940486114</c:v>
                </c:pt>
                <c:pt idx="334">
                  <c:v>3.6116525878657431</c:v>
                </c:pt>
                <c:pt idx="335">
                  <c:v>3.3282685757236323</c:v>
                </c:pt>
                <c:pt idx="336">
                  <c:v>3.7826939979080003</c:v>
                </c:pt>
                <c:pt idx="337">
                  <c:v>3.8510521522153121</c:v>
                </c:pt>
                <c:pt idx="338">
                  <c:v>4.2070208411811754</c:v>
                </c:pt>
                <c:pt idx="339">
                  <c:v>5.1206271813423712</c:v>
                </c:pt>
                <c:pt idx="340">
                  <c:v>5.3975357042632401</c:v>
                </c:pt>
                <c:pt idx="341">
                  <c:v>4.7397779090007601</c:v>
                </c:pt>
                <c:pt idx="342">
                  <c:v>5.0627853790327428</c:v>
                </c:pt>
                <c:pt idx="343">
                  <c:v>5.4698838347241292</c:v>
                </c:pt>
                <c:pt idx="344">
                  <c:v>5.5565241410064452</c:v>
                </c:pt>
                <c:pt idx="345">
                  <c:v>5.0979038091373701</c:v>
                </c:pt>
                <c:pt idx="346">
                  <c:v>5.4933011957972226</c:v>
                </c:pt>
                <c:pt idx="347">
                  <c:v>5.7072287037617428</c:v>
                </c:pt>
                <c:pt idx="348">
                  <c:v>5.907053856752877</c:v>
                </c:pt>
                <c:pt idx="349">
                  <c:v>5.8826708210107652</c:v>
                </c:pt>
                <c:pt idx="350">
                  <c:v>5.3420781633268133</c:v>
                </c:pt>
                <c:pt idx="351">
                  <c:v>5.6907025982806134</c:v>
                </c:pt>
                <c:pt idx="352">
                  <c:v>5.7914912363585129</c:v>
                </c:pt>
                <c:pt idx="353">
                  <c:v>6.0911500277754085</c:v>
                </c:pt>
                <c:pt idx="354">
                  <c:v>5.9152223507999437</c:v>
                </c:pt>
                <c:pt idx="355">
                  <c:v>5.8813234409175204</c:v>
                </c:pt>
                <c:pt idx="356">
                  <c:v>5.9764037788851887</c:v>
                </c:pt>
                <c:pt idx="357">
                  <c:v>6.312697349005937</c:v>
                </c:pt>
                <c:pt idx="358">
                  <c:v>6.4164904890386056</c:v>
                </c:pt>
                <c:pt idx="359">
                  <c:v>6.4772674176074894</c:v>
                </c:pt>
                <c:pt idx="360">
                  <c:v>6.2828296301586191</c:v>
                </c:pt>
                <c:pt idx="361">
                  <c:v>6.1400525284266587</c:v>
                </c:pt>
                <c:pt idx="362">
                  <c:v>6.5194824320229161</c:v>
                </c:pt>
                <c:pt idx="363">
                  <c:v>6.4969638487895542</c:v>
                </c:pt>
                <c:pt idx="364">
                  <c:v>7.0484996797335207</c:v>
                </c:pt>
                <c:pt idx="365">
                  <c:v>7.1642907341682829</c:v>
                </c:pt>
              </c:numCache>
            </c:numRef>
          </c:val>
          <c:smooth val="0"/>
          <c:extLst>
            <c:ext xmlns:c16="http://schemas.microsoft.com/office/drawing/2014/chart" uri="{C3380CC4-5D6E-409C-BE32-E72D297353CC}">
              <c16:uniqueId val="{00000007-B474-460C-818D-6B6710265FF4}"/>
            </c:ext>
          </c:extLst>
        </c:ser>
        <c:ser>
          <c:idx val="8"/>
          <c:order val="8"/>
          <c:tx>
            <c:strRef>
              <c:f>'Progression - Hike cycle 1yr'!$K$10</c:f>
              <c:strCache>
                <c:ptCount val="1"/>
                <c:pt idx="0">
                  <c:v>TIPS (7.1%)</c:v>
                </c:pt>
              </c:strCache>
            </c:strRef>
          </c:tx>
          <c:spPr>
            <a:ln>
              <a:solidFill>
                <a:sysClr val="windowText" lastClr="000000"/>
              </a:solidFill>
              <a:prstDash val="solid"/>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1yr'!$K$11:$K$376</c:f>
              <c:numCache>
                <c:formatCode>#,##0.0</c:formatCode>
                <c:ptCount val="366"/>
                <c:pt idx="0">
                  <c:v>0</c:v>
                </c:pt>
                <c:pt idx="1">
                  <c:v>0.18312418967516195</c:v>
                </c:pt>
                <c:pt idx="2">
                  <c:v>0.51310424799407472</c:v>
                </c:pt>
                <c:pt idx="3">
                  <c:v>0.82830682176100456</c:v>
                </c:pt>
                <c:pt idx="4">
                  <c:v>0.82830682176100456</c:v>
                </c:pt>
                <c:pt idx="5">
                  <c:v>0.82830682176100456</c:v>
                </c:pt>
                <c:pt idx="6">
                  <c:v>0.77434811233753431</c:v>
                </c:pt>
                <c:pt idx="7">
                  <c:v>0.75907081668431153</c:v>
                </c:pt>
                <c:pt idx="8">
                  <c:v>0.62814717046310031</c:v>
                </c:pt>
                <c:pt idx="9">
                  <c:v>0.83707040465191473</c:v>
                </c:pt>
                <c:pt idx="10">
                  <c:v>0.71606829706587127</c:v>
                </c:pt>
                <c:pt idx="11">
                  <c:v>0.71606829706587127</c:v>
                </c:pt>
                <c:pt idx="12">
                  <c:v>0.71606829706587127</c:v>
                </c:pt>
                <c:pt idx="13">
                  <c:v>0.72238132842276459</c:v>
                </c:pt>
                <c:pt idx="14">
                  <c:v>0.53295369180054919</c:v>
                </c:pt>
                <c:pt idx="15">
                  <c:v>0.54218121896981353</c:v>
                </c:pt>
                <c:pt idx="16">
                  <c:v>0.7083696787124838</c:v>
                </c:pt>
                <c:pt idx="17">
                  <c:v>0.84999166737584153</c:v>
                </c:pt>
                <c:pt idx="18">
                  <c:v>0.84999166737584153</c:v>
                </c:pt>
                <c:pt idx="19">
                  <c:v>0.84999166737584153</c:v>
                </c:pt>
                <c:pt idx="20">
                  <c:v>0.92486459690996148</c:v>
                </c:pt>
                <c:pt idx="21">
                  <c:v>0.66858828953502891</c:v>
                </c:pt>
                <c:pt idx="22">
                  <c:v>0.81628397837604594</c:v>
                </c:pt>
                <c:pt idx="23">
                  <c:v>0.83064327930948423</c:v>
                </c:pt>
                <c:pt idx="24">
                  <c:v>0.86770524948499939</c:v>
                </c:pt>
                <c:pt idx="25">
                  <c:v>0.86770524948499939</c:v>
                </c:pt>
                <c:pt idx="26">
                  <c:v>0.86770524948499939</c:v>
                </c:pt>
                <c:pt idx="27">
                  <c:v>0.67005798067712641</c:v>
                </c:pt>
                <c:pt idx="28">
                  <c:v>0.44206056226122986</c:v>
                </c:pt>
                <c:pt idx="29">
                  <c:v>0.60809364172313229</c:v>
                </c:pt>
                <c:pt idx="30">
                  <c:v>0.62855510511884061</c:v>
                </c:pt>
                <c:pt idx="31">
                  <c:v>0.81650278927514197</c:v>
                </c:pt>
                <c:pt idx="32">
                  <c:v>0.81650278927514197</c:v>
                </c:pt>
                <c:pt idx="33">
                  <c:v>0.81650278927514197</c:v>
                </c:pt>
                <c:pt idx="34">
                  <c:v>0.87526297687022436</c:v>
                </c:pt>
                <c:pt idx="35">
                  <c:v>0.94066833836422925</c:v>
                </c:pt>
                <c:pt idx="36">
                  <c:v>0.88969704942347683</c:v>
                </c:pt>
                <c:pt idx="37">
                  <c:v>1.0085962992657442</c:v>
                </c:pt>
                <c:pt idx="38">
                  <c:v>1.4212600441561696</c:v>
                </c:pt>
                <c:pt idx="39">
                  <c:v>1.4212600441561696</c:v>
                </c:pt>
                <c:pt idx="40">
                  <c:v>1.4212600441561696</c:v>
                </c:pt>
                <c:pt idx="41">
                  <c:v>1.4287200675128602</c:v>
                </c:pt>
                <c:pt idx="42">
                  <c:v>1.3748568616171575</c:v>
                </c:pt>
                <c:pt idx="43">
                  <c:v>1.5417741575451764</c:v>
                </c:pt>
                <c:pt idx="44">
                  <c:v>1.7653446655848299</c:v>
                </c:pt>
                <c:pt idx="45">
                  <c:v>2.0847457877039601</c:v>
                </c:pt>
                <c:pt idx="46">
                  <c:v>2.0847457877039601</c:v>
                </c:pt>
                <c:pt idx="47">
                  <c:v>2.0847457877039601</c:v>
                </c:pt>
                <c:pt idx="48">
                  <c:v>1.819517697198747</c:v>
                </c:pt>
                <c:pt idx="49">
                  <c:v>1.991221278305022</c:v>
                </c:pt>
                <c:pt idx="50">
                  <c:v>1.9929673102435947</c:v>
                </c:pt>
                <c:pt idx="51">
                  <c:v>2.1688750316186223</c:v>
                </c:pt>
                <c:pt idx="52">
                  <c:v>2.0221233486068448</c:v>
                </c:pt>
                <c:pt idx="53">
                  <c:v>2.0221233486068448</c:v>
                </c:pt>
                <c:pt idx="54">
                  <c:v>2.0221233486068448</c:v>
                </c:pt>
                <c:pt idx="55">
                  <c:v>1.9268290896667113</c:v>
                </c:pt>
                <c:pt idx="56">
                  <c:v>1.7615634357588543</c:v>
                </c:pt>
                <c:pt idx="57">
                  <c:v>1.9094523583443435</c:v>
                </c:pt>
                <c:pt idx="58">
                  <c:v>2.038641926970445</c:v>
                </c:pt>
                <c:pt idx="59">
                  <c:v>1.9626665567924324</c:v>
                </c:pt>
                <c:pt idx="60">
                  <c:v>1.9626665567924324</c:v>
                </c:pt>
                <c:pt idx="61">
                  <c:v>1.9626665567924324</c:v>
                </c:pt>
                <c:pt idx="62">
                  <c:v>2.0057839592250084</c:v>
                </c:pt>
                <c:pt idx="63">
                  <c:v>2.0800539300244023</c:v>
                </c:pt>
                <c:pt idx="64">
                  <c:v>2.0472856979197354</c:v>
                </c:pt>
                <c:pt idx="65">
                  <c:v>1.9514315219157992</c:v>
                </c:pt>
                <c:pt idx="66">
                  <c:v>1.8038601496206692</c:v>
                </c:pt>
                <c:pt idx="67">
                  <c:v>1.8038601496206692</c:v>
                </c:pt>
                <c:pt idx="68">
                  <c:v>1.8038601496206692</c:v>
                </c:pt>
                <c:pt idx="69">
                  <c:v>1.8699218608196899</c:v>
                </c:pt>
                <c:pt idx="70">
                  <c:v>2.0726883096528295</c:v>
                </c:pt>
                <c:pt idx="71">
                  <c:v>2.2982433577177477</c:v>
                </c:pt>
                <c:pt idx="72">
                  <c:v>2.4278166888130079</c:v>
                </c:pt>
                <c:pt idx="73">
                  <c:v>2.3042094751234643</c:v>
                </c:pt>
                <c:pt idx="74">
                  <c:v>2.3042094751234643</c:v>
                </c:pt>
                <c:pt idx="75">
                  <c:v>2.3042094751234643</c:v>
                </c:pt>
                <c:pt idx="76">
                  <c:v>2.5381919141523732</c:v>
                </c:pt>
                <c:pt idx="77">
                  <c:v>2.4395625755810371</c:v>
                </c:pt>
                <c:pt idx="78">
                  <c:v>2.3467210555872788</c:v>
                </c:pt>
                <c:pt idx="79">
                  <c:v>2.6061059030571432</c:v>
                </c:pt>
                <c:pt idx="80">
                  <c:v>2.3296812302095868</c:v>
                </c:pt>
                <c:pt idx="81">
                  <c:v>2.3296812302095868</c:v>
                </c:pt>
                <c:pt idx="82">
                  <c:v>2.3296812302095868</c:v>
                </c:pt>
                <c:pt idx="83">
                  <c:v>2.369970188272267</c:v>
                </c:pt>
                <c:pt idx="84">
                  <c:v>2.4549120037263616</c:v>
                </c:pt>
                <c:pt idx="85">
                  <c:v>2.5556119726549107</c:v>
                </c:pt>
                <c:pt idx="86">
                  <c:v>2.3807016784327986</c:v>
                </c:pt>
                <c:pt idx="87">
                  <c:v>2.4235820153080199</c:v>
                </c:pt>
                <c:pt idx="88">
                  <c:v>2.4235820153080199</c:v>
                </c:pt>
                <c:pt idx="89">
                  <c:v>2.4235820153080199</c:v>
                </c:pt>
                <c:pt idx="90">
                  <c:v>2.505659841211072</c:v>
                </c:pt>
                <c:pt idx="91">
                  <c:v>2.5620519177289505</c:v>
                </c:pt>
                <c:pt idx="92">
                  <c:v>2.6746439126839792</c:v>
                </c:pt>
                <c:pt idx="93">
                  <c:v>2.8636370453135904</c:v>
                </c:pt>
                <c:pt idx="94">
                  <c:v>2.8239432880780306</c:v>
                </c:pt>
                <c:pt idx="95">
                  <c:v>2.8239432880780306</c:v>
                </c:pt>
                <c:pt idx="96">
                  <c:v>2.8239432880780306</c:v>
                </c:pt>
                <c:pt idx="97">
                  <c:v>2.7602709472149969</c:v>
                </c:pt>
                <c:pt idx="98">
                  <c:v>2.7339374505037206</c:v>
                </c:pt>
                <c:pt idx="99">
                  <c:v>2.4762513978058878</c:v>
                </c:pt>
                <c:pt idx="100">
                  <c:v>2.3852140406604105</c:v>
                </c:pt>
                <c:pt idx="101">
                  <c:v>2.67382826086439</c:v>
                </c:pt>
                <c:pt idx="102">
                  <c:v>2.67382826086439</c:v>
                </c:pt>
                <c:pt idx="103">
                  <c:v>2.67382826086439</c:v>
                </c:pt>
                <c:pt idx="104">
                  <c:v>2.6976085306846955</c:v>
                </c:pt>
                <c:pt idx="105">
                  <c:v>3.1220758174002712</c:v>
                </c:pt>
                <c:pt idx="106">
                  <c:v>3.2249489055578082</c:v>
                </c:pt>
                <c:pt idx="107">
                  <c:v>3.4186199148745913</c:v>
                </c:pt>
                <c:pt idx="108">
                  <c:v>3.3820296375666636</c:v>
                </c:pt>
                <c:pt idx="109">
                  <c:v>3.3820296375666636</c:v>
                </c:pt>
                <c:pt idx="110">
                  <c:v>3.3820296375666636</c:v>
                </c:pt>
                <c:pt idx="111">
                  <c:v>3.4258809406177613</c:v>
                </c:pt>
                <c:pt idx="112">
                  <c:v>3.5036780554372911</c:v>
                </c:pt>
                <c:pt idx="113">
                  <c:v>3.58023620486696</c:v>
                </c:pt>
                <c:pt idx="114">
                  <c:v>3.8347317615072227</c:v>
                </c:pt>
                <c:pt idx="115">
                  <c:v>3.7790800515215586</c:v>
                </c:pt>
                <c:pt idx="116">
                  <c:v>3.7790800515215586</c:v>
                </c:pt>
                <c:pt idx="117">
                  <c:v>3.7790800515215586</c:v>
                </c:pt>
                <c:pt idx="118">
                  <c:v>3.7302684884435848</c:v>
                </c:pt>
                <c:pt idx="119">
                  <c:v>3.5657186730793691</c:v>
                </c:pt>
                <c:pt idx="120">
                  <c:v>3.3773983727273547</c:v>
                </c:pt>
                <c:pt idx="121">
                  <c:v>3.4514659844261906</c:v>
                </c:pt>
                <c:pt idx="122">
                  <c:v>3.6459901847347638</c:v>
                </c:pt>
                <c:pt idx="123">
                  <c:v>3.6459901847347638</c:v>
                </c:pt>
                <c:pt idx="124">
                  <c:v>3.6459901847347638</c:v>
                </c:pt>
                <c:pt idx="125">
                  <c:v>3.5244762924544628</c:v>
                </c:pt>
                <c:pt idx="126">
                  <c:v>3.7842664543862754</c:v>
                </c:pt>
                <c:pt idx="127">
                  <c:v>3.7568979837510135</c:v>
                </c:pt>
                <c:pt idx="128">
                  <c:v>3.7064676143664599</c:v>
                </c:pt>
                <c:pt idx="129">
                  <c:v>3.5111532370715408</c:v>
                </c:pt>
                <c:pt idx="130">
                  <c:v>3.5111532370715408</c:v>
                </c:pt>
                <c:pt idx="131">
                  <c:v>3.5111532370715408</c:v>
                </c:pt>
                <c:pt idx="132">
                  <c:v>3.469087355480061</c:v>
                </c:pt>
                <c:pt idx="133">
                  <c:v>3.4326813996785979</c:v>
                </c:pt>
                <c:pt idx="134">
                  <c:v>3.5745117551596892</c:v>
                </c:pt>
                <c:pt idx="135">
                  <c:v>3.7277758982470872</c:v>
                </c:pt>
                <c:pt idx="136">
                  <c:v>3.9687186416860718</c:v>
                </c:pt>
                <c:pt idx="137">
                  <c:v>3.9687186416860718</c:v>
                </c:pt>
                <c:pt idx="138">
                  <c:v>3.9687186416860718</c:v>
                </c:pt>
                <c:pt idx="139">
                  <c:v>3.9001124340464948</c:v>
                </c:pt>
                <c:pt idx="140">
                  <c:v>3.9322150723927565</c:v>
                </c:pt>
                <c:pt idx="141">
                  <c:v>4.0891374754091174</c:v>
                </c:pt>
                <c:pt idx="142">
                  <c:v>4.228405960020468</c:v>
                </c:pt>
                <c:pt idx="143">
                  <c:v>4.0147781764141053</c:v>
                </c:pt>
                <c:pt idx="144">
                  <c:v>4.0147781764141053</c:v>
                </c:pt>
                <c:pt idx="145">
                  <c:v>4.0147781764141053</c:v>
                </c:pt>
                <c:pt idx="146">
                  <c:v>4.2072362058138246</c:v>
                </c:pt>
                <c:pt idx="147">
                  <c:v>4.2077891844135058</c:v>
                </c:pt>
                <c:pt idx="148">
                  <c:v>4.2695587844935101</c:v>
                </c:pt>
                <c:pt idx="149">
                  <c:v>4.2194438424680998</c:v>
                </c:pt>
                <c:pt idx="150">
                  <c:v>4.2612529018465501</c:v>
                </c:pt>
                <c:pt idx="151">
                  <c:v>4.2612529018465501</c:v>
                </c:pt>
                <c:pt idx="152">
                  <c:v>4.2612529018465501</c:v>
                </c:pt>
                <c:pt idx="153">
                  <c:v>4.0330630273422612</c:v>
                </c:pt>
                <c:pt idx="154">
                  <c:v>4.0388637466578574</c:v>
                </c:pt>
                <c:pt idx="155">
                  <c:v>3.5791164800075421</c:v>
                </c:pt>
                <c:pt idx="156">
                  <c:v>3.5687997578824011</c:v>
                </c:pt>
                <c:pt idx="157">
                  <c:v>3.8475817961369341</c:v>
                </c:pt>
                <c:pt idx="158">
                  <c:v>3.8475817961369341</c:v>
                </c:pt>
                <c:pt idx="159">
                  <c:v>3.8475817961369341</c:v>
                </c:pt>
                <c:pt idx="160">
                  <c:v>3.9310120563390782</c:v>
                </c:pt>
                <c:pt idx="161">
                  <c:v>3.9328694083243723</c:v>
                </c:pt>
                <c:pt idx="162">
                  <c:v>4.1799167314717112</c:v>
                </c:pt>
                <c:pt idx="163">
                  <c:v>4.2374880561331176</c:v>
                </c:pt>
                <c:pt idx="164">
                  <c:v>4.1097866463272927</c:v>
                </c:pt>
                <c:pt idx="165">
                  <c:v>4.1097866463272927</c:v>
                </c:pt>
                <c:pt idx="166">
                  <c:v>4.1097866463272927</c:v>
                </c:pt>
                <c:pt idx="167">
                  <c:v>4.203039753469251</c:v>
                </c:pt>
                <c:pt idx="168">
                  <c:v>4.1575887397078928</c:v>
                </c:pt>
                <c:pt idx="169">
                  <c:v>4.269531653357765</c:v>
                </c:pt>
                <c:pt idx="170">
                  <c:v>4.1065078150579248</c:v>
                </c:pt>
                <c:pt idx="171">
                  <c:v>4.2753610669238551</c:v>
                </c:pt>
                <c:pt idx="172">
                  <c:v>4.2753610669238551</c:v>
                </c:pt>
                <c:pt idx="173">
                  <c:v>4.2753610669238551</c:v>
                </c:pt>
                <c:pt idx="174">
                  <c:v>4.3510132498356144</c:v>
                </c:pt>
                <c:pt idx="175">
                  <c:v>4.6608392253359554</c:v>
                </c:pt>
                <c:pt idx="176">
                  <c:v>4.5711006524428903</c:v>
                </c:pt>
                <c:pt idx="177">
                  <c:v>4.5977755522301251</c:v>
                </c:pt>
                <c:pt idx="178">
                  <c:v>4.6137588128663864</c:v>
                </c:pt>
                <c:pt idx="179">
                  <c:v>4.6137588128663864</c:v>
                </c:pt>
                <c:pt idx="180">
                  <c:v>4.6137588128663864</c:v>
                </c:pt>
                <c:pt idx="181">
                  <c:v>4.5061255425302553</c:v>
                </c:pt>
                <c:pt idx="182">
                  <c:v>4.4042489325960625</c:v>
                </c:pt>
                <c:pt idx="183">
                  <c:v>4.3925091781719843</c:v>
                </c:pt>
                <c:pt idx="184">
                  <c:v>4.5026765887290559</c:v>
                </c:pt>
                <c:pt idx="185">
                  <c:v>4.4370403287395055</c:v>
                </c:pt>
                <c:pt idx="186">
                  <c:v>4.4370403287395055</c:v>
                </c:pt>
                <c:pt idx="187">
                  <c:v>4.4370403287395055</c:v>
                </c:pt>
                <c:pt idx="188">
                  <c:v>4.2592494272611319</c:v>
                </c:pt>
                <c:pt idx="189">
                  <c:v>4.0910655308123989</c:v>
                </c:pt>
                <c:pt idx="190">
                  <c:v>3.9977716690028142</c:v>
                </c:pt>
                <c:pt idx="191">
                  <c:v>3.9913633284150318</c:v>
                </c:pt>
                <c:pt idx="192">
                  <c:v>4.0759521026168866</c:v>
                </c:pt>
                <c:pt idx="193">
                  <c:v>4.0759521026168866</c:v>
                </c:pt>
                <c:pt idx="194">
                  <c:v>4.0759521026168866</c:v>
                </c:pt>
                <c:pt idx="195">
                  <c:v>4.2389550925809578</c:v>
                </c:pt>
                <c:pt idx="196">
                  <c:v>4.351423880353944</c:v>
                </c:pt>
                <c:pt idx="197">
                  <c:v>4.5395059243892009</c:v>
                </c:pt>
                <c:pt idx="198">
                  <c:v>4.6583609300265758</c:v>
                </c:pt>
                <c:pt idx="199">
                  <c:v>4.7174469353005177</c:v>
                </c:pt>
                <c:pt idx="200">
                  <c:v>4.7174469353005177</c:v>
                </c:pt>
                <c:pt idx="201">
                  <c:v>4.7174469353005177</c:v>
                </c:pt>
                <c:pt idx="202">
                  <c:v>4.7174469353005177</c:v>
                </c:pt>
                <c:pt idx="203">
                  <c:v>4.9044306340315424</c:v>
                </c:pt>
                <c:pt idx="204">
                  <c:v>4.9070251919166363</c:v>
                </c:pt>
                <c:pt idx="205">
                  <c:v>4.9434578645142926</c:v>
                </c:pt>
                <c:pt idx="206">
                  <c:v>5.0828307316504633</c:v>
                </c:pt>
                <c:pt idx="207">
                  <c:v>5.0828307316504633</c:v>
                </c:pt>
                <c:pt idx="208">
                  <c:v>5.0828307316504633</c:v>
                </c:pt>
                <c:pt idx="209">
                  <c:v>5.0537671653365797</c:v>
                </c:pt>
                <c:pt idx="210">
                  <c:v>4.7770180236229001</c:v>
                </c:pt>
                <c:pt idx="211">
                  <c:v>4.9472104533097996</c:v>
                </c:pt>
                <c:pt idx="212">
                  <c:v>4.8531611508712809</c:v>
                </c:pt>
                <c:pt idx="213">
                  <c:v>4.8534439516598598</c:v>
                </c:pt>
                <c:pt idx="214">
                  <c:v>4.8534439516598598</c:v>
                </c:pt>
                <c:pt idx="215">
                  <c:v>4.8534439516598598</c:v>
                </c:pt>
                <c:pt idx="216">
                  <c:v>5.0490990439638894</c:v>
                </c:pt>
                <c:pt idx="217">
                  <c:v>4.9639654571175553</c:v>
                </c:pt>
                <c:pt idx="218">
                  <c:v>5.0605236712432928</c:v>
                </c:pt>
                <c:pt idx="219">
                  <c:v>5.1131542936149037</c:v>
                </c:pt>
                <c:pt idx="220">
                  <c:v>5.2594692798615617</c:v>
                </c:pt>
                <c:pt idx="221">
                  <c:v>5.2594692798615617</c:v>
                </c:pt>
                <c:pt idx="222">
                  <c:v>5.2594692798615617</c:v>
                </c:pt>
                <c:pt idx="223">
                  <c:v>5.3270609942718403</c:v>
                </c:pt>
                <c:pt idx="224">
                  <c:v>5.5228046336009156</c:v>
                </c:pt>
                <c:pt idx="225">
                  <c:v>5.8131743837297334</c:v>
                </c:pt>
                <c:pt idx="226">
                  <c:v>5.6730659171296685</c:v>
                </c:pt>
                <c:pt idx="227">
                  <c:v>5.8499431273328755</c:v>
                </c:pt>
                <c:pt idx="228">
                  <c:v>5.8499431273328755</c:v>
                </c:pt>
                <c:pt idx="229">
                  <c:v>5.8499431273328755</c:v>
                </c:pt>
                <c:pt idx="230">
                  <c:v>5.7610386283913613</c:v>
                </c:pt>
                <c:pt idx="231">
                  <c:v>5.4393519752647279</c:v>
                </c:pt>
                <c:pt idx="232">
                  <c:v>5.367713818176024</c:v>
                </c:pt>
                <c:pt idx="233">
                  <c:v>5.4947031115287759</c:v>
                </c:pt>
                <c:pt idx="234">
                  <c:v>5.3772681386864418</c:v>
                </c:pt>
                <c:pt idx="235">
                  <c:v>5.3772681386864418</c:v>
                </c:pt>
                <c:pt idx="236">
                  <c:v>5.3772681386864418</c:v>
                </c:pt>
                <c:pt idx="237">
                  <c:v>5.3970951667207707</c:v>
                </c:pt>
                <c:pt idx="238">
                  <c:v>5.4248443527478898</c:v>
                </c:pt>
                <c:pt idx="239">
                  <c:v>5.4963419855941957</c:v>
                </c:pt>
                <c:pt idx="240">
                  <c:v>5.3779676448008145</c:v>
                </c:pt>
                <c:pt idx="241">
                  <c:v>5.4466699585789575</c:v>
                </c:pt>
                <c:pt idx="242">
                  <c:v>5.4466699585789575</c:v>
                </c:pt>
                <c:pt idx="243">
                  <c:v>5.4466699585789575</c:v>
                </c:pt>
                <c:pt idx="244">
                  <c:v>5.1980190726834978</c:v>
                </c:pt>
                <c:pt idx="245">
                  <c:v>5.1270300999521092</c:v>
                </c:pt>
                <c:pt idx="246">
                  <c:v>5.3026685723668976</c:v>
                </c:pt>
                <c:pt idx="247">
                  <c:v>5.4790007151322691</c:v>
                </c:pt>
                <c:pt idx="248">
                  <c:v>5.6018742125783021</c:v>
                </c:pt>
                <c:pt idx="249">
                  <c:v>5.6018742125783021</c:v>
                </c:pt>
                <c:pt idx="250">
                  <c:v>5.6018742125783021</c:v>
                </c:pt>
                <c:pt idx="251">
                  <c:v>5.8248083036050105</c:v>
                </c:pt>
                <c:pt idx="252">
                  <c:v>5.7836100747272381</c:v>
                </c:pt>
                <c:pt idx="253">
                  <c:v>5.4997567631681248</c:v>
                </c:pt>
                <c:pt idx="254">
                  <c:v>5.5111642980252507</c:v>
                </c:pt>
                <c:pt idx="255">
                  <c:v>5.129449405922955</c:v>
                </c:pt>
                <c:pt idx="256">
                  <c:v>5.129449405922955</c:v>
                </c:pt>
                <c:pt idx="257">
                  <c:v>5.129449405922955</c:v>
                </c:pt>
                <c:pt idx="258">
                  <c:v>5.3334140947245787</c:v>
                </c:pt>
                <c:pt idx="259">
                  <c:v>5.355566051340058</c:v>
                </c:pt>
                <c:pt idx="260">
                  <c:v>5.4975628040347937</c:v>
                </c:pt>
                <c:pt idx="261">
                  <c:v>5.6912264333589535</c:v>
                </c:pt>
                <c:pt idx="262">
                  <c:v>5.6115235932653702</c:v>
                </c:pt>
                <c:pt idx="263">
                  <c:v>5.6115235932653702</c:v>
                </c:pt>
                <c:pt idx="264">
                  <c:v>5.6115235932653702</c:v>
                </c:pt>
                <c:pt idx="265">
                  <c:v>5.5934664359222834</c:v>
                </c:pt>
                <c:pt idx="266">
                  <c:v>5.6378329029245151</c:v>
                </c:pt>
                <c:pt idx="267">
                  <c:v>5.6438374963787119</c:v>
                </c:pt>
                <c:pt idx="268">
                  <c:v>5.6659880656677828</c:v>
                </c:pt>
                <c:pt idx="269">
                  <c:v>5.4616970243658516</c:v>
                </c:pt>
                <c:pt idx="270">
                  <c:v>5.4616970243658516</c:v>
                </c:pt>
                <c:pt idx="271">
                  <c:v>5.4616970243658516</c:v>
                </c:pt>
                <c:pt idx="272">
                  <c:v>5.5117796257334222</c:v>
                </c:pt>
                <c:pt idx="273">
                  <c:v>5.3793033812018871</c:v>
                </c:pt>
                <c:pt idx="274">
                  <c:v>5.6156373717404522</c:v>
                </c:pt>
                <c:pt idx="275">
                  <c:v>5.9820263972924534</c:v>
                </c:pt>
                <c:pt idx="276">
                  <c:v>6.1866761782540722</c:v>
                </c:pt>
                <c:pt idx="277">
                  <c:v>6.1866761782540722</c:v>
                </c:pt>
                <c:pt idx="278">
                  <c:v>6.1866761782540722</c:v>
                </c:pt>
                <c:pt idx="279">
                  <c:v>6.281513375802998</c:v>
                </c:pt>
                <c:pt idx="280">
                  <c:v>6.2049904892948513</c:v>
                </c:pt>
                <c:pt idx="281">
                  <c:v>6.3741741261526803</c:v>
                </c:pt>
                <c:pt idx="282">
                  <c:v>6.3547283518310111</c:v>
                </c:pt>
                <c:pt idx="283">
                  <c:v>6.5477441005706405</c:v>
                </c:pt>
                <c:pt idx="284">
                  <c:v>6.5477441005706405</c:v>
                </c:pt>
                <c:pt idx="285">
                  <c:v>6.5477441005706405</c:v>
                </c:pt>
                <c:pt idx="286">
                  <c:v>6.676085385742847</c:v>
                </c:pt>
                <c:pt idx="287">
                  <c:v>6.9349250782933183</c:v>
                </c:pt>
                <c:pt idx="288">
                  <c:v>6.8809994863678741</c:v>
                </c:pt>
                <c:pt idx="289">
                  <c:v>6.9177640498478965</c:v>
                </c:pt>
                <c:pt idx="290">
                  <c:v>7.1322792531038175</c:v>
                </c:pt>
                <c:pt idx="291">
                  <c:v>7.1322792531038175</c:v>
                </c:pt>
                <c:pt idx="292">
                  <c:v>7.1322792531038175</c:v>
                </c:pt>
                <c:pt idx="293">
                  <c:v>7.3672490424616726</c:v>
                </c:pt>
                <c:pt idx="294">
                  <c:v>7.3398475244906622</c:v>
                </c:pt>
                <c:pt idx="295">
                  <c:v>7.3434318991250374</c:v>
                </c:pt>
                <c:pt idx="296">
                  <c:v>7.1494739616960432</c:v>
                </c:pt>
                <c:pt idx="297">
                  <c:v>7.2776920431113288</c:v>
                </c:pt>
                <c:pt idx="298">
                  <c:v>7.2776920431113288</c:v>
                </c:pt>
                <c:pt idx="299">
                  <c:v>7.2776920431113288</c:v>
                </c:pt>
                <c:pt idx="300">
                  <c:v>7.3014559247217568</c:v>
                </c:pt>
                <c:pt idx="301">
                  <c:v>7.1288380106408438</c:v>
                </c:pt>
                <c:pt idx="302">
                  <c:v>7.084921717420877</c:v>
                </c:pt>
                <c:pt idx="303">
                  <c:v>7.4656651373878971</c:v>
                </c:pt>
                <c:pt idx="304">
                  <c:v>7.3762413053588185</c:v>
                </c:pt>
                <c:pt idx="305">
                  <c:v>7.3762413053588185</c:v>
                </c:pt>
                <c:pt idx="306">
                  <c:v>7.3762413053588185</c:v>
                </c:pt>
                <c:pt idx="307">
                  <c:v>7.5700059522337311</c:v>
                </c:pt>
                <c:pt idx="308">
                  <c:v>7.5049390142204304</c:v>
                </c:pt>
                <c:pt idx="309">
                  <c:v>7.5376755072440611</c:v>
                </c:pt>
                <c:pt idx="310">
                  <c:v>7.5226213686010084</c:v>
                </c:pt>
                <c:pt idx="311">
                  <c:v>7.1459901100356644</c:v>
                </c:pt>
                <c:pt idx="312">
                  <c:v>7.1459901100356644</c:v>
                </c:pt>
                <c:pt idx="313">
                  <c:v>7.1459901100356644</c:v>
                </c:pt>
                <c:pt idx="314">
                  <c:v>7.1232793836033395</c:v>
                </c:pt>
                <c:pt idx="315">
                  <c:v>7.261466820178601</c:v>
                </c:pt>
                <c:pt idx="316">
                  <c:v>7.2790918607845185</c:v>
                </c:pt>
                <c:pt idx="317">
                  <c:v>7.0422688179157795</c:v>
                </c:pt>
                <c:pt idx="318">
                  <c:v>6.9836173343121422</c:v>
                </c:pt>
                <c:pt idx="319">
                  <c:v>6.9836173343121422</c:v>
                </c:pt>
                <c:pt idx="320">
                  <c:v>6.9836173343121422</c:v>
                </c:pt>
                <c:pt idx="321">
                  <c:v>7.1221859215657863</c:v>
                </c:pt>
                <c:pt idx="322">
                  <c:v>7.2818228941038248</c:v>
                </c:pt>
                <c:pt idx="323">
                  <c:v>7.242147820905724</c:v>
                </c:pt>
                <c:pt idx="324">
                  <c:v>6.9096136340298067</c:v>
                </c:pt>
                <c:pt idx="325">
                  <c:v>7.0642919985039656</c:v>
                </c:pt>
                <c:pt idx="326">
                  <c:v>7.0642919985039656</c:v>
                </c:pt>
                <c:pt idx="327">
                  <c:v>7.0642919985039656</c:v>
                </c:pt>
                <c:pt idx="328">
                  <c:v>7.2891825064098485</c:v>
                </c:pt>
                <c:pt idx="329">
                  <c:v>7.368348818882442</c:v>
                </c:pt>
                <c:pt idx="330">
                  <c:v>7.0847669850597912</c:v>
                </c:pt>
                <c:pt idx="331">
                  <c:v>6.9598622768257981</c:v>
                </c:pt>
                <c:pt idx="332">
                  <c:v>7.0374074269452009</c:v>
                </c:pt>
                <c:pt idx="333">
                  <c:v>7.0374074269452009</c:v>
                </c:pt>
                <c:pt idx="334">
                  <c:v>7.0374074269452009</c:v>
                </c:pt>
                <c:pt idx="335">
                  <c:v>6.6970758825450076</c:v>
                </c:pt>
                <c:pt idx="336">
                  <c:v>6.8829916125283654</c:v>
                </c:pt>
                <c:pt idx="337">
                  <c:v>7.323397261221487</c:v>
                </c:pt>
                <c:pt idx="338">
                  <c:v>7.374863611417851</c:v>
                </c:pt>
                <c:pt idx="339">
                  <c:v>7.2353434410531214</c:v>
                </c:pt>
                <c:pt idx="340">
                  <c:v>7.2353434410531214</c:v>
                </c:pt>
                <c:pt idx="341">
                  <c:v>7.2353434410531214</c:v>
                </c:pt>
                <c:pt idx="342">
                  <c:v>7.3098401429331288</c:v>
                </c:pt>
                <c:pt idx="343">
                  <c:v>7.424821221559097</c:v>
                </c:pt>
                <c:pt idx="344">
                  <c:v>7.2561687375884683</c:v>
                </c:pt>
                <c:pt idx="345">
                  <c:v>7.2063884930539208</c:v>
                </c:pt>
                <c:pt idx="346">
                  <c:v>6.9322849638189608</c:v>
                </c:pt>
                <c:pt idx="347">
                  <c:v>6.9322849638189608</c:v>
                </c:pt>
                <c:pt idx="348">
                  <c:v>6.9322849638189608</c:v>
                </c:pt>
                <c:pt idx="349">
                  <c:v>6.8856157413947612</c:v>
                </c:pt>
                <c:pt idx="350">
                  <c:v>6.8846427606258063</c:v>
                </c:pt>
                <c:pt idx="351">
                  <c:v>6.9625945635175617</c:v>
                </c:pt>
                <c:pt idx="352">
                  <c:v>7.0634495282377197</c:v>
                </c:pt>
                <c:pt idx="353">
                  <c:v>7.1301291497298571</c:v>
                </c:pt>
                <c:pt idx="354">
                  <c:v>7.1301291497298571</c:v>
                </c:pt>
                <c:pt idx="355">
                  <c:v>7.1301291497298571</c:v>
                </c:pt>
                <c:pt idx="356">
                  <c:v>7.172452521094641</c:v>
                </c:pt>
                <c:pt idx="357">
                  <c:v>7.243559052495999</c:v>
                </c:pt>
                <c:pt idx="358">
                  <c:v>7.4280341384623965</c:v>
                </c:pt>
                <c:pt idx="359">
                  <c:v>7.4053283708322395</c:v>
                </c:pt>
                <c:pt idx="360">
                  <c:v>7.3178029994004516</c:v>
                </c:pt>
                <c:pt idx="361">
                  <c:v>7.3178029994004516</c:v>
                </c:pt>
                <c:pt idx="362">
                  <c:v>7.3178029994004516</c:v>
                </c:pt>
                <c:pt idx="363">
                  <c:v>7.4611024088889311</c:v>
                </c:pt>
                <c:pt idx="364">
                  <c:v>7.2938057084710541</c:v>
                </c:pt>
                <c:pt idx="365">
                  <c:v>7.0663491927204518</c:v>
                </c:pt>
              </c:numCache>
            </c:numRef>
          </c:val>
          <c:smooth val="0"/>
          <c:extLst>
            <c:ext xmlns:c16="http://schemas.microsoft.com/office/drawing/2014/chart" uri="{C3380CC4-5D6E-409C-BE32-E72D297353CC}">
              <c16:uniqueId val="{00000008-B474-460C-818D-6B6710265FF4}"/>
            </c:ext>
          </c:extLst>
        </c:ser>
        <c:ser>
          <c:idx val="7"/>
          <c:order val="9"/>
          <c:tx>
            <c:strRef>
              <c:f>'Progression - Hike cycle 1yr'!$J$10</c:f>
              <c:strCache>
                <c:ptCount val="1"/>
                <c:pt idx="0">
                  <c:v>Inv. grade (4.8%)</c:v>
                </c:pt>
              </c:strCache>
            </c:strRef>
          </c:tx>
          <c:spPr>
            <a:ln>
              <a:solidFill>
                <a:srgbClr val="913C7D"/>
              </a:solidFill>
            </a:ln>
          </c:spPr>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1yr'!$J$11:$J$376</c:f>
              <c:numCache>
                <c:formatCode>#,##0.0</c:formatCode>
                <c:ptCount val="366"/>
                <c:pt idx="0">
                  <c:v>0</c:v>
                </c:pt>
                <c:pt idx="1">
                  <c:v>6.8700804845114316E-2</c:v>
                </c:pt>
                <c:pt idx="2">
                  <c:v>0.107332792746202</c:v>
                </c:pt>
                <c:pt idx="3">
                  <c:v>0.16266862054534093</c:v>
                </c:pt>
                <c:pt idx="4">
                  <c:v>0.15061013689965819</c:v>
                </c:pt>
                <c:pt idx="5">
                  <c:v>0.12046392778545689</c:v>
                </c:pt>
                <c:pt idx="6">
                  <c:v>0.14506761010719016</c:v>
                </c:pt>
                <c:pt idx="7">
                  <c:v>6.9285529038116689E-2</c:v>
                </c:pt>
                <c:pt idx="8">
                  <c:v>8.6389776906570237E-2</c:v>
                </c:pt>
                <c:pt idx="9">
                  <c:v>0.19249397977819216</c:v>
                </c:pt>
                <c:pt idx="10">
                  <c:v>0.2156492199659632</c:v>
                </c:pt>
                <c:pt idx="11">
                  <c:v>0.15977688338363327</c:v>
                </c:pt>
                <c:pt idx="12">
                  <c:v>0.1798743561264371</c:v>
                </c:pt>
                <c:pt idx="13">
                  <c:v>0.31985958696786554</c:v>
                </c:pt>
                <c:pt idx="14">
                  <c:v>0.20503253131131993</c:v>
                </c:pt>
                <c:pt idx="15">
                  <c:v>9.4072810418457387E-2</c:v>
                </c:pt>
                <c:pt idx="16">
                  <c:v>0.14757511677649049</c:v>
                </c:pt>
                <c:pt idx="17">
                  <c:v>0.28199153326624593</c:v>
                </c:pt>
                <c:pt idx="18">
                  <c:v>0.22227060829950407</c:v>
                </c:pt>
                <c:pt idx="19">
                  <c:v>0.26045580651082867</c:v>
                </c:pt>
                <c:pt idx="20">
                  <c:v>0.2439940981978328</c:v>
                </c:pt>
                <c:pt idx="21">
                  <c:v>0.12723486814954166</c:v>
                </c:pt>
                <c:pt idx="22">
                  <c:v>0.25395014092430834</c:v>
                </c:pt>
                <c:pt idx="23">
                  <c:v>0.17771003285158127</c:v>
                </c:pt>
                <c:pt idx="24">
                  <c:v>0.2115817873585657</c:v>
                </c:pt>
                <c:pt idx="25">
                  <c:v>0.27926490883744215</c:v>
                </c:pt>
                <c:pt idx="26">
                  <c:v>0.16939872451012139</c:v>
                </c:pt>
                <c:pt idx="27">
                  <c:v>9.8688412492837774E-2</c:v>
                </c:pt>
                <c:pt idx="28">
                  <c:v>1.1844012562498563E-2</c:v>
                </c:pt>
                <c:pt idx="29">
                  <c:v>8.0947756837559393E-2</c:v>
                </c:pt>
                <c:pt idx="30">
                  <c:v>-3.9874482490089846E-2</c:v>
                </c:pt>
                <c:pt idx="31">
                  <c:v>2.0197493168780944E-2</c:v>
                </c:pt>
                <c:pt idx="32">
                  <c:v>5.3864187237597783E-2</c:v>
                </c:pt>
                <c:pt idx="33">
                  <c:v>1.4339157510083744E-2</c:v>
                </c:pt>
                <c:pt idx="34">
                  <c:v>1.4563969976191249E-2</c:v>
                </c:pt>
                <c:pt idx="35">
                  <c:v>-5.947882069424093E-2</c:v>
                </c:pt>
                <c:pt idx="36">
                  <c:v>0.13689824134224704</c:v>
                </c:pt>
                <c:pt idx="37">
                  <c:v>0.2317173988309551</c:v>
                </c:pt>
                <c:pt idx="38">
                  <c:v>0.29858740773549997</c:v>
                </c:pt>
                <c:pt idx="39">
                  <c:v>0.30291156975457811</c:v>
                </c:pt>
                <c:pt idx="40">
                  <c:v>0.31463509552121183</c:v>
                </c:pt>
                <c:pt idx="41">
                  <c:v>0.30958182494548625</c:v>
                </c:pt>
                <c:pt idx="42">
                  <c:v>0.28452381807537508</c:v>
                </c:pt>
                <c:pt idx="43">
                  <c:v>0.26000824482828033</c:v>
                </c:pt>
                <c:pt idx="44">
                  <c:v>0.23414346465943092</c:v>
                </c:pt>
                <c:pt idx="45">
                  <c:v>0.47818241993627941</c:v>
                </c:pt>
                <c:pt idx="46">
                  <c:v>0.49305757027429564</c:v>
                </c:pt>
                <c:pt idx="47">
                  <c:v>0.58182140822167439</c:v>
                </c:pt>
                <c:pt idx="48">
                  <c:v>0.54503917077475927</c:v>
                </c:pt>
                <c:pt idx="49">
                  <c:v>0.68202317171549787</c:v>
                </c:pt>
                <c:pt idx="50">
                  <c:v>0.58324832668889659</c:v>
                </c:pt>
                <c:pt idx="51">
                  <c:v>0.62331352069592949</c:v>
                </c:pt>
                <c:pt idx="52">
                  <c:v>0.65448840996545687</c:v>
                </c:pt>
                <c:pt idx="53">
                  <c:v>0.62615616969635246</c:v>
                </c:pt>
                <c:pt idx="54">
                  <c:v>0.54911585751561187</c:v>
                </c:pt>
                <c:pt idx="55">
                  <c:v>0.56348009812245525</c:v>
                </c:pt>
                <c:pt idx="56">
                  <c:v>0.60172870073810669</c:v>
                </c:pt>
                <c:pt idx="57">
                  <c:v>0.76574447669263579</c:v>
                </c:pt>
                <c:pt idx="58">
                  <c:v>0.77768778485042711</c:v>
                </c:pt>
                <c:pt idx="59">
                  <c:v>0.56944876282488233</c:v>
                </c:pt>
                <c:pt idx="60">
                  <c:v>0.26843376095682336</c:v>
                </c:pt>
                <c:pt idx="61">
                  <c:v>0.42251438531830898</c:v>
                </c:pt>
                <c:pt idx="62">
                  <c:v>0.42408863088374782</c:v>
                </c:pt>
                <c:pt idx="63">
                  <c:v>0.50764448883027002</c:v>
                </c:pt>
                <c:pt idx="64">
                  <c:v>0.38086591477974208</c:v>
                </c:pt>
                <c:pt idx="65">
                  <c:v>0.35117344940727369</c:v>
                </c:pt>
                <c:pt idx="66">
                  <c:v>0.45016119852798508</c:v>
                </c:pt>
                <c:pt idx="67">
                  <c:v>0.56019430718171392</c:v>
                </c:pt>
                <c:pt idx="68">
                  <c:v>0.61780706237774874</c:v>
                </c:pt>
                <c:pt idx="69">
                  <c:v>0.56183628520757978</c:v>
                </c:pt>
                <c:pt idx="70">
                  <c:v>0.58053480274911085</c:v>
                </c:pt>
                <c:pt idx="71">
                  <c:v>0.73458022570086035</c:v>
                </c:pt>
                <c:pt idx="72">
                  <c:v>0.733946497281177</c:v>
                </c:pt>
                <c:pt idx="73">
                  <c:v>0.76258967161386015</c:v>
                </c:pt>
                <c:pt idx="74">
                  <c:v>0.73376416697384261</c:v>
                </c:pt>
                <c:pt idx="75">
                  <c:v>0.77027457578993541</c:v>
                </c:pt>
                <c:pt idx="76">
                  <c:v>0.85113274968533259</c:v>
                </c:pt>
                <c:pt idx="77">
                  <c:v>0.84115111508018092</c:v>
                </c:pt>
                <c:pt idx="78">
                  <c:v>0.83741142692623338</c:v>
                </c:pt>
                <c:pt idx="79">
                  <c:v>1.0028924595277866</c:v>
                </c:pt>
                <c:pt idx="80">
                  <c:v>1.0241835745366501</c:v>
                </c:pt>
                <c:pt idx="81">
                  <c:v>1.1478965996055779</c:v>
                </c:pt>
                <c:pt idx="82">
                  <c:v>1.1633046620417287</c:v>
                </c:pt>
                <c:pt idx="83">
                  <c:v>1.197555656612399</c:v>
                </c:pt>
                <c:pt idx="84">
                  <c:v>1.1320025207405915</c:v>
                </c:pt>
                <c:pt idx="85">
                  <c:v>1.1089617305706101</c:v>
                </c:pt>
                <c:pt idx="86">
                  <c:v>1.1508095616795266</c:v>
                </c:pt>
                <c:pt idx="87">
                  <c:v>1.2229224571528574</c:v>
                </c:pt>
                <c:pt idx="88">
                  <c:v>1.2371060618213403</c:v>
                </c:pt>
                <c:pt idx="89">
                  <c:v>1.2103094314976048</c:v>
                </c:pt>
                <c:pt idx="90">
                  <c:v>1.2130153167222324</c:v>
                </c:pt>
                <c:pt idx="91">
                  <c:v>1.1685642216831993</c:v>
                </c:pt>
                <c:pt idx="92">
                  <c:v>0.87133338416382389</c:v>
                </c:pt>
                <c:pt idx="93">
                  <c:v>0.95502486106938245</c:v>
                </c:pt>
                <c:pt idx="94">
                  <c:v>0.80817286151698708</c:v>
                </c:pt>
                <c:pt idx="95">
                  <c:v>0.74378198036511911</c:v>
                </c:pt>
                <c:pt idx="96">
                  <c:v>0.8851342053228306</c:v>
                </c:pt>
                <c:pt idx="97">
                  <c:v>0.83494243829738579</c:v>
                </c:pt>
                <c:pt idx="98">
                  <c:v>0.75558291296833546</c:v>
                </c:pt>
                <c:pt idx="99">
                  <c:v>0.9169393814569915</c:v>
                </c:pt>
                <c:pt idx="100">
                  <c:v>0.91386551281061656</c:v>
                </c:pt>
                <c:pt idx="101">
                  <c:v>1.1446904131345148</c:v>
                </c:pt>
                <c:pt idx="102">
                  <c:v>1.1982836737819857</c:v>
                </c:pt>
                <c:pt idx="103">
                  <c:v>1.3453301826834907</c:v>
                </c:pt>
                <c:pt idx="104">
                  <c:v>1.4243925418340164</c:v>
                </c:pt>
                <c:pt idx="105">
                  <c:v>1.6189898535062874</c:v>
                </c:pt>
                <c:pt idx="106">
                  <c:v>1.5205178213087578</c:v>
                </c:pt>
                <c:pt idx="107">
                  <c:v>1.6092473002682706</c:v>
                </c:pt>
                <c:pt idx="108">
                  <c:v>1.6495199445677411</c:v>
                </c:pt>
                <c:pt idx="109">
                  <c:v>1.531947922974517</c:v>
                </c:pt>
                <c:pt idx="110">
                  <c:v>1.5701331211858394</c:v>
                </c:pt>
                <c:pt idx="111">
                  <c:v>1.5926297387368971</c:v>
                </c:pt>
                <c:pt idx="112">
                  <c:v>1.6311251708598018</c:v>
                </c:pt>
                <c:pt idx="113">
                  <c:v>1.6256848209227126</c:v>
                </c:pt>
                <c:pt idx="114">
                  <c:v>1.7374210366893106</c:v>
                </c:pt>
                <c:pt idx="115">
                  <c:v>1.7276431766990452</c:v>
                </c:pt>
                <c:pt idx="116">
                  <c:v>1.6916974066953649</c:v>
                </c:pt>
                <c:pt idx="117">
                  <c:v>1.6595414503068806</c:v>
                </c:pt>
                <c:pt idx="118">
                  <c:v>1.7356464983875508</c:v>
                </c:pt>
                <c:pt idx="119">
                  <c:v>1.7077556104168412</c:v>
                </c:pt>
                <c:pt idx="120">
                  <c:v>1.9142321244339613</c:v>
                </c:pt>
                <c:pt idx="121">
                  <c:v>2.0133018752542942</c:v>
                </c:pt>
                <c:pt idx="122">
                  <c:v>2.2248746124538821</c:v>
                </c:pt>
                <c:pt idx="123">
                  <c:v>2.2880276966816515</c:v>
                </c:pt>
                <c:pt idx="124">
                  <c:v>2.2555367824141204</c:v>
                </c:pt>
                <c:pt idx="125">
                  <c:v>2.1512426128233253</c:v>
                </c:pt>
                <c:pt idx="126">
                  <c:v>2.2421153464325916</c:v>
                </c:pt>
                <c:pt idx="127">
                  <c:v>2.2213719231931899</c:v>
                </c:pt>
                <c:pt idx="128">
                  <c:v>2.3171601492078975</c:v>
                </c:pt>
                <c:pt idx="129">
                  <c:v>2.2879874120529453</c:v>
                </c:pt>
                <c:pt idx="130">
                  <c:v>2.1032273393995959</c:v>
                </c:pt>
                <c:pt idx="131">
                  <c:v>2.1759131991527303</c:v>
                </c:pt>
                <c:pt idx="132">
                  <c:v>2.0525386939632373</c:v>
                </c:pt>
                <c:pt idx="133">
                  <c:v>2.0415605698448713</c:v>
                </c:pt>
                <c:pt idx="134">
                  <c:v>1.9877553245480617</c:v>
                </c:pt>
                <c:pt idx="135">
                  <c:v>2.0310900330757575</c:v>
                </c:pt>
                <c:pt idx="136">
                  <c:v>2.1528098503135928</c:v>
                </c:pt>
                <c:pt idx="137">
                  <c:v>2.0228051092105015</c:v>
                </c:pt>
                <c:pt idx="138">
                  <c:v>1.9695468064420729</c:v>
                </c:pt>
                <c:pt idx="139">
                  <c:v>2.0298488418806331</c:v>
                </c:pt>
                <c:pt idx="140">
                  <c:v>2.0972168174605899</c:v>
                </c:pt>
                <c:pt idx="141">
                  <c:v>1.9916685512782073</c:v>
                </c:pt>
                <c:pt idx="142">
                  <c:v>2.0659538697434043</c:v>
                </c:pt>
                <c:pt idx="143">
                  <c:v>2.0556042352542403</c:v>
                </c:pt>
                <c:pt idx="144">
                  <c:v>2.1287270874785125</c:v>
                </c:pt>
                <c:pt idx="145">
                  <c:v>2.0483371965073038</c:v>
                </c:pt>
                <c:pt idx="146">
                  <c:v>2.1012805302952198</c:v>
                </c:pt>
                <c:pt idx="147">
                  <c:v>2.0609231510577368</c:v>
                </c:pt>
                <c:pt idx="148">
                  <c:v>2.0841127267238857</c:v>
                </c:pt>
                <c:pt idx="149">
                  <c:v>2.0273135631754169</c:v>
                </c:pt>
                <c:pt idx="150">
                  <c:v>1.9685486016840148</c:v>
                </c:pt>
                <c:pt idx="151">
                  <c:v>1.9156205781352889</c:v>
                </c:pt>
                <c:pt idx="152">
                  <c:v>1.9574903130161261</c:v>
                </c:pt>
                <c:pt idx="153">
                  <c:v>1.7901687734483815</c:v>
                </c:pt>
                <c:pt idx="154">
                  <c:v>1.8415514305059368</c:v>
                </c:pt>
                <c:pt idx="155">
                  <c:v>1.5877462971022838</c:v>
                </c:pt>
                <c:pt idx="156">
                  <c:v>1.5976503290208943</c:v>
                </c:pt>
                <c:pt idx="157">
                  <c:v>1.8675036796215294</c:v>
                </c:pt>
                <c:pt idx="158">
                  <c:v>1.7976182747927894</c:v>
                </c:pt>
                <c:pt idx="159">
                  <c:v>1.8435075042221882</c:v>
                </c:pt>
                <c:pt idx="160">
                  <c:v>1.9330456938944818</c:v>
                </c:pt>
                <c:pt idx="161">
                  <c:v>2.137393606717648</c:v>
                </c:pt>
                <c:pt idx="162">
                  <c:v>2.2332440634532391</c:v>
                </c:pt>
                <c:pt idx="163">
                  <c:v>2.2736404831101176</c:v>
                </c:pt>
                <c:pt idx="164">
                  <c:v>2.3268899527531195</c:v>
                </c:pt>
                <c:pt idx="165">
                  <c:v>2.3626853799404102</c:v>
                </c:pt>
                <c:pt idx="166">
                  <c:v>2.4199631772573982</c:v>
                </c:pt>
                <c:pt idx="167">
                  <c:v>2.3136509208723011</c:v>
                </c:pt>
                <c:pt idx="168">
                  <c:v>2.2448193632741864</c:v>
                </c:pt>
                <c:pt idx="169">
                  <c:v>2.2340405857984003</c:v>
                </c:pt>
                <c:pt idx="170">
                  <c:v>2.1101773319631034</c:v>
                </c:pt>
                <c:pt idx="171">
                  <c:v>2.1700352046186744</c:v>
                </c:pt>
                <c:pt idx="172">
                  <c:v>2.3010567222095824</c:v>
                </c:pt>
                <c:pt idx="173">
                  <c:v>2.2990469749352993</c:v>
                </c:pt>
                <c:pt idx="174">
                  <c:v>2.1945172756439946</c:v>
                </c:pt>
                <c:pt idx="175">
                  <c:v>2.2921476048836786</c:v>
                </c:pt>
                <c:pt idx="176">
                  <c:v>2.6407561199753715</c:v>
                </c:pt>
                <c:pt idx="177">
                  <c:v>2.6781722720797907</c:v>
                </c:pt>
                <c:pt idx="178">
                  <c:v>2.6976246030183582</c:v>
                </c:pt>
                <c:pt idx="179">
                  <c:v>2.6958776996974798</c:v>
                </c:pt>
                <c:pt idx="180">
                  <c:v>2.7230092879002621</c:v>
                </c:pt>
                <c:pt idx="181">
                  <c:v>2.7405949527375206</c:v>
                </c:pt>
                <c:pt idx="182">
                  <c:v>2.7347109318107421</c:v>
                </c:pt>
                <c:pt idx="183">
                  <c:v>2.5794267124777965</c:v>
                </c:pt>
                <c:pt idx="184">
                  <c:v>2.7265613074140638</c:v>
                </c:pt>
                <c:pt idx="185">
                  <c:v>2.6019372211999658</c:v>
                </c:pt>
                <c:pt idx="186">
                  <c:v>2.6569705419078815</c:v>
                </c:pt>
                <c:pt idx="187">
                  <c:v>2.6241446697613036</c:v>
                </c:pt>
                <c:pt idx="188">
                  <c:v>2.5036627435194747</c:v>
                </c:pt>
                <c:pt idx="189">
                  <c:v>2.4576451872224592</c:v>
                </c:pt>
                <c:pt idx="190">
                  <c:v>2.4237152522613137</c:v>
                </c:pt>
                <c:pt idx="191">
                  <c:v>2.5349760152117455</c:v>
                </c:pt>
                <c:pt idx="192">
                  <c:v>2.7254066758185713</c:v>
                </c:pt>
                <c:pt idx="193">
                  <c:v>2.7310389426395587</c:v>
                </c:pt>
                <c:pt idx="194">
                  <c:v>2.8265019381678735</c:v>
                </c:pt>
                <c:pt idx="195">
                  <c:v>2.9624210144852392</c:v>
                </c:pt>
                <c:pt idx="196">
                  <c:v>2.8438551661729567</c:v>
                </c:pt>
                <c:pt idx="197">
                  <c:v>2.8705912791344623</c:v>
                </c:pt>
                <c:pt idx="198">
                  <c:v>2.8822688463291035</c:v>
                </c:pt>
                <c:pt idx="199">
                  <c:v>2.8571879529029598</c:v>
                </c:pt>
                <c:pt idx="200">
                  <c:v>2.7768117708302587</c:v>
                </c:pt>
                <c:pt idx="201">
                  <c:v>2.8096376429768366</c:v>
                </c:pt>
                <c:pt idx="202">
                  <c:v>2.885673081520439</c:v>
                </c:pt>
                <c:pt idx="203">
                  <c:v>2.8976803584719391</c:v>
                </c:pt>
                <c:pt idx="204">
                  <c:v>3.0502693051846763</c:v>
                </c:pt>
                <c:pt idx="205">
                  <c:v>3.0342361862714706</c:v>
                </c:pt>
                <c:pt idx="206">
                  <c:v>3.112441758834199</c:v>
                </c:pt>
                <c:pt idx="207">
                  <c:v>3.0592642304884961</c:v>
                </c:pt>
                <c:pt idx="208">
                  <c:v>3.0981193444579169</c:v>
                </c:pt>
                <c:pt idx="209">
                  <c:v>3.1811911183281749</c:v>
                </c:pt>
                <c:pt idx="210">
                  <c:v>3.1065059047308941</c:v>
                </c:pt>
                <c:pt idx="211">
                  <c:v>3.1512151684996481</c:v>
                </c:pt>
                <c:pt idx="212">
                  <c:v>3.1139512596971231</c:v>
                </c:pt>
                <c:pt idx="213">
                  <c:v>3.2130734836347385</c:v>
                </c:pt>
                <c:pt idx="214">
                  <c:v>3.2402450893068107</c:v>
                </c:pt>
                <c:pt idx="215">
                  <c:v>3.2054094698859514</c:v>
                </c:pt>
                <c:pt idx="216">
                  <c:v>3.1364551648400285</c:v>
                </c:pt>
                <c:pt idx="217">
                  <c:v>3.3056760363476156</c:v>
                </c:pt>
                <c:pt idx="218">
                  <c:v>3.1011503652114407</c:v>
                </c:pt>
                <c:pt idx="219">
                  <c:v>3.2601565972642321</c:v>
                </c:pt>
                <c:pt idx="220">
                  <c:v>3.3365850152382577</c:v>
                </c:pt>
                <c:pt idx="221">
                  <c:v>3.3144796012690114</c:v>
                </c:pt>
                <c:pt idx="222">
                  <c:v>3.3339071582537172</c:v>
                </c:pt>
                <c:pt idx="223">
                  <c:v>3.3263874157602586</c:v>
                </c:pt>
                <c:pt idx="224">
                  <c:v>3.4015594349674294</c:v>
                </c:pt>
                <c:pt idx="225">
                  <c:v>3.2715222840330922</c:v>
                </c:pt>
                <c:pt idx="226">
                  <c:v>3.1724306602621395</c:v>
                </c:pt>
                <c:pt idx="227">
                  <c:v>3.2874921754024582</c:v>
                </c:pt>
                <c:pt idx="228">
                  <c:v>3.3303148636004742</c:v>
                </c:pt>
                <c:pt idx="229">
                  <c:v>3.2974889914538936</c:v>
                </c:pt>
                <c:pt idx="230">
                  <c:v>3.3236020711878389</c:v>
                </c:pt>
                <c:pt idx="231">
                  <c:v>3.2568023987352879</c:v>
                </c:pt>
                <c:pt idx="232">
                  <c:v>3.1897217505805675</c:v>
                </c:pt>
                <c:pt idx="233">
                  <c:v>3.2475680959295046</c:v>
                </c:pt>
                <c:pt idx="234">
                  <c:v>3.2036395153228332</c:v>
                </c:pt>
                <c:pt idx="235">
                  <c:v>3.2135508782922018</c:v>
                </c:pt>
                <c:pt idx="236">
                  <c:v>3.1844095428151364</c:v>
                </c:pt>
                <c:pt idx="237">
                  <c:v>3.2311136061891403</c:v>
                </c:pt>
                <c:pt idx="238">
                  <c:v>3.370128017155769</c:v>
                </c:pt>
                <c:pt idx="239">
                  <c:v>3.3763758019491235</c:v>
                </c:pt>
                <c:pt idx="240">
                  <c:v>3.3962047529205757</c:v>
                </c:pt>
                <c:pt idx="241">
                  <c:v>3.4397555068858372</c:v>
                </c:pt>
                <c:pt idx="242">
                  <c:v>3.428562717427428</c:v>
                </c:pt>
                <c:pt idx="243">
                  <c:v>3.4091351604427174</c:v>
                </c:pt>
                <c:pt idx="244">
                  <c:v>3.1889498479535749</c:v>
                </c:pt>
                <c:pt idx="245">
                  <c:v>3.159571196017108</c:v>
                </c:pt>
                <c:pt idx="246">
                  <c:v>3.2847359788130648</c:v>
                </c:pt>
                <c:pt idx="247">
                  <c:v>3.3243561620376871</c:v>
                </c:pt>
                <c:pt idx="248">
                  <c:v>3.396255058911946</c:v>
                </c:pt>
                <c:pt idx="249">
                  <c:v>3.4098408617479863</c:v>
                </c:pt>
                <c:pt idx="250">
                  <c:v>3.4711381536135315</c:v>
                </c:pt>
                <c:pt idx="251">
                  <c:v>3.4789824939269365</c:v>
                </c:pt>
                <c:pt idx="252">
                  <c:v>3.5022581313529484</c:v>
                </c:pt>
                <c:pt idx="253">
                  <c:v>3.4254477589809169</c:v>
                </c:pt>
                <c:pt idx="254">
                  <c:v>3.4869912737592563</c:v>
                </c:pt>
                <c:pt idx="255">
                  <c:v>3.3272556588250835</c:v>
                </c:pt>
                <c:pt idx="256">
                  <c:v>3.2777240859853678</c:v>
                </c:pt>
                <c:pt idx="257">
                  <c:v>3.2680103074930122</c:v>
                </c:pt>
                <c:pt idx="258">
                  <c:v>3.3436885256302262</c:v>
                </c:pt>
                <c:pt idx="259">
                  <c:v>3.1951966067441688</c:v>
                </c:pt>
                <c:pt idx="260">
                  <c:v>3.2517520829125379</c:v>
                </c:pt>
                <c:pt idx="261">
                  <c:v>3.3628236944554324</c:v>
                </c:pt>
                <c:pt idx="262">
                  <c:v>3.4322478698570258</c:v>
                </c:pt>
                <c:pt idx="263">
                  <c:v>3.4702282594000122</c:v>
                </c:pt>
                <c:pt idx="264">
                  <c:v>3.4568299442381445</c:v>
                </c:pt>
                <c:pt idx="265">
                  <c:v>3.453634626272339</c:v>
                </c:pt>
                <c:pt idx="266">
                  <c:v>3.4224815668767183</c:v>
                </c:pt>
                <c:pt idx="267">
                  <c:v>3.5033715674452437</c:v>
                </c:pt>
                <c:pt idx="268">
                  <c:v>3.4466634245217236</c:v>
                </c:pt>
                <c:pt idx="269">
                  <c:v>3.342483993712746</c:v>
                </c:pt>
                <c:pt idx="270">
                  <c:v>3.3914361522778629</c:v>
                </c:pt>
                <c:pt idx="271">
                  <c:v>3.3020023985723901</c:v>
                </c:pt>
                <c:pt idx="272">
                  <c:v>3.245439034539479</c:v>
                </c:pt>
                <c:pt idx="273">
                  <c:v>3.2085961222677506</c:v>
                </c:pt>
                <c:pt idx="274">
                  <c:v>3.2282761180056583</c:v>
                </c:pt>
                <c:pt idx="275">
                  <c:v>3.3532899601509563</c:v>
                </c:pt>
                <c:pt idx="276">
                  <c:v>3.4383202791945493</c:v>
                </c:pt>
                <c:pt idx="277">
                  <c:v>3.4471564606489573</c:v>
                </c:pt>
                <c:pt idx="278">
                  <c:v>3.4910359428040794</c:v>
                </c:pt>
                <c:pt idx="279">
                  <c:v>3.5886770732216222</c:v>
                </c:pt>
                <c:pt idx="280">
                  <c:v>3.6761205120333313</c:v>
                </c:pt>
                <c:pt idx="281">
                  <c:v>3.6628022863025556</c:v>
                </c:pt>
                <c:pt idx="282">
                  <c:v>3.7127004211596648</c:v>
                </c:pt>
                <c:pt idx="283">
                  <c:v>3.7649844374892694</c:v>
                </c:pt>
                <c:pt idx="284">
                  <c:v>3.8994644229119872</c:v>
                </c:pt>
                <c:pt idx="285">
                  <c:v>3.9225765165662123</c:v>
                </c:pt>
                <c:pt idx="286">
                  <c:v>3.9636901147795371</c:v>
                </c:pt>
                <c:pt idx="287">
                  <c:v>4.0933054951717951</c:v>
                </c:pt>
                <c:pt idx="288">
                  <c:v>4.0477827180792421</c:v>
                </c:pt>
                <c:pt idx="289">
                  <c:v>4.0725967140484824</c:v>
                </c:pt>
                <c:pt idx="290">
                  <c:v>4.1923699280000353</c:v>
                </c:pt>
                <c:pt idx="291">
                  <c:v>4.2758375235691481</c:v>
                </c:pt>
                <c:pt idx="292">
                  <c:v>4.3029691117719313</c:v>
                </c:pt>
                <c:pt idx="293">
                  <c:v>4.3959795800545383</c:v>
                </c:pt>
                <c:pt idx="294">
                  <c:v>4.3867686420806136</c:v>
                </c:pt>
                <c:pt idx="295">
                  <c:v>4.4176914304395014</c:v>
                </c:pt>
                <c:pt idx="296">
                  <c:v>4.3013157144641339</c:v>
                </c:pt>
                <c:pt idx="297">
                  <c:v>4.3143826797220246</c:v>
                </c:pt>
                <c:pt idx="298">
                  <c:v>4.1953406774019042</c:v>
                </c:pt>
                <c:pt idx="299">
                  <c:v>4.1243296070440021</c:v>
                </c:pt>
                <c:pt idx="300">
                  <c:v>4.1766937879235915</c:v>
                </c:pt>
                <c:pt idx="301">
                  <c:v>4.0293560551433432</c:v>
                </c:pt>
                <c:pt idx="302">
                  <c:v>4.110317250956772</c:v>
                </c:pt>
                <c:pt idx="303">
                  <c:v>4.1413828654894269</c:v>
                </c:pt>
                <c:pt idx="304">
                  <c:v>4.0614762514166802</c:v>
                </c:pt>
                <c:pt idx="305">
                  <c:v>3.9021845106794744</c:v>
                </c:pt>
                <c:pt idx="306">
                  <c:v>4.0073612847001394</c:v>
                </c:pt>
                <c:pt idx="307">
                  <c:v>3.9620782358123208</c:v>
                </c:pt>
                <c:pt idx="308">
                  <c:v>3.9971637817148236</c:v>
                </c:pt>
                <c:pt idx="309">
                  <c:v>3.9115770949566837</c:v>
                </c:pt>
                <c:pt idx="310">
                  <c:v>3.8650840137699767</c:v>
                </c:pt>
                <c:pt idx="311">
                  <c:v>3.8250377358865406</c:v>
                </c:pt>
                <c:pt idx="312">
                  <c:v>3.8105321427533623</c:v>
                </c:pt>
                <c:pt idx="313">
                  <c:v>3.8296247418590283</c:v>
                </c:pt>
                <c:pt idx="314">
                  <c:v>3.8130282148576256</c:v>
                </c:pt>
                <c:pt idx="315">
                  <c:v>3.8883338565607146</c:v>
                </c:pt>
                <c:pt idx="316">
                  <c:v>3.9114284192238102</c:v>
                </c:pt>
                <c:pt idx="317">
                  <c:v>3.90327427786398</c:v>
                </c:pt>
                <c:pt idx="318">
                  <c:v>3.7893577834660603</c:v>
                </c:pt>
                <c:pt idx="319">
                  <c:v>3.8121013864791209</c:v>
                </c:pt>
                <c:pt idx="320">
                  <c:v>3.8141111337534013</c:v>
                </c:pt>
                <c:pt idx="321">
                  <c:v>3.8967344794044552</c:v>
                </c:pt>
                <c:pt idx="322">
                  <c:v>3.9006643423337186</c:v>
                </c:pt>
                <c:pt idx="323">
                  <c:v>3.9510584192492799</c:v>
                </c:pt>
                <c:pt idx="324">
                  <c:v>3.8954888438614561</c:v>
                </c:pt>
                <c:pt idx="325">
                  <c:v>3.9478741383655525</c:v>
                </c:pt>
                <c:pt idx="326">
                  <c:v>3.9959905234098514</c:v>
                </c:pt>
                <c:pt idx="327">
                  <c:v>4.0857592349943728</c:v>
                </c:pt>
                <c:pt idx="328">
                  <c:v>4.1620039255911063</c:v>
                </c:pt>
                <c:pt idx="329">
                  <c:v>4.1372796947634312</c:v>
                </c:pt>
                <c:pt idx="330">
                  <c:v>3.9618057357519261</c:v>
                </c:pt>
                <c:pt idx="331">
                  <c:v>3.9702410018259804</c:v>
                </c:pt>
                <c:pt idx="332">
                  <c:v>4.0333695730214796</c:v>
                </c:pt>
                <c:pt idx="333">
                  <c:v>4.0127078312083437</c:v>
                </c:pt>
                <c:pt idx="334">
                  <c:v>3.9865811166427023</c:v>
                </c:pt>
                <c:pt idx="335">
                  <c:v>3.9436108304848871</c:v>
                </c:pt>
                <c:pt idx="336">
                  <c:v>3.8913507896022823</c:v>
                </c:pt>
                <c:pt idx="337">
                  <c:v>4.0223742941615699</c:v>
                </c:pt>
                <c:pt idx="338">
                  <c:v>4.1415320817050265</c:v>
                </c:pt>
                <c:pt idx="339">
                  <c:v>4.082770284214166</c:v>
                </c:pt>
                <c:pt idx="340">
                  <c:v>4.1130553030361598</c:v>
                </c:pt>
                <c:pt idx="341">
                  <c:v>4.1478909224570186</c:v>
                </c:pt>
                <c:pt idx="342">
                  <c:v>4.2720274125583702</c:v>
                </c:pt>
                <c:pt idx="343">
                  <c:v>4.250878882423379</c:v>
                </c:pt>
                <c:pt idx="344">
                  <c:v>4.2532102976311972</c:v>
                </c:pt>
                <c:pt idx="345">
                  <c:v>4.2430193625106982</c:v>
                </c:pt>
                <c:pt idx="346">
                  <c:v>4.1474588637424059</c:v>
                </c:pt>
                <c:pt idx="347">
                  <c:v>4.2035003004410552</c:v>
                </c:pt>
                <c:pt idx="348">
                  <c:v>4.2148888683286438</c:v>
                </c:pt>
                <c:pt idx="349">
                  <c:v>4.2884055697180443</c:v>
                </c:pt>
                <c:pt idx="350">
                  <c:v>4.3357313608478627</c:v>
                </c:pt>
                <c:pt idx="351">
                  <c:v>4.2941633574096416</c:v>
                </c:pt>
                <c:pt idx="352">
                  <c:v>4.2850798539366108</c:v>
                </c:pt>
                <c:pt idx="353">
                  <c:v>4.4780350739726682</c:v>
                </c:pt>
                <c:pt idx="354">
                  <c:v>4.4732569682303529</c:v>
                </c:pt>
                <c:pt idx="355">
                  <c:v>4.4578489057942017</c:v>
                </c:pt>
                <c:pt idx="356">
                  <c:v>4.5075305198759485</c:v>
                </c:pt>
                <c:pt idx="357">
                  <c:v>4.6126598961900269</c:v>
                </c:pt>
                <c:pt idx="358">
                  <c:v>4.7751395133047883</c:v>
                </c:pt>
                <c:pt idx="359">
                  <c:v>4.6883066411614687</c:v>
                </c:pt>
                <c:pt idx="360">
                  <c:v>4.5957334466392226</c:v>
                </c:pt>
                <c:pt idx="361">
                  <c:v>4.6252313699067749</c:v>
                </c:pt>
                <c:pt idx="362">
                  <c:v>4.6567174105371638</c:v>
                </c:pt>
                <c:pt idx="363">
                  <c:v>4.7201348681569328</c:v>
                </c:pt>
                <c:pt idx="364">
                  <c:v>4.6727806376102148</c:v>
                </c:pt>
                <c:pt idx="365">
                  <c:v>4.7938843762260408</c:v>
                </c:pt>
              </c:numCache>
            </c:numRef>
          </c:val>
          <c:smooth val="0"/>
          <c:extLst>
            <c:ext xmlns:c16="http://schemas.microsoft.com/office/drawing/2014/chart" uri="{C3380CC4-5D6E-409C-BE32-E72D297353CC}">
              <c16:uniqueId val="{00000009-B474-460C-818D-6B6710265FF4}"/>
            </c:ext>
          </c:extLst>
        </c:ser>
        <c:ser>
          <c:idx val="3"/>
          <c:order val="10"/>
          <c:tx>
            <c:strRef>
              <c:f>'Progression - Hike cycle 1yr'!$L$10</c:f>
              <c:strCache>
                <c:ptCount val="1"/>
                <c:pt idx="0">
                  <c:v>GRE (4.7%)</c:v>
                </c:pt>
              </c:strCache>
            </c:strRef>
          </c:tx>
          <c:marker>
            <c:symbol val="none"/>
          </c:marker>
          <c:cat>
            <c:numRef>
              <c:f>'Progression - Hike cycle 1yr'!$C$11:$C$376</c:f>
              <c:numCache>
                <c:formatCode>#,##0</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cat>
          <c:val>
            <c:numRef>
              <c:f>'Progression - Hike cycle 1yr'!$L$11:$L$376</c:f>
              <c:numCache>
                <c:formatCode>#,##0.0</c:formatCode>
                <c:ptCount val="366"/>
                <c:pt idx="0">
                  <c:v>0</c:v>
                </c:pt>
                <c:pt idx="1">
                  <c:v>0.78095014226835513</c:v>
                </c:pt>
                <c:pt idx="2">
                  <c:v>0.91676610696307392</c:v>
                </c:pt>
                <c:pt idx="3">
                  <c:v>1.1185128356374889</c:v>
                </c:pt>
                <c:pt idx="4">
                  <c:v>1.1432158772429757</c:v>
                </c:pt>
                <c:pt idx="5">
                  <c:v>1.1432158772429757</c:v>
                </c:pt>
                <c:pt idx="6">
                  <c:v>1.3230029044638436</c:v>
                </c:pt>
                <c:pt idx="7">
                  <c:v>1.0024800007592343</c:v>
                </c:pt>
                <c:pt idx="8">
                  <c:v>0.98185226811532966</c:v>
                </c:pt>
                <c:pt idx="9">
                  <c:v>0.55399070583879439</c:v>
                </c:pt>
                <c:pt idx="10">
                  <c:v>0.56465144602738382</c:v>
                </c:pt>
                <c:pt idx="11">
                  <c:v>0.57682900174840235</c:v>
                </c:pt>
                <c:pt idx="12">
                  <c:v>0.57682900174840235</c:v>
                </c:pt>
                <c:pt idx="13">
                  <c:v>0.82714590310046243</c:v>
                </c:pt>
                <c:pt idx="14">
                  <c:v>0.80164157178385931</c:v>
                </c:pt>
                <c:pt idx="15">
                  <c:v>0.89399983180462606</c:v>
                </c:pt>
                <c:pt idx="16">
                  <c:v>0.87194334288558106</c:v>
                </c:pt>
                <c:pt idx="17">
                  <c:v>0.63670913477012214</c:v>
                </c:pt>
                <c:pt idx="18">
                  <c:v>0.58817287696778808</c:v>
                </c:pt>
                <c:pt idx="19">
                  <c:v>0.58817287696778808</c:v>
                </c:pt>
                <c:pt idx="20">
                  <c:v>0.29359770180280043</c:v>
                </c:pt>
                <c:pt idx="21">
                  <c:v>0.24896907641229205</c:v>
                </c:pt>
                <c:pt idx="22">
                  <c:v>-0.3471141113433247</c:v>
                </c:pt>
                <c:pt idx="23">
                  <c:v>-1.0635176572737102</c:v>
                </c:pt>
                <c:pt idx="24">
                  <c:v>-1.6989203558602091</c:v>
                </c:pt>
                <c:pt idx="25">
                  <c:v>-1.566532928664599</c:v>
                </c:pt>
                <c:pt idx="26">
                  <c:v>-1.566532928664599</c:v>
                </c:pt>
                <c:pt idx="27">
                  <c:v>-1.8483408948660824</c:v>
                </c:pt>
                <c:pt idx="28">
                  <c:v>-1.9319632376674916</c:v>
                </c:pt>
                <c:pt idx="29">
                  <c:v>-1.8800685556530641</c:v>
                </c:pt>
                <c:pt idx="30">
                  <c:v>-1.9774489600329708</c:v>
                </c:pt>
                <c:pt idx="31">
                  <c:v>-1.9093929078272818</c:v>
                </c:pt>
                <c:pt idx="32">
                  <c:v>-1.9441859241730421</c:v>
                </c:pt>
                <c:pt idx="33">
                  <c:v>-1.9441859241730421</c:v>
                </c:pt>
                <c:pt idx="34">
                  <c:v>-1.9621112838335257</c:v>
                </c:pt>
                <c:pt idx="35">
                  <c:v>-1.7915240952232765</c:v>
                </c:pt>
                <c:pt idx="36">
                  <c:v>-2.3401062695149966</c:v>
                </c:pt>
                <c:pt idx="37">
                  <c:v>-2.6003216240348292</c:v>
                </c:pt>
                <c:pt idx="38">
                  <c:v>-1.8276764912001753</c:v>
                </c:pt>
                <c:pt idx="39">
                  <c:v>-1.7841852207679754</c:v>
                </c:pt>
                <c:pt idx="40">
                  <c:v>-1.7841852207679754</c:v>
                </c:pt>
                <c:pt idx="41">
                  <c:v>-1.9781220926919725</c:v>
                </c:pt>
                <c:pt idx="42">
                  <c:v>-1.5109544451042289</c:v>
                </c:pt>
                <c:pt idx="43">
                  <c:v>-1.6669260464574538</c:v>
                </c:pt>
                <c:pt idx="44">
                  <c:v>-1.8066943234587323</c:v>
                </c:pt>
                <c:pt idx="45">
                  <c:v>-1.3618333402875715</c:v>
                </c:pt>
                <c:pt idx="46">
                  <c:v>-1.1438550928813906</c:v>
                </c:pt>
                <c:pt idx="47">
                  <c:v>-1.1438550928813906</c:v>
                </c:pt>
                <c:pt idx="48">
                  <c:v>-0.6162262039137667</c:v>
                </c:pt>
                <c:pt idx="49">
                  <c:v>-0.72876683743084414</c:v>
                </c:pt>
                <c:pt idx="50">
                  <c:v>-0.29648321537251721</c:v>
                </c:pt>
                <c:pt idx="51">
                  <c:v>2.856063913994622E-3</c:v>
                </c:pt>
                <c:pt idx="52">
                  <c:v>0.26018439487657796</c:v>
                </c:pt>
                <c:pt idx="53">
                  <c:v>0.25687905832372782</c:v>
                </c:pt>
                <c:pt idx="54">
                  <c:v>0.25687905832372782</c:v>
                </c:pt>
                <c:pt idx="55">
                  <c:v>-1.2162051577194299E-2</c:v>
                </c:pt>
                <c:pt idx="56">
                  <c:v>-0.19373779245858436</c:v>
                </c:pt>
                <c:pt idx="57">
                  <c:v>-0.23720859808188943</c:v>
                </c:pt>
                <c:pt idx="58">
                  <c:v>-0.35849356781247055</c:v>
                </c:pt>
                <c:pt idx="59">
                  <c:v>-0.42954948918279001</c:v>
                </c:pt>
                <c:pt idx="60">
                  <c:v>-0.27819986807873764</c:v>
                </c:pt>
                <c:pt idx="61">
                  <c:v>-0.27819986807873764</c:v>
                </c:pt>
                <c:pt idx="62">
                  <c:v>0.12938177701994347</c:v>
                </c:pt>
                <c:pt idx="63">
                  <c:v>0.84152677607153814</c:v>
                </c:pt>
                <c:pt idx="64">
                  <c:v>1.0141742391018256</c:v>
                </c:pt>
                <c:pt idx="65">
                  <c:v>1.2939034000358782</c:v>
                </c:pt>
                <c:pt idx="66">
                  <c:v>1.266787780633821</c:v>
                </c:pt>
                <c:pt idx="67">
                  <c:v>1.4400570020356995</c:v>
                </c:pt>
                <c:pt idx="68">
                  <c:v>1.4400570020356995</c:v>
                </c:pt>
                <c:pt idx="69">
                  <c:v>1.8506044145909506</c:v>
                </c:pt>
                <c:pt idx="70">
                  <c:v>2.0630689535341613</c:v>
                </c:pt>
                <c:pt idx="71">
                  <c:v>1.8556581139247799</c:v>
                </c:pt>
                <c:pt idx="72">
                  <c:v>1.9668369510533883</c:v>
                </c:pt>
                <c:pt idx="73">
                  <c:v>2.0570025842635591</c:v>
                </c:pt>
                <c:pt idx="74">
                  <c:v>1.8639013435445966</c:v>
                </c:pt>
                <c:pt idx="75">
                  <c:v>1.8639013435445966</c:v>
                </c:pt>
                <c:pt idx="76">
                  <c:v>1.7014126083477461</c:v>
                </c:pt>
                <c:pt idx="77">
                  <c:v>2.1406866909745137</c:v>
                </c:pt>
                <c:pt idx="78">
                  <c:v>2.02144988003114</c:v>
                </c:pt>
                <c:pt idx="79">
                  <c:v>2.1463101840468175</c:v>
                </c:pt>
                <c:pt idx="80">
                  <c:v>1.8444249262443644</c:v>
                </c:pt>
                <c:pt idx="81">
                  <c:v>1.9851626773629558</c:v>
                </c:pt>
                <c:pt idx="82">
                  <c:v>1.9851626773629558</c:v>
                </c:pt>
                <c:pt idx="83">
                  <c:v>1.8088380854701214</c:v>
                </c:pt>
                <c:pt idx="84">
                  <c:v>1.9100911523262654</c:v>
                </c:pt>
                <c:pt idx="85">
                  <c:v>1.5220339089416557</c:v>
                </c:pt>
                <c:pt idx="86">
                  <c:v>1.2621646977169776</c:v>
                </c:pt>
                <c:pt idx="87">
                  <c:v>1.6306740653969365</c:v>
                </c:pt>
                <c:pt idx="88">
                  <c:v>1.8469126619858278</c:v>
                </c:pt>
                <c:pt idx="89">
                  <c:v>1.8469126619858278</c:v>
                </c:pt>
                <c:pt idx="90">
                  <c:v>1.7716807052927386</c:v>
                </c:pt>
                <c:pt idx="91">
                  <c:v>1.8626611932756749</c:v>
                </c:pt>
                <c:pt idx="92">
                  <c:v>1.8360289817302671</c:v>
                </c:pt>
                <c:pt idx="93">
                  <c:v>2.9480551978228462</c:v>
                </c:pt>
                <c:pt idx="94">
                  <c:v>3.2802063082947139</c:v>
                </c:pt>
                <c:pt idx="95">
                  <c:v>3.1979208246370012</c:v>
                </c:pt>
                <c:pt idx="96">
                  <c:v>3.1979208246370012</c:v>
                </c:pt>
                <c:pt idx="97">
                  <c:v>3.1281642480967431</c:v>
                </c:pt>
                <c:pt idx="98">
                  <c:v>3.4463206796102703</c:v>
                </c:pt>
                <c:pt idx="99">
                  <c:v>3.2904596457076885</c:v>
                </c:pt>
                <c:pt idx="100">
                  <c:v>2.9059040383422468</c:v>
                </c:pt>
                <c:pt idx="101">
                  <c:v>3.028984988891664</c:v>
                </c:pt>
                <c:pt idx="102">
                  <c:v>2.9030342697200169</c:v>
                </c:pt>
                <c:pt idx="103">
                  <c:v>2.9030342697200169</c:v>
                </c:pt>
                <c:pt idx="104">
                  <c:v>3.0225884481713674</c:v>
                </c:pt>
                <c:pt idx="105">
                  <c:v>3.3261201115099195</c:v>
                </c:pt>
                <c:pt idx="106">
                  <c:v>3.0590191225640329</c:v>
                </c:pt>
                <c:pt idx="107">
                  <c:v>3.0345599990464436</c:v>
                </c:pt>
                <c:pt idx="108">
                  <c:v>2.9339980731462738</c:v>
                </c:pt>
                <c:pt idx="109">
                  <c:v>3.1008305865241867</c:v>
                </c:pt>
                <c:pt idx="110">
                  <c:v>3.1008305865241867</c:v>
                </c:pt>
                <c:pt idx="111">
                  <c:v>3.0902434772494742</c:v>
                </c:pt>
                <c:pt idx="112">
                  <c:v>2.7160680549851106</c:v>
                </c:pt>
                <c:pt idx="113">
                  <c:v>2.7003873600284196</c:v>
                </c:pt>
                <c:pt idx="114">
                  <c:v>2.7023666771773311</c:v>
                </c:pt>
                <c:pt idx="115">
                  <c:v>2.8704488714091814</c:v>
                </c:pt>
                <c:pt idx="116">
                  <c:v>2.8365256804720627</c:v>
                </c:pt>
                <c:pt idx="117">
                  <c:v>2.8365256804720627</c:v>
                </c:pt>
                <c:pt idx="118">
                  <c:v>2.9034229130214086</c:v>
                </c:pt>
                <c:pt idx="119">
                  <c:v>2.9599929434913266</c:v>
                </c:pt>
                <c:pt idx="120">
                  <c:v>3.1403867925995308</c:v>
                </c:pt>
                <c:pt idx="121">
                  <c:v>3.5328497888306689</c:v>
                </c:pt>
                <c:pt idx="122">
                  <c:v>3.9412340704355646</c:v>
                </c:pt>
                <c:pt idx="123">
                  <c:v>3.8537296343259833</c:v>
                </c:pt>
                <c:pt idx="124">
                  <c:v>3.8537296343259833</c:v>
                </c:pt>
                <c:pt idx="125">
                  <c:v>4.1768685210596068</c:v>
                </c:pt>
                <c:pt idx="126">
                  <c:v>4.2278195989655121</c:v>
                </c:pt>
                <c:pt idx="127">
                  <c:v>4.3793628599888699</c:v>
                </c:pt>
                <c:pt idx="128">
                  <c:v>4.5716537562051629</c:v>
                </c:pt>
                <c:pt idx="129">
                  <c:v>4.40638537985176</c:v>
                </c:pt>
                <c:pt idx="130">
                  <c:v>4.3352336614246845</c:v>
                </c:pt>
                <c:pt idx="131">
                  <c:v>4.3352336614246845</c:v>
                </c:pt>
                <c:pt idx="132">
                  <c:v>4.6435327095634111</c:v>
                </c:pt>
                <c:pt idx="133">
                  <c:v>4.5864194807107879</c:v>
                </c:pt>
                <c:pt idx="134">
                  <c:v>4.7211409334895764</c:v>
                </c:pt>
                <c:pt idx="135">
                  <c:v>5.0162053759365195</c:v>
                </c:pt>
                <c:pt idx="136">
                  <c:v>5.329009345584435</c:v>
                </c:pt>
                <c:pt idx="137">
                  <c:v>5.2796032623734561</c:v>
                </c:pt>
                <c:pt idx="138">
                  <c:v>5.2796032623734561</c:v>
                </c:pt>
                <c:pt idx="139">
                  <c:v>5.6526561948071823</c:v>
                </c:pt>
                <c:pt idx="140">
                  <c:v>5.216799375013653</c:v>
                </c:pt>
                <c:pt idx="141">
                  <c:v>5.277291789080274</c:v>
                </c:pt>
                <c:pt idx="142">
                  <c:v>5.4095949059938064</c:v>
                </c:pt>
                <c:pt idx="143">
                  <c:v>5.2087835845736228</c:v>
                </c:pt>
                <c:pt idx="144">
                  <c:v>5.0111592517297128</c:v>
                </c:pt>
                <c:pt idx="145">
                  <c:v>5.0111592517297128</c:v>
                </c:pt>
                <c:pt idx="146">
                  <c:v>5.0942252297905473</c:v>
                </c:pt>
                <c:pt idx="147">
                  <c:v>5.2005457708408365</c:v>
                </c:pt>
                <c:pt idx="148">
                  <c:v>4.9047119995157651</c:v>
                </c:pt>
                <c:pt idx="149">
                  <c:v>5.211243390225448</c:v>
                </c:pt>
                <c:pt idx="150">
                  <c:v>4.9008854252853116</c:v>
                </c:pt>
                <c:pt idx="151">
                  <c:v>4.7878081221615929</c:v>
                </c:pt>
                <c:pt idx="152">
                  <c:v>4.7878081221615929</c:v>
                </c:pt>
                <c:pt idx="153">
                  <c:v>4.9217671710502096</c:v>
                </c:pt>
                <c:pt idx="154">
                  <c:v>5.0532177765988475</c:v>
                </c:pt>
                <c:pt idx="155">
                  <c:v>5.3517402089231805</c:v>
                </c:pt>
                <c:pt idx="156">
                  <c:v>4.7652471592278012</c:v>
                </c:pt>
                <c:pt idx="157">
                  <c:v>4.9929888148491948</c:v>
                </c:pt>
                <c:pt idx="158">
                  <c:v>4.6427971053291328</c:v>
                </c:pt>
                <c:pt idx="159">
                  <c:v>4.6427971053291328</c:v>
                </c:pt>
                <c:pt idx="160">
                  <c:v>4.8368456106282043</c:v>
                </c:pt>
                <c:pt idx="161">
                  <c:v>4.1748291511021725</c:v>
                </c:pt>
                <c:pt idx="162">
                  <c:v>3.9698454002655126</c:v>
                </c:pt>
                <c:pt idx="163">
                  <c:v>4.679910113917324</c:v>
                </c:pt>
                <c:pt idx="164">
                  <c:v>4.5210079150041684</c:v>
                </c:pt>
                <c:pt idx="165">
                  <c:v>4.8642410212550837</c:v>
                </c:pt>
                <c:pt idx="166">
                  <c:v>4.8642410212550837</c:v>
                </c:pt>
                <c:pt idx="167">
                  <c:v>4.8422031190843624</c:v>
                </c:pt>
                <c:pt idx="168">
                  <c:v>4.9129640052476748</c:v>
                </c:pt>
                <c:pt idx="169">
                  <c:v>5.0894252841490708</c:v>
                </c:pt>
                <c:pt idx="170">
                  <c:v>4.8045733454011668</c:v>
                </c:pt>
                <c:pt idx="171">
                  <c:v>5.4437977996212057</c:v>
                </c:pt>
                <c:pt idx="172">
                  <c:v>5.6389866213209157</c:v>
                </c:pt>
                <c:pt idx="173">
                  <c:v>5.6389866213209157</c:v>
                </c:pt>
                <c:pt idx="174">
                  <c:v>5.8217548112374669</c:v>
                </c:pt>
                <c:pt idx="175">
                  <c:v>6.2064277909179175</c:v>
                </c:pt>
                <c:pt idx="176">
                  <c:v>6.4145238256790664</c:v>
                </c:pt>
                <c:pt idx="177">
                  <c:v>6.4865926174159538</c:v>
                </c:pt>
                <c:pt idx="178">
                  <c:v>6.4890045452245557</c:v>
                </c:pt>
                <c:pt idx="179">
                  <c:v>6.5554592064449562</c:v>
                </c:pt>
                <c:pt idx="180">
                  <c:v>6.5554592064449562</c:v>
                </c:pt>
                <c:pt idx="181">
                  <c:v>6.4243109946920303</c:v>
                </c:pt>
                <c:pt idx="182">
                  <c:v>6.1349213302296981</c:v>
                </c:pt>
                <c:pt idx="183">
                  <c:v>6.5385071600877964</c:v>
                </c:pt>
                <c:pt idx="184">
                  <c:v>6.8910252649184489</c:v>
                </c:pt>
                <c:pt idx="185">
                  <c:v>7.148924146590554</c:v>
                </c:pt>
                <c:pt idx="186">
                  <c:v>7.1710177119701122</c:v>
                </c:pt>
                <c:pt idx="187">
                  <c:v>7.1710177119701122</c:v>
                </c:pt>
                <c:pt idx="188">
                  <c:v>7.39882619228392</c:v>
                </c:pt>
                <c:pt idx="189">
                  <c:v>7.0153967310673329</c:v>
                </c:pt>
                <c:pt idx="190">
                  <c:v>5.9987151893847379</c:v>
                </c:pt>
                <c:pt idx="191">
                  <c:v>6.1079478723539413</c:v>
                </c:pt>
                <c:pt idx="192">
                  <c:v>5.6470966703598302</c:v>
                </c:pt>
                <c:pt idx="193">
                  <c:v>5.7831373642717505</c:v>
                </c:pt>
                <c:pt idx="194">
                  <c:v>5.7831373642717505</c:v>
                </c:pt>
                <c:pt idx="195">
                  <c:v>5.730421842964792</c:v>
                </c:pt>
                <c:pt idx="196">
                  <c:v>5.9817153003017793</c:v>
                </c:pt>
                <c:pt idx="197">
                  <c:v>6.6520487934595831</c:v>
                </c:pt>
                <c:pt idx="198">
                  <c:v>7.154095257180435</c:v>
                </c:pt>
                <c:pt idx="199">
                  <c:v>6.9992209596603825</c:v>
                </c:pt>
                <c:pt idx="200">
                  <c:v>6.9953937278623481</c:v>
                </c:pt>
                <c:pt idx="201">
                  <c:v>6.9953937278623481</c:v>
                </c:pt>
                <c:pt idx="202">
                  <c:v>7.2020636626000529</c:v>
                </c:pt>
                <c:pt idx="203">
                  <c:v>7.1428446932557534</c:v>
                </c:pt>
                <c:pt idx="204">
                  <c:v>6.8769930336766087</c:v>
                </c:pt>
                <c:pt idx="205">
                  <c:v>6.1983644336374599</c:v>
                </c:pt>
                <c:pt idx="206">
                  <c:v>6.3576603201046975</c:v>
                </c:pt>
                <c:pt idx="207">
                  <c:v>6.140377933025432</c:v>
                </c:pt>
                <c:pt idx="208">
                  <c:v>6.140377933025432</c:v>
                </c:pt>
                <c:pt idx="209">
                  <c:v>6.1769709024425374</c:v>
                </c:pt>
                <c:pt idx="210">
                  <c:v>5.4859923252458636</c:v>
                </c:pt>
                <c:pt idx="211">
                  <c:v>5.6162959166280029</c:v>
                </c:pt>
                <c:pt idx="212">
                  <c:v>4.7841429439896688</c:v>
                </c:pt>
                <c:pt idx="213">
                  <c:v>3.9750213490292117</c:v>
                </c:pt>
                <c:pt idx="214">
                  <c:v>4.0693104233262218</c:v>
                </c:pt>
                <c:pt idx="215">
                  <c:v>4.0693104233262218</c:v>
                </c:pt>
                <c:pt idx="216">
                  <c:v>3.9168838048753414</c:v>
                </c:pt>
                <c:pt idx="217">
                  <c:v>3.3557843826618035</c:v>
                </c:pt>
                <c:pt idx="218">
                  <c:v>2.9387015193496735</c:v>
                </c:pt>
                <c:pt idx="219">
                  <c:v>3.7780020378754164</c:v>
                </c:pt>
                <c:pt idx="220">
                  <c:v>3.9306297253208107</c:v>
                </c:pt>
                <c:pt idx="221">
                  <c:v>4.1887939066063424</c:v>
                </c:pt>
                <c:pt idx="222">
                  <c:v>4.1887939066063424</c:v>
                </c:pt>
                <c:pt idx="223">
                  <c:v>4.0711663859595539</c:v>
                </c:pt>
                <c:pt idx="224">
                  <c:v>4.3915695512505577</c:v>
                </c:pt>
                <c:pt idx="225">
                  <c:v>4.2860239585167292</c:v>
                </c:pt>
                <c:pt idx="226">
                  <c:v>4.5216331702452788</c:v>
                </c:pt>
                <c:pt idx="227">
                  <c:v>4.7300363658552502</c:v>
                </c:pt>
                <c:pt idx="228">
                  <c:v>4.3146077506868874</c:v>
                </c:pt>
                <c:pt idx="229">
                  <c:v>4.3146077506868874</c:v>
                </c:pt>
                <c:pt idx="230">
                  <c:v>4.2375520176745978</c:v>
                </c:pt>
                <c:pt idx="231">
                  <c:v>3.6163231112974508</c:v>
                </c:pt>
                <c:pt idx="232">
                  <c:v>3.4128310516379905</c:v>
                </c:pt>
                <c:pt idx="233">
                  <c:v>3.3882612688352349</c:v>
                </c:pt>
                <c:pt idx="234">
                  <c:v>3.0738011534036125</c:v>
                </c:pt>
                <c:pt idx="235">
                  <c:v>3.2241069840172911</c:v>
                </c:pt>
                <c:pt idx="236">
                  <c:v>3.2241069840172911</c:v>
                </c:pt>
                <c:pt idx="237">
                  <c:v>3.0934402557011627</c:v>
                </c:pt>
                <c:pt idx="238">
                  <c:v>3.344813603359345</c:v>
                </c:pt>
                <c:pt idx="239">
                  <c:v>3.2162835604990239</c:v>
                </c:pt>
                <c:pt idx="240">
                  <c:v>2.5542805229751684</c:v>
                </c:pt>
                <c:pt idx="241">
                  <c:v>3.139143822999741</c:v>
                </c:pt>
                <c:pt idx="242">
                  <c:v>3.4776798720439741</c:v>
                </c:pt>
                <c:pt idx="243">
                  <c:v>3.4776798720439741</c:v>
                </c:pt>
                <c:pt idx="244">
                  <c:v>3.3656322252543536</c:v>
                </c:pt>
                <c:pt idx="245">
                  <c:v>3.1709776131819805</c:v>
                </c:pt>
                <c:pt idx="246">
                  <c:v>2.7386725466288748</c:v>
                </c:pt>
                <c:pt idx="247">
                  <c:v>2.9104121927034265</c:v>
                </c:pt>
                <c:pt idx="248">
                  <c:v>3.3345435171207969</c:v>
                </c:pt>
                <c:pt idx="249">
                  <c:v>3.4481427154896993</c:v>
                </c:pt>
                <c:pt idx="250">
                  <c:v>3.4481427154896993</c:v>
                </c:pt>
                <c:pt idx="251">
                  <c:v>3.6876714416320646</c:v>
                </c:pt>
                <c:pt idx="252">
                  <c:v>3.7989601545628968</c:v>
                </c:pt>
                <c:pt idx="253">
                  <c:v>3.3283951925554831</c:v>
                </c:pt>
                <c:pt idx="254">
                  <c:v>3.5863450308290279</c:v>
                </c:pt>
                <c:pt idx="255">
                  <c:v>3.4295625168540043</c:v>
                </c:pt>
                <c:pt idx="256">
                  <c:v>3.4443495488009508</c:v>
                </c:pt>
                <c:pt idx="257">
                  <c:v>3.4443495488009508</c:v>
                </c:pt>
                <c:pt idx="258">
                  <c:v>3.39595133310468</c:v>
                </c:pt>
                <c:pt idx="259">
                  <c:v>3.3560457061062774</c:v>
                </c:pt>
                <c:pt idx="260">
                  <c:v>3.1369427521003193</c:v>
                </c:pt>
                <c:pt idx="261">
                  <c:v>3.1196862070428155</c:v>
                </c:pt>
                <c:pt idx="262">
                  <c:v>3.0038053838880892</c:v>
                </c:pt>
                <c:pt idx="263">
                  <c:v>2.9338714210331132</c:v>
                </c:pt>
                <c:pt idx="264">
                  <c:v>2.9338714210331132</c:v>
                </c:pt>
                <c:pt idx="265">
                  <c:v>2.76303909250601</c:v>
                </c:pt>
                <c:pt idx="266">
                  <c:v>2.6974378676042914</c:v>
                </c:pt>
                <c:pt idx="267">
                  <c:v>2.2677557464513782</c:v>
                </c:pt>
                <c:pt idx="268">
                  <c:v>2.456257897705223</c:v>
                </c:pt>
                <c:pt idx="269">
                  <c:v>1.8178517486786534</c:v>
                </c:pt>
                <c:pt idx="270">
                  <c:v>1.4906234299467913</c:v>
                </c:pt>
                <c:pt idx="271">
                  <c:v>1.4906234299467913</c:v>
                </c:pt>
                <c:pt idx="272">
                  <c:v>1.5198562949906376</c:v>
                </c:pt>
                <c:pt idx="273">
                  <c:v>0.82433414955359963</c:v>
                </c:pt>
                <c:pt idx="274">
                  <c:v>1.2344772812365035</c:v>
                </c:pt>
                <c:pt idx="275">
                  <c:v>1.1971463177055854</c:v>
                </c:pt>
                <c:pt idx="276">
                  <c:v>1.2251216080113299</c:v>
                </c:pt>
                <c:pt idx="277">
                  <c:v>1.2506944750254601</c:v>
                </c:pt>
                <c:pt idx="278">
                  <c:v>1.2506944750254601</c:v>
                </c:pt>
                <c:pt idx="279">
                  <c:v>1.2045179300007565</c:v>
                </c:pt>
                <c:pt idx="280">
                  <c:v>1.3224995969333739</c:v>
                </c:pt>
                <c:pt idx="281">
                  <c:v>2.0084763819958686</c:v>
                </c:pt>
                <c:pt idx="282">
                  <c:v>2.702137585070794</c:v>
                </c:pt>
                <c:pt idx="283">
                  <c:v>2.6832906152602094</c:v>
                </c:pt>
                <c:pt idx="284">
                  <c:v>2.5947423886602543</c:v>
                </c:pt>
                <c:pt idx="285">
                  <c:v>2.5947423886602543</c:v>
                </c:pt>
                <c:pt idx="286">
                  <c:v>2.8207470866920712</c:v>
                </c:pt>
                <c:pt idx="287">
                  <c:v>2.6430729876786132</c:v>
                </c:pt>
                <c:pt idx="288">
                  <c:v>2.8387994533898842</c:v>
                </c:pt>
                <c:pt idx="289">
                  <c:v>1.9910533143939562</c:v>
                </c:pt>
                <c:pt idx="290">
                  <c:v>1.6223541013614948</c:v>
                </c:pt>
                <c:pt idx="291">
                  <c:v>1.3274832878311855</c:v>
                </c:pt>
                <c:pt idx="292">
                  <c:v>1.3274832878311855</c:v>
                </c:pt>
                <c:pt idx="293">
                  <c:v>0.40264097204077931</c:v>
                </c:pt>
                <c:pt idx="294">
                  <c:v>-1.8986786240497544E-2</c:v>
                </c:pt>
                <c:pt idx="295">
                  <c:v>-0.15379293555043194</c:v>
                </c:pt>
                <c:pt idx="296">
                  <c:v>7.7771525375139205E-2</c:v>
                </c:pt>
                <c:pt idx="297">
                  <c:v>-5.2675745940125474E-2</c:v>
                </c:pt>
                <c:pt idx="298">
                  <c:v>0.34848773252647547</c:v>
                </c:pt>
                <c:pt idx="299">
                  <c:v>0.34848773252647547</c:v>
                </c:pt>
                <c:pt idx="300">
                  <c:v>0.72759438203027749</c:v>
                </c:pt>
                <c:pt idx="301">
                  <c:v>0.97676661989487279</c:v>
                </c:pt>
                <c:pt idx="302">
                  <c:v>1.0573530501495707</c:v>
                </c:pt>
                <c:pt idx="303">
                  <c:v>0.9521824492575881</c:v>
                </c:pt>
                <c:pt idx="304">
                  <c:v>1.1519935177194709</c:v>
                </c:pt>
                <c:pt idx="305">
                  <c:v>1.201921496175637</c:v>
                </c:pt>
                <c:pt idx="306">
                  <c:v>1.201921496175637</c:v>
                </c:pt>
                <c:pt idx="307">
                  <c:v>1.2861751162160333</c:v>
                </c:pt>
                <c:pt idx="308">
                  <c:v>1.5567376251041072</c:v>
                </c:pt>
                <c:pt idx="309">
                  <c:v>1.8706283080582362</c:v>
                </c:pt>
                <c:pt idx="310">
                  <c:v>1.9398767557373668</c:v>
                </c:pt>
                <c:pt idx="311">
                  <c:v>1.5696139967409901</c:v>
                </c:pt>
                <c:pt idx="312">
                  <c:v>1.5068126022368982</c:v>
                </c:pt>
                <c:pt idx="313">
                  <c:v>1.5068126022368982</c:v>
                </c:pt>
                <c:pt idx="314">
                  <c:v>1.7772563038954368</c:v>
                </c:pt>
                <c:pt idx="315">
                  <c:v>2.4513113712495125</c:v>
                </c:pt>
                <c:pt idx="316">
                  <c:v>2.2740412738257447</c:v>
                </c:pt>
                <c:pt idx="317">
                  <c:v>1.5348335405256677</c:v>
                </c:pt>
                <c:pt idx="318">
                  <c:v>1.6283007346092624</c:v>
                </c:pt>
                <c:pt idx="319">
                  <c:v>1.7495543965742264</c:v>
                </c:pt>
                <c:pt idx="320">
                  <c:v>1.7495543965742264</c:v>
                </c:pt>
                <c:pt idx="321">
                  <c:v>2.1293766148010893</c:v>
                </c:pt>
                <c:pt idx="322">
                  <c:v>2.0650229851012911</c:v>
                </c:pt>
                <c:pt idx="323">
                  <c:v>2.0892163979629315</c:v>
                </c:pt>
                <c:pt idx="324">
                  <c:v>2.2545343428545834</c:v>
                </c:pt>
                <c:pt idx="325">
                  <c:v>2.1472603284540539</c:v>
                </c:pt>
                <c:pt idx="326">
                  <c:v>1.7814117615783966</c:v>
                </c:pt>
                <c:pt idx="327">
                  <c:v>1.7814117615783966</c:v>
                </c:pt>
                <c:pt idx="328">
                  <c:v>1.9344097423995625</c:v>
                </c:pt>
                <c:pt idx="329">
                  <c:v>1.7201464096685299</c:v>
                </c:pt>
                <c:pt idx="330">
                  <c:v>0.87249444005451116</c:v>
                </c:pt>
                <c:pt idx="331">
                  <c:v>0.72953261156067684</c:v>
                </c:pt>
                <c:pt idx="332">
                  <c:v>0.76932694104894184</c:v>
                </c:pt>
                <c:pt idx="333">
                  <c:v>0.70913502277077844</c:v>
                </c:pt>
                <c:pt idx="334">
                  <c:v>0.70913502277077844</c:v>
                </c:pt>
                <c:pt idx="335">
                  <c:v>0.8852639332423855</c:v>
                </c:pt>
                <c:pt idx="336">
                  <c:v>1.12991746077358</c:v>
                </c:pt>
                <c:pt idx="337">
                  <c:v>1.2033953645444775</c:v>
                </c:pt>
                <c:pt idx="338">
                  <c:v>1.3718738252234517</c:v>
                </c:pt>
                <c:pt idx="339">
                  <c:v>1.8519778947732461</c:v>
                </c:pt>
                <c:pt idx="340">
                  <c:v>2.0781325010206801</c:v>
                </c:pt>
                <c:pt idx="341">
                  <c:v>2.0781325010206801</c:v>
                </c:pt>
                <c:pt idx="342">
                  <c:v>2.5664499111274557</c:v>
                </c:pt>
                <c:pt idx="343">
                  <c:v>3.187585158589707</c:v>
                </c:pt>
                <c:pt idx="344">
                  <c:v>3.3526326174834118</c:v>
                </c:pt>
                <c:pt idx="345">
                  <c:v>2.9515168322421372</c:v>
                </c:pt>
                <c:pt idx="346">
                  <c:v>2.653774655562759</c:v>
                </c:pt>
                <c:pt idx="347">
                  <c:v>2.7722448762200722</c:v>
                </c:pt>
                <c:pt idx="348">
                  <c:v>2.7722448762200722</c:v>
                </c:pt>
                <c:pt idx="349">
                  <c:v>3.1156151918944488</c:v>
                </c:pt>
                <c:pt idx="350">
                  <c:v>3.467457128618268</c:v>
                </c:pt>
                <c:pt idx="351">
                  <c:v>3.5072709456276834</c:v>
                </c:pt>
                <c:pt idx="352">
                  <c:v>3.3507427742930025</c:v>
                </c:pt>
                <c:pt idx="353">
                  <c:v>4.1588700310437927</c:v>
                </c:pt>
                <c:pt idx="354">
                  <c:v>4.3399676811234711</c:v>
                </c:pt>
                <c:pt idx="355">
                  <c:v>4.3399676811234711</c:v>
                </c:pt>
                <c:pt idx="356">
                  <c:v>4.1190546974554909</c:v>
                </c:pt>
                <c:pt idx="357">
                  <c:v>4.0837001769513437</c:v>
                </c:pt>
                <c:pt idx="358">
                  <c:v>4.5124384002427718</c:v>
                </c:pt>
                <c:pt idx="359">
                  <c:v>4.4551710819728214</c:v>
                </c:pt>
                <c:pt idx="360">
                  <c:v>4.4804323825920278</c:v>
                </c:pt>
                <c:pt idx="361">
                  <c:v>4.5775048981966968</c:v>
                </c:pt>
                <c:pt idx="362">
                  <c:v>4.5775048981966968</c:v>
                </c:pt>
                <c:pt idx="363">
                  <c:v>4.4780799299794705</c:v>
                </c:pt>
                <c:pt idx="364">
                  <c:v>4.8712217598017</c:v>
                </c:pt>
                <c:pt idx="365">
                  <c:v>4.6554539655105138</c:v>
                </c:pt>
              </c:numCache>
            </c:numRef>
          </c:val>
          <c:smooth val="0"/>
          <c:extLst>
            <c:ext xmlns:c16="http://schemas.microsoft.com/office/drawing/2014/chart" uri="{C3380CC4-5D6E-409C-BE32-E72D297353CC}">
              <c16:uniqueId val="{0000000A-B474-460C-818D-6B6710265FF4}"/>
            </c:ext>
          </c:extLst>
        </c:ser>
        <c:dLbls>
          <c:showLegendKey val="0"/>
          <c:showVal val="0"/>
          <c:showCatName val="0"/>
          <c:showSerName val="0"/>
          <c:showPercent val="0"/>
          <c:showBubbleSize val="0"/>
        </c:dLbls>
        <c:smooth val="0"/>
        <c:axId val="999979648"/>
        <c:axId val="1000001920"/>
      </c:lineChart>
      <c:catAx>
        <c:axId val="999979648"/>
        <c:scaling>
          <c:orientation val="minMax"/>
        </c:scaling>
        <c:delete val="0"/>
        <c:axPos val="b"/>
        <c:title>
          <c:tx>
            <c:rich>
              <a:bodyPr/>
              <a:lstStyle/>
              <a:p>
                <a:pPr>
                  <a:defRPr b="0"/>
                </a:pPr>
                <a:r>
                  <a:rPr lang="en-US" b="0"/>
                  <a:t>Days after initial rate hike</a:t>
                </a:r>
              </a:p>
            </c:rich>
          </c:tx>
          <c:layout>
            <c:manualLayout>
              <c:xMode val="edge"/>
              <c:yMode val="edge"/>
              <c:x val="0.42060598327986781"/>
              <c:y val="0.8724965621020363"/>
            </c:manualLayout>
          </c:layout>
          <c:overlay val="0"/>
        </c:title>
        <c:numFmt formatCode="#0" sourceLinked="0"/>
        <c:majorTickMark val="none"/>
        <c:minorTickMark val="none"/>
        <c:tickLblPos val="low"/>
        <c:spPr>
          <a:ln>
            <a:solidFill>
              <a:srgbClr val="D9D9D9"/>
            </a:solidFill>
          </a:ln>
        </c:spPr>
        <c:txPr>
          <a:bodyPr/>
          <a:lstStyle/>
          <a:p>
            <a:pPr>
              <a:defRPr sz="1200">
                <a:solidFill>
                  <a:srgbClr val="646469"/>
                </a:solidFill>
              </a:defRPr>
            </a:pPr>
            <a:endParaRPr lang="en-US"/>
          </a:p>
        </c:txPr>
        <c:crossAx val="1000001920"/>
        <c:crosses val="autoZero"/>
        <c:auto val="0"/>
        <c:lblAlgn val="ctr"/>
        <c:lblOffset val="1"/>
        <c:tickLblSkip val="60"/>
        <c:noMultiLvlLbl val="0"/>
      </c:catAx>
      <c:valAx>
        <c:axId val="1000001920"/>
        <c:scaling>
          <c:orientation val="minMax"/>
          <c:max val="30"/>
        </c:scaling>
        <c:delete val="0"/>
        <c:axPos val="l"/>
        <c:numFmt formatCode="#,##0" sourceLinked="0"/>
        <c:majorTickMark val="none"/>
        <c:minorTickMark val="none"/>
        <c:tickLblPos val="low"/>
        <c:spPr>
          <a:ln w="6350">
            <a:solidFill>
              <a:schemeClr val="bg1">
                <a:lumMod val="85000"/>
              </a:schemeClr>
            </a:solidFill>
            <a:prstDash val="solid"/>
          </a:ln>
        </c:spPr>
        <c:crossAx val="999979648"/>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legend>
      <c:legendPos val="t"/>
      <c:layout>
        <c:manualLayout>
          <c:xMode val="edge"/>
          <c:yMode val="edge"/>
          <c:x val="0"/>
          <c:y val="5.8475784743104504E-2"/>
          <c:w val="0.99063157165422155"/>
          <c:h val="0.19399564579130549"/>
        </c:manualLayout>
      </c:layout>
      <c:overlay val="0"/>
    </c:legend>
    <c:plotVisOnly val="1"/>
    <c:dispBlanksAs val="gap"/>
    <c:showDLblsOverMax val="0"/>
  </c:chart>
  <c:spPr>
    <a:noFill/>
    <a:ln w="9525">
      <a:noFill/>
    </a:ln>
    <a:extLst>
      <a:ext uri="{909E8E84-426E-40DD-AFC4-6F175D3DCCD1}">
        <a14:hiddenFill xmlns:a14="http://schemas.microsoft.com/office/drawing/2010/main">
          <a:solidFill>
            <a:sysClr val="window" lastClr="FFFFFF"/>
          </a:solidFill>
        </a14:hiddenFill>
      </a:ext>
    </a:extLst>
  </c:spPr>
  <c:txPr>
    <a:bodyPr/>
    <a:lstStyle/>
    <a:p>
      <a:pPr>
        <a:defRPr sz="1200">
          <a:solidFill>
            <a:srgbClr val="646469"/>
          </a:solidFill>
          <a:latin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cap="all" baseline="0">
                <a:solidFill>
                  <a:srgbClr val="646469"/>
                </a:solidFill>
                <a:latin typeface="Arial" panose="020B0604020202020204" pitchFamily="34" charset="0"/>
                <a:cs typeface="Arial" panose="020B0604020202020204" pitchFamily="34" charset="0"/>
              </a:defRPr>
            </a:pPr>
            <a:r>
              <a:rPr lang="en-US" sz="1400" cap="all" baseline="0">
                <a:solidFill>
                  <a:srgbClr val="646469"/>
                </a:solidFill>
                <a:latin typeface="Arial" panose="020B0604020202020204" pitchFamily="34" charset="0"/>
                <a:cs typeface="Arial" panose="020B0604020202020204" pitchFamily="34" charset="0"/>
              </a:rPr>
              <a:t>Total Annualized Return (%)</a:t>
            </a:r>
          </a:p>
        </c:rich>
      </c:tx>
      <c:layout>
        <c:manualLayout>
          <c:xMode val="edge"/>
          <c:yMode val="edge"/>
          <c:x val="2.8869792754809519E-2"/>
          <c:y val="0"/>
        </c:manualLayout>
      </c:layout>
      <c:overlay val="1"/>
    </c:title>
    <c:autoTitleDeleted val="0"/>
    <c:plotArea>
      <c:layout>
        <c:manualLayout>
          <c:layoutTarget val="inner"/>
          <c:xMode val="edge"/>
          <c:yMode val="edge"/>
          <c:x val="2.9839174626877601E-2"/>
          <c:y val="0.19638100336142192"/>
          <c:w val="0.93926321954427294"/>
          <c:h val="0.63890615646728366"/>
        </c:manualLayout>
      </c:layout>
      <c:barChart>
        <c:barDir val="col"/>
        <c:grouping val="clustered"/>
        <c:varyColors val="0"/>
        <c:ser>
          <c:idx val="1"/>
          <c:order val="0"/>
          <c:tx>
            <c:strRef>
              <c:f>'Asset Class'!$P$7</c:f>
              <c:strCache>
                <c:ptCount val="1"/>
                <c:pt idx="0">
                  <c:v>Last five years</c:v>
                </c:pt>
              </c:strCache>
            </c:strRef>
          </c:tx>
          <c:spPr>
            <a:solidFill>
              <a:srgbClr val="0F5541"/>
            </a:solidFill>
          </c:spPr>
          <c:invertIfNegative val="0"/>
          <c:dLbls>
            <c:spPr>
              <a:noFill/>
              <a:ln>
                <a:noFill/>
              </a:ln>
              <a:effectLst/>
            </c:spPr>
            <c:txPr>
              <a:bodyPr/>
              <a:lstStyle/>
              <a:p>
                <a:pPr>
                  <a:defRPr sz="1400" b="1">
                    <a:solidFill>
                      <a:srgbClr val="0F554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Class'!$S$5:$Z$5</c:f>
              <c:strCache>
                <c:ptCount val="8"/>
                <c:pt idx="0">
                  <c:v>Global 
Agg.</c:v>
                </c:pt>
                <c:pt idx="1">
                  <c:v>U.S. Agg.</c:v>
                </c:pt>
                <c:pt idx="2">
                  <c:v>Europe Agg.</c:v>
                </c:pt>
                <c:pt idx="3">
                  <c:v>Global 
High Yield</c:v>
                </c:pt>
                <c:pt idx="4">
                  <c:v>Global
 Equities</c:v>
                </c:pt>
                <c:pt idx="5">
                  <c:v>U.S. 
Equities</c:v>
                </c:pt>
                <c:pt idx="6">
                  <c:v>Europe
 Equities</c:v>
                </c:pt>
                <c:pt idx="7">
                  <c:v>EM
 Equities</c:v>
                </c:pt>
              </c:strCache>
            </c:strRef>
          </c:cat>
          <c:val>
            <c:numRef>
              <c:f>'Asset Class'!$S$7:$Z$7</c:f>
              <c:numCache>
                <c:formatCode>#,##0.0</c:formatCode>
                <c:ptCount val="8"/>
                <c:pt idx="0">
                  <c:v>2.98393515433788</c:v>
                </c:pt>
                <c:pt idx="1">
                  <c:v>3.0262028203243529</c:v>
                </c:pt>
                <c:pt idx="2">
                  <c:v>1.4254216786319773</c:v>
                </c:pt>
                <c:pt idx="3">
                  <c:v>6.6482224713466875</c:v>
                </c:pt>
                <c:pt idx="4">
                  <c:v>15.18311807518835</c:v>
                </c:pt>
                <c:pt idx="5">
                  <c:v>18.149829571747887</c:v>
                </c:pt>
                <c:pt idx="6">
                  <c:v>11.517933228485511</c:v>
                </c:pt>
                <c:pt idx="7">
                  <c:v>13.974705974552126</c:v>
                </c:pt>
              </c:numCache>
            </c:numRef>
          </c:val>
          <c:extLst>
            <c:ext xmlns:c16="http://schemas.microsoft.com/office/drawing/2014/chart" uri="{C3380CC4-5D6E-409C-BE32-E72D297353CC}">
              <c16:uniqueId val="{00000000-2B0F-44A8-9F55-73B9573F2558}"/>
            </c:ext>
          </c:extLst>
        </c:ser>
        <c:ser>
          <c:idx val="0"/>
          <c:order val="1"/>
          <c:tx>
            <c:strRef>
              <c:f>'Asset Class'!$P$6</c:f>
              <c:strCache>
                <c:ptCount val="1"/>
                <c:pt idx="0">
                  <c:v>Northern Trust five-year forecast (%)</c:v>
                </c:pt>
              </c:strCache>
            </c:strRef>
          </c:tx>
          <c:spPr>
            <a:solidFill>
              <a:srgbClr val="00A0AA"/>
            </a:solidFill>
          </c:spPr>
          <c:invertIfNegative val="0"/>
          <c:dLbls>
            <c:spPr>
              <a:noFill/>
              <a:ln>
                <a:noFill/>
              </a:ln>
              <a:effectLst/>
            </c:spPr>
            <c:txPr>
              <a:bodyPr/>
              <a:lstStyle/>
              <a:p>
                <a:pPr>
                  <a:defRPr sz="1400" b="1">
                    <a:solidFill>
                      <a:srgbClr val="00A0AA"/>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Class'!$S$5:$Z$5</c:f>
              <c:strCache>
                <c:ptCount val="8"/>
                <c:pt idx="0">
                  <c:v>Global 
Agg.</c:v>
                </c:pt>
                <c:pt idx="1">
                  <c:v>U.S. Agg.</c:v>
                </c:pt>
                <c:pt idx="2">
                  <c:v>Europe Agg.</c:v>
                </c:pt>
                <c:pt idx="3">
                  <c:v>Global 
High Yield</c:v>
                </c:pt>
                <c:pt idx="4">
                  <c:v>Global
 Equities</c:v>
                </c:pt>
                <c:pt idx="5">
                  <c:v>U.S. 
Equities</c:v>
                </c:pt>
                <c:pt idx="6">
                  <c:v>Europe
 Equities</c:v>
                </c:pt>
                <c:pt idx="7">
                  <c:v>EM
 Equities</c:v>
                </c:pt>
              </c:strCache>
            </c:strRef>
          </c:cat>
          <c:val>
            <c:numRef>
              <c:f>'Asset Class'!$S$6:$Z$6</c:f>
              <c:numCache>
                <c:formatCode>0.0</c:formatCode>
                <c:ptCount val="8"/>
                <c:pt idx="0">
                  <c:v>1.5</c:v>
                </c:pt>
                <c:pt idx="1">
                  <c:v>2.4</c:v>
                </c:pt>
                <c:pt idx="2">
                  <c:v>1</c:v>
                </c:pt>
                <c:pt idx="3" formatCode="_(* #,##0.0_);_(* \(#,##0.0\);_(* &quot;-&quot;??_);_(@_)">
                  <c:v>4</c:v>
                </c:pt>
                <c:pt idx="4" formatCode="_(* #,##0.0_);_(* \(#,##0.0\);_(* &quot;-&quot;??_);_(@_)">
                  <c:v>4.5999999999999996</c:v>
                </c:pt>
                <c:pt idx="5" formatCode="_(* #,##0.0_);_(* \(#,##0.0\);_(* &quot;-&quot;??_);_(@_)">
                  <c:v>4.3</c:v>
                </c:pt>
                <c:pt idx="6" formatCode="_(* #,##0.0_);_(* \(#,##0.0\);_(* &quot;-&quot;??_);_(@_)">
                  <c:v>4.7</c:v>
                </c:pt>
                <c:pt idx="7" formatCode="_(* #,##0.0_);_(* \(#,##0.0\);_(* &quot;-&quot;??_);_(@_)">
                  <c:v>5.3</c:v>
                </c:pt>
              </c:numCache>
            </c:numRef>
          </c:val>
          <c:extLst>
            <c:ext xmlns:c16="http://schemas.microsoft.com/office/drawing/2014/chart" uri="{C3380CC4-5D6E-409C-BE32-E72D297353CC}">
              <c16:uniqueId val="{00000001-2B0F-44A8-9F55-73B9573F2558}"/>
            </c:ext>
          </c:extLst>
        </c:ser>
        <c:dLbls>
          <c:showLegendKey val="0"/>
          <c:showVal val="0"/>
          <c:showCatName val="0"/>
          <c:showSerName val="0"/>
          <c:showPercent val="0"/>
          <c:showBubbleSize val="0"/>
        </c:dLbls>
        <c:gapWidth val="100"/>
        <c:axId val="909803904"/>
        <c:axId val="909805440"/>
      </c:barChart>
      <c:catAx>
        <c:axId val="909803904"/>
        <c:scaling>
          <c:orientation val="minMax"/>
        </c:scaling>
        <c:delete val="0"/>
        <c:axPos val="b"/>
        <c:numFmt formatCode="General" sourceLinked="0"/>
        <c:majorTickMark val="none"/>
        <c:minorTickMark val="none"/>
        <c:tickLblPos val="nextTo"/>
        <c:txPr>
          <a:bodyPr/>
          <a:lstStyle/>
          <a:p>
            <a:pPr>
              <a:defRPr sz="1400">
                <a:solidFill>
                  <a:srgbClr val="646469"/>
                </a:solidFill>
                <a:latin typeface="Arial" panose="020B0604020202020204" pitchFamily="34" charset="0"/>
                <a:cs typeface="Arial" panose="020B0604020202020204" pitchFamily="34" charset="0"/>
              </a:defRPr>
            </a:pPr>
            <a:endParaRPr lang="en-US"/>
          </a:p>
        </c:txPr>
        <c:crossAx val="909805440"/>
        <c:crosses val="autoZero"/>
        <c:auto val="1"/>
        <c:lblAlgn val="ctr"/>
        <c:lblOffset val="100"/>
        <c:noMultiLvlLbl val="0"/>
      </c:catAx>
      <c:valAx>
        <c:axId val="909805440"/>
        <c:scaling>
          <c:orientation val="minMax"/>
          <c:max val="20"/>
        </c:scaling>
        <c:delete val="1"/>
        <c:axPos val="l"/>
        <c:numFmt formatCode="#,##0" sourceLinked="0"/>
        <c:majorTickMark val="out"/>
        <c:minorTickMark val="none"/>
        <c:tickLblPos val="nextTo"/>
        <c:crossAx val="909803904"/>
        <c:crosses val="autoZero"/>
        <c:crossBetween val="between"/>
        <c:majorUnit val="3"/>
      </c:valAx>
      <c:spPr>
        <a:noFill/>
        <a:ln>
          <a:noFill/>
        </a:ln>
      </c:spPr>
    </c:plotArea>
    <c:legend>
      <c:legendPos val="r"/>
      <c:layout>
        <c:manualLayout>
          <c:xMode val="edge"/>
          <c:yMode val="edge"/>
          <c:x val="2.826334398500318E-2"/>
          <c:y val="9.4709110085814507E-2"/>
          <c:w val="0.5390405836367228"/>
          <c:h val="9.1134825252106658E-2"/>
        </c:manualLayout>
      </c:layout>
      <c:overlay val="0"/>
      <c:txPr>
        <a:bodyPr/>
        <a:lstStyle/>
        <a:p>
          <a:pPr>
            <a:defRPr sz="1400">
              <a:solidFill>
                <a:srgbClr val="646469"/>
              </a:solidFill>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82911644959232E-2"/>
          <c:y val="2.685972857638632E-2"/>
          <c:w val="0.94058019927317427"/>
          <c:h val="0.9462805428472274"/>
        </c:manualLayout>
      </c:layout>
      <c:doughnutChart>
        <c:varyColors val="1"/>
        <c:ser>
          <c:idx val="0"/>
          <c:order val="0"/>
          <c:tx>
            <c:strRef>
              <c:f>Sheet1!$B$1</c:f>
              <c:strCache>
                <c:ptCount val="1"/>
                <c:pt idx="0">
                  <c:v>Sales</c:v>
                </c:pt>
              </c:strCache>
            </c:strRef>
          </c:tx>
          <c:spPr>
            <a:ln w="95250"/>
          </c:spPr>
          <c:dPt>
            <c:idx val="0"/>
            <c:bubble3D val="0"/>
            <c:spPr>
              <a:solidFill>
                <a:schemeClr val="accent6"/>
              </a:solidFill>
              <a:ln w="95250">
                <a:solidFill>
                  <a:schemeClr val="lt1"/>
                </a:solidFill>
              </a:ln>
              <a:effectLst/>
            </c:spPr>
            <c:extLst>
              <c:ext xmlns:c16="http://schemas.microsoft.com/office/drawing/2014/chart" uri="{C3380CC4-5D6E-409C-BE32-E72D297353CC}">
                <c16:uniqueId val="{00000001-AE65-4B6E-9599-A95BFA56F5BB}"/>
              </c:ext>
            </c:extLst>
          </c:dPt>
          <c:dPt>
            <c:idx val="1"/>
            <c:bubble3D val="0"/>
            <c:spPr>
              <a:solidFill>
                <a:schemeClr val="accent5"/>
              </a:solidFill>
              <a:ln w="95250">
                <a:solidFill>
                  <a:schemeClr val="lt1"/>
                </a:solidFill>
              </a:ln>
              <a:effectLst/>
            </c:spPr>
            <c:extLst>
              <c:ext xmlns:c16="http://schemas.microsoft.com/office/drawing/2014/chart" uri="{C3380CC4-5D6E-409C-BE32-E72D297353CC}">
                <c16:uniqueId val="{00000003-AE65-4B6E-9599-A95BFA56F5BB}"/>
              </c:ext>
            </c:extLst>
          </c:dPt>
          <c:dPt>
            <c:idx val="2"/>
            <c:bubble3D val="0"/>
            <c:spPr>
              <a:solidFill>
                <a:srgbClr val="2E9E46"/>
              </a:solidFill>
              <a:ln w="95250">
                <a:solidFill>
                  <a:schemeClr val="lt1"/>
                </a:solidFill>
              </a:ln>
              <a:effectLst/>
            </c:spPr>
            <c:extLst>
              <c:ext xmlns:c16="http://schemas.microsoft.com/office/drawing/2014/chart" uri="{C3380CC4-5D6E-409C-BE32-E72D297353CC}">
                <c16:uniqueId val="{00000005-AE65-4B6E-9599-A95BFA56F5BB}"/>
              </c:ext>
            </c:extLst>
          </c:dPt>
          <c:dPt>
            <c:idx val="3"/>
            <c:bubble3D val="0"/>
            <c:spPr>
              <a:solidFill>
                <a:schemeClr val="accent2"/>
              </a:solidFill>
              <a:ln w="95250">
                <a:solidFill>
                  <a:schemeClr val="lt1"/>
                </a:solidFill>
              </a:ln>
              <a:effectLst/>
            </c:spPr>
            <c:extLst>
              <c:ext xmlns:c16="http://schemas.microsoft.com/office/drawing/2014/chart" uri="{C3380CC4-5D6E-409C-BE32-E72D297353CC}">
                <c16:uniqueId val="{00000007-AE65-4B6E-9599-A95BFA56F5BB}"/>
              </c:ext>
            </c:extLst>
          </c:dPt>
          <c:dPt>
            <c:idx val="4"/>
            <c:bubble3D val="0"/>
            <c:spPr>
              <a:solidFill>
                <a:schemeClr val="accent4"/>
              </a:solidFill>
              <a:ln w="95250">
                <a:solidFill>
                  <a:schemeClr val="lt1"/>
                </a:solidFill>
              </a:ln>
              <a:effectLst/>
            </c:spPr>
            <c:extLst>
              <c:ext xmlns:c16="http://schemas.microsoft.com/office/drawing/2014/chart" uri="{C3380CC4-5D6E-409C-BE32-E72D297353CC}">
                <c16:uniqueId val="{00000009-AE65-4B6E-9599-A95BFA56F5BB}"/>
              </c:ext>
            </c:extLst>
          </c:dPt>
          <c:dPt>
            <c:idx val="5"/>
            <c:bubble3D val="0"/>
            <c:spPr>
              <a:solidFill>
                <a:srgbClr val="64C8AF"/>
              </a:solidFill>
              <a:ln w="95250">
                <a:solidFill>
                  <a:schemeClr val="lt1"/>
                </a:solidFill>
              </a:ln>
              <a:effectLst/>
            </c:spPr>
            <c:extLst>
              <c:ext xmlns:c16="http://schemas.microsoft.com/office/drawing/2014/chart" uri="{C3380CC4-5D6E-409C-BE32-E72D297353CC}">
                <c16:uniqueId val="{0000000B-AE65-4B6E-9599-A95BFA56F5BB}"/>
              </c:ext>
            </c:extLst>
          </c:dPt>
          <c:dPt>
            <c:idx val="6"/>
            <c:bubble3D val="0"/>
            <c:spPr>
              <a:solidFill>
                <a:schemeClr val="accent3"/>
              </a:solidFill>
              <a:ln w="95250">
                <a:solidFill>
                  <a:schemeClr val="lt1"/>
                </a:solidFill>
              </a:ln>
              <a:effectLst/>
            </c:spPr>
            <c:extLst>
              <c:ext xmlns:c16="http://schemas.microsoft.com/office/drawing/2014/chart" uri="{C3380CC4-5D6E-409C-BE32-E72D297353CC}">
                <c16:uniqueId val="{0000000D-AE65-4B6E-9599-A95BFA56F5BB}"/>
              </c:ext>
            </c:extLst>
          </c:dPt>
          <c:cat>
            <c:numRef>
              <c:f>Sheet1!$A$2:$A$8</c:f>
              <c:numCache>
                <c:formatCode>General</c:formatCode>
                <c:ptCount val="7"/>
              </c:numCache>
            </c:numRef>
          </c:cat>
          <c:val>
            <c:numRef>
              <c:f>Sheet1!$B$2:$B$8</c:f>
              <c:numCache>
                <c:formatCode>General</c:formatCode>
                <c:ptCount val="7"/>
                <c:pt idx="0">
                  <c:v>14.2</c:v>
                </c:pt>
                <c:pt idx="1">
                  <c:v>14.2</c:v>
                </c:pt>
                <c:pt idx="2">
                  <c:v>14.2</c:v>
                </c:pt>
                <c:pt idx="3">
                  <c:v>14.2</c:v>
                </c:pt>
                <c:pt idx="4">
                  <c:v>14.2</c:v>
                </c:pt>
                <c:pt idx="5">
                  <c:v>14.2</c:v>
                </c:pt>
                <c:pt idx="6">
                  <c:v>14.2</c:v>
                </c:pt>
              </c:numCache>
            </c:numRef>
          </c:val>
          <c:extLst>
            <c:ext xmlns:c16="http://schemas.microsoft.com/office/drawing/2014/chart" uri="{C3380CC4-5D6E-409C-BE32-E72D297353CC}">
              <c16:uniqueId val="{0000000E-AE65-4B6E-9599-A95BFA56F5BB}"/>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0.47685</cdr:x>
      <cdr:y>0.12034</cdr:y>
    </cdr:from>
    <cdr:to>
      <cdr:x>0.74301</cdr:x>
      <cdr:y>0.17867</cdr:y>
    </cdr:to>
    <cdr:grpSp>
      <cdr:nvGrpSpPr>
        <cdr:cNvPr id="6" name="Group 5">
          <a:extLst xmlns:a="http://schemas.openxmlformats.org/drawingml/2006/main">
            <a:ext uri="{FF2B5EF4-FFF2-40B4-BE49-F238E27FC236}">
              <a16:creationId xmlns:a16="http://schemas.microsoft.com/office/drawing/2014/main" id="{22B4F59B-FF84-49B0-A6C9-A8A6B7B12EED}"/>
            </a:ext>
          </a:extLst>
        </cdr:cNvPr>
        <cdr:cNvGrpSpPr/>
      </cdr:nvGrpSpPr>
      <cdr:grpSpPr>
        <a:xfrm xmlns:a="http://schemas.openxmlformats.org/drawingml/2006/main">
          <a:off x="4001086" y="490153"/>
          <a:ext cx="2233258" cy="237581"/>
          <a:chOff x="3743662" y="782722"/>
          <a:chExt cx="2190413" cy="266700"/>
        </a:xfrm>
      </cdr:grpSpPr>
      <cdr:cxnSp macro="">
        <cdr:nvCxnSpPr>
          <cdr:cNvPr id="2" name="Straight Arrow Connector 1">
            <a:extLst xmlns:a="http://schemas.openxmlformats.org/drawingml/2006/main">
              <a:ext uri="{FF2B5EF4-FFF2-40B4-BE49-F238E27FC236}">
                <a16:creationId xmlns:a16="http://schemas.microsoft.com/office/drawing/2014/main" id="{6CB59A01-5E5D-49C3-9158-89B0C3592E2A}"/>
              </a:ext>
            </a:extLst>
          </cdr:cNvPr>
          <cdr:cNvCxnSpPr/>
        </cdr:nvCxnSpPr>
        <cdr:spPr>
          <a:xfrm xmlns:a="http://schemas.openxmlformats.org/drawingml/2006/main">
            <a:off x="4899545" y="914400"/>
            <a:ext cx="1034530" cy="0"/>
          </a:xfrm>
          <a:prstGeom xmlns:a="http://schemas.openxmlformats.org/drawingml/2006/main" prst="straightConnector1">
            <a:avLst/>
          </a:prstGeom>
          <a:ln xmlns:a="http://schemas.openxmlformats.org/drawingml/2006/main" w="28575">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 name="TextBox 7">
            <a:extLst xmlns:a="http://schemas.openxmlformats.org/drawingml/2006/main">
              <a:ext uri="{FF2B5EF4-FFF2-40B4-BE49-F238E27FC236}">
                <a16:creationId xmlns:a16="http://schemas.microsoft.com/office/drawing/2014/main" id="{42B69729-34A2-43E7-A20D-5CE2EB1919C6}"/>
              </a:ext>
            </a:extLst>
          </cdr:cNvPr>
          <cdr:cNvSpPr txBox="1"/>
        </cdr:nvSpPr>
        <cdr:spPr>
          <a:xfrm xmlns:a="http://schemas.openxmlformats.org/drawingml/2006/main">
            <a:off x="3743662" y="782722"/>
            <a:ext cx="1187837" cy="2667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solidFill>
                  <a:schemeClr val="accent4"/>
                </a:solidFill>
                <a:latin typeface="Arial" panose="020B0604020202020204" pitchFamily="34" charset="0"/>
                <a:cs typeface="Arial" panose="020B0604020202020204" pitchFamily="34" charset="0"/>
              </a:rPr>
              <a:t>Good signal</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0.533</cdr:x>
      <cdr:y>0.15782</cdr:y>
    </cdr:from>
    <cdr:to>
      <cdr:x>0.79235</cdr:x>
      <cdr:y>0.2257</cdr:y>
    </cdr:to>
    <cdr:pic>
      <cdr:nvPicPr>
        <cdr:cNvPr id="2" name="Picture 1">
          <a:extLst xmlns:a="http://schemas.openxmlformats.org/drawingml/2006/main">
            <a:ext uri="{FF2B5EF4-FFF2-40B4-BE49-F238E27FC236}">
              <a16:creationId xmlns:a16="http://schemas.microsoft.com/office/drawing/2014/main" id="{E13CDBC7-C4F1-413A-BF6D-D25EFFE9741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2196912" y="637784"/>
          <a:ext cx="1068957" cy="274320"/>
        </a:xfrm>
        <a:prstGeom xmlns:a="http://schemas.openxmlformats.org/drawingml/2006/main" prst="rect">
          <a:avLst/>
        </a:prstGeom>
      </cdr:spPr>
    </cdr:pic>
  </cdr:relSizeAnchor>
  <cdr:relSizeAnchor xmlns:cdr="http://schemas.openxmlformats.org/drawingml/2006/chartDrawing">
    <cdr:from>
      <cdr:x>0.2124</cdr:x>
      <cdr:y>0.17115</cdr:y>
    </cdr:from>
    <cdr:to>
      <cdr:x>0.47821</cdr:x>
      <cdr:y>0.2435</cdr:y>
    </cdr:to>
    <cdr:sp macro="" textlink="">
      <cdr:nvSpPr>
        <cdr:cNvPr id="3" name="Oval 14">
          <a:extLst xmlns:a="http://schemas.openxmlformats.org/drawingml/2006/main">
            <a:ext uri="{FF2B5EF4-FFF2-40B4-BE49-F238E27FC236}">
              <a16:creationId xmlns:a16="http://schemas.microsoft.com/office/drawing/2014/main" id="{775FD12C-F4D0-4F66-A5C9-7F9D83D05CAD}"/>
            </a:ext>
          </a:extLst>
        </cdr:cNvPr>
        <cdr:cNvSpPr>
          <a:spLocks xmlns:a="http://schemas.openxmlformats.org/drawingml/2006/main" noChangeArrowheads="1"/>
        </cdr:cNvSpPr>
      </cdr:nvSpPr>
      <cdr:spPr bwMode="auto">
        <a:xfrm xmlns:a="http://schemas.openxmlformats.org/drawingml/2006/main">
          <a:off x="875469" y="691632"/>
          <a:ext cx="1095604" cy="29238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spAutoFit/>
        </a:bodyPr>
        <a:lstStyle xmlns:a="http://schemas.openxmlformats.org/drawingml/2006/main">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xmlns:a="http://schemas.openxmlformats.org/drawingml/2006/main">
          <a:pPr algn="ctr">
            <a:defRPr/>
          </a:pPr>
          <a:r>
            <a:rPr lang="en-US" sz="1300" b="1" dirty="0">
              <a:solidFill>
                <a:srgbClr val="FFFFFF"/>
              </a:solidFill>
              <a:cs typeface="Arial"/>
            </a:rPr>
            <a:t>@NTinvest</a:t>
          </a:r>
        </a:p>
      </cdr:txBody>
    </cdr:sp>
  </cdr:relSizeAnchor>
  <cdr:relSizeAnchor xmlns:cdr="http://schemas.openxmlformats.org/drawingml/2006/chartDrawing">
    <cdr:from>
      <cdr:x>0.32677</cdr:x>
      <cdr:y>0.09615</cdr:y>
    </cdr:from>
    <cdr:to>
      <cdr:x>0.41509</cdr:x>
      <cdr:y>0.16403</cdr:y>
    </cdr:to>
    <cdr:pic>
      <cdr:nvPicPr>
        <cdr:cNvPr id="4" name="Picture 3">
          <a:extLst xmlns:a="http://schemas.openxmlformats.org/drawingml/2006/main">
            <a:ext uri="{FF2B5EF4-FFF2-40B4-BE49-F238E27FC236}">
              <a16:creationId xmlns:a16="http://schemas.microsoft.com/office/drawing/2014/main" id="{CA533E09-8F54-49BA-B57D-97E714B778BB}"/>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cstate="screen">
          <a:extLst>
            <a:ext uri="{28A0092B-C50C-407E-A947-70E740481C1C}">
              <a14:useLocalDpi xmlns:a14="http://schemas.microsoft.com/office/drawing/2010/main"/>
            </a:ext>
          </a:extLst>
        </a:blip>
        <a:srcRect xmlns:a="http://schemas.openxmlformats.org/drawingml/2006/main" l="75727"/>
        <a:stretch xmlns:a="http://schemas.openxmlformats.org/drawingml/2006/main"/>
      </cdr:blipFill>
      <cdr:spPr>
        <a:xfrm xmlns:a="http://schemas.openxmlformats.org/drawingml/2006/main">
          <a:off x="1346875" y="388576"/>
          <a:ext cx="364004" cy="274320"/>
        </a:xfrm>
        <a:prstGeom xmlns:a="http://schemas.openxmlformats.org/drawingml/2006/main" prst="rect">
          <a:avLst/>
        </a:prstGeom>
      </cdr:spPr>
    </cdr:pic>
  </cdr:relSizeAnchor>
  <cdr:relSizeAnchor xmlns:cdr="http://schemas.openxmlformats.org/drawingml/2006/chartDrawing">
    <cdr:from>
      <cdr:x>0.67965</cdr:x>
      <cdr:y>0.3854</cdr:y>
    </cdr:from>
    <cdr:to>
      <cdr:x>0.96303</cdr:x>
      <cdr:y>0.47219</cdr:y>
    </cdr:to>
    <cdr:sp macro="" textlink="">
      <cdr:nvSpPr>
        <cdr:cNvPr id="5" name="Oval 14">
          <a:extLst xmlns:a="http://schemas.openxmlformats.org/drawingml/2006/main">
            <a:ext uri="{FF2B5EF4-FFF2-40B4-BE49-F238E27FC236}">
              <a16:creationId xmlns:a16="http://schemas.microsoft.com/office/drawing/2014/main" id="{47033519-CED0-4B59-8BE2-FF74FF260B3D}"/>
            </a:ext>
          </a:extLst>
        </cdr:cNvPr>
        <cdr:cNvSpPr>
          <a:spLocks xmlns:a="http://schemas.openxmlformats.org/drawingml/2006/main" noChangeArrowheads="1"/>
        </cdr:cNvSpPr>
      </cdr:nvSpPr>
      <cdr:spPr bwMode="auto">
        <a:xfrm xmlns:a="http://schemas.openxmlformats.org/drawingml/2006/main">
          <a:off x="2801336" y="1557459"/>
          <a:ext cx="1168013" cy="35073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spAutoFit/>
        </a:bodyPr>
        <a:lstStyle xmlns:a="http://schemas.openxmlformats.org/drawingml/2006/main">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xmlns:a="http://schemas.openxmlformats.org/drawingml/2006/main">
          <a:pPr algn="ctr">
            <a:defRPr/>
          </a:pPr>
          <a:r>
            <a:rPr lang="en-US" sz="800" b="1" dirty="0">
              <a:solidFill>
                <a:srgbClr val="FFFFFF"/>
              </a:solidFill>
              <a:cs typeface="Arial"/>
            </a:rPr>
            <a:t>Capitalmarket assumptions.com</a:t>
          </a:r>
        </a:p>
      </cdr:txBody>
    </cdr:sp>
  </cdr:relSizeAnchor>
  <cdr:relSizeAnchor xmlns:cdr="http://schemas.openxmlformats.org/drawingml/2006/chartDrawing">
    <cdr:from>
      <cdr:x>0.72792</cdr:x>
      <cdr:y>0.31765</cdr:y>
    </cdr:from>
    <cdr:to>
      <cdr:x>0.91429</cdr:x>
      <cdr:y>0.3862</cdr:y>
    </cdr:to>
    <cdr:sp macro="" textlink="">
      <cdr:nvSpPr>
        <cdr:cNvPr id="6" name="Rectangle 5">
          <a:extLst xmlns:a="http://schemas.openxmlformats.org/drawingml/2006/main">
            <a:ext uri="{FF2B5EF4-FFF2-40B4-BE49-F238E27FC236}">
              <a16:creationId xmlns:a16="http://schemas.microsoft.com/office/drawing/2014/main" id="{F2124C72-80AA-491E-85C2-0A44EFB8E273}"/>
            </a:ext>
          </a:extLst>
        </cdr:cNvPr>
        <cdr:cNvSpPr/>
      </cdr:nvSpPr>
      <cdr:spPr>
        <a:xfrm xmlns:a="http://schemas.openxmlformats.org/drawingml/2006/main">
          <a:off x="3000298" y="1283704"/>
          <a:ext cx="768159"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xmlns:a="http://schemas.openxmlformats.org/drawingml/2006/main">
          <a:r>
            <a:rPr lang="en-US" sz="1200" b="1" dirty="0">
              <a:solidFill>
                <a:srgbClr val="FFFFFF"/>
              </a:solidFill>
              <a:cs typeface="Arial"/>
            </a:rPr>
            <a:t>Outlook</a:t>
          </a:r>
          <a:endParaRPr lang="en-US" sz="1200" dirty="0">
            <a:solidFill>
              <a:srgbClr val="64646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1"/>
          </a:xfrm>
          <a:prstGeom prst="rect">
            <a:avLst/>
          </a:prstGeom>
        </p:spPr>
        <p:txBody>
          <a:bodyPr vert="horz" lIns="92156" tIns="46078" rIns="92156" bIns="46078" rtlCol="0"/>
          <a:lstStyle>
            <a:lvl1pPr algn="l">
              <a:defRPr sz="14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9" y="2"/>
            <a:ext cx="3037840" cy="464821"/>
          </a:xfrm>
          <a:prstGeom prst="rect">
            <a:avLst/>
          </a:prstGeom>
        </p:spPr>
        <p:txBody>
          <a:bodyPr vert="horz" lIns="92156" tIns="46078" rIns="92156" bIns="46078" rtlCol="0"/>
          <a:lstStyle>
            <a:lvl1pPr algn="r">
              <a:defRPr sz="1400"/>
            </a:lvl1pPr>
          </a:lstStyle>
          <a:p>
            <a:fld id="{E96464AD-05EA-48DF-8D3C-8C95E1A0EB61}" type="datetimeFigureOut">
              <a:rPr lang="en-US" smtClean="0">
                <a:latin typeface="Arial" panose="020B0604020202020204" pitchFamily="34" charset="0"/>
              </a:rPr>
              <a:t>2/28/2022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70"/>
            <a:ext cx="3037840" cy="464821"/>
          </a:xfrm>
          <a:prstGeom prst="rect">
            <a:avLst/>
          </a:prstGeom>
        </p:spPr>
        <p:txBody>
          <a:bodyPr vert="horz" lIns="92156" tIns="46078" rIns="92156" bIns="46078" rtlCol="0" anchor="b"/>
          <a:lstStyle>
            <a:lvl1pPr algn="l">
              <a:defRPr sz="14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9" y="8829970"/>
            <a:ext cx="3037840" cy="464821"/>
          </a:xfrm>
          <a:prstGeom prst="rect">
            <a:avLst/>
          </a:prstGeom>
        </p:spPr>
        <p:txBody>
          <a:bodyPr vert="horz" lIns="92156" tIns="46078" rIns="92156" bIns="46078" rtlCol="0" anchor="b"/>
          <a:lstStyle>
            <a:lvl1pPr algn="r">
              <a:defRPr sz="1400"/>
            </a:lvl1pPr>
          </a:lstStyle>
          <a:p>
            <a:fld id="{B8E50D77-BE29-4F6E-9E97-D5DE771DDAF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09617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1"/>
          </a:xfrm>
          <a:prstGeom prst="rect">
            <a:avLst/>
          </a:prstGeom>
        </p:spPr>
        <p:txBody>
          <a:bodyPr vert="horz" lIns="92156" tIns="46078" rIns="92156" bIns="46078" rtlCol="0"/>
          <a:lstStyle>
            <a:lvl1pPr algn="l">
              <a:defRPr sz="14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2"/>
            <a:ext cx="3037840" cy="464821"/>
          </a:xfrm>
          <a:prstGeom prst="rect">
            <a:avLst/>
          </a:prstGeom>
        </p:spPr>
        <p:txBody>
          <a:bodyPr vert="horz" lIns="92156" tIns="46078" rIns="92156" bIns="46078" rtlCol="0"/>
          <a:lstStyle>
            <a:lvl1pPr algn="r">
              <a:defRPr sz="1400">
                <a:latin typeface="Arial" panose="020B0604020202020204" pitchFamily="34" charset="0"/>
              </a:defRPr>
            </a:lvl1pPr>
          </a:lstStyle>
          <a:p>
            <a:fld id="{25D3F727-A02B-4696-AF70-5E10A4107E37}" type="datetimeFigureOut">
              <a:rPr lang="en-US" smtClean="0"/>
              <a:pPr/>
              <a:t>2/28/2022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156" tIns="46078" rIns="92156" bIns="46078" rtlCol="0" anchor="ctr"/>
          <a:lstStyle/>
          <a:p>
            <a:endParaRPr lang="en-US" dirty="0"/>
          </a:p>
        </p:txBody>
      </p:sp>
      <p:sp>
        <p:nvSpPr>
          <p:cNvPr id="5" name="Notes Placeholder 4"/>
          <p:cNvSpPr>
            <a:spLocks noGrp="1"/>
          </p:cNvSpPr>
          <p:nvPr>
            <p:ph type="body" sz="quarter" idx="3"/>
          </p:nvPr>
        </p:nvSpPr>
        <p:spPr>
          <a:xfrm>
            <a:off x="701040" y="4415794"/>
            <a:ext cx="5608320" cy="4183381"/>
          </a:xfrm>
          <a:prstGeom prst="rect">
            <a:avLst/>
          </a:prstGeom>
        </p:spPr>
        <p:txBody>
          <a:bodyPr vert="horz" lIns="92156" tIns="46078" rIns="92156" bIns="4607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4821"/>
          </a:xfrm>
          <a:prstGeom prst="rect">
            <a:avLst/>
          </a:prstGeom>
        </p:spPr>
        <p:txBody>
          <a:bodyPr vert="horz" lIns="92156" tIns="46078" rIns="92156" bIns="46078" rtlCol="0" anchor="b"/>
          <a:lstStyle>
            <a:lvl1pPr algn="l">
              <a:defRPr sz="14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70"/>
            <a:ext cx="3037840" cy="464821"/>
          </a:xfrm>
          <a:prstGeom prst="rect">
            <a:avLst/>
          </a:prstGeom>
        </p:spPr>
        <p:txBody>
          <a:bodyPr vert="horz" lIns="92156" tIns="46078" rIns="92156" bIns="46078" rtlCol="0" anchor="b"/>
          <a:lstStyle>
            <a:lvl1pPr algn="r">
              <a:defRPr sz="1400">
                <a:latin typeface="Arial" panose="020B0604020202020204" pitchFamily="34" charset="0"/>
              </a:defRPr>
            </a:lvl1pPr>
          </a:lstStyle>
          <a:p>
            <a:fld id="{5937AFB2-63FE-4D27-8529-EF9C55DBAEBB}" type="slidenum">
              <a:rPr lang="en-US" smtClean="0"/>
              <a:pPr/>
              <a:t>‹#›</a:t>
            </a:fld>
            <a:endParaRPr lang="en-US" dirty="0"/>
          </a:p>
        </p:txBody>
      </p:sp>
    </p:spTree>
    <p:extLst>
      <p:ext uri="{BB962C8B-B14F-4D97-AF65-F5344CB8AC3E}">
        <p14:creationId xmlns:p14="http://schemas.microsoft.com/office/powerpoint/2010/main" val="2358946541"/>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Arial" panose="020B0604020202020204" pitchFamily="34" charset="0"/>
        <a:ea typeface="+mn-ea"/>
        <a:cs typeface="+mn-cs"/>
      </a:defRPr>
    </a:lvl1pPr>
    <a:lvl2pPr marL="342892" algn="l" defTabSz="685783" rtl="0" eaLnBrk="1" latinLnBrk="0" hangingPunct="1">
      <a:defRPr sz="900" kern="1200">
        <a:solidFill>
          <a:schemeClr val="tx1"/>
        </a:solidFill>
        <a:latin typeface="Arial" panose="020B0604020202020204" pitchFamily="34" charset="0"/>
        <a:ea typeface="+mn-ea"/>
        <a:cs typeface="+mn-cs"/>
      </a:defRPr>
    </a:lvl2pPr>
    <a:lvl3pPr marL="685783" algn="l" defTabSz="685783" rtl="0" eaLnBrk="1" latinLnBrk="0" hangingPunct="1">
      <a:defRPr sz="900" kern="1200">
        <a:solidFill>
          <a:schemeClr val="tx1"/>
        </a:solidFill>
        <a:latin typeface="Arial" panose="020B0604020202020204" pitchFamily="34" charset="0"/>
        <a:ea typeface="+mn-ea"/>
        <a:cs typeface="+mn-cs"/>
      </a:defRPr>
    </a:lvl3pPr>
    <a:lvl4pPr marL="1028675" algn="l" defTabSz="685783" rtl="0" eaLnBrk="1" latinLnBrk="0" hangingPunct="1">
      <a:defRPr sz="900" kern="1200">
        <a:solidFill>
          <a:schemeClr val="tx1"/>
        </a:solidFill>
        <a:latin typeface="Arial" panose="020B0604020202020204" pitchFamily="34" charset="0"/>
        <a:ea typeface="+mn-ea"/>
        <a:cs typeface="+mn-cs"/>
      </a:defRPr>
    </a:lvl4pPr>
    <a:lvl5pPr marL="1371566" algn="l" defTabSz="685783" rtl="0" eaLnBrk="1" latinLnBrk="0" hangingPunct="1">
      <a:defRPr sz="900" kern="1200">
        <a:solidFill>
          <a:schemeClr val="tx1"/>
        </a:solidFill>
        <a:latin typeface="Arial" panose="020B0604020202020204" pitchFamily="34"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937AFB2-63FE-4D27-8529-EF9C55DBAEBB}" type="slidenum">
              <a:rPr lang="en-US" smtClean="0"/>
              <a:pPr/>
              <a:t>1</a:t>
            </a:fld>
            <a:endParaRPr lang="en-US" dirty="0"/>
          </a:p>
        </p:txBody>
      </p:sp>
    </p:spTree>
    <p:extLst>
      <p:ext uri="{BB962C8B-B14F-4D97-AF65-F5344CB8AC3E}">
        <p14:creationId xmlns:p14="http://schemas.microsoft.com/office/powerpoint/2010/main" val="198919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553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658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153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5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902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031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pPr/>
              <a:t>15</a:t>
            </a:fld>
            <a:endParaRPr lang="en-US" dirty="0"/>
          </a:p>
        </p:txBody>
      </p:sp>
    </p:spTree>
    <p:extLst>
      <p:ext uri="{BB962C8B-B14F-4D97-AF65-F5344CB8AC3E}">
        <p14:creationId xmlns:p14="http://schemas.microsoft.com/office/powerpoint/2010/main" val="314970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5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864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b="1" dirty="0"/>
              <a:t>Speaker:</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5448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685611">
              <a:defRPr/>
            </a:pPr>
            <a:r>
              <a:rPr lang="en-US" b="1" dirty="0"/>
              <a:t>Speaker:</a:t>
            </a:r>
          </a:p>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22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685611">
              <a:defRPr/>
            </a:pPr>
            <a:r>
              <a:rPr lang="en-US" b="1" dirty="0"/>
              <a:t>Speaker:</a:t>
            </a:r>
          </a:p>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038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903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685611">
              <a:defRPr/>
            </a:pPr>
            <a:r>
              <a:rPr lang="en-US" b="1" dirty="0"/>
              <a:t>Speaker:</a:t>
            </a:r>
          </a:p>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831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685611">
              <a:defRPr/>
            </a:pPr>
            <a:r>
              <a:rPr lang="en-US" b="1" dirty="0"/>
              <a:t>Speaker:</a:t>
            </a:r>
          </a:p>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043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19953" indent="-119953"/>
            <a:endParaRPr lang="en-US" b="1"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92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0F52C4-9C79-4228-82E3-2F64781E7F9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55783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6AB32-D79D-457C-BDBA-CBAFB630B2CD}" type="slidenum">
              <a:rPr lang="en-US" smtClean="0"/>
              <a:t>24</a:t>
            </a:fld>
            <a:endParaRPr lang="en-US" dirty="0"/>
          </a:p>
        </p:txBody>
      </p:sp>
    </p:spTree>
    <p:extLst>
      <p:ext uri="{BB962C8B-B14F-4D97-AF65-F5344CB8AC3E}">
        <p14:creationId xmlns:p14="http://schemas.microsoft.com/office/powerpoint/2010/main" val="142164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6AB32-D79D-457C-BDBA-CBAFB630B2CD}" type="slidenum">
              <a:rPr lang="en-US" smtClean="0"/>
              <a:t>25</a:t>
            </a:fld>
            <a:endParaRPr lang="en-US" dirty="0"/>
          </a:p>
        </p:txBody>
      </p:sp>
    </p:spTree>
    <p:extLst>
      <p:ext uri="{BB962C8B-B14F-4D97-AF65-F5344CB8AC3E}">
        <p14:creationId xmlns:p14="http://schemas.microsoft.com/office/powerpoint/2010/main" val="70706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6AB32-D79D-457C-BDBA-CBAFB630B2CD}" type="slidenum">
              <a:rPr lang="en-US" smtClean="0"/>
              <a:t>26</a:t>
            </a:fld>
            <a:endParaRPr lang="en-US" dirty="0"/>
          </a:p>
        </p:txBody>
      </p:sp>
    </p:spTree>
    <p:extLst>
      <p:ext uri="{BB962C8B-B14F-4D97-AF65-F5344CB8AC3E}">
        <p14:creationId xmlns:p14="http://schemas.microsoft.com/office/powerpoint/2010/main" val="70706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5529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6AB32-D79D-457C-BDBA-CBAFB630B2CD}" type="slidenum">
              <a:rPr lang="en-US" smtClean="0"/>
              <a:t>3</a:t>
            </a:fld>
            <a:endParaRPr lang="en-US" dirty="0"/>
          </a:p>
        </p:txBody>
      </p:sp>
    </p:spTree>
    <p:extLst>
      <p:ext uri="{BB962C8B-B14F-4D97-AF65-F5344CB8AC3E}">
        <p14:creationId xmlns:p14="http://schemas.microsoft.com/office/powerpoint/2010/main" val="166614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5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667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196AB32-D79D-457C-BDBA-CBAFB630B2CD}"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90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685783" rtl="0" eaLnBrk="1" fontAlgn="auto" latinLnBrk="0" hangingPunct="1">
              <a:lnSpc>
                <a:spcPct val="100000"/>
              </a:lnSpc>
              <a:spcBef>
                <a:spcPts val="0"/>
              </a:spcBef>
              <a:spcAft>
                <a:spcPts val="0"/>
              </a:spcAft>
              <a:buClr>
                <a:srgbClr val="EEECE1"/>
              </a:buClr>
              <a:buSzTx/>
              <a:buFontTx/>
              <a:buNone/>
              <a:tabLst/>
              <a:defRPr/>
            </a:pPr>
            <a:fld id="{0B9A9B92-3F32-4E8B-B577-3AFC51360671}"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
                  <a:srgbClr val="EEECE1"/>
                </a:buClr>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xfrm>
            <a:off x="346075" y="687388"/>
            <a:ext cx="6237288" cy="3509962"/>
          </a:xfrm>
          <a:ln/>
        </p:spPr>
      </p:sp>
      <p:sp>
        <p:nvSpPr>
          <p:cNvPr id="56324" name="Rectangle 3"/>
          <p:cNvSpPr>
            <a:spLocks noGrp="1" noChangeArrowheads="1"/>
          </p:cNvSpPr>
          <p:nvPr>
            <p:ph type="body" idx="1"/>
          </p:nvPr>
        </p:nvSpPr>
        <p:spPr>
          <a:xfrm>
            <a:off x="340965" y="4427239"/>
            <a:ext cx="6280681" cy="4196733"/>
          </a:xfrm>
          <a:noFill/>
          <a:ln/>
        </p:spPr>
        <p:txBody>
          <a:bodyPr lIns="90405" tIns="45200" rIns="90405" bIns="45200"/>
          <a:lstStyle/>
          <a:p>
            <a:endParaRPr lang="en-US" dirty="0"/>
          </a:p>
        </p:txBody>
      </p:sp>
    </p:spTree>
    <p:extLst>
      <p:ext uri="{BB962C8B-B14F-4D97-AF65-F5344CB8AC3E}">
        <p14:creationId xmlns:p14="http://schemas.microsoft.com/office/powerpoint/2010/main" val="350283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7AFB2-63FE-4D27-8529-EF9C55DBAEBB}" type="slidenum">
              <a:rPr lang="en-US" smtClean="0"/>
              <a:pPr/>
              <a:t>7</a:t>
            </a:fld>
            <a:endParaRPr lang="en-US" dirty="0"/>
          </a:p>
        </p:txBody>
      </p:sp>
    </p:spTree>
    <p:extLst>
      <p:ext uri="{BB962C8B-B14F-4D97-AF65-F5344CB8AC3E}">
        <p14:creationId xmlns:p14="http://schemas.microsoft.com/office/powerpoint/2010/main" val="409869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622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937AFB2-63FE-4D27-8529-EF9C55DBAEBB}"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1112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29"/>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pic>
        <p:nvPicPr>
          <p:cNvPr id="13" name="Picture 12">
            <a:extLst>
              <a:ext uri="{FF2B5EF4-FFF2-40B4-BE49-F238E27FC236}">
                <a16:creationId xmlns:a16="http://schemas.microsoft.com/office/drawing/2014/main" id="{43EE2EC3-406B-4D4D-AE94-14CAF5CEFF64}"/>
              </a:ext>
            </a:extLst>
          </p:cNvPr>
          <p:cNvPicPr>
            <a:picLocks noChangeAspect="1"/>
          </p:cNvPicPr>
          <p:nvPr userDrawn="1"/>
        </p:nvPicPr>
        <p:blipFill>
          <a:blip r:embed="rId2"/>
          <a:stretch>
            <a:fillRect/>
          </a:stretch>
        </p:blipFill>
        <p:spPr>
          <a:xfrm>
            <a:off x="433205" y="224299"/>
            <a:ext cx="3164526" cy="728201"/>
          </a:xfrm>
          <a:prstGeom prst="rect">
            <a:avLst/>
          </a:prstGeom>
        </p:spPr>
      </p:pic>
      <p:sp>
        <p:nvSpPr>
          <p:cNvPr id="4" name="TextBox 3">
            <a:extLst>
              <a:ext uri="{FF2B5EF4-FFF2-40B4-BE49-F238E27FC236}">
                <a16:creationId xmlns:a16="http://schemas.microsoft.com/office/drawing/2014/main" id="{A2429494-C475-4A77-AFAE-C941977D67A7}"/>
              </a:ext>
            </a:extLst>
          </p:cNvPr>
          <p:cNvSpPr txBox="1"/>
          <p:nvPr userDrawn="1"/>
        </p:nvSpPr>
        <p:spPr>
          <a:xfrm>
            <a:off x="927279" y="689020"/>
            <a:ext cx="2157211" cy="511690"/>
          </a:xfrm>
          <a:prstGeom prst="rect">
            <a:avLst/>
          </a:prstGeom>
          <a:solidFill>
            <a:schemeClr val="bg1"/>
          </a:solidFill>
        </p:spPr>
        <p:txBody>
          <a:bodyPr wrap="square" lIns="0" tIns="0" rIns="0" bIns="0" rtlCol="0">
            <a:spAutoFit/>
          </a:bodyPr>
          <a:lstStyle/>
          <a:p>
            <a:endParaRPr lang="en-US" sz="1100" dirty="0" err="1">
              <a:solidFill>
                <a:schemeClr val="tx2"/>
              </a:solidFill>
              <a:latin typeface="+mj-lt"/>
            </a:endParaRPr>
          </a:p>
        </p:txBody>
      </p:sp>
    </p:spTree>
    <p:extLst>
      <p:ext uri="{BB962C8B-B14F-4D97-AF65-F5344CB8AC3E}">
        <p14:creationId xmlns:p14="http://schemas.microsoft.com/office/powerpoint/2010/main" val="3596056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8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2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06596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111243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155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30"/>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2"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4" name="Rectangle 3"/>
          <p:cNvSpPr/>
          <p:nvPr userDrawn="1"/>
        </p:nvSpPr>
        <p:spPr>
          <a:xfrm>
            <a:off x="914401" y="723900"/>
            <a:ext cx="20478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219" y="117997"/>
            <a:ext cx="3169867" cy="1198090"/>
          </a:xfrm>
          <a:prstGeom prst="rect">
            <a:avLst/>
          </a:prstGeom>
        </p:spPr>
      </p:pic>
    </p:spTree>
    <p:extLst>
      <p:ext uri="{BB962C8B-B14F-4D97-AF65-F5344CB8AC3E}">
        <p14:creationId xmlns:p14="http://schemas.microsoft.com/office/powerpoint/2010/main" val="1500511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9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3" y="207439"/>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3"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3" y="207439"/>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3"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82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1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64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2"/>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12671233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31"/>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pic>
        <p:nvPicPr>
          <p:cNvPr id="13" name="Picture 12">
            <a:extLst>
              <a:ext uri="{FF2B5EF4-FFF2-40B4-BE49-F238E27FC236}">
                <a16:creationId xmlns:a16="http://schemas.microsoft.com/office/drawing/2014/main" id="{43EE2EC3-406B-4D4D-AE94-14CAF5CEFF64}"/>
              </a:ext>
            </a:extLst>
          </p:cNvPr>
          <p:cNvPicPr>
            <a:picLocks noChangeAspect="1"/>
          </p:cNvPicPr>
          <p:nvPr userDrawn="1"/>
        </p:nvPicPr>
        <p:blipFill>
          <a:blip r:embed="rId2"/>
          <a:stretch>
            <a:fillRect/>
          </a:stretch>
        </p:blipFill>
        <p:spPr>
          <a:xfrm>
            <a:off x="433205" y="224301"/>
            <a:ext cx="3164526" cy="728201"/>
          </a:xfrm>
          <a:prstGeom prst="rect">
            <a:avLst/>
          </a:prstGeom>
        </p:spPr>
      </p:pic>
      <p:sp>
        <p:nvSpPr>
          <p:cNvPr id="4" name="Rectangle 3"/>
          <p:cNvSpPr/>
          <p:nvPr userDrawn="1"/>
        </p:nvSpPr>
        <p:spPr>
          <a:xfrm>
            <a:off x="914404" y="723900"/>
            <a:ext cx="20478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2673404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94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40"/>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36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40"/>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89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5508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3"/>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13112414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29"/>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mj-lt"/>
            </a:endParaRPr>
          </a:p>
        </p:txBody>
      </p:sp>
      <p:sp>
        <p:nvSpPr>
          <p:cNvPr id="4" name="Rectangle 3"/>
          <p:cNvSpPr/>
          <p:nvPr userDrawn="1"/>
        </p:nvSpPr>
        <p:spPr>
          <a:xfrm>
            <a:off x="914400" y="723900"/>
            <a:ext cx="20478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218" y="98434"/>
            <a:ext cx="2158857" cy="815966"/>
          </a:xfrm>
          <a:prstGeom prst="rect">
            <a:avLst/>
          </a:prstGeom>
        </p:spPr>
      </p:pic>
    </p:spTree>
    <p:extLst>
      <p:ext uri="{BB962C8B-B14F-4D97-AF65-F5344CB8AC3E}">
        <p14:creationId xmlns:p14="http://schemas.microsoft.com/office/powerpoint/2010/main" val="2812835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6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7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Tree>
    <p:extLst>
      <p:ext uri="{BB962C8B-B14F-4D97-AF65-F5344CB8AC3E}">
        <p14:creationId xmlns:p14="http://schemas.microsoft.com/office/powerpoint/2010/main" val="320183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spTree>
    <p:extLst>
      <p:ext uri="{BB962C8B-B14F-4D97-AF65-F5344CB8AC3E}">
        <p14:creationId xmlns:p14="http://schemas.microsoft.com/office/powerpoint/2010/main" val="199858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228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3784010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630"/>
            <a:endParaRPr lang="en-US" sz="1100" dirty="0">
              <a:solidFill>
                <a:srgbClr val="FFFFFF"/>
              </a:solidFill>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70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38"/>
            <a:ext cx="8227220" cy="402389"/>
          </a:xfrm>
        </p:spPr>
        <p:txBody>
          <a:bodyPr anchor="t">
            <a:noAutofit/>
          </a:bodyPr>
          <a:lstStyle>
            <a:lvl1pPr marL="0" indent="0">
              <a:spcBef>
                <a:spcPts val="0"/>
              </a:spcBef>
              <a:buNone/>
              <a:defRPr sz="1100" b="0" i="0" cap="all" baseline="0">
                <a:solidFill>
                  <a:schemeClr val="tx1"/>
                </a:solidFill>
                <a:latin typeface="Arial Narrow" panose="020B0606020202030204" pitchFamily="34" charset="0"/>
              </a:defRPr>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00" b="1" i="0">
                <a:solidFill>
                  <a:schemeClr val="bg1"/>
                </a:solidFill>
                <a:latin typeface="+mj-lt"/>
              </a:defRPr>
            </a:lvl1pPr>
            <a:lvl2pPr>
              <a:defRPr sz="800" b="0" i="0">
                <a:solidFill>
                  <a:schemeClr val="bg1"/>
                </a:solidFill>
                <a:latin typeface="+mj-lt"/>
              </a:defRPr>
            </a:lvl2pPr>
            <a:lvl3pPr>
              <a:defRPr sz="800" b="0" i="0">
                <a:solidFill>
                  <a:schemeClr val="bg1"/>
                </a:solidFill>
                <a:latin typeface="+mj-lt"/>
              </a:defRPr>
            </a:lvl3pPr>
            <a:lvl4pPr>
              <a:defRPr sz="800" b="0" i="0">
                <a:solidFill>
                  <a:schemeClr val="bg1"/>
                </a:solidFill>
                <a:latin typeface="+mj-lt"/>
              </a:defRPr>
            </a:lvl4pPr>
            <a:lvl5pPr>
              <a:defRPr sz="800"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00" b="0" i="0">
                <a:solidFill>
                  <a:schemeClr val="bg1"/>
                </a:solidFill>
                <a:latin typeface="+mj-lt"/>
              </a:defRPr>
            </a:lvl1pPr>
            <a:lvl2pPr>
              <a:defRPr sz="800" b="0" i="0">
                <a:solidFill>
                  <a:schemeClr val="tx2"/>
                </a:solidFill>
                <a:latin typeface="+mj-lt"/>
              </a:defRPr>
            </a:lvl2pPr>
            <a:lvl3pPr>
              <a:defRPr sz="800" b="0" i="0">
                <a:solidFill>
                  <a:schemeClr val="tx2"/>
                </a:solidFill>
                <a:latin typeface="+mj-lt"/>
              </a:defRPr>
            </a:lvl3pPr>
            <a:lvl4pPr>
              <a:defRPr sz="800" b="0" i="0">
                <a:solidFill>
                  <a:schemeClr val="tx2"/>
                </a:solidFill>
                <a:latin typeface="+mj-lt"/>
              </a:defRPr>
            </a:lvl4pPr>
            <a:lvl5pPr>
              <a:defRPr sz="800"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00" b="0" i="0">
                <a:solidFill>
                  <a:schemeClr val="bg1"/>
                </a:solidFill>
                <a:latin typeface="+mj-lt"/>
              </a:defRPr>
            </a:lvl1pPr>
            <a:lvl2pPr>
              <a:defRPr sz="800" b="0" i="0">
                <a:solidFill>
                  <a:schemeClr val="tx2"/>
                </a:solidFill>
                <a:latin typeface="+mj-lt"/>
              </a:defRPr>
            </a:lvl2pPr>
            <a:lvl3pPr>
              <a:defRPr sz="800" b="0" i="0">
                <a:solidFill>
                  <a:schemeClr val="tx2"/>
                </a:solidFill>
                <a:latin typeface="+mj-lt"/>
              </a:defRPr>
            </a:lvl3pPr>
            <a:lvl4pPr>
              <a:defRPr sz="800" b="0" i="0">
                <a:solidFill>
                  <a:schemeClr val="tx2"/>
                </a:solidFill>
                <a:latin typeface="+mj-lt"/>
              </a:defRPr>
            </a:lvl4pPr>
            <a:lvl5pPr>
              <a:defRPr sz="800"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3"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630"/>
            <a:endParaRPr lang="en-US" sz="1100" dirty="0">
              <a:solidFill>
                <a:srgbClr val="FFFFFF"/>
              </a:solidFill>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630"/>
            <a:endParaRPr lang="en-US" sz="1100" dirty="0">
              <a:solidFill>
                <a:srgbClr val="FFFFFF"/>
              </a:solidFill>
            </a:endParaRPr>
          </a:p>
        </p:txBody>
      </p:sp>
      <p:pic>
        <p:nvPicPr>
          <p:cNvPr id="13" name="Picture 12">
            <a:extLst>
              <a:ext uri="{FF2B5EF4-FFF2-40B4-BE49-F238E27FC236}">
                <a16:creationId xmlns:a16="http://schemas.microsoft.com/office/drawing/2014/main" id="{43EE2EC3-406B-4D4D-AE94-14CAF5CEFF64}"/>
              </a:ext>
            </a:extLst>
          </p:cNvPr>
          <p:cNvPicPr>
            <a:picLocks noChangeAspect="1"/>
          </p:cNvPicPr>
          <p:nvPr userDrawn="1"/>
        </p:nvPicPr>
        <p:blipFill>
          <a:blip r:embed="rId2"/>
          <a:stretch>
            <a:fillRect/>
          </a:stretch>
        </p:blipFill>
        <p:spPr>
          <a:xfrm>
            <a:off x="433205" y="224301"/>
            <a:ext cx="3164526" cy="728201"/>
          </a:xfrm>
          <a:prstGeom prst="rect">
            <a:avLst/>
          </a:prstGeom>
        </p:spPr>
      </p:pic>
      <p:sp>
        <p:nvSpPr>
          <p:cNvPr id="4" name="Rectangle 3"/>
          <p:cNvSpPr/>
          <p:nvPr userDrawn="1"/>
        </p:nvSpPr>
        <p:spPr>
          <a:xfrm>
            <a:off x="914402" y="723900"/>
            <a:ext cx="20478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630"/>
            <a:endParaRPr lang="en-US" sz="1400" dirty="0">
              <a:solidFill>
                <a:srgbClr val="FFFFFF"/>
              </a:solidFill>
            </a:endParaRPr>
          </a:p>
        </p:txBody>
      </p:sp>
    </p:spTree>
    <p:extLst>
      <p:ext uri="{BB962C8B-B14F-4D97-AF65-F5344CB8AC3E}">
        <p14:creationId xmlns:p14="http://schemas.microsoft.com/office/powerpoint/2010/main" val="20698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7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47"/>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7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47"/>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3"/>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31044130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losing_slid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F554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en-US" sz="1800" dirty="0">
              <a:solidFill>
                <a:srgbClr val="11574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9363" y="1418278"/>
            <a:ext cx="2565275" cy="2306944"/>
          </a:xfrm>
          <a:prstGeom prst="rect">
            <a:avLst/>
          </a:prstGeom>
        </p:spPr>
      </p:pic>
    </p:spTree>
    <p:extLst>
      <p:ext uri="{BB962C8B-B14F-4D97-AF65-F5344CB8AC3E}">
        <p14:creationId xmlns:p14="http://schemas.microsoft.com/office/powerpoint/2010/main" val="266089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5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29"/>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4" name="Rectangle 3"/>
          <p:cNvSpPr/>
          <p:nvPr userDrawn="1"/>
        </p:nvSpPr>
        <p:spPr>
          <a:xfrm>
            <a:off x="914400" y="723900"/>
            <a:ext cx="20478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218" y="117997"/>
            <a:ext cx="3169867" cy="1198090"/>
          </a:xfrm>
          <a:prstGeom prst="rect">
            <a:avLst/>
          </a:prstGeom>
        </p:spPr>
      </p:pic>
    </p:spTree>
    <p:extLst>
      <p:ext uri="{BB962C8B-B14F-4D97-AF65-F5344CB8AC3E}">
        <p14:creationId xmlns:p14="http://schemas.microsoft.com/office/powerpoint/2010/main" val="3384776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34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err="1">
              <a:solidFill>
                <a:srgbClr val="FFFFFF"/>
              </a:solidFill>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29"/>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err="1">
              <a:solidFill>
                <a:srgbClr val="FFFFFF"/>
              </a:solidFill>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err="1">
              <a:solidFill>
                <a:srgbClr val="FFFFFF"/>
              </a:solidFill>
            </a:endParaRPr>
          </a:p>
        </p:txBody>
      </p:sp>
      <p:pic>
        <p:nvPicPr>
          <p:cNvPr id="13" name="Picture 12">
            <a:extLst>
              <a:ext uri="{FF2B5EF4-FFF2-40B4-BE49-F238E27FC236}">
                <a16:creationId xmlns:a16="http://schemas.microsoft.com/office/drawing/2014/main" id="{43EE2EC3-406B-4D4D-AE94-14CAF5CEFF64}"/>
              </a:ext>
            </a:extLst>
          </p:cNvPr>
          <p:cNvPicPr>
            <a:picLocks noChangeAspect="1"/>
          </p:cNvPicPr>
          <p:nvPr userDrawn="1"/>
        </p:nvPicPr>
        <p:blipFill>
          <a:blip r:embed="rId2"/>
          <a:stretch>
            <a:fillRect/>
          </a:stretch>
        </p:blipFill>
        <p:spPr>
          <a:xfrm>
            <a:off x="433205" y="224299"/>
            <a:ext cx="3164526" cy="728201"/>
          </a:xfrm>
          <a:prstGeom prst="rect">
            <a:avLst/>
          </a:prstGeom>
        </p:spPr>
      </p:pic>
    </p:spTree>
    <p:extLst>
      <p:ext uri="{BB962C8B-B14F-4D97-AF65-F5344CB8AC3E}">
        <p14:creationId xmlns:p14="http://schemas.microsoft.com/office/powerpoint/2010/main" val="291143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7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7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2" y="207438"/>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2"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35200368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5903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endParaRPr lang="en-US" dirty="0"/>
          </a:p>
        </p:txBody>
      </p:sp>
    </p:spTree>
    <p:extLst>
      <p:ext uri="{BB962C8B-B14F-4D97-AF65-F5344CB8AC3E}">
        <p14:creationId xmlns:p14="http://schemas.microsoft.com/office/powerpoint/2010/main" val="21005690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slid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F554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88"/>
            <a:endParaRPr lang="en-US" dirty="0">
              <a:solidFill>
                <a:srgbClr val="11574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9363" y="1418278"/>
            <a:ext cx="2565275" cy="2306944"/>
          </a:xfrm>
          <a:prstGeom prst="rect">
            <a:avLst/>
          </a:prstGeom>
        </p:spPr>
      </p:pic>
    </p:spTree>
    <p:extLst>
      <p:ext uri="{BB962C8B-B14F-4D97-AF65-F5344CB8AC3E}">
        <p14:creationId xmlns:p14="http://schemas.microsoft.com/office/powerpoint/2010/main" val="377439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OURCE">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459583" y="207450"/>
            <a:ext cx="8227220" cy="402389"/>
          </a:xfrm>
        </p:spPr>
        <p:txBody>
          <a:bodyPr anchor="t">
            <a:noAutofit/>
          </a:bodyPr>
          <a:lstStyle>
            <a:lvl1pPr marL="0" indent="0">
              <a:buNone/>
              <a:defRPr sz="2100" b="1" i="0">
                <a:solidFill>
                  <a:schemeClr val="tx1"/>
                </a:solidFill>
                <a:latin typeface="Arial" panose="020B0604020202020204" pitchFamily="34" charset="0"/>
                <a:cs typeface="Arial" panose="020B0604020202020204" pitchFamily="34" charset="0"/>
              </a:defRPr>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dirty="0"/>
              <a:t>Click to edit master text styles</a:t>
            </a:r>
          </a:p>
        </p:txBody>
      </p:sp>
      <p:sp>
        <p:nvSpPr>
          <p:cNvPr id="6" name="Text Placeholder 7"/>
          <p:cNvSpPr>
            <a:spLocks noGrp="1"/>
          </p:cNvSpPr>
          <p:nvPr>
            <p:ph type="body" sz="quarter" idx="16"/>
          </p:nvPr>
        </p:nvSpPr>
        <p:spPr>
          <a:xfrm>
            <a:off x="459580" y="4560096"/>
            <a:ext cx="8227220" cy="235744"/>
          </a:xfrm>
        </p:spPr>
        <p:txBody>
          <a:bodyPr anchor="b" anchorCtr="0"/>
          <a:lstStyle>
            <a:lvl1pPr>
              <a:lnSpc>
                <a:spcPct val="85000"/>
              </a:lnSpc>
              <a:spcBef>
                <a:spcPts val="0"/>
              </a:spcBef>
              <a:spcAft>
                <a:spcPts val="225"/>
              </a:spcAft>
              <a:defRPr sz="600" i="0">
                <a:solidFill>
                  <a:schemeClr val="tx1"/>
                </a:solidFill>
                <a:latin typeface="+mj-lt"/>
              </a:defRPr>
            </a:lvl1pPr>
            <a:lvl2pPr>
              <a:defRPr sz="600" i="0">
                <a:solidFill>
                  <a:srgbClr val="7F7F7F"/>
                </a:solidFill>
                <a:latin typeface="+mj-lt"/>
              </a:defRPr>
            </a:lvl2pPr>
            <a:lvl3pPr>
              <a:defRPr sz="600" i="0">
                <a:solidFill>
                  <a:srgbClr val="7F7F7F"/>
                </a:solidFill>
                <a:latin typeface="+mj-lt"/>
              </a:defRPr>
            </a:lvl3pPr>
            <a:lvl4pPr>
              <a:defRPr sz="600" i="0">
                <a:solidFill>
                  <a:srgbClr val="7F7F7F"/>
                </a:solidFill>
                <a:latin typeface="+mj-lt"/>
              </a:defRPr>
            </a:lvl4pPr>
            <a:lvl5pPr>
              <a:defRPr sz="600" i="0">
                <a:solidFill>
                  <a:srgbClr val="7F7F7F"/>
                </a:solidFill>
                <a:latin typeface="+mj-lt"/>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0E58D82-AAAD-49FD-8B65-F2CC70468EF1}"/>
              </a:ext>
            </a:extLst>
          </p:cNvPr>
          <p:cNvCxnSpPr>
            <a:cxnSpLocks/>
          </p:cNvCxnSpPr>
          <p:nvPr userDrawn="1"/>
        </p:nvCxnSpPr>
        <p:spPr>
          <a:xfrm>
            <a:off x="459583" y="609826"/>
            <a:ext cx="82272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0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T 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EC93F-A42B-4830-8134-4BC9996BFE91}"/>
              </a:ext>
            </a:extLst>
          </p:cNvPr>
          <p:cNvSpPr/>
          <p:nvPr userDrawn="1"/>
        </p:nvSpPr>
        <p:spPr>
          <a:xfrm>
            <a:off x="1" y="1380745"/>
            <a:ext cx="9144000" cy="1657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 name="Title 1"/>
          <p:cNvSpPr>
            <a:spLocks noGrp="1"/>
          </p:cNvSpPr>
          <p:nvPr>
            <p:ph type="title" hasCustomPrompt="1"/>
          </p:nvPr>
        </p:nvSpPr>
        <p:spPr>
          <a:xfrm>
            <a:off x="457732" y="1636777"/>
            <a:ext cx="5489616" cy="1401104"/>
          </a:xfrm>
        </p:spPr>
        <p:txBody>
          <a:bodyPr anchor="t" anchorCtr="0">
            <a:noAutofit/>
          </a:bodyPr>
          <a:lstStyle>
            <a:lvl1pPr>
              <a:lnSpc>
                <a:spcPts val="4500"/>
              </a:lnSpc>
              <a:spcAft>
                <a:spcPts val="0"/>
              </a:spcAft>
              <a:defRPr sz="4650" b="0" cap="none" spc="0" baseline="0">
                <a:solidFill>
                  <a:schemeClr val="bg1"/>
                </a:solidFill>
                <a:latin typeface="+mj-lt"/>
              </a:defRPr>
            </a:lvl1pPr>
          </a:lstStyle>
          <a:p>
            <a:r>
              <a:rPr lang="en-US" dirty="0"/>
              <a:t>CLICK TO EDIT </a:t>
            </a:r>
            <a:br>
              <a:rPr lang="en-US" dirty="0"/>
            </a:br>
            <a:r>
              <a:rPr lang="en-US" dirty="0"/>
              <a:t>MASTER TITLE STYLE</a:t>
            </a:r>
          </a:p>
        </p:txBody>
      </p:sp>
      <p:sp>
        <p:nvSpPr>
          <p:cNvPr id="152" name="Text Placeholder 2"/>
          <p:cNvSpPr>
            <a:spLocks noGrp="1"/>
          </p:cNvSpPr>
          <p:nvPr>
            <p:ph type="body" idx="10"/>
          </p:nvPr>
        </p:nvSpPr>
        <p:spPr>
          <a:xfrm>
            <a:off x="459580" y="4493729"/>
            <a:ext cx="8227220" cy="402389"/>
          </a:xfrm>
        </p:spPr>
        <p:txBody>
          <a:bodyPr anchor="t">
            <a:noAutofit/>
          </a:bodyPr>
          <a:lstStyle>
            <a:lvl1pPr marL="0" indent="0">
              <a:spcBef>
                <a:spcPts val="0"/>
              </a:spcBef>
              <a:buNone/>
              <a:defRPr sz="1125" b="0" i="0" cap="all" baseline="0">
                <a:solidFill>
                  <a:schemeClr val="tx1"/>
                </a:solidFill>
                <a:latin typeface="Arial Narrow" panose="020B060602020203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13"/>
          <p:cNvSpPr>
            <a:spLocks noGrp="1"/>
          </p:cNvSpPr>
          <p:nvPr>
            <p:ph type="body" sz="quarter" idx="11"/>
          </p:nvPr>
        </p:nvSpPr>
        <p:spPr>
          <a:xfrm>
            <a:off x="457200" y="3394710"/>
            <a:ext cx="8229600" cy="150876"/>
          </a:xfrm>
        </p:spPr>
        <p:txBody>
          <a:bodyPr/>
          <a:lstStyle>
            <a:lvl1pPr>
              <a:defRPr sz="825" b="1" i="0">
                <a:solidFill>
                  <a:schemeClr val="bg1"/>
                </a:solidFill>
                <a:latin typeface="+mj-lt"/>
              </a:defRPr>
            </a:lvl1pPr>
            <a:lvl2pPr>
              <a:defRPr sz="825" b="0" i="0">
                <a:solidFill>
                  <a:schemeClr val="bg1"/>
                </a:solidFill>
                <a:latin typeface="+mj-lt"/>
              </a:defRPr>
            </a:lvl2pPr>
            <a:lvl3pPr>
              <a:defRPr sz="825" b="0" i="0">
                <a:solidFill>
                  <a:schemeClr val="bg1"/>
                </a:solidFill>
                <a:latin typeface="+mj-lt"/>
              </a:defRPr>
            </a:lvl3pPr>
            <a:lvl4pPr>
              <a:defRPr sz="825" b="0" i="0">
                <a:solidFill>
                  <a:schemeClr val="bg1"/>
                </a:solidFill>
                <a:latin typeface="+mj-lt"/>
              </a:defRPr>
            </a:lvl4pPr>
            <a:lvl5pPr>
              <a:defRPr sz="825" b="0" i="0">
                <a:solidFill>
                  <a:schemeClr val="bg1"/>
                </a:solidFill>
                <a:latin typeface="+mj-lt"/>
              </a:defRPr>
            </a:lvl5pPr>
          </a:lstStyle>
          <a:p>
            <a:pPr lvl="0"/>
            <a:r>
              <a:rPr lang="en-US"/>
              <a:t>Click to edit Master text styles</a:t>
            </a:r>
          </a:p>
        </p:txBody>
      </p:sp>
      <p:sp>
        <p:nvSpPr>
          <p:cNvPr id="32" name="Content Placeholder 2"/>
          <p:cNvSpPr>
            <a:spLocks noGrp="1"/>
          </p:cNvSpPr>
          <p:nvPr>
            <p:ph idx="1"/>
          </p:nvPr>
        </p:nvSpPr>
        <p:spPr>
          <a:xfrm>
            <a:off x="457732"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34" name="Content Placeholder 2"/>
          <p:cNvSpPr>
            <a:spLocks noGrp="1"/>
          </p:cNvSpPr>
          <p:nvPr>
            <p:ph idx="13"/>
          </p:nvPr>
        </p:nvSpPr>
        <p:spPr>
          <a:xfrm>
            <a:off x="4645153" y="3710178"/>
            <a:ext cx="4035434" cy="754380"/>
          </a:xfrm>
        </p:spPr>
        <p:txBody>
          <a:bodyPr>
            <a:noAutofit/>
          </a:bodyPr>
          <a:lstStyle>
            <a:lvl1pPr>
              <a:lnSpc>
                <a:spcPct val="110000"/>
              </a:lnSpc>
              <a:spcAft>
                <a:spcPts val="450"/>
              </a:spcAft>
              <a:buNone/>
              <a:defRPr sz="825" b="0" i="0">
                <a:solidFill>
                  <a:schemeClr val="bg1"/>
                </a:solidFill>
                <a:latin typeface="+mj-lt"/>
              </a:defRPr>
            </a:lvl1pPr>
            <a:lvl2pPr>
              <a:defRPr sz="825" b="0" i="0">
                <a:solidFill>
                  <a:schemeClr val="tx2"/>
                </a:solidFill>
                <a:latin typeface="+mj-lt"/>
              </a:defRPr>
            </a:lvl2pPr>
            <a:lvl3pPr>
              <a:defRPr sz="825" b="0" i="0">
                <a:solidFill>
                  <a:schemeClr val="tx2"/>
                </a:solidFill>
                <a:latin typeface="+mj-lt"/>
              </a:defRPr>
            </a:lvl3pPr>
            <a:lvl4pPr>
              <a:defRPr sz="825" b="0" i="0">
                <a:solidFill>
                  <a:schemeClr val="tx2"/>
                </a:solidFill>
                <a:latin typeface="+mj-lt"/>
              </a:defRPr>
            </a:lvl4pPr>
            <a:lvl5pPr>
              <a:defRPr sz="825" b="0" i="0">
                <a:solidFill>
                  <a:schemeClr val="tx2"/>
                </a:solidFill>
                <a:latin typeface="+mj-lt"/>
              </a:defRPr>
            </a:lvl5pPr>
          </a:lstStyle>
          <a:p>
            <a:pPr lvl="0"/>
            <a:r>
              <a:rPr lang="en-US"/>
              <a:t>Click to edit Master text styles</a:t>
            </a:r>
          </a:p>
        </p:txBody>
      </p:sp>
      <p:sp>
        <p:nvSpPr>
          <p:cNvPr id="10" name="Oval 9">
            <a:extLst>
              <a:ext uri="{FF2B5EF4-FFF2-40B4-BE49-F238E27FC236}">
                <a16:creationId xmlns:a16="http://schemas.microsoft.com/office/drawing/2014/main" id="{2DB1D94D-5AEC-494A-9126-F9A0FA17EDE6}"/>
              </a:ext>
            </a:extLst>
          </p:cNvPr>
          <p:cNvSpPr/>
          <p:nvPr userDrawn="1"/>
        </p:nvSpPr>
        <p:spPr>
          <a:xfrm>
            <a:off x="6676211" y="-444606"/>
            <a:ext cx="3662522" cy="3662522"/>
          </a:xfrm>
          <a:prstGeom prst="ellipse">
            <a:avLst/>
          </a:prstGeom>
          <a:noFill/>
          <a:ln w="3810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2" name="Oval 11">
            <a:extLst>
              <a:ext uri="{FF2B5EF4-FFF2-40B4-BE49-F238E27FC236}">
                <a16:creationId xmlns:a16="http://schemas.microsoft.com/office/drawing/2014/main" id="{614D08F0-7CCF-4D3D-8547-FBBA4B8A65EA}"/>
              </a:ext>
            </a:extLst>
          </p:cNvPr>
          <p:cNvSpPr/>
          <p:nvPr userDrawn="1"/>
        </p:nvSpPr>
        <p:spPr>
          <a:xfrm>
            <a:off x="6753369" y="-367448"/>
            <a:ext cx="3508206" cy="3508206"/>
          </a:xfrm>
          <a:prstGeom prst="ellipse">
            <a:avLst/>
          </a:prstGeom>
          <a:solidFill>
            <a:srgbClr val="00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pic>
        <p:nvPicPr>
          <p:cNvPr id="13" name="Picture 12">
            <a:extLst>
              <a:ext uri="{FF2B5EF4-FFF2-40B4-BE49-F238E27FC236}">
                <a16:creationId xmlns:a16="http://schemas.microsoft.com/office/drawing/2014/main" id="{43EE2EC3-406B-4D4D-AE94-14CAF5CEFF64}"/>
              </a:ext>
            </a:extLst>
          </p:cNvPr>
          <p:cNvPicPr>
            <a:picLocks noChangeAspect="1"/>
          </p:cNvPicPr>
          <p:nvPr userDrawn="1"/>
        </p:nvPicPr>
        <p:blipFill>
          <a:blip r:embed="rId2"/>
          <a:stretch>
            <a:fillRect/>
          </a:stretch>
        </p:blipFill>
        <p:spPr>
          <a:xfrm>
            <a:off x="433205" y="224299"/>
            <a:ext cx="3164526" cy="728201"/>
          </a:xfrm>
          <a:prstGeom prst="rect">
            <a:avLst/>
          </a:prstGeom>
        </p:spPr>
      </p:pic>
    </p:spTree>
    <p:extLst>
      <p:ext uri="{BB962C8B-B14F-4D97-AF65-F5344CB8AC3E}">
        <p14:creationId xmlns:p14="http://schemas.microsoft.com/office/powerpoint/2010/main" val="654457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1" y="1371602"/>
            <a:ext cx="8240713" cy="31884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4925290"/>
            <a:ext cx="545862" cy="92333"/>
          </a:xfrm>
          <a:prstGeom prst="rect">
            <a:avLst/>
          </a:prstGeom>
          <a:noFill/>
        </p:spPr>
        <p:txBody>
          <a:bodyPr wrap="square" lIns="0" tIns="0" rIns="0" bIns="0" rtlCol="0">
            <a:noAutofit/>
          </a:bodyPr>
          <a:lstStyle/>
          <a:p>
            <a:pPr algn="r"/>
            <a:fld id="{567A4CEE-210B-4A43-8E57-98E37E0AC15F}" type="slidenum">
              <a:rPr lang="en-US" sz="600" spc="0" baseline="0" smtClean="0">
                <a:solidFill>
                  <a:srgbClr val="7F7F7F"/>
                </a:solidFill>
                <a:latin typeface="+mj-lt"/>
              </a:rPr>
              <a:pPr algn="r"/>
              <a:t>‹#›</a:t>
            </a:fld>
            <a:endParaRPr lang="en-US" sz="600" spc="0" baseline="0" dirty="0">
              <a:solidFill>
                <a:srgbClr val="7F7F7F"/>
              </a:solidFill>
              <a:latin typeface="+mj-lt"/>
            </a:endParaRPr>
          </a:p>
        </p:txBody>
      </p:sp>
      <p:sp>
        <p:nvSpPr>
          <p:cNvPr id="10" name="Rectangle 9"/>
          <p:cNvSpPr/>
          <p:nvPr/>
        </p:nvSpPr>
        <p:spPr>
          <a:xfrm>
            <a:off x="5170308" y="4925288"/>
            <a:ext cx="3144008" cy="107951"/>
          </a:xfrm>
          <a:prstGeom prst="rect">
            <a:avLst/>
          </a:prstGeom>
          <a:noFill/>
        </p:spPr>
        <p:txBody>
          <a:bodyPr wrap="square" lIns="0" tIns="0" rIns="0" bIns="0" rtlCol="0">
            <a:noAutofit/>
          </a:bodyPr>
          <a:lstStyle/>
          <a:p>
            <a:pPr marL="0" lvl="0" indent="0" algn="r"/>
            <a:r>
              <a:rPr lang="en-US" sz="600" spc="0" baseline="0" dirty="0">
                <a:solidFill>
                  <a:srgbClr val="646469"/>
                </a:solidFill>
                <a:latin typeface="+mj-lt"/>
              </a:rPr>
              <a:t> northerntrust.com  |  © 2022 Northern</a:t>
            </a:r>
            <a:r>
              <a:rPr lang="en-US" sz="600" spc="-113" baseline="0" dirty="0">
                <a:solidFill>
                  <a:srgbClr val="646469"/>
                </a:solidFill>
                <a:latin typeface="+mj-lt"/>
              </a:rPr>
              <a:t> </a:t>
            </a:r>
            <a:r>
              <a:rPr lang="en-US" sz="600" spc="0" baseline="0" dirty="0">
                <a:solidFill>
                  <a:srgbClr val="646469"/>
                </a:solidFill>
                <a:latin typeface="+mj-lt"/>
              </a:rPr>
              <a:t>Trust</a:t>
            </a:r>
          </a:p>
        </p:txBody>
      </p:sp>
      <p:grpSp>
        <p:nvGrpSpPr>
          <p:cNvPr id="5" name="Group 4"/>
          <p:cNvGrpSpPr/>
          <p:nvPr/>
        </p:nvGrpSpPr>
        <p:grpSpPr>
          <a:xfrm>
            <a:off x="-151325" y="342300"/>
            <a:ext cx="122115" cy="4458904"/>
            <a:chOff x="-151325" y="454007"/>
            <a:chExt cx="122115" cy="5945205"/>
          </a:xfrm>
        </p:grpSpPr>
        <p:cxnSp>
          <p:nvCxnSpPr>
            <p:cNvPr id="84" name="Straight Connector 83"/>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userDrawn="1"/>
          </p:nvGrpSpPr>
          <p:grpSpPr>
            <a:xfrm rot="5400000">
              <a:off x="-166467" y="4384513"/>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166467" y="2369705"/>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7995" y="-105873"/>
            <a:ext cx="8226688" cy="91586"/>
            <a:chOff x="457995" y="-141165"/>
            <a:chExt cx="8226688" cy="122115"/>
          </a:xfrm>
        </p:grpSpPr>
        <p:cxnSp>
          <p:nvCxnSpPr>
            <p:cNvPr id="14" name="Straight Connector 13"/>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6589911" y="-141165"/>
              <a:ext cx="152400" cy="122115"/>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4495800" y="-141165"/>
              <a:ext cx="152400" cy="122115"/>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400367" y="-141165"/>
              <a:ext cx="152400" cy="122115"/>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9144002" y="342300"/>
            <a:ext cx="122115" cy="4458904"/>
            <a:chOff x="-151325" y="454007"/>
            <a:chExt cx="122115" cy="5945205"/>
          </a:xfrm>
        </p:grpSpPr>
        <p:cxnSp>
          <p:nvCxnSpPr>
            <p:cNvPr id="197" name="Straight Connector 196"/>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8" name="Group 197"/>
            <p:cNvGrpSpPr/>
            <p:nvPr userDrawn="1"/>
          </p:nvGrpSpPr>
          <p:grpSpPr>
            <a:xfrm rot="5400000">
              <a:off x="-166467" y="4384513"/>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166467" y="236970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8658" y="5157426"/>
            <a:ext cx="8226688" cy="91586"/>
            <a:chOff x="457995" y="-141165"/>
            <a:chExt cx="8226688" cy="122115"/>
          </a:xfrm>
        </p:grpSpPr>
        <p:cxnSp>
          <p:nvCxnSpPr>
            <p:cNvPr id="71" name="Straight Connector 70"/>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6589911" y="-141165"/>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userDrawn="1"/>
          </p:nvGrpSpPr>
          <p:grpSpPr>
            <a:xfrm>
              <a:off x="4495800" y="-141165"/>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userDrawn="1"/>
          </p:nvGrpSpPr>
          <p:grpSpPr>
            <a:xfrm>
              <a:off x="2400367" y="-14116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46620440"/>
      </p:ext>
    </p:extLst>
  </p:cSld>
  <p:clrMap bg1="lt1" tx1="dk1" bg2="lt2" tx2="dk2" accent1="accent1" accent2="accent2" accent3="accent3" accent4="accent4" accent5="accent5" accent6="accent6" hlink="hlink" folHlink="folHlink"/>
  <p:sldLayoutIdLst>
    <p:sldLayoutId id="2147483710" r:id="rId1"/>
    <p:sldLayoutId id="2147483763" r:id="rId2"/>
    <p:sldLayoutId id="2147483764" r:id="rId3"/>
    <p:sldLayoutId id="2147483706" r:id="rId4"/>
    <p:sldLayoutId id="2147483765" r:id="rId5"/>
    <p:sldLayoutId id="2147483766" r:id="rId6"/>
    <p:sldLayoutId id="2147483808" r:id="rId7"/>
    <p:sldLayoutId id="214748385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1800" b="1" kern="1200" cap="all" baseline="0">
          <a:solidFill>
            <a:schemeClr val="tx1"/>
          </a:solidFill>
          <a:latin typeface="Arial Narrow" panose="020B0606020202030204" pitchFamily="34" charset="0"/>
          <a:ea typeface="+mj-ea"/>
          <a:cs typeface="+mj-cs"/>
        </a:defRPr>
      </a:lvl1pPr>
    </p:titleStyle>
    <p:bodyStyle>
      <a:lvl1pPr marL="0" indent="0" algn="l" defTabSz="685783" rtl="0" eaLnBrk="1" latinLnBrk="0" hangingPunct="1">
        <a:lnSpc>
          <a:spcPct val="120000"/>
        </a:lnSpc>
        <a:spcBef>
          <a:spcPts val="450"/>
        </a:spcBef>
        <a:spcAft>
          <a:spcPts val="900"/>
        </a:spcAft>
        <a:buFontTx/>
        <a:buNone/>
        <a:defRPr sz="1125" i="1" kern="1200">
          <a:solidFill>
            <a:schemeClr val="tx1"/>
          </a:solidFill>
          <a:latin typeface="Arial" panose="020B0604020202020204" pitchFamily="34" charset="0"/>
          <a:ea typeface="+mn-ea"/>
          <a:cs typeface="+mn-cs"/>
        </a:defRPr>
      </a:lvl1pPr>
      <a:lvl2pPr marL="0" indent="0" algn="l" defTabSz="685783" rtl="0" eaLnBrk="1" latinLnBrk="0" hangingPunct="1">
        <a:lnSpc>
          <a:spcPct val="100000"/>
        </a:lnSpc>
        <a:spcBef>
          <a:spcPts val="0"/>
        </a:spcBef>
        <a:spcAft>
          <a:spcPts val="450"/>
        </a:spcAft>
        <a:buFontTx/>
        <a:buNone/>
        <a:defRPr sz="1125" i="1" kern="1200">
          <a:solidFill>
            <a:schemeClr val="tx1"/>
          </a:solidFill>
          <a:latin typeface="Arial" panose="020B0604020202020204" pitchFamily="34" charset="0"/>
          <a:ea typeface="+mn-ea"/>
          <a:cs typeface="+mn-cs"/>
        </a:defRPr>
      </a:lvl2pPr>
      <a:lvl3pPr marL="0" indent="0" algn="l" defTabSz="685783" rtl="0" eaLnBrk="1" latinLnBrk="0" hangingPunct="1">
        <a:lnSpc>
          <a:spcPct val="120000"/>
        </a:lnSpc>
        <a:spcBef>
          <a:spcPts val="450"/>
        </a:spcBef>
        <a:spcAft>
          <a:spcPts val="450"/>
        </a:spcAft>
        <a:buFontTx/>
        <a:buNone/>
        <a:defRPr sz="825" i="1" kern="1200">
          <a:solidFill>
            <a:schemeClr val="tx1"/>
          </a:solidFill>
          <a:latin typeface="+mj-lt"/>
          <a:ea typeface="+mn-ea"/>
          <a:cs typeface="+mn-cs"/>
        </a:defRPr>
      </a:lvl3pPr>
      <a:lvl4pPr marL="0" indent="0" algn="l" defTabSz="685783" rtl="0" eaLnBrk="1" latinLnBrk="0" hangingPunct="1">
        <a:lnSpc>
          <a:spcPct val="110000"/>
        </a:lnSpc>
        <a:spcBef>
          <a:spcPts val="0"/>
        </a:spcBef>
        <a:buFontTx/>
        <a:buNone/>
        <a:defRPr sz="825" i="1" kern="1200">
          <a:solidFill>
            <a:schemeClr val="tx1"/>
          </a:solidFill>
          <a:latin typeface="Arial" panose="020B0604020202020204" pitchFamily="34" charset="0"/>
          <a:ea typeface="+mn-ea"/>
          <a:cs typeface="+mn-cs"/>
        </a:defRPr>
      </a:lvl4pPr>
      <a:lvl5pPr marL="0" indent="0" algn="l" defTabSz="685783" rtl="0" eaLnBrk="1" latinLnBrk="0" hangingPunct="1">
        <a:lnSpc>
          <a:spcPct val="150000"/>
        </a:lnSpc>
        <a:spcBef>
          <a:spcPts val="0"/>
        </a:spcBef>
        <a:buFontTx/>
        <a:buNone/>
        <a:defRPr sz="525" i="1" kern="1200">
          <a:solidFill>
            <a:schemeClr val="tx1"/>
          </a:solidFill>
          <a:latin typeface="+mj-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1" y="1371602"/>
            <a:ext cx="8240713" cy="31884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4925290"/>
            <a:ext cx="545862" cy="92333"/>
          </a:xfrm>
          <a:prstGeom prst="rect">
            <a:avLst/>
          </a:prstGeom>
          <a:noFill/>
        </p:spPr>
        <p:txBody>
          <a:bodyPr wrap="square" lIns="0" tIns="0" rIns="0" bIns="0" rtlCol="0">
            <a:noAutofit/>
          </a:bodyPr>
          <a:lstStyle/>
          <a:p>
            <a:pPr algn="r"/>
            <a:fld id="{567A4CEE-210B-4A43-8E57-98E37E0AC15F}" type="slidenum">
              <a:rPr lang="en-US" sz="600" smtClean="0">
                <a:solidFill>
                  <a:srgbClr val="7F7F7F"/>
                </a:solidFill>
              </a:rPr>
              <a:pPr algn="r"/>
              <a:t>‹#›</a:t>
            </a:fld>
            <a:endParaRPr lang="en-US" sz="600" dirty="0">
              <a:solidFill>
                <a:srgbClr val="7F7F7F"/>
              </a:solidFill>
            </a:endParaRPr>
          </a:p>
        </p:txBody>
      </p:sp>
      <p:sp>
        <p:nvSpPr>
          <p:cNvPr id="10" name="Rectangle 9"/>
          <p:cNvSpPr/>
          <p:nvPr/>
        </p:nvSpPr>
        <p:spPr>
          <a:xfrm>
            <a:off x="5170308" y="4925288"/>
            <a:ext cx="3144008" cy="107951"/>
          </a:xfrm>
          <a:prstGeom prst="rect">
            <a:avLst/>
          </a:prstGeom>
          <a:noFill/>
        </p:spPr>
        <p:txBody>
          <a:bodyPr wrap="square" lIns="0" tIns="0" rIns="0" bIns="0" rtlCol="0">
            <a:noAutofit/>
          </a:bodyPr>
          <a:lstStyle/>
          <a:p>
            <a:pPr algn="r"/>
            <a:r>
              <a:rPr lang="en-US" sz="600" dirty="0">
                <a:solidFill>
                  <a:srgbClr val="646469"/>
                </a:solidFill>
              </a:rPr>
              <a:t> northerntrust.com  |  © 2022 Northern</a:t>
            </a:r>
            <a:r>
              <a:rPr lang="en-US" sz="600" spc="-113" dirty="0">
                <a:solidFill>
                  <a:srgbClr val="646469"/>
                </a:solidFill>
              </a:rPr>
              <a:t> </a:t>
            </a:r>
            <a:r>
              <a:rPr lang="en-US" sz="600" dirty="0">
                <a:solidFill>
                  <a:srgbClr val="646469"/>
                </a:solidFill>
              </a:rPr>
              <a:t>Trust</a:t>
            </a:r>
          </a:p>
        </p:txBody>
      </p:sp>
      <p:grpSp>
        <p:nvGrpSpPr>
          <p:cNvPr id="5" name="Group 4"/>
          <p:cNvGrpSpPr/>
          <p:nvPr/>
        </p:nvGrpSpPr>
        <p:grpSpPr>
          <a:xfrm>
            <a:off x="-151325" y="342300"/>
            <a:ext cx="122115" cy="4458904"/>
            <a:chOff x="-151325" y="454007"/>
            <a:chExt cx="122115" cy="5945205"/>
          </a:xfrm>
        </p:grpSpPr>
        <p:cxnSp>
          <p:nvCxnSpPr>
            <p:cNvPr id="84" name="Straight Connector 83"/>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userDrawn="1"/>
          </p:nvGrpSpPr>
          <p:grpSpPr>
            <a:xfrm rot="5400000">
              <a:off x="-166467" y="4384513"/>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166467" y="2369705"/>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7995" y="-105873"/>
            <a:ext cx="8226688" cy="91586"/>
            <a:chOff x="457995" y="-141165"/>
            <a:chExt cx="8226688" cy="122115"/>
          </a:xfrm>
        </p:grpSpPr>
        <p:cxnSp>
          <p:nvCxnSpPr>
            <p:cNvPr id="14" name="Straight Connector 13"/>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6589911" y="-141165"/>
              <a:ext cx="152400" cy="122115"/>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4495800" y="-141165"/>
              <a:ext cx="152400" cy="122115"/>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400367" y="-141165"/>
              <a:ext cx="152400" cy="122115"/>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9144002" y="342300"/>
            <a:ext cx="122115" cy="4458904"/>
            <a:chOff x="-151325" y="454007"/>
            <a:chExt cx="122115" cy="5945205"/>
          </a:xfrm>
        </p:grpSpPr>
        <p:cxnSp>
          <p:nvCxnSpPr>
            <p:cNvPr id="197" name="Straight Connector 196"/>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8" name="Group 197"/>
            <p:cNvGrpSpPr/>
            <p:nvPr userDrawn="1"/>
          </p:nvGrpSpPr>
          <p:grpSpPr>
            <a:xfrm rot="5400000">
              <a:off x="-166467" y="4384513"/>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166467" y="236970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8658" y="5157426"/>
            <a:ext cx="8226688" cy="91586"/>
            <a:chOff x="457995" y="-141165"/>
            <a:chExt cx="8226688" cy="122115"/>
          </a:xfrm>
        </p:grpSpPr>
        <p:cxnSp>
          <p:nvCxnSpPr>
            <p:cNvPr id="71" name="Straight Connector 70"/>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6589911" y="-141165"/>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userDrawn="1"/>
          </p:nvGrpSpPr>
          <p:grpSpPr>
            <a:xfrm>
              <a:off x="4495800" y="-141165"/>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userDrawn="1"/>
          </p:nvGrpSpPr>
          <p:grpSpPr>
            <a:xfrm>
              <a:off x="2400367" y="-14116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3034919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5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1800" b="1" kern="1200" cap="all" baseline="0">
          <a:solidFill>
            <a:schemeClr val="tx1"/>
          </a:solidFill>
          <a:latin typeface="Arial Narrow" panose="020B0606020202030204" pitchFamily="34" charset="0"/>
          <a:ea typeface="+mj-ea"/>
          <a:cs typeface="+mj-cs"/>
        </a:defRPr>
      </a:lvl1pPr>
    </p:titleStyle>
    <p:bodyStyle>
      <a:lvl1pPr marL="0" indent="0" algn="l" defTabSz="685783" rtl="0" eaLnBrk="1" latinLnBrk="0" hangingPunct="1">
        <a:lnSpc>
          <a:spcPct val="120000"/>
        </a:lnSpc>
        <a:spcBef>
          <a:spcPts val="450"/>
        </a:spcBef>
        <a:spcAft>
          <a:spcPts val="900"/>
        </a:spcAft>
        <a:buFontTx/>
        <a:buNone/>
        <a:defRPr sz="1125" i="1" kern="1200">
          <a:solidFill>
            <a:schemeClr val="tx1"/>
          </a:solidFill>
          <a:latin typeface="Arial" panose="020B0604020202020204" pitchFamily="34" charset="0"/>
          <a:ea typeface="+mn-ea"/>
          <a:cs typeface="+mn-cs"/>
        </a:defRPr>
      </a:lvl1pPr>
      <a:lvl2pPr marL="0" indent="0" algn="l" defTabSz="685783" rtl="0" eaLnBrk="1" latinLnBrk="0" hangingPunct="1">
        <a:lnSpc>
          <a:spcPct val="100000"/>
        </a:lnSpc>
        <a:spcBef>
          <a:spcPts val="0"/>
        </a:spcBef>
        <a:spcAft>
          <a:spcPts val="450"/>
        </a:spcAft>
        <a:buFontTx/>
        <a:buNone/>
        <a:defRPr sz="1125" i="1" kern="1200">
          <a:solidFill>
            <a:schemeClr val="tx1"/>
          </a:solidFill>
          <a:latin typeface="Arial" panose="020B0604020202020204" pitchFamily="34" charset="0"/>
          <a:ea typeface="+mn-ea"/>
          <a:cs typeface="+mn-cs"/>
        </a:defRPr>
      </a:lvl2pPr>
      <a:lvl3pPr marL="0" indent="0" algn="l" defTabSz="685783" rtl="0" eaLnBrk="1" latinLnBrk="0" hangingPunct="1">
        <a:lnSpc>
          <a:spcPct val="120000"/>
        </a:lnSpc>
        <a:spcBef>
          <a:spcPts val="450"/>
        </a:spcBef>
        <a:spcAft>
          <a:spcPts val="450"/>
        </a:spcAft>
        <a:buFontTx/>
        <a:buNone/>
        <a:defRPr sz="825" i="1" kern="1200">
          <a:solidFill>
            <a:schemeClr val="tx1"/>
          </a:solidFill>
          <a:latin typeface="+mj-lt"/>
          <a:ea typeface="+mn-ea"/>
          <a:cs typeface="+mn-cs"/>
        </a:defRPr>
      </a:lvl3pPr>
      <a:lvl4pPr marL="0" indent="0" algn="l" defTabSz="685783" rtl="0" eaLnBrk="1" latinLnBrk="0" hangingPunct="1">
        <a:lnSpc>
          <a:spcPct val="110000"/>
        </a:lnSpc>
        <a:spcBef>
          <a:spcPts val="0"/>
        </a:spcBef>
        <a:buFontTx/>
        <a:buNone/>
        <a:defRPr sz="825" i="1" kern="1200">
          <a:solidFill>
            <a:schemeClr val="tx1"/>
          </a:solidFill>
          <a:latin typeface="Arial" panose="020B0604020202020204" pitchFamily="34" charset="0"/>
          <a:ea typeface="+mn-ea"/>
          <a:cs typeface="+mn-cs"/>
        </a:defRPr>
      </a:lvl4pPr>
      <a:lvl5pPr marL="0" indent="0" algn="l" defTabSz="685783" rtl="0" eaLnBrk="1" latinLnBrk="0" hangingPunct="1">
        <a:lnSpc>
          <a:spcPct val="150000"/>
        </a:lnSpc>
        <a:spcBef>
          <a:spcPts val="0"/>
        </a:spcBef>
        <a:buFontTx/>
        <a:buNone/>
        <a:defRPr sz="525" i="1" kern="1200">
          <a:solidFill>
            <a:schemeClr val="tx1"/>
          </a:solidFill>
          <a:latin typeface="+mj-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2"/>
            <a:ext cx="8214520" cy="39374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2" y="1371603"/>
            <a:ext cx="8240713" cy="31884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4925291"/>
            <a:ext cx="545862" cy="92333"/>
          </a:xfrm>
          <a:prstGeom prst="rect">
            <a:avLst/>
          </a:prstGeom>
          <a:noFill/>
        </p:spPr>
        <p:txBody>
          <a:bodyPr wrap="square" lIns="0" tIns="0" rIns="0" bIns="0" rtlCol="0">
            <a:noAutofit/>
          </a:bodyPr>
          <a:lstStyle/>
          <a:p>
            <a:pPr algn="r"/>
            <a:fld id="{567A4CEE-210B-4A43-8E57-98E37E0AC15F}" type="slidenum">
              <a:rPr lang="en-US" sz="600" smtClean="0">
                <a:solidFill>
                  <a:srgbClr val="7F7F7F"/>
                </a:solidFill>
              </a:rPr>
              <a:pPr algn="r"/>
              <a:t>‹#›</a:t>
            </a:fld>
            <a:endParaRPr lang="en-US" sz="600" dirty="0">
              <a:solidFill>
                <a:srgbClr val="7F7F7F"/>
              </a:solidFill>
            </a:endParaRPr>
          </a:p>
        </p:txBody>
      </p:sp>
      <p:sp>
        <p:nvSpPr>
          <p:cNvPr id="10" name="Rectangle 9"/>
          <p:cNvSpPr/>
          <p:nvPr/>
        </p:nvSpPr>
        <p:spPr>
          <a:xfrm>
            <a:off x="5170309" y="4925289"/>
            <a:ext cx="3144008" cy="107951"/>
          </a:xfrm>
          <a:prstGeom prst="rect">
            <a:avLst/>
          </a:prstGeom>
          <a:noFill/>
        </p:spPr>
        <p:txBody>
          <a:bodyPr wrap="square" lIns="0" tIns="0" rIns="0" bIns="0" rtlCol="0">
            <a:noAutofit/>
          </a:bodyPr>
          <a:lstStyle/>
          <a:p>
            <a:pPr algn="r"/>
            <a:r>
              <a:rPr lang="en-US" sz="600" dirty="0">
                <a:solidFill>
                  <a:srgbClr val="646469"/>
                </a:solidFill>
              </a:rPr>
              <a:t> northerntrust.com  |  © 2022 Northern</a:t>
            </a:r>
            <a:r>
              <a:rPr lang="en-US" sz="600" spc="-113" dirty="0">
                <a:solidFill>
                  <a:srgbClr val="646469"/>
                </a:solidFill>
              </a:rPr>
              <a:t> </a:t>
            </a:r>
            <a:r>
              <a:rPr lang="en-US" sz="600" dirty="0">
                <a:solidFill>
                  <a:srgbClr val="646469"/>
                </a:solidFill>
              </a:rPr>
              <a:t>Trust</a:t>
            </a:r>
          </a:p>
        </p:txBody>
      </p:sp>
      <p:grpSp>
        <p:nvGrpSpPr>
          <p:cNvPr id="5" name="Group 4"/>
          <p:cNvGrpSpPr/>
          <p:nvPr/>
        </p:nvGrpSpPr>
        <p:grpSpPr>
          <a:xfrm>
            <a:off x="-151325" y="342300"/>
            <a:ext cx="122115" cy="4458904"/>
            <a:chOff x="-151325" y="454007"/>
            <a:chExt cx="122115" cy="5945205"/>
          </a:xfrm>
        </p:grpSpPr>
        <p:cxnSp>
          <p:nvCxnSpPr>
            <p:cNvPr id="84" name="Straight Connector 83"/>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userDrawn="1"/>
          </p:nvGrpSpPr>
          <p:grpSpPr>
            <a:xfrm rot="5400000">
              <a:off x="-166467" y="4384513"/>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166467" y="2369705"/>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7995" y="-105873"/>
            <a:ext cx="8226688" cy="91586"/>
            <a:chOff x="457995" y="-141165"/>
            <a:chExt cx="8226688" cy="122115"/>
          </a:xfrm>
        </p:grpSpPr>
        <p:cxnSp>
          <p:nvCxnSpPr>
            <p:cNvPr id="14" name="Straight Connector 13"/>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6589911" y="-141165"/>
              <a:ext cx="152400" cy="122115"/>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4495800" y="-141165"/>
              <a:ext cx="152400" cy="122115"/>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400367" y="-141165"/>
              <a:ext cx="152400" cy="122115"/>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9144002" y="342300"/>
            <a:ext cx="122115" cy="4458904"/>
            <a:chOff x="-151325" y="454007"/>
            <a:chExt cx="122115" cy="5945205"/>
          </a:xfrm>
        </p:grpSpPr>
        <p:cxnSp>
          <p:nvCxnSpPr>
            <p:cNvPr id="197" name="Straight Connector 196"/>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8" name="Group 197"/>
            <p:cNvGrpSpPr/>
            <p:nvPr userDrawn="1"/>
          </p:nvGrpSpPr>
          <p:grpSpPr>
            <a:xfrm rot="5400000">
              <a:off x="-166467" y="4384513"/>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166467" y="236970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8658" y="5157427"/>
            <a:ext cx="8226688" cy="91586"/>
            <a:chOff x="457995" y="-141165"/>
            <a:chExt cx="8226688" cy="122115"/>
          </a:xfrm>
        </p:grpSpPr>
        <p:cxnSp>
          <p:nvCxnSpPr>
            <p:cNvPr id="71" name="Straight Connector 70"/>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6589911" y="-141165"/>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userDrawn="1"/>
          </p:nvGrpSpPr>
          <p:grpSpPr>
            <a:xfrm>
              <a:off x="4495800" y="-141165"/>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userDrawn="1"/>
          </p:nvGrpSpPr>
          <p:grpSpPr>
            <a:xfrm>
              <a:off x="2400367" y="-14116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1255131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66" rtl="0" eaLnBrk="1" latinLnBrk="0" hangingPunct="1">
        <a:lnSpc>
          <a:spcPct val="90000"/>
        </a:lnSpc>
        <a:spcBef>
          <a:spcPct val="0"/>
        </a:spcBef>
        <a:buNone/>
        <a:defRPr sz="1800" b="1" kern="1200" cap="all" baseline="0">
          <a:solidFill>
            <a:schemeClr val="tx1"/>
          </a:solidFill>
          <a:latin typeface="Arial Narrow" panose="020B0606020202030204" pitchFamily="34" charset="0"/>
          <a:ea typeface="+mj-ea"/>
          <a:cs typeface="+mj-cs"/>
        </a:defRPr>
      </a:lvl1pPr>
    </p:titleStyle>
    <p:bodyStyle>
      <a:lvl1pPr marL="0" indent="0" algn="l" defTabSz="685766" rtl="0" eaLnBrk="1" latinLnBrk="0" hangingPunct="1">
        <a:lnSpc>
          <a:spcPct val="120000"/>
        </a:lnSpc>
        <a:spcBef>
          <a:spcPts val="450"/>
        </a:spcBef>
        <a:spcAft>
          <a:spcPts val="900"/>
        </a:spcAft>
        <a:buFontTx/>
        <a:buNone/>
        <a:defRPr sz="1125" i="1" kern="1200">
          <a:solidFill>
            <a:schemeClr val="tx1"/>
          </a:solidFill>
          <a:latin typeface="Arial" panose="020B0604020202020204" pitchFamily="34" charset="0"/>
          <a:ea typeface="+mn-ea"/>
          <a:cs typeface="+mn-cs"/>
        </a:defRPr>
      </a:lvl1pPr>
      <a:lvl2pPr marL="0" indent="0" algn="l" defTabSz="685766" rtl="0" eaLnBrk="1" latinLnBrk="0" hangingPunct="1">
        <a:lnSpc>
          <a:spcPct val="100000"/>
        </a:lnSpc>
        <a:spcBef>
          <a:spcPts val="0"/>
        </a:spcBef>
        <a:spcAft>
          <a:spcPts val="450"/>
        </a:spcAft>
        <a:buFontTx/>
        <a:buNone/>
        <a:defRPr sz="1125" i="1" kern="1200">
          <a:solidFill>
            <a:schemeClr val="tx1"/>
          </a:solidFill>
          <a:latin typeface="Arial" panose="020B0604020202020204" pitchFamily="34" charset="0"/>
          <a:ea typeface="+mn-ea"/>
          <a:cs typeface="+mn-cs"/>
        </a:defRPr>
      </a:lvl2pPr>
      <a:lvl3pPr marL="0" indent="0" algn="l" defTabSz="685766" rtl="0" eaLnBrk="1" latinLnBrk="0" hangingPunct="1">
        <a:lnSpc>
          <a:spcPct val="120000"/>
        </a:lnSpc>
        <a:spcBef>
          <a:spcPts val="450"/>
        </a:spcBef>
        <a:spcAft>
          <a:spcPts val="450"/>
        </a:spcAft>
        <a:buFontTx/>
        <a:buNone/>
        <a:defRPr sz="825" i="1" kern="1200">
          <a:solidFill>
            <a:schemeClr val="tx1"/>
          </a:solidFill>
          <a:latin typeface="+mj-lt"/>
          <a:ea typeface="+mn-ea"/>
          <a:cs typeface="+mn-cs"/>
        </a:defRPr>
      </a:lvl3pPr>
      <a:lvl4pPr marL="0" indent="0" algn="l" defTabSz="685766" rtl="0" eaLnBrk="1" latinLnBrk="0" hangingPunct="1">
        <a:lnSpc>
          <a:spcPct val="110000"/>
        </a:lnSpc>
        <a:spcBef>
          <a:spcPts val="0"/>
        </a:spcBef>
        <a:buFontTx/>
        <a:buNone/>
        <a:defRPr sz="825" i="1" kern="1200">
          <a:solidFill>
            <a:schemeClr val="tx1"/>
          </a:solidFill>
          <a:latin typeface="Arial" panose="020B0604020202020204" pitchFamily="34" charset="0"/>
          <a:ea typeface="+mn-ea"/>
          <a:cs typeface="+mn-cs"/>
        </a:defRPr>
      </a:lvl4pPr>
      <a:lvl5pPr marL="0" indent="0" algn="l" defTabSz="685766" rtl="0" eaLnBrk="1" latinLnBrk="0" hangingPunct="1">
        <a:lnSpc>
          <a:spcPct val="150000"/>
        </a:lnSpc>
        <a:spcBef>
          <a:spcPts val="0"/>
        </a:spcBef>
        <a:buFontTx/>
        <a:buNone/>
        <a:defRPr sz="525" i="1" kern="1200">
          <a:solidFill>
            <a:schemeClr val="tx1"/>
          </a:solidFill>
          <a:latin typeface="+mj-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3"/>
            <a:ext cx="8214520" cy="39374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5" y="1371603"/>
            <a:ext cx="8240713" cy="31884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4925292"/>
            <a:ext cx="545862" cy="92333"/>
          </a:xfrm>
          <a:prstGeom prst="rect">
            <a:avLst/>
          </a:prstGeom>
          <a:noFill/>
        </p:spPr>
        <p:txBody>
          <a:bodyPr wrap="square" lIns="0" tIns="0" rIns="0" bIns="0" rtlCol="0">
            <a:noAutofit/>
          </a:bodyPr>
          <a:lstStyle/>
          <a:p>
            <a:pPr algn="r"/>
            <a:fld id="{567A4CEE-210B-4A43-8E57-98E37E0AC15F}" type="slidenum">
              <a:rPr lang="en-US" sz="600" spc="0" baseline="0" smtClean="0">
                <a:solidFill>
                  <a:srgbClr val="7F7F7F"/>
                </a:solidFill>
                <a:latin typeface="+mj-lt"/>
              </a:rPr>
              <a:pPr algn="r"/>
              <a:t>‹#›</a:t>
            </a:fld>
            <a:endParaRPr lang="en-US" sz="600" spc="0" baseline="0" dirty="0">
              <a:solidFill>
                <a:srgbClr val="7F7F7F"/>
              </a:solidFill>
              <a:latin typeface="+mj-lt"/>
            </a:endParaRPr>
          </a:p>
        </p:txBody>
      </p:sp>
      <p:sp>
        <p:nvSpPr>
          <p:cNvPr id="10" name="Rectangle 9"/>
          <p:cNvSpPr/>
          <p:nvPr userDrawn="1"/>
        </p:nvSpPr>
        <p:spPr>
          <a:xfrm>
            <a:off x="5170308" y="4925290"/>
            <a:ext cx="3144008" cy="107951"/>
          </a:xfrm>
          <a:prstGeom prst="rect">
            <a:avLst/>
          </a:prstGeom>
          <a:noFill/>
        </p:spPr>
        <p:txBody>
          <a:bodyPr wrap="square" lIns="0" tIns="0" rIns="0" bIns="0" rtlCol="0">
            <a:noAutofit/>
          </a:bodyPr>
          <a:lstStyle/>
          <a:p>
            <a:pPr marL="0" lvl="0" indent="0" algn="r"/>
            <a:r>
              <a:rPr lang="en-US" sz="600" spc="0" baseline="0" dirty="0">
                <a:solidFill>
                  <a:srgbClr val="646469"/>
                </a:solidFill>
                <a:latin typeface="+mj-lt"/>
              </a:rPr>
              <a:t> northerntrust.com  |  © 2022 Northern</a:t>
            </a:r>
            <a:r>
              <a:rPr lang="en-US" sz="600" spc="-113" baseline="0" dirty="0">
                <a:solidFill>
                  <a:srgbClr val="646469"/>
                </a:solidFill>
                <a:latin typeface="+mj-lt"/>
              </a:rPr>
              <a:t> </a:t>
            </a:r>
            <a:r>
              <a:rPr lang="en-US" sz="600" spc="0" baseline="0" dirty="0">
                <a:solidFill>
                  <a:srgbClr val="646469"/>
                </a:solidFill>
                <a:latin typeface="+mj-lt"/>
              </a:rPr>
              <a:t>Trust</a:t>
            </a:r>
          </a:p>
        </p:txBody>
      </p:sp>
      <p:grpSp>
        <p:nvGrpSpPr>
          <p:cNvPr id="5" name="Group 4"/>
          <p:cNvGrpSpPr/>
          <p:nvPr/>
        </p:nvGrpSpPr>
        <p:grpSpPr>
          <a:xfrm>
            <a:off x="-151325" y="342300"/>
            <a:ext cx="122115" cy="4458904"/>
            <a:chOff x="-151325" y="454007"/>
            <a:chExt cx="122115" cy="5945205"/>
          </a:xfrm>
        </p:grpSpPr>
        <p:cxnSp>
          <p:nvCxnSpPr>
            <p:cNvPr id="84" name="Straight Connector 83"/>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userDrawn="1"/>
          </p:nvGrpSpPr>
          <p:grpSpPr>
            <a:xfrm rot="5400000">
              <a:off x="-166467" y="4384513"/>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166467" y="2369705"/>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7995" y="-105873"/>
            <a:ext cx="8226688" cy="91586"/>
            <a:chOff x="457995" y="-141165"/>
            <a:chExt cx="8226688" cy="122115"/>
          </a:xfrm>
        </p:grpSpPr>
        <p:cxnSp>
          <p:nvCxnSpPr>
            <p:cNvPr id="14" name="Straight Connector 13"/>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6589911" y="-141165"/>
              <a:ext cx="152400" cy="122115"/>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4495800" y="-141165"/>
              <a:ext cx="152400" cy="122115"/>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400367" y="-141165"/>
              <a:ext cx="152400" cy="122115"/>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9144006" y="342300"/>
            <a:ext cx="122115" cy="4458904"/>
            <a:chOff x="-151325" y="454007"/>
            <a:chExt cx="122115" cy="5945205"/>
          </a:xfrm>
        </p:grpSpPr>
        <p:cxnSp>
          <p:nvCxnSpPr>
            <p:cNvPr id="197" name="Straight Connector 196"/>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8" name="Group 197"/>
            <p:cNvGrpSpPr/>
            <p:nvPr userDrawn="1"/>
          </p:nvGrpSpPr>
          <p:grpSpPr>
            <a:xfrm rot="5400000">
              <a:off x="-166467" y="4384513"/>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166467" y="236970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8658" y="5157427"/>
            <a:ext cx="8226688" cy="91586"/>
            <a:chOff x="457995" y="-141165"/>
            <a:chExt cx="8226688" cy="122115"/>
          </a:xfrm>
        </p:grpSpPr>
        <p:cxnSp>
          <p:nvCxnSpPr>
            <p:cNvPr id="71" name="Straight Connector 70"/>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6589911" y="-141165"/>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userDrawn="1"/>
          </p:nvGrpSpPr>
          <p:grpSpPr>
            <a:xfrm>
              <a:off x="4495800" y="-141165"/>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userDrawn="1"/>
          </p:nvGrpSpPr>
          <p:grpSpPr>
            <a:xfrm>
              <a:off x="2400367" y="-14116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4955340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1800" b="1" kern="1200" cap="all" baseline="0">
          <a:solidFill>
            <a:schemeClr val="tx1"/>
          </a:solidFill>
          <a:latin typeface="Arial Narrow" panose="020B0606020202030204" pitchFamily="34" charset="0"/>
          <a:ea typeface="+mj-ea"/>
          <a:cs typeface="+mj-cs"/>
        </a:defRPr>
      </a:lvl1pPr>
    </p:titleStyle>
    <p:bodyStyle>
      <a:lvl1pPr marL="0" indent="0" algn="l" defTabSz="685783" rtl="0" eaLnBrk="1" latinLnBrk="0" hangingPunct="1">
        <a:lnSpc>
          <a:spcPct val="120000"/>
        </a:lnSpc>
        <a:spcBef>
          <a:spcPts val="450"/>
        </a:spcBef>
        <a:spcAft>
          <a:spcPts val="900"/>
        </a:spcAft>
        <a:buFontTx/>
        <a:buNone/>
        <a:defRPr sz="1125" i="1" kern="1200">
          <a:solidFill>
            <a:schemeClr val="tx1"/>
          </a:solidFill>
          <a:latin typeface="Arial" panose="020B0604020202020204" pitchFamily="34" charset="0"/>
          <a:ea typeface="+mn-ea"/>
          <a:cs typeface="+mn-cs"/>
        </a:defRPr>
      </a:lvl1pPr>
      <a:lvl2pPr marL="0" indent="0" algn="l" defTabSz="685783" rtl="0" eaLnBrk="1" latinLnBrk="0" hangingPunct="1">
        <a:lnSpc>
          <a:spcPct val="100000"/>
        </a:lnSpc>
        <a:spcBef>
          <a:spcPts val="0"/>
        </a:spcBef>
        <a:spcAft>
          <a:spcPts val="450"/>
        </a:spcAft>
        <a:buFontTx/>
        <a:buNone/>
        <a:defRPr sz="1125" i="1" kern="1200">
          <a:solidFill>
            <a:schemeClr val="tx1"/>
          </a:solidFill>
          <a:latin typeface="Arial" panose="020B0604020202020204" pitchFamily="34" charset="0"/>
          <a:ea typeface="+mn-ea"/>
          <a:cs typeface="+mn-cs"/>
        </a:defRPr>
      </a:lvl2pPr>
      <a:lvl3pPr marL="0" indent="0" algn="l" defTabSz="685783" rtl="0" eaLnBrk="1" latinLnBrk="0" hangingPunct="1">
        <a:lnSpc>
          <a:spcPct val="120000"/>
        </a:lnSpc>
        <a:spcBef>
          <a:spcPts val="450"/>
        </a:spcBef>
        <a:spcAft>
          <a:spcPts val="450"/>
        </a:spcAft>
        <a:buFontTx/>
        <a:buNone/>
        <a:defRPr sz="825" i="1" kern="1200">
          <a:solidFill>
            <a:schemeClr val="tx1"/>
          </a:solidFill>
          <a:latin typeface="+mj-lt"/>
          <a:ea typeface="+mn-ea"/>
          <a:cs typeface="+mn-cs"/>
        </a:defRPr>
      </a:lvl3pPr>
      <a:lvl4pPr marL="0" indent="0" algn="l" defTabSz="685783" rtl="0" eaLnBrk="1" latinLnBrk="0" hangingPunct="1">
        <a:lnSpc>
          <a:spcPct val="110000"/>
        </a:lnSpc>
        <a:spcBef>
          <a:spcPts val="0"/>
        </a:spcBef>
        <a:buFontTx/>
        <a:buNone/>
        <a:defRPr sz="825" i="1" kern="1200">
          <a:solidFill>
            <a:schemeClr val="tx1"/>
          </a:solidFill>
          <a:latin typeface="Arial" panose="020B0604020202020204" pitchFamily="34" charset="0"/>
          <a:ea typeface="+mn-ea"/>
          <a:cs typeface="+mn-cs"/>
        </a:defRPr>
      </a:lvl4pPr>
      <a:lvl5pPr marL="0" indent="0" algn="l" defTabSz="685783" rtl="0" eaLnBrk="1" latinLnBrk="0" hangingPunct="1">
        <a:lnSpc>
          <a:spcPct val="150000"/>
        </a:lnSpc>
        <a:spcBef>
          <a:spcPts val="0"/>
        </a:spcBef>
        <a:buFontTx/>
        <a:buNone/>
        <a:defRPr sz="525" i="1" kern="1200">
          <a:solidFill>
            <a:schemeClr val="tx1"/>
          </a:solidFill>
          <a:latin typeface="+mj-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1"/>
            <a:ext cx="8214520" cy="39374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1" y="1371602"/>
            <a:ext cx="8240713" cy="31884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4925290"/>
            <a:ext cx="545862" cy="92333"/>
          </a:xfrm>
          <a:prstGeom prst="rect">
            <a:avLst/>
          </a:prstGeom>
          <a:noFill/>
        </p:spPr>
        <p:txBody>
          <a:bodyPr wrap="square" lIns="0" tIns="0" rIns="0" bIns="0" rtlCol="0">
            <a:noAutofit/>
          </a:bodyPr>
          <a:lstStyle/>
          <a:p>
            <a:pPr algn="r"/>
            <a:fld id="{567A4CEE-210B-4A43-8E57-98E37E0AC15F}" type="slidenum">
              <a:rPr lang="en-US" sz="600" spc="0" baseline="0" smtClean="0">
                <a:solidFill>
                  <a:srgbClr val="7F7F7F"/>
                </a:solidFill>
                <a:latin typeface="+mj-lt"/>
              </a:rPr>
              <a:pPr algn="r"/>
              <a:t>‹#›</a:t>
            </a:fld>
            <a:endParaRPr lang="en-US" sz="600" spc="0" baseline="0" dirty="0">
              <a:solidFill>
                <a:srgbClr val="7F7F7F"/>
              </a:solidFill>
              <a:latin typeface="+mj-lt"/>
            </a:endParaRPr>
          </a:p>
        </p:txBody>
      </p:sp>
      <p:sp>
        <p:nvSpPr>
          <p:cNvPr id="10" name="Rectangle 9"/>
          <p:cNvSpPr/>
          <p:nvPr/>
        </p:nvSpPr>
        <p:spPr>
          <a:xfrm>
            <a:off x="5170308" y="4925288"/>
            <a:ext cx="3144008" cy="107951"/>
          </a:xfrm>
          <a:prstGeom prst="rect">
            <a:avLst/>
          </a:prstGeom>
          <a:noFill/>
        </p:spPr>
        <p:txBody>
          <a:bodyPr wrap="square" lIns="0" tIns="0" rIns="0" bIns="0" rtlCol="0">
            <a:noAutofit/>
          </a:bodyPr>
          <a:lstStyle/>
          <a:p>
            <a:pPr marL="0" lvl="0" indent="0" algn="r"/>
            <a:r>
              <a:rPr lang="en-US" sz="600" spc="0" baseline="0" dirty="0">
                <a:solidFill>
                  <a:srgbClr val="646469"/>
                </a:solidFill>
                <a:latin typeface="+mj-lt"/>
              </a:rPr>
              <a:t> northerntrust.com  |  © 2022 Northern Trust</a:t>
            </a:r>
          </a:p>
        </p:txBody>
      </p:sp>
      <p:grpSp>
        <p:nvGrpSpPr>
          <p:cNvPr id="5" name="Group 4"/>
          <p:cNvGrpSpPr/>
          <p:nvPr/>
        </p:nvGrpSpPr>
        <p:grpSpPr>
          <a:xfrm>
            <a:off x="-151325" y="342300"/>
            <a:ext cx="122115" cy="4458904"/>
            <a:chOff x="-151325" y="454007"/>
            <a:chExt cx="122115" cy="5945205"/>
          </a:xfrm>
        </p:grpSpPr>
        <p:cxnSp>
          <p:nvCxnSpPr>
            <p:cNvPr id="84" name="Straight Connector 83"/>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userDrawn="1"/>
          </p:nvGrpSpPr>
          <p:grpSpPr>
            <a:xfrm rot="5400000">
              <a:off x="-166467" y="4384513"/>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166467" y="2369705"/>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7995" y="-105873"/>
            <a:ext cx="8226688" cy="91586"/>
            <a:chOff x="457995" y="-141165"/>
            <a:chExt cx="8226688" cy="122115"/>
          </a:xfrm>
        </p:grpSpPr>
        <p:cxnSp>
          <p:nvCxnSpPr>
            <p:cNvPr id="14" name="Straight Connector 13"/>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6589911" y="-141165"/>
              <a:ext cx="152400" cy="122115"/>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4495800" y="-141165"/>
              <a:ext cx="152400" cy="122115"/>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400367" y="-141165"/>
              <a:ext cx="152400" cy="122115"/>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9144002" y="342300"/>
            <a:ext cx="122115" cy="4458904"/>
            <a:chOff x="-151325" y="454007"/>
            <a:chExt cx="122115" cy="5945205"/>
          </a:xfrm>
        </p:grpSpPr>
        <p:cxnSp>
          <p:nvCxnSpPr>
            <p:cNvPr id="197" name="Straight Connector 196"/>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8" name="Group 197"/>
            <p:cNvGrpSpPr/>
            <p:nvPr userDrawn="1"/>
          </p:nvGrpSpPr>
          <p:grpSpPr>
            <a:xfrm rot="5400000">
              <a:off x="-166467" y="4384513"/>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166467" y="236970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0" name="Straight Connector 199"/>
            <p:cNvCxnSpPr/>
            <p:nvPr userDrawn="1"/>
          </p:nvCxnSpPr>
          <p:spPr>
            <a:xfrm rot="5400000">
              <a:off x="-90267" y="175413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58658" y="5157426"/>
            <a:ext cx="8226688" cy="91586"/>
            <a:chOff x="457995" y="-141165"/>
            <a:chExt cx="8226688" cy="122115"/>
          </a:xfrm>
        </p:grpSpPr>
        <p:cxnSp>
          <p:nvCxnSpPr>
            <p:cNvPr id="71" name="Straight Connector 70"/>
            <p:cNvCxnSpPr/>
            <p:nvPr userDrawn="1"/>
          </p:nvCxnSpPr>
          <p:spPr>
            <a:xfrm>
              <a:off x="45799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8684683"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6589911" y="-141165"/>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userDrawn="1"/>
          </p:nvGrpSpPr>
          <p:grpSpPr>
            <a:xfrm>
              <a:off x="4495800" y="-141165"/>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userDrawn="1"/>
          </p:nvGrpSpPr>
          <p:grpSpPr>
            <a:xfrm>
              <a:off x="2400367" y="-14116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511085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1800" b="1" kern="1200" cap="all" baseline="0">
          <a:solidFill>
            <a:schemeClr val="tx1"/>
          </a:solidFill>
          <a:latin typeface="Arial Narrow" panose="020B0606020202030204" pitchFamily="34" charset="0"/>
          <a:ea typeface="+mj-ea"/>
          <a:cs typeface="+mj-cs"/>
        </a:defRPr>
      </a:lvl1pPr>
    </p:titleStyle>
    <p:bodyStyle>
      <a:lvl1pPr marL="0" indent="0" algn="l" defTabSz="685783" rtl="0" eaLnBrk="1" latinLnBrk="0" hangingPunct="1">
        <a:lnSpc>
          <a:spcPct val="120000"/>
        </a:lnSpc>
        <a:spcBef>
          <a:spcPts val="450"/>
        </a:spcBef>
        <a:spcAft>
          <a:spcPts val="900"/>
        </a:spcAft>
        <a:buFontTx/>
        <a:buNone/>
        <a:defRPr sz="1125" i="1" kern="1200">
          <a:solidFill>
            <a:schemeClr val="tx1"/>
          </a:solidFill>
          <a:latin typeface="Arial" panose="020B0604020202020204" pitchFamily="34" charset="0"/>
          <a:ea typeface="+mn-ea"/>
          <a:cs typeface="+mn-cs"/>
        </a:defRPr>
      </a:lvl1pPr>
      <a:lvl2pPr marL="0" indent="0" algn="l" defTabSz="685783" rtl="0" eaLnBrk="1" latinLnBrk="0" hangingPunct="1">
        <a:lnSpc>
          <a:spcPct val="100000"/>
        </a:lnSpc>
        <a:spcBef>
          <a:spcPts val="0"/>
        </a:spcBef>
        <a:spcAft>
          <a:spcPts val="450"/>
        </a:spcAft>
        <a:buFontTx/>
        <a:buNone/>
        <a:defRPr sz="1125" i="1" kern="1200">
          <a:solidFill>
            <a:schemeClr val="tx1"/>
          </a:solidFill>
          <a:latin typeface="Arial" panose="020B0604020202020204" pitchFamily="34" charset="0"/>
          <a:ea typeface="+mn-ea"/>
          <a:cs typeface="+mn-cs"/>
        </a:defRPr>
      </a:lvl2pPr>
      <a:lvl3pPr marL="0" indent="0" algn="l" defTabSz="685783" rtl="0" eaLnBrk="1" latinLnBrk="0" hangingPunct="1">
        <a:lnSpc>
          <a:spcPct val="120000"/>
        </a:lnSpc>
        <a:spcBef>
          <a:spcPts val="450"/>
        </a:spcBef>
        <a:spcAft>
          <a:spcPts val="450"/>
        </a:spcAft>
        <a:buFontTx/>
        <a:buNone/>
        <a:defRPr sz="825" i="1" kern="1200">
          <a:solidFill>
            <a:schemeClr val="tx1"/>
          </a:solidFill>
          <a:latin typeface="+mj-lt"/>
          <a:ea typeface="+mn-ea"/>
          <a:cs typeface="+mn-cs"/>
        </a:defRPr>
      </a:lvl3pPr>
      <a:lvl4pPr marL="0" indent="0" algn="l" defTabSz="685783" rtl="0" eaLnBrk="1" latinLnBrk="0" hangingPunct="1">
        <a:lnSpc>
          <a:spcPct val="110000"/>
        </a:lnSpc>
        <a:spcBef>
          <a:spcPts val="0"/>
        </a:spcBef>
        <a:buFontTx/>
        <a:buNone/>
        <a:defRPr sz="825" i="1" kern="1200">
          <a:solidFill>
            <a:schemeClr val="tx1"/>
          </a:solidFill>
          <a:latin typeface="Arial" panose="020B0604020202020204" pitchFamily="34" charset="0"/>
          <a:ea typeface="+mn-ea"/>
          <a:cs typeface="+mn-cs"/>
        </a:defRPr>
      </a:lvl4pPr>
      <a:lvl5pPr marL="0" indent="0" algn="l" defTabSz="685783" rtl="0" eaLnBrk="1" latinLnBrk="0" hangingPunct="1">
        <a:lnSpc>
          <a:spcPct val="150000"/>
        </a:lnSpc>
        <a:spcBef>
          <a:spcPts val="0"/>
        </a:spcBef>
        <a:buFontTx/>
        <a:buNone/>
        <a:defRPr sz="525" i="1" kern="1200">
          <a:solidFill>
            <a:schemeClr val="tx1"/>
          </a:solidFill>
          <a:latin typeface="+mj-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9.xml"/><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40.emf"/><Relationship Id="rId5" Type="http://schemas.openxmlformats.org/officeDocument/2006/relationships/hyperlink" Target="https://www.northerntrust.com/united-states/insights-research/investment-management/perspective" TargetMode="External"/><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emf"/><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4ABD60-D941-4A59-9784-E3E97FB3BE88}"/>
              </a:ext>
            </a:extLst>
          </p:cNvPr>
          <p:cNvSpPr txBox="1"/>
          <p:nvPr/>
        </p:nvSpPr>
        <p:spPr>
          <a:xfrm>
            <a:off x="6723181" y="999181"/>
            <a:ext cx="2692865" cy="1200329"/>
          </a:xfrm>
          <a:prstGeom prst="rect">
            <a:avLst/>
          </a:prstGeom>
          <a:noFill/>
        </p:spPr>
        <p:txBody>
          <a:bodyPr wrap="square" lIns="0" tIns="0" rIns="0" bIns="0" rtlCol="0">
            <a:spAutoFit/>
          </a:bodyPr>
          <a:lstStyle/>
          <a:p>
            <a:pPr algn="ctr"/>
            <a:r>
              <a:rPr lang="en-US" sz="2600" b="1" dirty="0">
                <a:solidFill>
                  <a:schemeClr val="bg1"/>
                </a:solidFill>
                <a:latin typeface="+mj-lt"/>
              </a:rPr>
              <a:t>NIRS Annual</a:t>
            </a:r>
          </a:p>
          <a:p>
            <a:pPr algn="ctr"/>
            <a:r>
              <a:rPr lang="en-US" sz="2600" b="1" dirty="0">
                <a:solidFill>
                  <a:schemeClr val="bg1"/>
                </a:solidFill>
                <a:latin typeface="+mj-lt"/>
              </a:rPr>
              <a:t>Meeting</a:t>
            </a:r>
          </a:p>
          <a:p>
            <a:pPr algn="ctr"/>
            <a:r>
              <a:rPr lang="en-US" sz="2600" b="1" dirty="0">
                <a:solidFill>
                  <a:schemeClr val="bg1"/>
                </a:solidFill>
                <a:latin typeface="+mj-lt"/>
              </a:rPr>
              <a:t>2022</a:t>
            </a:r>
          </a:p>
        </p:txBody>
      </p:sp>
      <p:sp>
        <p:nvSpPr>
          <p:cNvPr id="7" name="Title 12">
            <a:extLst>
              <a:ext uri="{FF2B5EF4-FFF2-40B4-BE49-F238E27FC236}">
                <a16:creationId xmlns:a16="http://schemas.microsoft.com/office/drawing/2014/main" id="{64674F15-DDE7-4931-AAFD-94FD96183EAB}"/>
              </a:ext>
            </a:extLst>
          </p:cNvPr>
          <p:cNvSpPr>
            <a:spLocks noGrp="1"/>
          </p:cNvSpPr>
          <p:nvPr>
            <p:ph type="title"/>
          </p:nvPr>
        </p:nvSpPr>
        <p:spPr>
          <a:xfrm>
            <a:off x="276574" y="1698171"/>
            <a:ext cx="6263647" cy="1002679"/>
          </a:xfrm>
        </p:spPr>
        <p:txBody>
          <a:bodyPr/>
          <a:lstStyle/>
          <a:p>
            <a:r>
              <a:rPr lang="en-US" sz="3600" b="1" dirty="0"/>
              <a:t>Strategic Outlook and Tactical Opportunities</a:t>
            </a:r>
            <a:br>
              <a:rPr lang="en-US" sz="3600" b="1" dirty="0"/>
            </a:br>
            <a:br>
              <a:rPr lang="en-US" sz="3600" b="1" dirty="0"/>
            </a:br>
            <a:endParaRPr lang="en-US" sz="3600" b="1" dirty="0"/>
          </a:p>
        </p:txBody>
      </p:sp>
      <p:sp>
        <p:nvSpPr>
          <p:cNvPr id="5" name="Content Placeholder 3">
            <a:extLst>
              <a:ext uri="{FF2B5EF4-FFF2-40B4-BE49-F238E27FC236}">
                <a16:creationId xmlns:a16="http://schemas.microsoft.com/office/drawing/2014/main" id="{4E0664DA-A72A-469F-9E66-61CE31259D55}"/>
              </a:ext>
            </a:extLst>
          </p:cNvPr>
          <p:cNvSpPr>
            <a:spLocks noGrp="1"/>
          </p:cNvSpPr>
          <p:nvPr>
            <p:ph idx="1"/>
          </p:nvPr>
        </p:nvSpPr>
        <p:spPr>
          <a:xfrm>
            <a:off x="385631" y="3515862"/>
            <a:ext cx="2848993" cy="754380"/>
          </a:xfrm>
        </p:spPr>
        <p:txBody>
          <a:bodyPr/>
          <a:lstStyle/>
          <a:p>
            <a:pPr>
              <a:lnSpc>
                <a:spcPct val="100000"/>
              </a:lnSpc>
              <a:spcBef>
                <a:spcPts val="600"/>
              </a:spcBef>
              <a:spcAft>
                <a:spcPts val="0"/>
              </a:spcAft>
            </a:pPr>
            <a:r>
              <a:rPr lang="en-US" sz="1800" b="1" dirty="0">
                <a:solidFill>
                  <a:schemeClr val="tx1"/>
                </a:solidFill>
              </a:rPr>
              <a:t>Jim McDonald</a:t>
            </a:r>
          </a:p>
          <a:p>
            <a:pPr>
              <a:lnSpc>
                <a:spcPct val="100000"/>
              </a:lnSpc>
              <a:spcBef>
                <a:spcPts val="600"/>
              </a:spcBef>
              <a:spcAft>
                <a:spcPts val="0"/>
              </a:spcAft>
            </a:pPr>
            <a:r>
              <a:rPr lang="en-US" sz="1600" i="1" dirty="0">
                <a:solidFill>
                  <a:schemeClr val="tx1"/>
                </a:solidFill>
              </a:rPr>
              <a:t>Chief Investment Strategist</a:t>
            </a:r>
          </a:p>
        </p:txBody>
      </p:sp>
      <p:sp>
        <p:nvSpPr>
          <p:cNvPr id="2" name="Rectangle 1">
            <a:extLst>
              <a:ext uri="{FF2B5EF4-FFF2-40B4-BE49-F238E27FC236}">
                <a16:creationId xmlns:a16="http://schemas.microsoft.com/office/drawing/2014/main" id="{3D932895-86FD-4131-9FAB-B9EBC943B87F}"/>
              </a:ext>
            </a:extLst>
          </p:cNvPr>
          <p:cNvSpPr/>
          <p:nvPr/>
        </p:nvSpPr>
        <p:spPr>
          <a:xfrm>
            <a:off x="385631" y="4542823"/>
            <a:ext cx="7421752" cy="276999"/>
          </a:xfrm>
          <a:prstGeom prst="rect">
            <a:avLst/>
          </a:prstGeom>
        </p:spPr>
        <p:txBody>
          <a:bodyPr wrap="square" lIns="0" rIns="0">
            <a:spAutoFit/>
          </a:bodyPr>
          <a:lstStyle/>
          <a:p>
            <a:r>
              <a:rPr lang="en-US" sz="1200" dirty="0">
                <a:solidFill>
                  <a:srgbClr val="555759"/>
                </a:solidFill>
                <a:latin typeface="+mj-lt"/>
              </a:rPr>
              <a:t>For Use with Institutional Investors and Financial Professionals Only. Not For Retail Use.</a:t>
            </a:r>
          </a:p>
        </p:txBody>
      </p:sp>
    </p:spTree>
    <p:extLst>
      <p:ext uri="{BB962C8B-B14F-4D97-AF65-F5344CB8AC3E}">
        <p14:creationId xmlns:p14="http://schemas.microsoft.com/office/powerpoint/2010/main" val="61082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DE141A-601D-446D-A0C9-D02B7BDE32E3}"/>
              </a:ext>
            </a:extLst>
          </p:cNvPr>
          <p:cNvPicPr>
            <a:picLocks noChangeAspect="1"/>
          </p:cNvPicPr>
          <p:nvPr/>
        </p:nvPicPr>
        <p:blipFill>
          <a:blip r:embed="rId3"/>
          <a:stretch>
            <a:fillRect/>
          </a:stretch>
        </p:blipFill>
        <p:spPr>
          <a:xfrm>
            <a:off x="457200" y="1208998"/>
            <a:ext cx="8467344" cy="2744724"/>
          </a:xfrm>
          <a:prstGeom prst="rect">
            <a:avLst/>
          </a:prstGeom>
        </p:spPr>
      </p:pic>
      <p:sp>
        <p:nvSpPr>
          <p:cNvPr id="2" name="Text Placeholder 1">
            <a:extLst>
              <a:ext uri="{FF2B5EF4-FFF2-40B4-BE49-F238E27FC236}">
                <a16:creationId xmlns:a16="http://schemas.microsoft.com/office/drawing/2014/main" id="{EBC2F590-8951-47CA-885F-09F1CAC6A56F}"/>
              </a:ext>
            </a:extLst>
          </p:cNvPr>
          <p:cNvSpPr>
            <a:spLocks noGrp="1"/>
          </p:cNvSpPr>
          <p:nvPr>
            <p:ph type="body" idx="10"/>
          </p:nvPr>
        </p:nvSpPr>
        <p:spPr/>
        <p:txBody>
          <a:bodyPr/>
          <a:lstStyle/>
          <a:p>
            <a:r>
              <a:rPr lang="en-US" sz="2000" dirty="0"/>
              <a:t>Foreign Lid on U.S. Interest Rates</a:t>
            </a:r>
          </a:p>
        </p:txBody>
      </p:sp>
      <p:sp>
        <p:nvSpPr>
          <p:cNvPr id="3" name="Text Placeholder 2">
            <a:extLst>
              <a:ext uri="{FF2B5EF4-FFF2-40B4-BE49-F238E27FC236}">
                <a16:creationId xmlns:a16="http://schemas.microsoft.com/office/drawing/2014/main" id="{0B935638-4610-4735-A8B1-6996A18D4B9A}"/>
              </a:ext>
            </a:extLst>
          </p:cNvPr>
          <p:cNvSpPr>
            <a:spLocks noGrp="1"/>
          </p:cNvSpPr>
          <p:nvPr>
            <p:ph type="body" sz="quarter" idx="16"/>
          </p:nvPr>
        </p:nvSpPr>
        <p:spPr>
          <a:xfrm>
            <a:off x="457200" y="4424166"/>
            <a:ext cx="8227220" cy="511896"/>
          </a:xfrm>
        </p:spPr>
        <p:txBody>
          <a:bodyPr/>
          <a:lstStyle/>
          <a:p>
            <a:r>
              <a:rPr lang="en-US" sz="800" dirty="0">
                <a:solidFill>
                  <a:srgbClr val="555759"/>
                </a:solidFill>
              </a:rPr>
              <a:t>Source: Northern Trust Asset Management, Bloomberg. Data as of 2/28/2022. </a:t>
            </a:r>
          </a:p>
        </p:txBody>
      </p:sp>
      <p:sp>
        <p:nvSpPr>
          <p:cNvPr id="9" name="TextBox 8">
            <a:extLst>
              <a:ext uri="{FF2B5EF4-FFF2-40B4-BE49-F238E27FC236}">
                <a16:creationId xmlns:a16="http://schemas.microsoft.com/office/drawing/2014/main" id="{204A88A0-B745-4157-9638-3D0E4129C386}"/>
              </a:ext>
            </a:extLst>
          </p:cNvPr>
          <p:cNvSpPr txBox="1"/>
          <p:nvPr/>
        </p:nvSpPr>
        <p:spPr>
          <a:xfrm>
            <a:off x="457200" y="793891"/>
            <a:ext cx="6192982" cy="200055"/>
          </a:xfrm>
          <a:prstGeom prst="rect">
            <a:avLst/>
          </a:prstGeom>
          <a:noFill/>
        </p:spPr>
        <p:txBody>
          <a:bodyPr wrap="square" lIns="0" tIns="0" rIns="0" bIns="0" rtlCol="0">
            <a:spAutoFit/>
          </a:bodyPr>
          <a:lstStyle/>
          <a:p>
            <a:r>
              <a:rPr lang="en-US" sz="1300" b="1" dirty="0"/>
              <a:t>FOREIGN INVESTOR IN U.S. TREASURIES</a:t>
            </a:r>
            <a:endParaRPr lang="en-US" sz="1300" b="1" dirty="0">
              <a:solidFill>
                <a:schemeClr val="tx2"/>
              </a:solidFill>
              <a:latin typeface="+mj-lt"/>
            </a:endParaRPr>
          </a:p>
        </p:txBody>
      </p:sp>
      <p:sp>
        <p:nvSpPr>
          <p:cNvPr id="4" name="TextBox 3">
            <a:extLst>
              <a:ext uri="{FF2B5EF4-FFF2-40B4-BE49-F238E27FC236}">
                <a16:creationId xmlns:a16="http://schemas.microsoft.com/office/drawing/2014/main" id="{6A5AB617-E113-40A7-8B3C-369878D9F8F9}"/>
              </a:ext>
            </a:extLst>
          </p:cNvPr>
          <p:cNvSpPr txBox="1"/>
          <p:nvPr/>
        </p:nvSpPr>
        <p:spPr>
          <a:xfrm>
            <a:off x="1278298" y="1197001"/>
            <a:ext cx="1326911" cy="276999"/>
          </a:xfrm>
          <a:prstGeom prst="rect">
            <a:avLst/>
          </a:prstGeom>
          <a:noFill/>
          <a:ln>
            <a:noFill/>
            <a:prstDash val="sysDash"/>
          </a:ln>
        </p:spPr>
        <p:txBody>
          <a:bodyPr wrap="square" lIns="0" tIns="0" rIns="0" bIns="0" rtlCol="0">
            <a:spAutoFit/>
          </a:bodyPr>
          <a:lstStyle/>
          <a:p>
            <a:r>
              <a:rPr lang="en-US" sz="900" dirty="0">
                <a:solidFill>
                  <a:srgbClr val="555759"/>
                </a:solidFill>
                <a:latin typeface="+mj-lt"/>
              </a:rPr>
              <a:t>10-year pickup/loss for foreign investor: </a:t>
            </a:r>
            <a:r>
              <a:rPr lang="en-US" sz="900" b="1" dirty="0">
                <a:solidFill>
                  <a:srgbClr val="C00000"/>
                </a:solidFill>
                <a:latin typeface="+mj-lt"/>
              </a:rPr>
              <a:t>-1 bp </a:t>
            </a:r>
          </a:p>
        </p:txBody>
      </p:sp>
      <p:sp>
        <p:nvSpPr>
          <p:cNvPr id="7" name="TextBox 6">
            <a:extLst>
              <a:ext uri="{FF2B5EF4-FFF2-40B4-BE49-F238E27FC236}">
                <a16:creationId xmlns:a16="http://schemas.microsoft.com/office/drawing/2014/main" id="{3C15C9F1-1353-4184-AC7E-BD69DC7021B7}"/>
              </a:ext>
            </a:extLst>
          </p:cNvPr>
          <p:cNvSpPr txBox="1"/>
          <p:nvPr/>
        </p:nvSpPr>
        <p:spPr>
          <a:xfrm>
            <a:off x="3776056" y="1205832"/>
            <a:ext cx="1325880" cy="276999"/>
          </a:xfrm>
          <a:prstGeom prst="rect">
            <a:avLst/>
          </a:prstGeom>
          <a:noFill/>
          <a:ln>
            <a:noFill/>
            <a:prstDash val="sysDash"/>
          </a:ln>
        </p:spPr>
        <p:txBody>
          <a:bodyPr wrap="square" lIns="0" tIns="0" rIns="0" bIns="0" rtlCol="0">
            <a:spAutoFit/>
          </a:bodyPr>
          <a:lstStyle/>
          <a:p>
            <a:r>
              <a:rPr lang="en-US" sz="900" dirty="0">
                <a:solidFill>
                  <a:srgbClr val="555759"/>
                </a:solidFill>
                <a:latin typeface="+mj-lt"/>
              </a:rPr>
              <a:t>10-year pickup/loss for foreign investor: </a:t>
            </a:r>
            <a:r>
              <a:rPr lang="en-US" sz="900" b="1" dirty="0">
                <a:solidFill>
                  <a:srgbClr val="00B050"/>
                </a:solidFill>
                <a:latin typeface="+mj-lt"/>
              </a:rPr>
              <a:t>+55 bps</a:t>
            </a:r>
          </a:p>
        </p:txBody>
      </p:sp>
      <p:sp>
        <p:nvSpPr>
          <p:cNvPr id="8" name="TextBox 7">
            <a:extLst>
              <a:ext uri="{FF2B5EF4-FFF2-40B4-BE49-F238E27FC236}">
                <a16:creationId xmlns:a16="http://schemas.microsoft.com/office/drawing/2014/main" id="{55B2E197-7527-4365-894C-4164EFBAD706}"/>
              </a:ext>
            </a:extLst>
          </p:cNvPr>
          <p:cNvSpPr txBox="1"/>
          <p:nvPr/>
        </p:nvSpPr>
        <p:spPr>
          <a:xfrm>
            <a:off x="6782262" y="1197001"/>
            <a:ext cx="1325880" cy="274320"/>
          </a:xfrm>
          <a:prstGeom prst="rect">
            <a:avLst/>
          </a:prstGeom>
          <a:noFill/>
          <a:ln>
            <a:noFill/>
            <a:prstDash val="sysDash"/>
          </a:ln>
        </p:spPr>
        <p:txBody>
          <a:bodyPr wrap="square" lIns="0" tIns="0" rIns="0" bIns="0" rtlCol="0">
            <a:spAutoFit/>
          </a:bodyPr>
          <a:lstStyle/>
          <a:p>
            <a:r>
              <a:rPr lang="en-US" sz="900" dirty="0">
                <a:solidFill>
                  <a:srgbClr val="555759"/>
                </a:solidFill>
                <a:latin typeface="+mj-lt"/>
              </a:rPr>
              <a:t>10-year pickup/loss for foreign investor: </a:t>
            </a:r>
            <a:r>
              <a:rPr lang="en-US" sz="900" b="1" dirty="0">
                <a:solidFill>
                  <a:srgbClr val="00B050"/>
                </a:solidFill>
                <a:latin typeface="+mj-lt"/>
              </a:rPr>
              <a:t>+30 bps</a:t>
            </a:r>
          </a:p>
        </p:txBody>
      </p:sp>
    </p:spTree>
    <p:extLst>
      <p:ext uri="{BB962C8B-B14F-4D97-AF65-F5344CB8AC3E}">
        <p14:creationId xmlns:p14="http://schemas.microsoft.com/office/powerpoint/2010/main" val="96252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59DC4-FD02-4A6F-BD8F-6D1A33846744}"/>
              </a:ext>
            </a:extLst>
          </p:cNvPr>
          <p:cNvSpPr>
            <a:spLocks noGrp="1"/>
          </p:cNvSpPr>
          <p:nvPr>
            <p:ph type="body" idx="10"/>
          </p:nvPr>
        </p:nvSpPr>
        <p:spPr/>
        <p:txBody>
          <a:bodyPr/>
          <a:lstStyle/>
          <a:p>
            <a:r>
              <a:rPr lang="en-US" dirty="0">
                <a:solidFill>
                  <a:srgbClr val="646469"/>
                </a:solidFill>
              </a:rPr>
              <a:t>Hike Impact: Early Headwind Turns to Momentum</a:t>
            </a:r>
          </a:p>
        </p:txBody>
      </p:sp>
      <p:sp>
        <p:nvSpPr>
          <p:cNvPr id="9" name="Text Placeholder 2">
            <a:extLst>
              <a:ext uri="{FF2B5EF4-FFF2-40B4-BE49-F238E27FC236}">
                <a16:creationId xmlns:a16="http://schemas.microsoft.com/office/drawing/2014/main" id="{B5CDA8A5-09B1-4AC6-BA29-0A7890190747}"/>
              </a:ext>
            </a:extLst>
          </p:cNvPr>
          <p:cNvSpPr>
            <a:spLocks noGrp="1"/>
          </p:cNvSpPr>
          <p:nvPr>
            <p:ph type="body" sz="quarter" idx="16"/>
          </p:nvPr>
        </p:nvSpPr>
        <p:spPr>
          <a:xfrm>
            <a:off x="459583" y="4678183"/>
            <a:ext cx="8227217" cy="220128"/>
          </a:xfrm>
        </p:spPr>
        <p:txBody>
          <a:bodyPr>
            <a:noAutofit/>
          </a:bodyPr>
          <a:lstStyle/>
          <a:p>
            <a:pPr>
              <a:lnSpc>
                <a:spcPct val="105000"/>
              </a:lnSpc>
            </a:pPr>
            <a:r>
              <a:rPr lang="en-US" sz="800" dirty="0">
                <a:solidFill>
                  <a:srgbClr val="646469"/>
                </a:solidFill>
                <a:cs typeface="Arial" panose="020B0604020202020204" pitchFamily="34" charset="0"/>
              </a:rPr>
              <a:t>Source: Northern Trust Asset Management, Bloomberg. S&amp;P 500 returns for Fed rate hikes on 2/4/1994, 6/30/1999, 6/30/2004 and 12/16/2015. It is not possible to invest directly in any index.</a:t>
            </a:r>
            <a:endParaRPr lang="en-US" sz="800" dirty="0">
              <a:solidFill>
                <a:srgbClr val="646469"/>
              </a:solidFill>
              <a:latin typeface="Arial"/>
              <a:cs typeface="Arial" panose="020B0604020202020204" pitchFamily="34" charset="0"/>
            </a:endParaRPr>
          </a:p>
        </p:txBody>
      </p:sp>
      <p:graphicFrame>
        <p:nvGraphicFramePr>
          <p:cNvPr id="5" name="Chart 4">
            <a:extLst>
              <a:ext uri="{FF2B5EF4-FFF2-40B4-BE49-F238E27FC236}">
                <a16:creationId xmlns:a16="http://schemas.microsoft.com/office/drawing/2014/main" id="{9D006CAD-54E3-4577-BCE6-7B6AEF920F19}"/>
              </a:ext>
            </a:extLst>
          </p:cNvPr>
          <p:cNvGraphicFramePr>
            <a:graphicFrameLocks/>
          </p:cNvGraphicFramePr>
          <p:nvPr>
            <p:extLst>
              <p:ext uri="{D42A27DB-BD31-4B8C-83A1-F6EECF244321}">
                <p14:modId xmlns:p14="http://schemas.microsoft.com/office/powerpoint/2010/main" val="952676201"/>
              </p:ext>
            </p:extLst>
          </p:nvPr>
        </p:nvGraphicFramePr>
        <p:xfrm>
          <a:off x="457200" y="744093"/>
          <a:ext cx="8406714" cy="3655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55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59DC4-FD02-4A6F-BD8F-6D1A33846744}"/>
              </a:ext>
            </a:extLst>
          </p:cNvPr>
          <p:cNvSpPr>
            <a:spLocks noGrp="1"/>
          </p:cNvSpPr>
          <p:nvPr>
            <p:ph type="body" idx="10"/>
          </p:nvPr>
        </p:nvSpPr>
        <p:spPr/>
        <p:txBody>
          <a:bodyPr/>
          <a:lstStyle/>
          <a:p>
            <a:r>
              <a:rPr lang="en-US" dirty="0">
                <a:solidFill>
                  <a:srgbClr val="646469"/>
                </a:solidFill>
              </a:rPr>
              <a:t>Riskier Assets Outperform when Fed Hiking</a:t>
            </a:r>
          </a:p>
        </p:txBody>
      </p:sp>
      <p:sp>
        <p:nvSpPr>
          <p:cNvPr id="9" name="Text Placeholder 2">
            <a:extLst>
              <a:ext uri="{FF2B5EF4-FFF2-40B4-BE49-F238E27FC236}">
                <a16:creationId xmlns:a16="http://schemas.microsoft.com/office/drawing/2014/main" id="{B5CDA8A5-09B1-4AC6-BA29-0A7890190747}"/>
              </a:ext>
            </a:extLst>
          </p:cNvPr>
          <p:cNvSpPr>
            <a:spLocks noGrp="1"/>
          </p:cNvSpPr>
          <p:nvPr>
            <p:ph type="body" sz="quarter" idx="16"/>
          </p:nvPr>
        </p:nvSpPr>
        <p:spPr>
          <a:xfrm>
            <a:off x="459583" y="4744714"/>
            <a:ext cx="8227217" cy="220128"/>
          </a:xfrm>
        </p:spPr>
        <p:txBody>
          <a:bodyPr>
            <a:noAutofit/>
          </a:bodyPr>
          <a:lstStyle/>
          <a:p>
            <a:pPr>
              <a:lnSpc>
                <a:spcPct val="105000"/>
              </a:lnSpc>
            </a:pPr>
            <a:r>
              <a:rPr lang="en-US" sz="800" dirty="0">
                <a:solidFill>
                  <a:srgbClr val="646469"/>
                </a:solidFill>
                <a:cs typeface="Arial" panose="020B0604020202020204" pitchFamily="34" charset="0"/>
              </a:rPr>
              <a:t>Source: Northern Trust Asset Management, Bloomberg. One-year % average returns shown for periods dating back to 1987 in which the Federal Reserve raised its policy rate (1987, 1988, 1994, 1997, 1999, 2004 and 2015). Some asset classes have insufficient data for every period, in which case the average of the available periods is used. Due to data limitations, price returns used for equity indexes and total returns used for all others. Average one-year return shown in parenthesis. It is not possible to invest directly in any index.</a:t>
            </a:r>
            <a:endParaRPr lang="en-US" sz="800" dirty="0">
              <a:solidFill>
                <a:srgbClr val="646469"/>
              </a:solidFill>
              <a:latin typeface="Arial"/>
              <a:cs typeface="Arial" panose="020B0604020202020204" pitchFamily="34" charset="0"/>
            </a:endParaRPr>
          </a:p>
        </p:txBody>
      </p:sp>
      <p:graphicFrame>
        <p:nvGraphicFramePr>
          <p:cNvPr id="13" name="Chart 12">
            <a:extLst>
              <a:ext uri="{FF2B5EF4-FFF2-40B4-BE49-F238E27FC236}">
                <a16:creationId xmlns:a16="http://schemas.microsoft.com/office/drawing/2014/main" id="{0647BDDA-4A41-4342-A6A8-D64E9348B901}"/>
              </a:ext>
            </a:extLst>
          </p:cNvPr>
          <p:cNvGraphicFramePr>
            <a:graphicFrameLocks/>
          </p:cNvGraphicFramePr>
          <p:nvPr>
            <p:extLst>
              <p:ext uri="{D42A27DB-BD31-4B8C-83A1-F6EECF244321}">
                <p14:modId xmlns:p14="http://schemas.microsoft.com/office/powerpoint/2010/main" val="567861825"/>
              </p:ext>
            </p:extLst>
          </p:nvPr>
        </p:nvGraphicFramePr>
        <p:xfrm>
          <a:off x="561180" y="744093"/>
          <a:ext cx="8229600" cy="3934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29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A54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738F94-499A-4874-9289-44DE07258BFD}"/>
              </a:ext>
            </a:extLst>
          </p:cNvPr>
          <p:cNvSpPr/>
          <p:nvPr/>
        </p:nvSpPr>
        <p:spPr>
          <a:xfrm>
            <a:off x="-1" y="1564067"/>
            <a:ext cx="9144001" cy="1836359"/>
          </a:xfrm>
          <a:prstGeom prst="rect">
            <a:avLst/>
          </a:prstGeom>
          <a:solidFill>
            <a:srgbClr val="005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8EB6F0E6-24F5-4615-BB6D-519CFB7742A8}"/>
              </a:ext>
            </a:extLst>
          </p:cNvPr>
          <p:cNvSpPr txBox="1">
            <a:spLocks/>
          </p:cNvSpPr>
          <p:nvPr/>
        </p:nvSpPr>
        <p:spPr>
          <a:xfrm>
            <a:off x="372663" y="1866066"/>
            <a:ext cx="7315399" cy="1411368"/>
          </a:xfrm>
          <a:prstGeom prst="rect">
            <a:avLst/>
          </a:prstGeom>
        </p:spPr>
        <p:txBody>
          <a:bodyPr>
            <a:normAutofit/>
          </a:bodyPr>
          <a:lstStyle>
            <a:lvl1pPr algn="l" defTabSz="914400" rtl="0" eaLnBrk="1" latinLnBrk="0" hangingPunct="1">
              <a:lnSpc>
                <a:spcPct val="90000"/>
              </a:lnSpc>
              <a:spcBef>
                <a:spcPct val="0"/>
              </a:spcBef>
              <a:buNone/>
              <a:defRPr sz="2400" b="1" kern="1200" cap="all" baseline="0">
                <a:solidFill>
                  <a:schemeClr val="tx1"/>
                </a:solidFill>
                <a:latin typeface="Arial Narrow" panose="020B0606020202030204" pitchFamily="34" charset="0"/>
                <a:ea typeface="+mj-ea"/>
                <a:cs typeface="+mj-cs"/>
              </a:defRPr>
            </a:lvl1pPr>
          </a:lstStyle>
          <a:p>
            <a:pPr lvl="0">
              <a:lnSpc>
                <a:spcPts val="4125"/>
              </a:lnSpc>
              <a:defRPr/>
            </a:pPr>
            <a:r>
              <a:rPr lang="en-US" sz="4000" b="0" dirty="0">
                <a:solidFill>
                  <a:srgbClr val="FFFFFF"/>
                </a:solidFill>
                <a:latin typeface="Arial"/>
              </a:rPr>
              <a:t>Tactical asset allocation outlook</a:t>
            </a:r>
          </a:p>
        </p:txBody>
      </p:sp>
      <p:sp>
        <p:nvSpPr>
          <p:cNvPr id="16" name="TextBox 15">
            <a:extLst>
              <a:ext uri="{FF2B5EF4-FFF2-40B4-BE49-F238E27FC236}">
                <a16:creationId xmlns:a16="http://schemas.microsoft.com/office/drawing/2014/main" id="{917109B7-6F6A-4EA5-8205-AFEFB5FBF0A4}"/>
              </a:ext>
            </a:extLst>
          </p:cNvPr>
          <p:cNvSpPr txBox="1"/>
          <p:nvPr/>
        </p:nvSpPr>
        <p:spPr>
          <a:xfrm>
            <a:off x="8138559" y="4925290"/>
            <a:ext cx="545862" cy="92333"/>
          </a:xfrm>
          <a:prstGeom prst="rect">
            <a:avLst/>
          </a:prstGeom>
          <a:noFill/>
        </p:spPr>
        <p:txBody>
          <a:bodyPr wrap="square" lIns="0" tIns="0" rIns="0" bIns="0" rtlCol="0">
            <a:no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67A4CEE-210B-4A43-8E57-98E37E0AC15F}" type="slidenum">
              <a:rPr kumimoji="0" lang="en-US" sz="600" b="0" i="0" u="none" strike="noStrike" kern="1200" cap="none" spc="0" normalizeH="0" baseline="0" noProof="0">
                <a:ln>
                  <a:noFill/>
                </a:ln>
                <a:solidFill>
                  <a:srgbClr val="FFFFFF"/>
                </a:solidFill>
                <a:effectLst/>
                <a:uLnTx/>
                <a:uFillTx/>
                <a:latin typeface="Arial"/>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5A62C6E-3B6B-43AE-A9CA-955DE3F1FE60}"/>
              </a:ext>
            </a:extLst>
          </p:cNvPr>
          <p:cNvSpPr/>
          <p:nvPr/>
        </p:nvSpPr>
        <p:spPr>
          <a:xfrm>
            <a:off x="5170308" y="4925288"/>
            <a:ext cx="3144008" cy="107951"/>
          </a:xfrm>
          <a:prstGeom prst="rect">
            <a:avLst/>
          </a:prstGeom>
          <a:noFill/>
        </p:spPr>
        <p:txBody>
          <a:bodyPr wrap="square" lIns="0" tIns="0" rIns="0" bIns="0" rtlCol="0">
            <a:no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 northerntrust.com  |  © 2022 Northern Trust</a:t>
            </a:r>
          </a:p>
        </p:txBody>
      </p:sp>
    </p:spTree>
    <p:extLst>
      <p:ext uri="{BB962C8B-B14F-4D97-AF65-F5344CB8AC3E}">
        <p14:creationId xmlns:p14="http://schemas.microsoft.com/office/powerpoint/2010/main" val="326238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EEDEA91-89CD-4257-B1F1-31938005FCA1}"/>
              </a:ext>
            </a:extLst>
          </p:cNvPr>
          <p:cNvSpPr>
            <a:spLocks noGrp="1"/>
          </p:cNvSpPr>
          <p:nvPr>
            <p:ph type="body" idx="10"/>
          </p:nvPr>
        </p:nvSpPr>
        <p:spPr/>
        <p:txBody>
          <a:bodyPr/>
          <a:lstStyle/>
          <a:p>
            <a:r>
              <a:rPr lang="en-US" dirty="0"/>
              <a:t>Ukraine Invasion Hurts Growth Outlook, Raises Inflation Risk</a:t>
            </a:r>
          </a:p>
          <a:p>
            <a:endParaRPr lang="en-US" dirty="0"/>
          </a:p>
          <a:p>
            <a:endParaRPr lang="en-US" dirty="0"/>
          </a:p>
        </p:txBody>
      </p:sp>
      <p:sp>
        <p:nvSpPr>
          <p:cNvPr id="12" name="TextBox 11"/>
          <p:cNvSpPr txBox="1"/>
          <p:nvPr/>
        </p:nvSpPr>
        <p:spPr>
          <a:xfrm>
            <a:off x="458390" y="4479522"/>
            <a:ext cx="8037513" cy="369332"/>
          </a:xfrm>
          <a:prstGeom prst="rect">
            <a:avLst/>
          </a:prstGeom>
          <a:noFill/>
        </p:spPr>
        <p:txBody>
          <a:bodyPr wrap="square" lIns="0" tIns="0" rIns="0" bIns="0"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46469"/>
                </a:solidFill>
                <a:effectLst/>
                <a:uLnTx/>
                <a:uFillTx/>
                <a:latin typeface="Arial"/>
                <a:ea typeface="+mn-ea"/>
                <a:cs typeface="+mn-cs"/>
              </a:rPr>
              <a:t>For Financial Professional-Use Only. </a:t>
            </a:r>
            <a:r>
              <a:rPr kumimoji="0" lang="en-US" sz="800" b="0" i="0" u="none" strike="noStrike" kern="1200" cap="none" spc="0" normalizeH="0" baseline="0" noProof="0" dirty="0">
                <a:ln>
                  <a:noFill/>
                </a:ln>
                <a:solidFill>
                  <a:srgbClr val="646469"/>
                </a:solidFill>
                <a:effectLst/>
                <a:uLnTx/>
                <a:uFillTx/>
                <a:latin typeface="Arial"/>
                <a:ea typeface="+mn-ea"/>
                <a:cs typeface="Arial" panose="020B0604020202020204" pitchFamily="34" charset="0"/>
              </a:rPr>
              <a:t>Source: Northern Trust Investment Strategy. Allocations above reflect Northern Trust's Perpetual Capital Model (Moderate risk profile).Tactical recommendations (in the form of over/under/equal weights) are displayed in the bar chart. Allocations as of </a:t>
            </a:r>
            <a:r>
              <a:rPr lang="en-US" sz="800" dirty="0">
                <a:solidFill>
                  <a:srgbClr val="646469"/>
                </a:solidFill>
                <a:latin typeface="Arial"/>
                <a:cs typeface="Arial" panose="020B0604020202020204" pitchFamily="34" charset="0"/>
              </a:rPr>
              <a:t>2</a:t>
            </a:r>
            <a:r>
              <a:rPr kumimoji="0" lang="en-US" sz="800" b="0" i="0" u="none" strike="noStrike" kern="1200" cap="none" spc="0" normalizeH="0" baseline="0" noProof="0" dirty="0">
                <a:ln>
                  <a:noFill/>
                </a:ln>
                <a:solidFill>
                  <a:srgbClr val="646469"/>
                </a:solidFill>
                <a:effectLst/>
                <a:uLnTx/>
                <a:uFillTx/>
                <a:latin typeface="Arial"/>
                <a:ea typeface="+mn-ea"/>
                <a:cs typeface="Arial" panose="020B0604020202020204" pitchFamily="34" charset="0"/>
              </a:rPr>
              <a:t>/24/2022. SAA = Strategic Asset Allocation. TAA = Tactical Asset Allocation. *Note: Due to illiquid nature of Alternative asset classes, Northern Trust does not make tactical recommendations.</a:t>
            </a:r>
          </a:p>
        </p:txBody>
      </p:sp>
      <p:pic>
        <p:nvPicPr>
          <p:cNvPr id="2" name="Picture 1">
            <a:extLst>
              <a:ext uri="{FF2B5EF4-FFF2-40B4-BE49-F238E27FC236}">
                <a16:creationId xmlns:a16="http://schemas.microsoft.com/office/drawing/2014/main" id="{9F9B5122-3CE1-413F-9B5D-ED6270771832}"/>
              </a:ext>
            </a:extLst>
          </p:cNvPr>
          <p:cNvPicPr>
            <a:picLocks noChangeAspect="1"/>
          </p:cNvPicPr>
          <p:nvPr/>
        </p:nvPicPr>
        <p:blipFill>
          <a:blip r:embed="rId3"/>
          <a:stretch>
            <a:fillRect/>
          </a:stretch>
        </p:blipFill>
        <p:spPr>
          <a:xfrm>
            <a:off x="458390" y="914943"/>
            <a:ext cx="8229600" cy="2993966"/>
          </a:xfrm>
          <a:prstGeom prst="rect">
            <a:avLst/>
          </a:prstGeom>
        </p:spPr>
      </p:pic>
    </p:spTree>
    <p:extLst>
      <p:ext uri="{BB962C8B-B14F-4D97-AF65-F5344CB8AC3E}">
        <p14:creationId xmlns:p14="http://schemas.microsoft.com/office/powerpoint/2010/main" val="333896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Key Risk Cases to Watch</a:t>
            </a:r>
          </a:p>
        </p:txBody>
      </p:sp>
      <p:sp>
        <p:nvSpPr>
          <p:cNvPr id="7" name="Rectangle 6">
            <a:extLst>
              <a:ext uri="{FF2B5EF4-FFF2-40B4-BE49-F238E27FC236}">
                <a16:creationId xmlns:a16="http://schemas.microsoft.com/office/drawing/2014/main" id="{D9733F9A-022F-4853-A119-E5AEB4BA1DCF}"/>
              </a:ext>
            </a:extLst>
          </p:cNvPr>
          <p:cNvSpPr/>
          <p:nvPr/>
        </p:nvSpPr>
        <p:spPr>
          <a:xfrm>
            <a:off x="1056967" y="1683534"/>
            <a:ext cx="3291840" cy="3092673"/>
          </a:xfrm>
          <a:prstGeom prst="rect">
            <a:avLst/>
          </a:prstGeom>
          <a:solidFill>
            <a:srgbClr val="0F5541">
              <a:alpha val="15000"/>
            </a:srgbClr>
          </a:solidFill>
        </p:spPr>
        <p:txBody>
          <a:bodyPr wrap="square" lIns="182880" tIns="548640" rIns="182880" bIns="182880" anchor="t" anchorCtr="0">
            <a:noAutofit/>
          </a:bodyPr>
          <a:lstStyle/>
          <a:p>
            <a:pPr>
              <a:lnSpc>
                <a:spcPts val="2500"/>
              </a:lnSpc>
              <a:buNone/>
            </a:pPr>
            <a:r>
              <a:rPr lang="en-US" sz="1600" dirty="0"/>
              <a:t>Underlying inflationary pressures continue over the next year, forcing the Fed into a materially more aggressive policy response — resulting in a challenging environment for both stocks and bonds.</a:t>
            </a:r>
            <a:endParaRPr lang="en-US" sz="1600" b="0" dirty="0">
              <a:latin typeface="+mn-lt"/>
            </a:endParaRPr>
          </a:p>
        </p:txBody>
      </p:sp>
      <p:sp>
        <p:nvSpPr>
          <p:cNvPr id="5" name="TextBox 4"/>
          <p:cNvSpPr txBox="1">
            <a:spLocks/>
          </p:cNvSpPr>
          <p:nvPr/>
        </p:nvSpPr>
        <p:spPr>
          <a:xfrm>
            <a:off x="1056969" y="859310"/>
            <a:ext cx="3291838" cy="984885"/>
          </a:xfrm>
          <a:prstGeom prst="rect">
            <a:avLst/>
          </a:prstGeom>
          <a:solidFill>
            <a:schemeClr val="accent2"/>
          </a:solidFill>
          <a:effectLst/>
        </p:spPr>
        <p:txBody>
          <a:bodyPr wrap="square" lIns="914400" tIns="182880" rIns="182880" bIns="182880" anchor="ctr" anchorCtr="0">
            <a:noAutofit/>
          </a:bodyPr>
          <a:lstStyle>
            <a:defPPr>
              <a:defRPr lang="en-US"/>
            </a:defPPr>
            <a:lvl1pPr algn="ctr">
              <a:lnSpc>
                <a:spcPts val="2100"/>
              </a:lnSpc>
              <a:defRPr b="0" i="0">
                <a:solidFill>
                  <a:srgbClr val="FFFFFF"/>
                </a:solidFill>
                <a:latin typeface="Arial"/>
                <a:cs typeface="Arial"/>
              </a:defRPr>
            </a:lvl1pPr>
          </a:lstStyle>
          <a:p>
            <a:pPr algn="l">
              <a:lnSpc>
                <a:spcPct val="100000"/>
              </a:lnSpc>
              <a:defRPr/>
            </a:pPr>
            <a:r>
              <a:rPr lang="en-US" sz="2000" b="1" dirty="0">
                <a:solidFill>
                  <a:schemeClr val="bg1"/>
                </a:solidFill>
              </a:rPr>
              <a:t>Persistent High Inflation</a:t>
            </a:r>
          </a:p>
        </p:txBody>
      </p:sp>
      <p:grpSp>
        <p:nvGrpSpPr>
          <p:cNvPr id="8" name="Group 7">
            <a:extLst>
              <a:ext uri="{FF2B5EF4-FFF2-40B4-BE49-F238E27FC236}">
                <a16:creationId xmlns:a16="http://schemas.microsoft.com/office/drawing/2014/main" id="{F1FAB404-F791-4AC7-B802-84F5F3FE1F1C}"/>
              </a:ext>
            </a:extLst>
          </p:cNvPr>
          <p:cNvGrpSpPr/>
          <p:nvPr/>
        </p:nvGrpSpPr>
        <p:grpSpPr>
          <a:xfrm>
            <a:off x="1248185" y="1109277"/>
            <a:ext cx="593909" cy="515336"/>
            <a:chOff x="3974216" y="1302717"/>
            <a:chExt cx="1475496" cy="1280289"/>
          </a:xfrm>
        </p:grpSpPr>
        <p:sp>
          <p:nvSpPr>
            <p:cNvPr id="9" name="Freeform 454">
              <a:extLst>
                <a:ext uri="{FF2B5EF4-FFF2-40B4-BE49-F238E27FC236}">
                  <a16:creationId xmlns:a16="http://schemas.microsoft.com/office/drawing/2014/main" id="{8C3F068D-F804-4079-B2E5-A14B3FAB6938}"/>
                </a:ext>
              </a:extLst>
            </p:cNvPr>
            <p:cNvSpPr>
              <a:spLocks noEditPoints="1"/>
            </p:cNvSpPr>
            <p:nvPr/>
          </p:nvSpPr>
          <p:spPr bwMode="auto">
            <a:xfrm>
              <a:off x="3974216" y="1302717"/>
              <a:ext cx="1475496" cy="1280289"/>
            </a:xfrm>
            <a:custGeom>
              <a:avLst/>
              <a:gdLst/>
              <a:ahLst/>
              <a:cxnLst>
                <a:cxn ang="0">
                  <a:pos x="935" y="1"/>
                </a:cxn>
                <a:cxn ang="0">
                  <a:pos x="853" y="75"/>
                </a:cxn>
                <a:cxn ang="0">
                  <a:pos x="17" y="1527"/>
                </a:cxn>
                <a:cxn ang="0">
                  <a:pos x="99" y="1620"/>
                </a:cxn>
                <a:cxn ang="0">
                  <a:pos x="1805" y="1619"/>
                </a:cxn>
                <a:cxn ang="0">
                  <a:pos x="1845" y="1502"/>
                </a:cxn>
                <a:cxn ang="0">
                  <a:pos x="990" y="24"/>
                </a:cxn>
                <a:cxn ang="0">
                  <a:pos x="935" y="1"/>
                </a:cxn>
                <a:cxn ang="0">
                  <a:pos x="935" y="1"/>
                </a:cxn>
                <a:cxn ang="0">
                  <a:pos x="935" y="1"/>
                </a:cxn>
              </a:cxnLst>
              <a:rect l="0" t="0" r="r" b="b"/>
              <a:pathLst>
                <a:path w="1879" h="1630">
                  <a:moveTo>
                    <a:pt x="935" y="1"/>
                  </a:moveTo>
                  <a:cubicBezTo>
                    <a:pt x="894" y="1"/>
                    <a:pt x="869" y="41"/>
                    <a:pt x="853" y="75"/>
                  </a:cubicBezTo>
                  <a:cubicBezTo>
                    <a:pt x="575" y="559"/>
                    <a:pt x="293" y="1042"/>
                    <a:pt x="17" y="1527"/>
                  </a:cubicBezTo>
                  <a:cubicBezTo>
                    <a:pt x="0" y="1576"/>
                    <a:pt x="49" y="1630"/>
                    <a:pt x="99" y="1620"/>
                  </a:cubicBezTo>
                  <a:cubicBezTo>
                    <a:pt x="668" y="1619"/>
                    <a:pt x="1236" y="1622"/>
                    <a:pt x="1805" y="1619"/>
                  </a:cubicBezTo>
                  <a:cubicBezTo>
                    <a:pt x="1855" y="1609"/>
                    <a:pt x="1879" y="1540"/>
                    <a:pt x="1845" y="1502"/>
                  </a:cubicBezTo>
                  <a:cubicBezTo>
                    <a:pt x="1560" y="1009"/>
                    <a:pt x="1278" y="515"/>
                    <a:pt x="990" y="24"/>
                  </a:cubicBezTo>
                  <a:cubicBezTo>
                    <a:pt x="976" y="9"/>
                    <a:pt x="956" y="0"/>
                    <a:pt x="935" y="1"/>
                  </a:cubicBezTo>
                  <a:close/>
                  <a:moveTo>
                    <a:pt x="935" y="1"/>
                  </a:moveTo>
                  <a:cubicBezTo>
                    <a:pt x="935" y="1"/>
                    <a:pt x="935" y="1"/>
                    <a:pt x="935" y="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455">
              <a:extLst>
                <a:ext uri="{FF2B5EF4-FFF2-40B4-BE49-F238E27FC236}">
                  <a16:creationId xmlns:a16="http://schemas.microsoft.com/office/drawing/2014/main" id="{E2FA30AE-09F2-4B09-9D44-A95DF964B918}"/>
                </a:ext>
              </a:extLst>
            </p:cNvPr>
            <p:cNvSpPr>
              <a:spLocks noEditPoints="1"/>
            </p:cNvSpPr>
            <p:nvPr/>
          </p:nvSpPr>
          <p:spPr bwMode="auto">
            <a:xfrm>
              <a:off x="4002487" y="1322911"/>
              <a:ext cx="1416261" cy="1233170"/>
            </a:xfrm>
            <a:custGeom>
              <a:avLst/>
              <a:gdLst/>
              <a:ahLst/>
              <a:cxnLst>
                <a:cxn ang="0">
                  <a:pos x="1795" y="1499"/>
                </a:cxn>
                <a:cxn ang="0">
                  <a:pos x="943" y="24"/>
                </a:cxn>
                <a:cxn ang="0">
                  <a:pos x="902" y="0"/>
                </a:cxn>
                <a:cxn ang="0">
                  <a:pos x="860" y="24"/>
                </a:cxn>
                <a:cxn ang="0">
                  <a:pos x="8" y="1499"/>
                </a:cxn>
                <a:cxn ang="0">
                  <a:pos x="8" y="1547"/>
                </a:cxn>
                <a:cxn ang="0">
                  <a:pos x="50" y="1571"/>
                </a:cxn>
                <a:cxn ang="0">
                  <a:pos x="1753" y="1571"/>
                </a:cxn>
                <a:cxn ang="0">
                  <a:pos x="1795" y="1547"/>
                </a:cxn>
                <a:cxn ang="0">
                  <a:pos x="1795" y="1499"/>
                </a:cxn>
                <a:cxn ang="0">
                  <a:pos x="1795" y="1499"/>
                </a:cxn>
                <a:cxn ang="0">
                  <a:pos x="1795" y="1499"/>
                </a:cxn>
              </a:cxnLst>
              <a:rect l="0" t="0" r="r" b="b"/>
              <a:pathLst>
                <a:path w="1803" h="1571">
                  <a:moveTo>
                    <a:pt x="1795" y="1499"/>
                  </a:moveTo>
                  <a:cubicBezTo>
                    <a:pt x="943" y="24"/>
                    <a:pt x="943" y="24"/>
                    <a:pt x="943" y="24"/>
                  </a:cubicBezTo>
                  <a:cubicBezTo>
                    <a:pt x="935" y="9"/>
                    <a:pt x="919" y="0"/>
                    <a:pt x="902" y="0"/>
                  </a:cubicBezTo>
                  <a:cubicBezTo>
                    <a:pt x="884" y="0"/>
                    <a:pt x="869" y="10"/>
                    <a:pt x="860" y="24"/>
                  </a:cubicBezTo>
                  <a:cubicBezTo>
                    <a:pt x="8" y="1499"/>
                    <a:pt x="8" y="1499"/>
                    <a:pt x="8" y="1499"/>
                  </a:cubicBezTo>
                  <a:cubicBezTo>
                    <a:pt x="0" y="1514"/>
                    <a:pt x="0" y="1532"/>
                    <a:pt x="8" y="1547"/>
                  </a:cubicBezTo>
                  <a:cubicBezTo>
                    <a:pt x="17" y="1562"/>
                    <a:pt x="33" y="1571"/>
                    <a:pt x="50" y="1571"/>
                  </a:cubicBezTo>
                  <a:cubicBezTo>
                    <a:pt x="1753" y="1571"/>
                    <a:pt x="1753" y="1571"/>
                    <a:pt x="1753" y="1571"/>
                  </a:cubicBezTo>
                  <a:cubicBezTo>
                    <a:pt x="1770" y="1571"/>
                    <a:pt x="1786" y="1562"/>
                    <a:pt x="1795" y="1547"/>
                  </a:cubicBezTo>
                  <a:cubicBezTo>
                    <a:pt x="1803" y="1532"/>
                    <a:pt x="1803" y="1514"/>
                    <a:pt x="1795" y="1499"/>
                  </a:cubicBezTo>
                  <a:close/>
                  <a:moveTo>
                    <a:pt x="1795" y="1499"/>
                  </a:moveTo>
                  <a:cubicBezTo>
                    <a:pt x="1795" y="1499"/>
                    <a:pt x="1795" y="1499"/>
                    <a:pt x="1795" y="149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456">
              <a:extLst>
                <a:ext uri="{FF2B5EF4-FFF2-40B4-BE49-F238E27FC236}">
                  <a16:creationId xmlns:a16="http://schemas.microsoft.com/office/drawing/2014/main" id="{CB336711-3E62-413F-A395-FD531F664114}"/>
                </a:ext>
              </a:extLst>
            </p:cNvPr>
            <p:cNvSpPr>
              <a:spLocks noEditPoints="1"/>
            </p:cNvSpPr>
            <p:nvPr/>
          </p:nvSpPr>
          <p:spPr bwMode="auto">
            <a:xfrm>
              <a:off x="4107495" y="1437343"/>
              <a:ext cx="1206245" cy="1043348"/>
            </a:xfrm>
            <a:custGeom>
              <a:avLst/>
              <a:gdLst/>
              <a:ahLst/>
              <a:cxnLst>
                <a:cxn ang="0">
                  <a:pos x="0" y="775"/>
                </a:cxn>
                <a:cxn ang="0">
                  <a:pos x="448" y="0"/>
                </a:cxn>
                <a:cxn ang="0">
                  <a:pos x="896" y="775"/>
                </a:cxn>
                <a:cxn ang="0">
                  <a:pos x="0" y="775"/>
                </a:cxn>
                <a:cxn ang="0">
                  <a:pos x="0" y="775"/>
                </a:cxn>
                <a:cxn ang="0">
                  <a:pos x="0" y="775"/>
                </a:cxn>
                <a:cxn ang="0">
                  <a:pos x="0" y="775"/>
                </a:cxn>
              </a:cxnLst>
              <a:rect l="0" t="0" r="r" b="b"/>
              <a:pathLst>
                <a:path w="896" h="775">
                  <a:moveTo>
                    <a:pt x="0" y="775"/>
                  </a:moveTo>
                  <a:lnTo>
                    <a:pt x="448" y="0"/>
                  </a:lnTo>
                  <a:lnTo>
                    <a:pt x="896" y="775"/>
                  </a:lnTo>
                  <a:lnTo>
                    <a:pt x="0" y="775"/>
                  </a:lnTo>
                  <a:lnTo>
                    <a:pt x="0" y="775"/>
                  </a:lnTo>
                  <a:close/>
                  <a:moveTo>
                    <a:pt x="0" y="775"/>
                  </a:moveTo>
                  <a:lnTo>
                    <a:pt x="0" y="77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457">
              <a:extLst>
                <a:ext uri="{FF2B5EF4-FFF2-40B4-BE49-F238E27FC236}">
                  <a16:creationId xmlns:a16="http://schemas.microsoft.com/office/drawing/2014/main" id="{BCEA4782-F046-4058-93CC-834248B15BC8}"/>
                </a:ext>
              </a:extLst>
            </p:cNvPr>
            <p:cNvSpPr>
              <a:spLocks noEditPoints="1"/>
            </p:cNvSpPr>
            <p:nvPr/>
          </p:nvSpPr>
          <p:spPr bwMode="auto">
            <a:xfrm>
              <a:off x="4107495" y="1437343"/>
              <a:ext cx="1206245" cy="1043348"/>
            </a:xfrm>
            <a:custGeom>
              <a:avLst/>
              <a:gdLst/>
              <a:ahLst/>
              <a:cxnLst>
                <a:cxn ang="0">
                  <a:pos x="0" y="775"/>
                </a:cxn>
                <a:cxn ang="0">
                  <a:pos x="448" y="0"/>
                </a:cxn>
                <a:cxn ang="0">
                  <a:pos x="896" y="775"/>
                </a:cxn>
                <a:cxn ang="0">
                  <a:pos x="0" y="775"/>
                </a:cxn>
                <a:cxn ang="0">
                  <a:pos x="0" y="775"/>
                </a:cxn>
                <a:cxn ang="0">
                  <a:pos x="0" y="775"/>
                </a:cxn>
                <a:cxn ang="0">
                  <a:pos x="0" y="775"/>
                </a:cxn>
              </a:cxnLst>
              <a:rect l="0" t="0" r="r" b="b"/>
              <a:pathLst>
                <a:path w="896" h="775">
                  <a:moveTo>
                    <a:pt x="0" y="775"/>
                  </a:moveTo>
                  <a:lnTo>
                    <a:pt x="448" y="0"/>
                  </a:lnTo>
                  <a:lnTo>
                    <a:pt x="896" y="775"/>
                  </a:lnTo>
                  <a:lnTo>
                    <a:pt x="0" y="775"/>
                  </a:lnTo>
                  <a:lnTo>
                    <a:pt x="0" y="775"/>
                  </a:lnTo>
                  <a:moveTo>
                    <a:pt x="0" y="775"/>
                  </a:moveTo>
                  <a:lnTo>
                    <a:pt x="0" y="77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458">
              <a:extLst>
                <a:ext uri="{FF2B5EF4-FFF2-40B4-BE49-F238E27FC236}">
                  <a16:creationId xmlns:a16="http://schemas.microsoft.com/office/drawing/2014/main" id="{BA4E7219-A492-4B63-8D6B-FBE2B69A746B}"/>
                </a:ext>
              </a:extLst>
            </p:cNvPr>
            <p:cNvSpPr>
              <a:spLocks noEditPoints="1"/>
            </p:cNvSpPr>
            <p:nvPr/>
          </p:nvSpPr>
          <p:spPr bwMode="auto">
            <a:xfrm>
              <a:off x="4621764" y="2258558"/>
              <a:ext cx="177706" cy="177706"/>
            </a:xfrm>
            <a:custGeom>
              <a:avLst/>
              <a:gdLst/>
              <a:ahLst/>
              <a:cxnLst>
                <a:cxn ang="0">
                  <a:pos x="227" y="113"/>
                </a:cxn>
                <a:cxn ang="0">
                  <a:pos x="227" y="113"/>
                </a:cxn>
                <a:cxn ang="0">
                  <a:pos x="114" y="227"/>
                </a:cxn>
                <a:cxn ang="0">
                  <a:pos x="0" y="113"/>
                </a:cxn>
                <a:cxn ang="0">
                  <a:pos x="0" y="112"/>
                </a:cxn>
                <a:cxn ang="0">
                  <a:pos x="0" y="113"/>
                </a:cxn>
                <a:cxn ang="0">
                  <a:pos x="114" y="0"/>
                </a:cxn>
                <a:cxn ang="0">
                  <a:pos x="227" y="113"/>
                </a:cxn>
                <a:cxn ang="0">
                  <a:pos x="227" y="115"/>
                </a:cxn>
                <a:cxn ang="0">
                  <a:pos x="227" y="113"/>
                </a:cxn>
                <a:cxn ang="0">
                  <a:pos x="227" y="113"/>
                </a:cxn>
                <a:cxn ang="0">
                  <a:pos x="227" y="113"/>
                </a:cxn>
              </a:cxnLst>
              <a:rect l="0" t="0" r="r" b="b"/>
              <a:pathLst>
                <a:path w="227" h="227">
                  <a:moveTo>
                    <a:pt x="227" y="113"/>
                  </a:moveTo>
                  <a:cubicBezTo>
                    <a:pt x="227" y="113"/>
                    <a:pt x="227" y="113"/>
                    <a:pt x="227" y="113"/>
                  </a:cubicBezTo>
                  <a:cubicBezTo>
                    <a:pt x="227" y="176"/>
                    <a:pt x="176" y="227"/>
                    <a:pt x="114" y="227"/>
                  </a:cubicBezTo>
                  <a:cubicBezTo>
                    <a:pt x="51" y="227"/>
                    <a:pt x="0" y="176"/>
                    <a:pt x="0" y="113"/>
                  </a:cubicBezTo>
                  <a:cubicBezTo>
                    <a:pt x="0" y="112"/>
                    <a:pt x="0" y="112"/>
                    <a:pt x="0" y="112"/>
                  </a:cubicBezTo>
                  <a:cubicBezTo>
                    <a:pt x="0" y="113"/>
                    <a:pt x="0" y="113"/>
                    <a:pt x="0" y="113"/>
                  </a:cubicBezTo>
                  <a:cubicBezTo>
                    <a:pt x="0" y="51"/>
                    <a:pt x="51" y="0"/>
                    <a:pt x="114" y="0"/>
                  </a:cubicBezTo>
                  <a:cubicBezTo>
                    <a:pt x="176" y="0"/>
                    <a:pt x="227" y="51"/>
                    <a:pt x="227" y="113"/>
                  </a:cubicBezTo>
                  <a:cubicBezTo>
                    <a:pt x="227" y="115"/>
                    <a:pt x="227" y="115"/>
                    <a:pt x="227" y="115"/>
                  </a:cubicBezTo>
                  <a:cubicBezTo>
                    <a:pt x="227" y="113"/>
                    <a:pt x="227" y="113"/>
                    <a:pt x="227" y="113"/>
                  </a:cubicBezTo>
                  <a:close/>
                  <a:moveTo>
                    <a:pt x="227" y="113"/>
                  </a:moveTo>
                  <a:cubicBezTo>
                    <a:pt x="227" y="113"/>
                    <a:pt x="227" y="113"/>
                    <a:pt x="227" y="11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459">
              <a:extLst>
                <a:ext uri="{FF2B5EF4-FFF2-40B4-BE49-F238E27FC236}">
                  <a16:creationId xmlns:a16="http://schemas.microsoft.com/office/drawing/2014/main" id="{0F59E8C4-72BB-4BD8-9D5B-6DCEE0FDA5FA}"/>
                </a:ext>
              </a:extLst>
            </p:cNvPr>
            <p:cNvSpPr>
              <a:spLocks noEditPoints="1"/>
            </p:cNvSpPr>
            <p:nvPr/>
          </p:nvSpPr>
          <p:spPr bwMode="auto">
            <a:xfrm>
              <a:off x="4623111" y="1720056"/>
              <a:ext cx="175013" cy="485999"/>
            </a:xfrm>
            <a:custGeom>
              <a:avLst/>
              <a:gdLst/>
              <a:ahLst/>
              <a:cxnLst>
                <a:cxn ang="0">
                  <a:pos x="112" y="0"/>
                </a:cxn>
                <a:cxn ang="0">
                  <a:pos x="0" y="115"/>
                </a:cxn>
                <a:cxn ang="0">
                  <a:pos x="33" y="514"/>
                </a:cxn>
                <a:cxn ang="0">
                  <a:pos x="66" y="609"/>
                </a:cxn>
                <a:cxn ang="0">
                  <a:pos x="112" y="619"/>
                </a:cxn>
                <a:cxn ang="0">
                  <a:pos x="157" y="609"/>
                </a:cxn>
                <a:cxn ang="0">
                  <a:pos x="190" y="514"/>
                </a:cxn>
                <a:cxn ang="0">
                  <a:pos x="223" y="115"/>
                </a:cxn>
                <a:cxn ang="0">
                  <a:pos x="112" y="0"/>
                </a:cxn>
                <a:cxn ang="0">
                  <a:pos x="112" y="0"/>
                </a:cxn>
                <a:cxn ang="0">
                  <a:pos x="112" y="0"/>
                </a:cxn>
              </a:cxnLst>
              <a:rect l="0" t="0" r="r" b="b"/>
              <a:pathLst>
                <a:path w="223" h="619">
                  <a:moveTo>
                    <a:pt x="112" y="0"/>
                  </a:moveTo>
                  <a:cubicBezTo>
                    <a:pt x="50" y="0"/>
                    <a:pt x="0" y="51"/>
                    <a:pt x="0" y="115"/>
                  </a:cubicBezTo>
                  <a:cubicBezTo>
                    <a:pt x="33" y="514"/>
                    <a:pt x="33" y="514"/>
                    <a:pt x="33" y="514"/>
                  </a:cubicBezTo>
                  <a:cubicBezTo>
                    <a:pt x="39" y="566"/>
                    <a:pt x="45" y="596"/>
                    <a:pt x="66" y="609"/>
                  </a:cubicBezTo>
                  <a:cubicBezTo>
                    <a:pt x="80" y="616"/>
                    <a:pt x="95" y="619"/>
                    <a:pt x="112" y="619"/>
                  </a:cubicBezTo>
                  <a:cubicBezTo>
                    <a:pt x="128" y="619"/>
                    <a:pt x="143" y="616"/>
                    <a:pt x="157" y="609"/>
                  </a:cubicBezTo>
                  <a:cubicBezTo>
                    <a:pt x="179" y="596"/>
                    <a:pt x="184" y="566"/>
                    <a:pt x="190" y="514"/>
                  </a:cubicBezTo>
                  <a:cubicBezTo>
                    <a:pt x="223" y="115"/>
                    <a:pt x="223" y="115"/>
                    <a:pt x="223" y="115"/>
                  </a:cubicBezTo>
                  <a:cubicBezTo>
                    <a:pt x="223" y="51"/>
                    <a:pt x="173" y="0"/>
                    <a:pt x="112" y="0"/>
                  </a:cubicBezTo>
                  <a:close/>
                  <a:moveTo>
                    <a:pt x="112" y="0"/>
                  </a:moveTo>
                  <a:cubicBezTo>
                    <a:pt x="112" y="0"/>
                    <a:pt x="112" y="0"/>
                    <a:pt x="11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 name="TextBox 3"/>
          <p:cNvSpPr txBox="1">
            <a:spLocks/>
          </p:cNvSpPr>
          <p:nvPr/>
        </p:nvSpPr>
        <p:spPr>
          <a:xfrm>
            <a:off x="4860887" y="1683534"/>
            <a:ext cx="3291840" cy="3092672"/>
          </a:xfrm>
          <a:prstGeom prst="rect">
            <a:avLst/>
          </a:prstGeom>
          <a:solidFill>
            <a:srgbClr val="10A1AC">
              <a:alpha val="15000"/>
            </a:srgbClr>
          </a:solidFill>
          <a:effectLst/>
        </p:spPr>
        <p:txBody>
          <a:bodyPr wrap="square" lIns="182880" tIns="548640" rIns="182880" bIns="182880" anchor="t" anchorCtr="0">
            <a:noAutofit/>
          </a:bodyPr>
          <a:lstStyle>
            <a:defPPr>
              <a:defRPr lang="en-US"/>
            </a:defPPr>
            <a:lvl1pPr algn="ctr">
              <a:lnSpc>
                <a:spcPts val="2100"/>
              </a:lnSpc>
              <a:defRPr b="0" i="0">
                <a:solidFill>
                  <a:srgbClr val="FFFFFF"/>
                </a:solidFill>
                <a:latin typeface="Arial"/>
                <a:cs typeface="Arial"/>
              </a:defRPr>
            </a:lvl1pPr>
          </a:lstStyle>
          <a:p>
            <a:pPr algn="l">
              <a:lnSpc>
                <a:spcPts val="2500"/>
              </a:lnSpc>
              <a:buNone/>
            </a:pPr>
            <a:r>
              <a:rPr lang="en-US" sz="1600" dirty="0">
                <a:solidFill>
                  <a:schemeClr val="tx1"/>
                </a:solidFill>
                <a:latin typeface="+mn-lt"/>
                <a:cs typeface="Arial" charset="0"/>
              </a:rPr>
              <a:t>A China policy miscalculation harms global economic functioning as it deals with a number of issues from the pandemic to energy shortages to financial stability and the property sector.</a:t>
            </a:r>
          </a:p>
        </p:txBody>
      </p:sp>
      <p:sp>
        <p:nvSpPr>
          <p:cNvPr id="6" name="TextBox 5"/>
          <p:cNvSpPr txBox="1">
            <a:spLocks/>
          </p:cNvSpPr>
          <p:nvPr/>
        </p:nvSpPr>
        <p:spPr>
          <a:xfrm>
            <a:off x="4860887" y="857976"/>
            <a:ext cx="3291840" cy="987552"/>
          </a:xfrm>
          <a:prstGeom prst="rect">
            <a:avLst/>
          </a:prstGeom>
          <a:solidFill>
            <a:srgbClr val="10A1AC"/>
          </a:solidFill>
          <a:effectLst/>
        </p:spPr>
        <p:txBody>
          <a:bodyPr wrap="square" lIns="914400" tIns="182880" rIns="182880" bIns="182880" anchor="ctr" anchorCtr="0">
            <a:noAutofit/>
          </a:bodyPr>
          <a:lstStyle>
            <a:defPPr>
              <a:defRPr lang="en-US"/>
            </a:defPPr>
            <a:lvl1pPr algn="ctr">
              <a:lnSpc>
                <a:spcPts val="2100"/>
              </a:lnSpc>
              <a:defRPr b="0" i="0">
                <a:solidFill>
                  <a:srgbClr val="FFFFFF"/>
                </a:solidFill>
                <a:latin typeface="Arial"/>
                <a:cs typeface="Arial"/>
              </a:defRPr>
            </a:lvl1pPr>
          </a:lstStyle>
          <a:p>
            <a:pPr algn="l">
              <a:lnSpc>
                <a:spcPct val="100000"/>
              </a:lnSpc>
              <a:defRPr/>
            </a:pPr>
            <a:r>
              <a:rPr lang="en-US" sz="2000" b="1" dirty="0">
                <a:solidFill>
                  <a:schemeClr val="bg1"/>
                </a:solidFill>
              </a:rPr>
              <a:t>China Disruption</a:t>
            </a:r>
          </a:p>
        </p:txBody>
      </p:sp>
      <p:grpSp>
        <p:nvGrpSpPr>
          <p:cNvPr id="15" name="Group 14">
            <a:extLst>
              <a:ext uri="{FF2B5EF4-FFF2-40B4-BE49-F238E27FC236}">
                <a16:creationId xmlns:a16="http://schemas.microsoft.com/office/drawing/2014/main" id="{8503F5DB-3F81-4C79-9740-D2C2E4961832}"/>
              </a:ext>
            </a:extLst>
          </p:cNvPr>
          <p:cNvGrpSpPr/>
          <p:nvPr/>
        </p:nvGrpSpPr>
        <p:grpSpPr>
          <a:xfrm>
            <a:off x="5057737" y="1139662"/>
            <a:ext cx="593909" cy="515336"/>
            <a:chOff x="3974216" y="1302717"/>
            <a:chExt cx="1475496" cy="1280289"/>
          </a:xfrm>
        </p:grpSpPr>
        <p:sp>
          <p:nvSpPr>
            <p:cNvPr id="16" name="Freeform 454">
              <a:extLst>
                <a:ext uri="{FF2B5EF4-FFF2-40B4-BE49-F238E27FC236}">
                  <a16:creationId xmlns:a16="http://schemas.microsoft.com/office/drawing/2014/main" id="{6275D8AB-10AA-4059-954B-A352F3FEADBA}"/>
                </a:ext>
              </a:extLst>
            </p:cNvPr>
            <p:cNvSpPr>
              <a:spLocks noEditPoints="1"/>
            </p:cNvSpPr>
            <p:nvPr/>
          </p:nvSpPr>
          <p:spPr bwMode="auto">
            <a:xfrm>
              <a:off x="3974216" y="1302717"/>
              <a:ext cx="1475496" cy="1280289"/>
            </a:xfrm>
            <a:custGeom>
              <a:avLst/>
              <a:gdLst/>
              <a:ahLst/>
              <a:cxnLst>
                <a:cxn ang="0">
                  <a:pos x="935" y="1"/>
                </a:cxn>
                <a:cxn ang="0">
                  <a:pos x="853" y="75"/>
                </a:cxn>
                <a:cxn ang="0">
                  <a:pos x="17" y="1527"/>
                </a:cxn>
                <a:cxn ang="0">
                  <a:pos x="99" y="1620"/>
                </a:cxn>
                <a:cxn ang="0">
                  <a:pos x="1805" y="1619"/>
                </a:cxn>
                <a:cxn ang="0">
                  <a:pos x="1845" y="1502"/>
                </a:cxn>
                <a:cxn ang="0">
                  <a:pos x="990" y="24"/>
                </a:cxn>
                <a:cxn ang="0">
                  <a:pos x="935" y="1"/>
                </a:cxn>
                <a:cxn ang="0">
                  <a:pos x="935" y="1"/>
                </a:cxn>
                <a:cxn ang="0">
                  <a:pos x="935" y="1"/>
                </a:cxn>
              </a:cxnLst>
              <a:rect l="0" t="0" r="r" b="b"/>
              <a:pathLst>
                <a:path w="1879" h="1630">
                  <a:moveTo>
                    <a:pt x="935" y="1"/>
                  </a:moveTo>
                  <a:cubicBezTo>
                    <a:pt x="894" y="1"/>
                    <a:pt x="869" y="41"/>
                    <a:pt x="853" y="75"/>
                  </a:cubicBezTo>
                  <a:cubicBezTo>
                    <a:pt x="575" y="559"/>
                    <a:pt x="293" y="1042"/>
                    <a:pt x="17" y="1527"/>
                  </a:cubicBezTo>
                  <a:cubicBezTo>
                    <a:pt x="0" y="1576"/>
                    <a:pt x="49" y="1630"/>
                    <a:pt x="99" y="1620"/>
                  </a:cubicBezTo>
                  <a:cubicBezTo>
                    <a:pt x="668" y="1619"/>
                    <a:pt x="1236" y="1622"/>
                    <a:pt x="1805" y="1619"/>
                  </a:cubicBezTo>
                  <a:cubicBezTo>
                    <a:pt x="1855" y="1609"/>
                    <a:pt x="1879" y="1540"/>
                    <a:pt x="1845" y="1502"/>
                  </a:cubicBezTo>
                  <a:cubicBezTo>
                    <a:pt x="1560" y="1009"/>
                    <a:pt x="1278" y="515"/>
                    <a:pt x="990" y="24"/>
                  </a:cubicBezTo>
                  <a:cubicBezTo>
                    <a:pt x="976" y="9"/>
                    <a:pt x="956" y="0"/>
                    <a:pt x="935" y="1"/>
                  </a:cubicBezTo>
                  <a:close/>
                  <a:moveTo>
                    <a:pt x="935" y="1"/>
                  </a:moveTo>
                  <a:cubicBezTo>
                    <a:pt x="935" y="1"/>
                    <a:pt x="935" y="1"/>
                    <a:pt x="935" y="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455">
              <a:extLst>
                <a:ext uri="{FF2B5EF4-FFF2-40B4-BE49-F238E27FC236}">
                  <a16:creationId xmlns:a16="http://schemas.microsoft.com/office/drawing/2014/main" id="{35653306-F957-4F5E-94C5-0614E5BD2ABF}"/>
                </a:ext>
              </a:extLst>
            </p:cNvPr>
            <p:cNvSpPr>
              <a:spLocks noEditPoints="1"/>
            </p:cNvSpPr>
            <p:nvPr/>
          </p:nvSpPr>
          <p:spPr bwMode="auto">
            <a:xfrm>
              <a:off x="4002487" y="1322911"/>
              <a:ext cx="1416261" cy="1233170"/>
            </a:xfrm>
            <a:custGeom>
              <a:avLst/>
              <a:gdLst/>
              <a:ahLst/>
              <a:cxnLst>
                <a:cxn ang="0">
                  <a:pos x="1795" y="1499"/>
                </a:cxn>
                <a:cxn ang="0">
                  <a:pos x="943" y="24"/>
                </a:cxn>
                <a:cxn ang="0">
                  <a:pos x="902" y="0"/>
                </a:cxn>
                <a:cxn ang="0">
                  <a:pos x="860" y="24"/>
                </a:cxn>
                <a:cxn ang="0">
                  <a:pos x="8" y="1499"/>
                </a:cxn>
                <a:cxn ang="0">
                  <a:pos x="8" y="1547"/>
                </a:cxn>
                <a:cxn ang="0">
                  <a:pos x="50" y="1571"/>
                </a:cxn>
                <a:cxn ang="0">
                  <a:pos x="1753" y="1571"/>
                </a:cxn>
                <a:cxn ang="0">
                  <a:pos x="1795" y="1547"/>
                </a:cxn>
                <a:cxn ang="0">
                  <a:pos x="1795" y="1499"/>
                </a:cxn>
                <a:cxn ang="0">
                  <a:pos x="1795" y="1499"/>
                </a:cxn>
                <a:cxn ang="0">
                  <a:pos x="1795" y="1499"/>
                </a:cxn>
              </a:cxnLst>
              <a:rect l="0" t="0" r="r" b="b"/>
              <a:pathLst>
                <a:path w="1803" h="1571">
                  <a:moveTo>
                    <a:pt x="1795" y="1499"/>
                  </a:moveTo>
                  <a:cubicBezTo>
                    <a:pt x="943" y="24"/>
                    <a:pt x="943" y="24"/>
                    <a:pt x="943" y="24"/>
                  </a:cubicBezTo>
                  <a:cubicBezTo>
                    <a:pt x="935" y="9"/>
                    <a:pt x="919" y="0"/>
                    <a:pt x="902" y="0"/>
                  </a:cubicBezTo>
                  <a:cubicBezTo>
                    <a:pt x="884" y="0"/>
                    <a:pt x="869" y="10"/>
                    <a:pt x="860" y="24"/>
                  </a:cubicBezTo>
                  <a:cubicBezTo>
                    <a:pt x="8" y="1499"/>
                    <a:pt x="8" y="1499"/>
                    <a:pt x="8" y="1499"/>
                  </a:cubicBezTo>
                  <a:cubicBezTo>
                    <a:pt x="0" y="1514"/>
                    <a:pt x="0" y="1532"/>
                    <a:pt x="8" y="1547"/>
                  </a:cubicBezTo>
                  <a:cubicBezTo>
                    <a:pt x="17" y="1562"/>
                    <a:pt x="33" y="1571"/>
                    <a:pt x="50" y="1571"/>
                  </a:cubicBezTo>
                  <a:cubicBezTo>
                    <a:pt x="1753" y="1571"/>
                    <a:pt x="1753" y="1571"/>
                    <a:pt x="1753" y="1571"/>
                  </a:cubicBezTo>
                  <a:cubicBezTo>
                    <a:pt x="1770" y="1571"/>
                    <a:pt x="1786" y="1562"/>
                    <a:pt x="1795" y="1547"/>
                  </a:cubicBezTo>
                  <a:cubicBezTo>
                    <a:pt x="1803" y="1532"/>
                    <a:pt x="1803" y="1514"/>
                    <a:pt x="1795" y="1499"/>
                  </a:cubicBezTo>
                  <a:close/>
                  <a:moveTo>
                    <a:pt x="1795" y="1499"/>
                  </a:moveTo>
                  <a:cubicBezTo>
                    <a:pt x="1795" y="1499"/>
                    <a:pt x="1795" y="1499"/>
                    <a:pt x="1795" y="149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456">
              <a:extLst>
                <a:ext uri="{FF2B5EF4-FFF2-40B4-BE49-F238E27FC236}">
                  <a16:creationId xmlns:a16="http://schemas.microsoft.com/office/drawing/2014/main" id="{E8510936-80F3-43E8-8D70-C4136FCA4ED1}"/>
                </a:ext>
              </a:extLst>
            </p:cNvPr>
            <p:cNvSpPr>
              <a:spLocks noEditPoints="1"/>
            </p:cNvSpPr>
            <p:nvPr/>
          </p:nvSpPr>
          <p:spPr bwMode="auto">
            <a:xfrm>
              <a:off x="4107495" y="1437343"/>
              <a:ext cx="1206245" cy="1043348"/>
            </a:xfrm>
            <a:custGeom>
              <a:avLst/>
              <a:gdLst/>
              <a:ahLst/>
              <a:cxnLst>
                <a:cxn ang="0">
                  <a:pos x="0" y="775"/>
                </a:cxn>
                <a:cxn ang="0">
                  <a:pos x="448" y="0"/>
                </a:cxn>
                <a:cxn ang="0">
                  <a:pos x="896" y="775"/>
                </a:cxn>
                <a:cxn ang="0">
                  <a:pos x="0" y="775"/>
                </a:cxn>
                <a:cxn ang="0">
                  <a:pos x="0" y="775"/>
                </a:cxn>
                <a:cxn ang="0">
                  <a:pos x="0" y="775"/>
                </a:cxn>
                <a:cxn ang="0">
                  <a:pos x="0" y="775"/>
                </a:cxn>
              </a:cxnLst>
              <a:rect l="0" t="0" r="r" b="b"/>
              <a:pathLst>
                <a:path w="896" h="775">
                  <a:moveTo>
                    <a:pt x="0" y="775"/>
                  </a:moveTo>
                  <a:lnTo>
                    <a:pt x="448" y="0"/>
                  </a:lnTo>
                  <a:lnTo>
                    <a:pt x="896" y="775"/>
                  </a:lnTo>
                  <a:lnTo>
                    <a:pt x="0" y="775"/>
                  </a:lnTo>
                  <a:lnTo>
                    <a:pt x="0" y="775"/>
                  </a:lnTo>
                  <a:close/>
                  <a:moveTo>
                    <a:pt x="0" y="775"/>
                  </a:moveTo>
                  <a:lnTo>
                    <a:pt x="0" y="775"/>
                  </a:lnTo>
                  <a:close/>
                </a:path>
              </a:pathLst>
            </a:custGeom>
            <a:solidFill>
              <a:srgbClr val="10A1AC"/>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457">
              <a:extLst>
                <a:ext uri="{FF2B5EF4-FFF2-40B4-BE49-F238E27FC236}">
                  <a16:creationId xmlns:a16="http://schemas.microsoft.com/office/drawing/2014/main" id="{26770239-43C1-477F-BF5C-62DF9CE1EC8D}"/>
                </a:ext>
              </a:extLst>
            </p:cNvPr>
            <p:cNvSpPr>
              <a:spLocks noEditPoints="1"/>
            </p:cNvSpPr>
            <p:nvPr/>
          </p:nvSpPr>
          <p:spPr bwMode="auto">
            <a:xfrm>
              <a:off x="4107495" y="1437343"/>
              <a:ext cx="1206245" cy="1043348"/>
            </a:xfrm>
            <a:custGeom>
              <a:avLst/>
              <a:gdLst/>
              <a:ahLst/>
              <a:cxnLst>
                <a:cxn ang="0">
                  <a:pos x="0" y="775"/>
                </a:cxn>
                <a:cxn ang="0">
                  <a:pos x="448" y="0"/>
                </a:cxn>
                <a:cxn ang="0">
                  <a:pos x="896" y="775"/>
                </a:cxn>
                <a:cxn ang="0">
                  <a:pos x="0" y="775"/>
                </a:cxn>
                <a:cxn ang="0">
                  <a:pos x="0" y="775"/>
                </a:cxn>
                <a:cxn ang="0">
                  <a:pos x="0" y="775"/>
                </a:cxn>
                <a:cxn ang="0">
                  <a:pos x="0" y="775"/>
                </a:cxn>
              </a:cxnLst>
              <a:rect l="0" t="0" r="r" b="b"/>
              <a:pathLst>
                <a:path w="896" h="775">
                  <a:moveTo>
                    <a:pt x="0" y="775"/>
                  </a:moveTo>
                  <a:lnTo>
                    <a:pt x="448" y="0"/>
                  </a:lnTo>
                  <a:lnTo>
                    <a:pt x="896" y="775"/>
                  </a:lnTo>
                  <a:lnTo>
                    <a:pt x="0" y="775"/>
                  </a:lnTo>
                  <a:lnTo>
                    <a:pt x="0" y="775"/>
                  </a:lnTo>
                  <a:moveTo>
                    <a:pt x="0" y="775"/>
                  </a:moveTo>
                  <a:lnTo>
                    <a:pt x="0" y="77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458">
              <a:extLst>
                <a:ext uri="{FF2B5EF4-FFF2-40B4-BE49-F238E27FC236}">
                  <a16:creationId xmlns:a16="http://schemas.microsoft.com/office/drawing/2014/main" id="{430A4B91-EF59-4E9D-A462-5C9392275129}"/>
                </a:ext>
              </a:extLst>
            </p:cNvPr>
            <p:cNvSpPr>
              <a:spLocks noEditPoints="1"/>
            </p:cNvSpPr>
            <p:nvPr/>
          </p:nvSpPr>
          <p:spPr bwMode="auto">
            <a:xfrm>
              <a:off x="4621764" y="2258558"/>
              <a:ext cx="177706" cy="177706"/>
            </a:xfrm>
            <a:custGeom>
              <a:avLst/>
              <a:gdLst/>
              <a:ahLst/>
              <a:cxnLst>
                <a:cxn ang="0">
                  <a:pos x="227" y="113"/>
                </a:cxn>
                <a:cxn ang="0">
                  <a:pos x="227" y="113"/>
                </a:cxn>
                <a:cxn ang="0">
                  <a:pos x="114" y="227"/>
                </a:cxn>
                <a:cxn ang="0">
                  <a:pos x="0" y="113"/>
                </a:cxn>
                <a:cxn ang="0">
                  <a:pos x="0" y="112"/>
                </a:cxn>
                <a:cxn ang="0">
                  <a:pos x="0" y="113"/>
                </a:cxn>
                <a:cxn ang="0">
                  <a:pos x="114" y="0"/>
                </a:cxn>
                <a:cxn ang="0">
                  <a:pos x="227" y="113"/>
                </a:cxn>
                <a:cxn ang="0">
                  <a:pos x="227" y="115"/>
                </a:cxn>
                <a:cxn ang="0">
                  <a:pos x="227" y="113"/>
                </a:cxn>
                <a:cxn ang="0">
                  <a:pos x="227" y="113"/>
                </a:cxn>
                <a:cxn ang="0">
                  <a:pos x="227" y="113"/>
                </a:cxn>
              </a:cxnLst>
              <a:rect l="0" t="0" r="r" b="b"/>
              <a:pathLst>
                <a:path w="227" h="227">
                  <a:moveTo>
                    <a:pt x="227" y="113"/>
                  </a:moveTo>
                  <a:cubicBezTo>
                    <a:pt x="227" y="113"/>
                    <a:pt x="227" y="113"/>
                    <a:pt x="227" y="113"/>
                  </a:cubicBezTo>
                  <a:cubicBezTo>
                    <a:pt x="227" y="176"/>
                    <a:pt x="176" y="227"/>
                    <a:pt x="114" y="227"/>
                  </a:cubicBezTo>
                  <a:cubicBezTo>
                    <a:pt x="51" y="227"/>
                    <a:pt x="0" y="176"/>
                    <a:pt x="0" y="113"/>
                  </a:cubicBezTo>
                  <a:cubicBezTo>
                    <a:pt x="0" y="112"/>
                    <a:pt x="0" y="112"/>
                    <a:pt x="0" y="112"/>
                  </a:cubicBezTo>
                  <a:cubicBezTo>
                    <a:pt x="0" y="113"/>
                    <a:pt x="0" y="113"/>
                    <a:pt x="0" y="113"/>
                  </a:cubicBezTo>
                  <a:cubicBezTo>
                    <a:pt x="0" y="51"/>
                    <a:pt x="51" y="0"/>
                    <a:pt x="114" y="0"/>
                  </a:cubicBezTo>
                  <a:cubicBezTo>
                    <a:pt x="176" y="0"/>
                    <a:pt x="227" y="51"/>
                    <a:pt x="227" y="113"/>
                  </a:cubicBezTo>
                  <a:cubicBezTo>
                    <a:pt x="227" y="115"/>
                    <a:pt x="227" y="115"/>
                    <a:pt x="227" y="115"/>
                  </a:cubicBezTo>
                  <a:cubicBezTo>
                    <a:pt x="227" y="113"/>
                    <a:pt x="227" y="113"/>
                    <a:pt x="227" y="113"/>
                  </a:cubicBezTo>
                  <a:close/>
                  <a:moveTo>
                    <a:pt x="227" y="113"/>
                  </a:moveTo>
                  <a:cubicBezTo>
                    <a:pt x="227" y="113"/>
                    <a:pt x="227" y="113"/>
                    <a:pt x="227" y="11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459">
              <a:extLst>
                <a:ext uri="{FF2B5EF4-FFF2-40B4-BE49-F238E27FC236}">
                  <a16:creationId xmlns:a16="http://schemas.microsoft.com/office/drawing/2014/main" id="{4643E6EE-28A5-4C8B-977E-BC8564BC7284}"/>
                </a:ext>
              </a:extLst>
            </p:cNvPr>
            <p:cNvSpPr>
              <a:spLocks noEditPoints="1"/>
            </p:cNvSpPr>
            <p:nvPr/>
          </p:nvSpPr>
          <p:spPr bwMode="auto">
            <a:xfrm>
              <a:off x="4623111" y="1720056"/>
              <a:ext cx="175013" cy="485999"/>
            </a:xfrm>
            <a:custGeom>
              <a:avLst/>
              <a:gdLst/>
              <a:ahLst/>
              <a:cxnLst>
                <a:cxn ang="0">
                  <a:pos x="112" y="0"/>
                </a:cxn>
                <a:cxn ang="0">
                  <a:pos x="0" y="115"/>
                </a:cxn>
                <a:cxn ang="0">
                  <a:pos x="33" y="514"/>
                </a:cxn>
                <a:cxn ang="0">
                  <a:pos x="66" y="609"/>
                </a:cxn>
                <a:cxn ang="0">
                  <a:pos x="112" y="619"/>
                </a:cxn>
                <a:cxn ang="0">
                  <a:pos x="157" y="609"/>
                </a:cxn>
                <a:cxn ang="0">
                  <a:pos x="190" y="514"/>
                </a:cxn>
                <a:cxn ang="0">
                  <a:pos x="223" y="115"/>
                </a:cxn>
                <a:cxn ang="0">
                  <a:pos x="112" y="0"/>
                </a:cxn>
                <a:cxn ang="0">
                  <a:pos x="112" y="0"/>
                </a:cxn>
                <a:cxn ang="0">
                  <a:pos x="112" y="0"/>
                </a:cxn>
              </a:cxnLst>
              <a:rect l="0" t="0" r="r" b="b"/>
              <a:pathLst>
                <a:path w="223" h="619">
                  <a:moveTo>
                    <a:pt x="112" y="0"/>
                  </a:moveTo>
                  <a:cubicBezTo>
                    <a:pt x="50" y="0"/>
                    <a:pt x="0" y="51"/>
                    <a:pt x="0" y="115"/>
                  </a:cubicBezTo>
                  <a:cubicBezTo>
                    <a:pt x="33" y="514"/>
                    <a:pt x="33" y="514"/>
                    <a:pt x="33" y="514"/>
                  </a:cubicBezTo>
                  <a:cubicBezTo>
                    <a:pt x="39" y="566"/>
                    <a:pt x="45" y="596"/>
                    <a:pt x="66" y="609"/>
                  </a:cubicBezTo>
                  <a:cubicBezTo>
                    <a:pt x="80" y="616"/>
                    <a:pt x="95" y="619"/>
                    <a:pt x="112" y="619"/>
                  </a:cubicBezTo>
                  <a:cubicBezTo>
                    <a:pt x="128" y="619"/>
                    <a:pt x="143" y="616"/>
                    <a:pt x="157" y="609"/>
                  </a:cubicBezTo>
                  <a:cubicBezTo>
                    <a:pt x="179" y="596"/>
                    <a:pt x="184" y="566"/>
                    <a:pt x="190" y="514"/>
                  </a:cubicBezTo>
                  <a:cubicBezTo>
                    <a:pt x="223" y="115"/>
                    <a:pt x="223" y="115"/>
                    <a:pt x="223" y="115"/>
                  </a:cubicBezTo>
                  <a:cubicBezTo>
                    <a:pt x="223" y="51"/>
                    <a:pt x="173" y="0"/>
                    <a:pt x="112" y="0"/>
                  </a:cubicBezTo>
                  <a:close/>
                  <a:moveTo>
                    <a:pt x="112" y="0"/>
                  </a:moveTo>
                  <a:cubicBezTo>
                    <a:pt x="112" y="0"/>
                    <a:pt x="112" y="0"/>
                    <a:pt x="11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0130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A54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738F94-499A-4874-9289-44DE07258BFD}"/>
              </a:ext>
            </a:extLst>
          </p:cNvPr>
          <p:cNvSpPr/>
          <p:nvPr/>
        </p:nvSpPr>
        <p:spPr>
          <a:xfrm>
            <a:off x="-1" y="1564067"/>
            <a:ext cx="9144001" cy="1836359"/>
          </a:xfrm>
          <a:prstGeom prst="rect">
            <a:avLst/>
          </a:prstGeom>
          <a:solidFill>
            <a:srgbClr val="005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8EB6F0E6-24F5-4615-BB6D-519CFB7742A8}"/>
              </a:ext>
            </a:extLst>
          </p:cNvPr>
          <p:cNvSpPr txBox="1">
            <a:spLocks/>
          </p:cNvSpPr>
          <p:nvPr/>
        </p:nvSpPr>
        <p:spPr>
          <a:xfrm>
            <a:off x="372663" y="1866066"/>
            <a:ext cx="7315399" cy="1411368"/>
          </a:xfrm>
          <a:prstGeom prst="rect">
            <a:avLst/>
          </a:prstGeom>
        </p:spPr>
        <p:txBody>
          <a:bodyPr>
            <a:normAutofit/>
          </a:bodyPr>
          <a:lstStyle>
            <a:lvl1pPr algn="l" defTabSz="914400" rtl="0" eaLnBrk="1" latinLnBrk="0" hangingPunct="1">
              <a:lnSpc>
                <a:spcPct val="90000"/>
              </a:lnSpc>
              <a:spcBef>
                <a:spcPct val="0"/>
              </a:spcBef>
              <a:buNone/>
              <a:defRPr sz="2400" b="1" kern="1200" cap="all" baseline="0">
                <a:solidFill>
                  <a:schemeClr val="tx1"/>
                </a:solidFill>
                <a:latin typeface="Arial Narrow" panose="020B0606020202030204" pitchFamily="34" charset="0"/>
                <a:ea typeface="+mj-ea"/>
                <a:cs typeface="+mj-cs"/>
              </a:defRPr>
            </a:lvl1pPr>
          </a:lstStyle>
          <a:p>
            <a:pPr marL="0" marR="0" lvl="0" indent="0" algn="l" defTabSz="914400" rtl="0" eaLnBrk="1" fontAlgn="auto" latinLnBrk="0" hangingPunct="1">
              <a:lnSpc>
                <a:spcPts val="4125"/>
              </a:lnSpc>
              <a:spcBef>
                <a:spcPct val="0"/>
              </a:spcBef>
              <a:spcAft>
                <a:spcPts val="0"/>
              </a:spcAft>
              <a:buClrTx/>
              <a:buSzTx/>
              <a:buFontTx/>
              <a:buNone/>
              <a:tabLst/>
              <a:defRPr/>
            </a:pPr>
            <a:r>
              <a:rPr kumimoji="0" lang="en-US" sz="4000" b="0" i="0" u="none" strike="noStrike" kern="1200" cap="all" spc="0" normalizeH="0" baseline="0" noProof="0" dirty="0">
                <a:ln>
                  <a:noFill/>
                </a:ln>
                <a:solidFill>
                  <a:srgbClr val="FFFFFF"/>
                </a:solidFill>
                <a:effectLst/>
                <a:uLnTx/>
                <a:uFillTx/>
                <a:latin typeface="Arial"/>
                <a:ea typeface="+mj-ea"/>
                <a:cs typeface="+mj-cs"/>
              </a:rPr>
              <a:t>strategic asset allocation outlook</a:t>
            </a:r>
          </a:p>
        </p:txBody>
      </p:sp>
      <p:sp>
        <p:nvSpPr>
          <p:cNvPr id="16" name="TextBox 15">
            <a:extLst>
              <a:ext uri="{FF2B5EF4-FFF2-40B4-BE49-F238E27FC236}">
                <a16:creationId xmlns:a16="http://schemas.microsoft.com/office/drawing/2014/main" id="{917109B7-6F6A-4EA5-8205-AFEFB5FBF0A4}"/>
              </a:ext>
            </a:extLst>
          </p:cNvPr>
          <p:cNvSpPr txBox="1"/>
          <p:nvPr/>
        </p:nvSpPr>
        <p:spPr>
          <a:xfrm>
            <a:off x="8138559" y="4925290"/>
            <a:ext cx="545862" cy="92333"/>
          </a:xfrm>
          <a:prstGeom prst="rect">
            <a:avLst/>
          </a:prstGeom>
          <a:noFill/>
        </p:spPr>
        <p:txBody>
          <a:bodyPr wrap="square" lIns="0" tIns="0" rIns="0" bIns="0" rtlCol="0">
            <a:no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fld id="{567A4CEE-210B-4A43-8E57-98E37E0AC15F}" type="slidenum">
              <a:rPr kumimoji="0" lang="en-US" sz="600" b="0" i="0" u="none" strike="noStrike" kern="1200" cap="none" spc="0" normalizeH="0" baseline="0" noProof="0">
                <a:ln>
                  <a:noFill/>
                </a:ln>
                <a:solidFill>
                  <a:srgbClr val="FFFFFF"/>
                </a:solidFill>
                <a:effectLst/>
                <a:uLnTx/>
                <a:uFillTx/>
                <a:latin typeface="Arial"/>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5A62C6E-3B6B-43AE-A9CA-955DE3F1FE60}"/>
              </a:ext>
            </a:extLst>
          </p:cNvPr>
          <p:cNvSpPr/>
          <p:nvPr/>
        </p:nvSpPr>
        <p:spPr>
          <a:xfrm>
            <a:off x="5170308" y="4925288"/>
            <a:ext cx="3144008" cy="107951"/>
          </a:xfrm>
          <a:prstGeom prst="rect">
            <a:avLst/>
          </a:prstGeom>
          <a:noFill/>
        </p:spPr>
        <p:txBody>
          <a:bodyPr wrap="square" lIns="0" tIns="0" rIns="0" bIns="0" rtlCol="0">
            <a:no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 northerntrust.com  |  © 2022 Northern Trust</a:t>
            </a:r>
          </a:p>
        </p:txBody>
      </p:sp>
    </p:spTree>
    <p:extLst>
      <p:ext uri="{BB962C8B-B14F-4D97-AF65-F5344CB8AC3E}">
        <p14:creationId xmlns:p14="http://schemas.microsoft.com/office/powerpoint/2010/main" val="37621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FB30A0-97DE-408A-B783-485CAA20A927}"/>
              </a:ext>
            </a:extLst>
          </p:cNvPr>
          <p:cNvGrpSpPr/>
          <p:nvPr/>
        </p:nvGrpSpPr>
        <p:grpSpPr>
          <a:xfrm>
            <a:off x="6087137" y="2897781"/>
            <a:ext cx="2601226" cy="1609344"/>
            <a:chOff x="6087136" y="2897781"/>
            <a:chExt cx="2601226" cy="1609344"/>
          </a:xfrm>
        </p:grpSpPr>
        <p:pic>
          <p:nvPicPr>
            <p:cNvPr id="15" name="Picture 14">
              <a:extLst>
                <a:ext uri="{FF2B5EF4-FFF2-40B4-BE49-F238E27FC236}">
                  <a16:creationId xmlns:a16="http://schemas.microsoft.com/office/drawing/2014/main" id="{B793F972-012B-4C13-BEA3-BC35949FB284}"/>
                </a:ext>
              </a:extLst>
            </p:cNvPr>
            <p:cNvPicPr>
              <a:picLocks noChangeAspect="1"/>
            </p:cNvPicPr>
            <p:nvPr/>
          </p:nvPicPr>
          <p:blipFill>
            <a:blip r:embed="rId3"/>
            <a:stretch>
              <a:fillRect/>
            </a:stretch>
          </p:blipFill>
          <p:spPr>
            <a:xfrm>
              <a:off x="6091466" y="2897781"/>
              <a:ext cx="2596896" cy="1609344"/>
            </a:xfrm>
            <a:prstGeom prst="rect">
              <a:avLst/>
            </a:prstGeom>
          </p:spPr>
        </p:pic>
        <p:sp>
          <p:nvSpPr>
            <p:cNvPr id="37" name="TextBox 36">
              <a:extLst>
                <a:ext uri="{FF2B5EF4-FFF2-40B4-BE49-F238E27FC236}">
                  <a16:creationId xmlns:a16="http://schemas.microsoft.com/office/drawing/2014/main" id="{F397B184-C189-4009-9D1D-F6E4A561FE96}"/>
                </a:ext>
              </a:extLst>
            </p:cNvPr>
            <p:cNvSpPr txBox="1"/>
            <p:nvPr/>
          </p:nvSpPr>
          <p:spPr>
            <a:xfrm>
              <a:off x="6087136" y="3436227"/>
              <a:ext cx="2598605" cy="532453"/>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Reaching Climate Consensus</a:t>
              </a:r>
            </a:p>
          </p:txBody>
        </p:sp>
      </p:grpSp>
      <p:grpSp>
        <p:nvGrpSpPr>
          <p:cNvPr id="6" name="Group 5">
            <a:extLst>
              <a:ext uri="{FF2B5EF4-FFF2-40B4-BE49-F238E27FC236}">
                <a16:creationId xmlns:a16="http://schemas.microsoft.com/office/drawing/2014/main" id="{D086900A-00C1-4EA9-A9B1-C4F363B4EBC5}"/>
              </a:ext>
            </a:extLst>
          </p:cNvPr>
          <p:cNvGrpSpPr/>
          <p:nvPr/>
        </p:nvGrpSpPr>
        <p:grpSpPr>
          <a:xfrm>
            <a:off x="456796" y="2897781"/>
            <a:ext cx="2596897" cy="1609344"/>
            <a:chOff x="456795" y="2897781"/>
            <a:chExt cx="2596897" cy="1609344"/>
          </a:xfrm>
        </p:grpSpPr>
        <p:pic>
          <p:nvPicPr>
            <p:cNvPr id="11" name="Picture 10">
              <a:extLst>
                <a:ext uri="{FF2B5EF4-FFF2-40B4-BE49-F238E27FC236}">
                  <a16:creationId xmlns:a16="http://schemas.microsoft.com/office/drawing/2014/main" id="{B314AFE3-0DE3-4B0E-BD4F-4ED2295C891F}"/>
                </a:ext>
              </a:extLst>
            </p:cNvPr>
            <p:cNvPicPr>
              <a:picLocks noChangeAspect="1"/>
            </p:cNvPicPr>
            <p:nvPr/>
          </p:nvPicPr>
          <p:blipFill>
            <a:blip r:embed="rId4"/>
            <a:stretch>
              <a:fillRect/>
            </a:stretch>
          </p:blipFill>
          <p:spPr>
            <a:xfrm>
              <a:off x="456796" y="2897781"/>
              <a:ext cx="2596896" cy="1609344"/>
            </a:xfrm>
            <a:prstGeom prst="rect">
              <a:avLst/>
            </a:prstGeom>
          </p:spPr>
        </p:pic>
        <p:sp>
          <p:nvSpPr>
            <p:cNvPr id="40" name="TextBox 39">
              <a:extLst>
                <a:ext uri="{FF2B5EF4-FFF2-40B4-BE49-F238E27FC236}">
                  <a16:creationId xmlns:a16="http://schemas.microsoft.com/office/drawing/2014/main" id="{98F386CD-6B85-4A3A-99DE-F8FE69CE36E1}"/>
                </a:ext>
              </a:extLst>
            </p:cNvPr>
            <p:cNvSpPr txBox="1"/>
            <p:nvPr/>
          </p:nvSpPr>
          <p:spPr>
            <a:xfrm>
              <a:off x="456795" y="3433941"/>
              <a:ext cx="2596897" cy="532453"/>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Seeking Tech Independence</a:t>
              </a:r>
            </a:p>
          </p:txBody>
        </p:sp>
      </p:grpSp>
      <p:grpSp>
        <p:nvGrpSpPr>
          <p:cNvPr id="8" name="Group 7">
            <a:extLst>
              <a:ext uri="{FF2B5EF4-FFF2-40B4-BE49-F238E27FC236}">
                <a16:creationId xmlns:a16="http://schemas.microsoft.com/office/drawing/2014/main" id="{538236CA-4986-4756-AD29-84E23300C373}"/>
              </a:ext>
            </a:extLst>
          </p:cNvPr>
          <p:cNvGrpSpPr/>
          <p:nvPr/>
        </p:nvGrpSpPr>
        <p:grpSpPr>
          <a:xfrm>
            <a:off x="3271968" y="2897781"/>
            <a:ext cx="2596897" cy="1609344"/>
            <a:chOff x="3271967" y="2897781"/>
            <a:chExt cx="2596897" cy="1609344"/>
          </a:xfrm>
        </p:grpSpPr>
        <p:pic>
          <p:nvPicPr>
            <p:cNvPr id="13" name="Picture 12">
              <a:extLst>
                <a:ext uri="{FF2B5EF4-FFF2-40B4-BE49-F238E27FC236}">
                  <a16:creationId xmlns:a16="http://schemas.microsoft.com/office/drawing/2014/main" id="{B1B5E720-4BA2-4C21-95A6-1220C2C14A42}"/>
                </a:ext>
              </a:extLst>
            </p:cNvPr>
            <p:cNvPicPr>
              <a:picLocks noChangeAspect="1"/>
            </p:cNvPicPr>
            <p:nvPr/>
          </p:nvPicPr>
          <p:blipFill>
            <a:blip r:embed="rId5"/>
            <a:stretch>
              <a:fillRect/>
            </a:stretch>
          </p:blipFill>
          <p:spPr>
            <a:xfrm>
              <a:off x="3271967" y="2897781"/>
              <a:ext cx="2596896" cy="1609344"/>
            </a:xfrm>
            <a:prstGeom prst="rect">
              <a:avLst/>
            </a:prstGeom>
          </p:spPr>
        </p:pic>
        <p:sp>
          <p:nvSpPr>
            <p:cNvPr id="43" name="TextBox 42">
              <a:extLst>
                <a:ext uri="{FF2B5EF4-FFF2-40B4-BE49-F238E27FC236}">
                  <a16:creationId xmlns:a16="http://schemas.microsoft.com/office/drawing/2014/main" id="{C5558B8F-AED9-4C2C-AC01-16A08E711DD3}"/>
                </a:ext>
              </a:extLst>
            </p:cNvPr>
            <p:cNvSpPr txBox="1"/>
            <p:nvPr/>
          </p:nvSpPr>
          <p:spPr>
            <a:xfrm>
              <a:off x="3277618" y="3568803"/>
              <a:ext cx="2591246" cy="266227"/>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The Evolving Capitalist</a:t>
              </a:r>
            </a:p>
          </p:txBody>
        </p:sp>
      </p:grpSp>
      <p:grpSp>
        <p:nvGrpSpPr>
          <p:cNvPr id="3" name="Group 2">
            <a:extLst>
              <a:ext uri="{FF2B5EF4-FFF2-40B4-BE49-F238E27FC236}">
                <a16:creationId xmlns:a16="http://schemas.microsoft.com/office/drawing/2014/main" id="{55C9216B-C106-4282-B7DD-9128598DE9EC}"/>
              </a:ext>
            </a:extLst>
          </p:cNvPr>
          <p:cNvGrpSpPr/>
          <p:nvPr/>
        </p:nvGrpSpPr>
        <p:grpSpPr>
          <a:xfrm>
            <a:off x="3271968" y="1069887"/>
            <a:ext cx="2598358" cy="1609344"/>
            <a:chOff x="3271967" y="1069887"/>
            <a:chExt cx="2598358" cy="1609344"/>
          </a:xfrm>
        </p:grpSpPr>
        <p:pic>
          <p:nvPicPr>
            <p:cNvPr id="7" name="Picture 6">
              <a:extLst>
                <a:ext uri="{FF2B5EF4-FFF2-40B4-BE49-F238E27FC236}">
                  <a16:creationId xmlns:a16="http://schemas.microsoft.com/office/drawing/2014/main" id="{638AF0E3-C9EF-494D-A743-0D7B80F97EC7}"/>
                </a:ext>
              </a:extLst>
            </p:cNvPr>
            <p:cNvPicPr>
              <a:picLocks noChangeAspect="1"/>
            </p:cNvPicPr>
            <p:nvPr/>
          </p:nvPicPr>
          <p:blipFill>
            <a:blip r:embed="rId6"/>
            <a:stretch>
              <a:fillRect/>
            </a:stretch>
          </p:blipFill>
          <p:spPr>
            <a:xfrm>
              <a:off x="3273429" y="1069887"/>
              <a:ext cx="2596896" cy="1609344"/>
            </a:xfrm>
            <a:prstGeom prst="rect">
              <a:avLst/>
            </a:prstGeom>
          </p:spPr>
        </p:pic>
        <p:sp>
          <p:nvSpPr>
            <p:cNvPr id="49" name="TextBox 48">
              <a:extLst>
                <a:ext uri="{FF2B5EF4-FFF2-40B4-BE49-F238E27FC236}">
                  <a16:creationId xmlns:a16="http://schemas.microsoft.com/office/drawing/2014/main" id="{30B6F27A-6A1D-4E45-A9E6-09E004F58FF3}"/>
                </a:ext>
              </a:extLst>
            </p:cNvPr>
            <p:cNvSpPr txBox="1"/>
            <p:nvPr/>
          </p:nvSpPr>
          <p:spPr>
            <a:xfrm>
              <a:off x="3271967" y="1741446"/>
              <a:ext cx="2598357" cy="266227"/>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Sticking to Stuckflation</a:t>
              </a:r>
            </a:p>
          </p:txBody>
        </p:sp>
      </p:grpSp>
      <p:grpSp>
        <p:nvGrpSpPr>
          <p:cNvPr id="4" name="Group 3">
            <a:extLst>
              <a:ext uri="{FF2B5EF4-FFF2-40B4-BE49-F238E27FC236}">
                <a16:creationId xmlns:a16="http://schemas.microsoft.com/office/drawing/2014/main" id="{C1A08BD6-CDBE-4D25-83B3-5C3596596546}"/>
              </a:ext>
            </a:extLst>
          </p:cNvPr>
          <p:cNvGrpSpPr/>
          <p:nvPr/>
        </p:nvGrpSpPr>
        <p:grpSpPr>
          <a:xfrm>
            <a:off x="6087137" y="1069887"/>
            <a:ext cx="2601225" cy="1609344"/>
            <a:chOff x="6087137" y="1069887"/>
            <a:chExt cx="2601225" cy="1609344"/>
          </a:xfrm>
        </p:grpSpPr>
        <p:pic>
          <p:nvPicPr>
            <p:cNvPr id="9" name="Picture 8">
              <a:extLst>
                <a:ext uri="{FF2B5EF4-FFF2-40B4-BE49-F238E27FC236}">
                  <a16:creationId xmlns:a16="http://schemas.microsoft.com/office/drawing/2014/main" id="{F3077382-4BC5-430D-BFAE-7F4C535BE6B5}"/>
                </a:ext>
              </a:extLst>
            </p:cNvPr>
            <p:cNvPicPr>
              <a:picLocks noChangeAspect="1"/>
            </p:cNvPicPr>
            <p:nvPr/>
          </p:nvPicPr>
          <p:blipFill>
            <a:blip r:embed="rId7"/>
            <a:stretch>
              <a:fillRect/>
            </a:stretch>
          </p:blipFill>
          <p:spPr>
            <a:xfrm>
              <a:off x="6091466" y="1069887"/>
              <a:ext cx="2596896" cy="1609344"/>
            </a:xfrm>
            <a:prstGeom prst="rect">
              <a:avLst/>
            </a:prstGeom>
          </p:spPr>
        </p:pic>
        <p:sp>
          <p:nvSpPr>
            <p:cNvPr id="52" name="TextBox 51">
              <a:extLst>
                <a:ext uri="{FF2B5EF4-FFF2-40B4-BE49-F238E27FC236}">
                  <a16:creationId xmlns:a16="http://schemas.microsoft.com/office/drawing/2014/main" id="{33671DF1-111E-4F9E-9034-B4C4CC3DD8DE}"/>
                </a:ext>
              </a:extLst>
            </p:cNvPr>
            <p:cNvSpPr txBox="1"/>
            <p:nvPr/>
          </p:nvSpPr>
          <p:spPr>
            <a:xfrm>
              <a:off x="6087137" y="1741446"/>
              <a:ext cx="2598605" cy="266227"/>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Monetary Activism</a:t>
              </a:r>
            </a:p>
          </p:txBody>
        </p:sp>
      </p:grpSp>
      <p:sp>
        <p:nvSpPr>
          <p:cNvPr id="20" name="Text Placeholder 19">
            <a:extLst>
              <a:ext uri="{FF2B5EF4-FFF2-40B4-BE49-F238E27FC236}">
                <a16:creationId xmlns:a16="http://schemas.microsoft.com/office/drawing/2014/main" id="{2EEDEA91-89CD-4257-B1F1-31938005FCA1}"/>
              </a:ext>
            </a:extLst>
          </p:cNvPr>
          <p:cNvSpPr>
            <a:spLocks noGrp="1"/>
          </p:cNvSpPr>
          <p:nvPr>
            <p:ph type="body" idx="10"/>
          </p:nvPr>
        </p:nvSpPr>
        <p:spPr/>
        <p:txBody>
          <a:bodyPr/>
          <a:lstStyle/>
          <a:p>
            <a:r>
              <a:rPr lang="en-US" dirty="0"/>
              <a:t>What to Watch in the Years Ahead</a:t>
            </a:r>
          </a:p>
        </p:txBody>
      </p:sp>
      <p:grpSp>
        <p:nvGrpSpPr>
          <p:cNvPr id="2" name="Group 1">
            <a:extLst>
              <a:ext uri="{FF2B5EF4-FFF2-40B4-BE49-F238E27FC236}">
                <a16:creationId xmlns:a16="http://schemas.microsoft.com/office/drawing/2014/main" id="{A05A5D8A-A337-4E2C-805D-64C2155BFC95}"/>
              </a:ext>
            </a:extLst>
          </p:cNvPr>
          <p:cNvGrpSpPr/>
          <p:nvPr/>
        </p:nvGrpSpPr>
        <p:grpSpPr>
          <a:xfrm>
            <a:off x="456797" y="1069887"/>
            <a:ext cx="2598358" cy="1609344"/>
            <a:chOff x="456796" y="1069887"/>
            <a:chExt cx="2598358" cy="1609344"/>
          </a:xfrm>
        </p:grpSpPr>
        <p:pic>
          <p:nvPicPr>
            <p:cNvPr id="5" name="Picture 4">
              <a:extLst>
                <a:ext uri="{FF2B5EF4-FFF2-40B4-BE49-F238E27FC236}">
                  <a16:creationId xmlns:a16="http://schemas.microsoft.com/office/drawing/2014/main" id="{B53E64C7-EE16-446A-85AB-EFC6021B5A56}"/>
                </a:ext>
              </a:extLst>
            </p:cNvPr>
            <p:cNvPicPr>
              <a:picLocks noChangeAspect="1"/>
            </p:cNvPicPr>
            <p:nvPr/>
          </p:nvPicPr>
          <p:blipFill>
            <a:blip r:embed="rId8"/>
            <a:stretch>
              <a:fillRect/>
            </a:stretch>
          </p:blipFill>
          <p:spPr>
            <a:xfrm>
              <a:off x="458258" y="1069887"/>
              <a:ext cx="2596896" cy="1609344"/>
            </a:xfrm>
            <a:prstGeom prst="rect">
              <a:avLst/>
            </a:prstGeom>
          </p:spPr>
        </p:pic>
        <p:sp>
          <p:nvSpPr>
            <p:cNvPr id="25" name="TextBox 24">
              <a:extLst>
                <a:ext uri="{FF2B5EF4-FFF2-40B4-BE49-F238E27FC236}">
                  <a16:creationId xmlns:a16="http://schemas.microsoft.com/office/drawing/2014/main" id="{7B45B0E7-3F73-4E39-B65E-DBAEF527FA36}"/>
                </a:ext>
              </a:extLst>
            </p:cNvPr>
            <p:cNvSpPr txBox="1"/>
            <p:nvPr/>
          </p:nvSpPr>
          <p:spPr>
            <a:xfrm>
              <a:off x="456796" y="1741446"/>
              <a:ext cx="2596896" cy="266227"/>
            </a:xfrm>
            <a:prstGeom prst="rect">
              <a:avLst/>
            </a:prstGeom>
            <a:noFill/>
          </p:spPr>
          <p:txBody>
            <a:bodyPr wrap="square" lIns="0" tIns="0" rIns="0" bIns="0" rtlCol="0" anchor="ctr" anchorCtr="0">
              <a:spAutoFit/>
            </a:bodyPr>
            <a:lstStyle/>
            <a:p>
              <a:pPr algn="ctr" defTabSz="673176"/>
              <a:r>
                <a:rPr lang="en-US" sz="1730" dirty="0">
                  <a:solidFill>
                    <a:srgbClr val="FFFFFF"/>
                  </a:solidFill>
                  <a:latin typeface="Arial"/>
                </a:rPr>
                <a:t>Reversion to Mediocrity</a:t>
              </a:r>
            </a:p>
          </p:txBody>
        </p:sp>
      </p:grpSp>
    </p:spTree>
    <p:extLst>
      <p:ext uri="{BB962C8B-B14F-4D97-AF65-F5344CB8AC3E}">
        <p14:creationId xmlns:p14="http://schemas.microsoft.com/office/powerpoint/2010/main" val="33882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idx="10"/>
          </p:nvPr>
        </p:nvSpPr>
        <p:spPr/>
        <p:txBody>
          <a:bodyPr/>
          <a:lstStyle/>
          <a:p>
            <a:r>
              <a:rPr lang="en-US" dirty="0">
                <a:solidFill>
                  <a:srgbClr val="646469"/>
                </a:solidFill>
              </a:rPr>
              <a:t>Tough Shoes to Fill</a:t>
            </a:r>
          </a:p>
        </p:txBody>
      </p:sp>
      <p:sp>
        <p:nvSpPr>
          <p:cNvPr id="7" name="TextBox 6"/>
          <p:cNvSpPr txBox="1"/>
          <p:nvPr/>
        </p:nvSpPr>
        <p:spPr>
          <a:xfrm>
            <a:off x="457201" y="4782313"/>
            <a:ext cx="6226629" cy="246221"/>
          </a:xfrm>
          <a:prstGeom prst="rect">
            <a:avLst/>
          </a:prstGeom>
          <a:noFill/>
        </p:spPr>
        <p:txBody>
          <a:bodyPr wrap="square" lIns="0" tIns="0" rIns="0" bIns="0" rtlCol="0">
            <a:spAutoFit/>
          </a:bodyPr>
          <a:lstStyle/>
          <a:p>
            <a:pPr defTabSz="914378"/>
            <a:r>
              <a:rPr lang="en-US" sz="800" dirty="0">
                <a:solidFill>
                  <a:srgbClr val="646469"/>
                </a:solidFill>
                <a:latin typeface="Arial"/>
              </a:rPr>
              <a:t>For Financial Professional-Use Only. Source: Northern Trust Asset Management, Bloomberg. Annualized return data in local currency from 6/30/2016 to 6/30/2021. Past performance does not guarantee future results.</a:t>
            </a:r>
            <a:endParaRPr lang="en-US" sz="800" dirty="0">
              <a:solidFill>
                <a:srgbClr val="646469"/>
              </a:solidFill>
              <a:latin typeface="Arial"/>
              <a:cs typeface="Arial" panose="020B0604020202020204" pitchFamily="34" charset="0"/>
            </a:endParaRPr>
          </a:p>
        </p:txBody>
      </p:sp>
      <p:sp>
        <p:nvSpPr>
          <p:cNvPr id="2" name="Rectangle 1"/>
          <p:cNvSpPr/>
          <p:nvPr/>
        </p:nvSpPr>
        <p:spPr>
          <a:xfrm>
            <a:off x="4378037" y="1122219"/>
            <a:ext cx="394855" cy="32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013" dirty="0" err="1">
              <a:solidFill>
                <a:srgbClr val="FFFFFF"/>
              </a:solidFill>
              <a:latin typeface="Arial"/>
            </a:endParaRPr>
          </a:p>
        </p:txBody>
      </p:sp>
      <p:graphicFrame>
        <p:nvGraphicFramePr>
          <p:cNvPr id="9" name="Chart 8">
            <a:extLst>
              <a:ext uri="{FF2B5EF4-FFF2-40B4-BE49-F238E27FC236}">
                <a16:creationId xmlns:a16="http://schemas.microsoft.com/office/drawing/2014/main" id="{00000000-0008-0000-0300-000002000000}"/>
              </a:ext>
            </a:extLst>
          </p:cNvPr>
          <p:cNvGraphicFramePr>
            <a:graphicFrameLocks/>
          </p:cNvGraphicFramePr>
          <p:nvPr/>
        </p:nvGraphicFramePr>
        <p:xfrm>
          <a:off x="192405" y="919163"/>
          <a:ext cx="8759190" cy="3764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521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idx="10"/>
          </p:nvPr>
        </p:nvSpPr>
        <p:spPr/>
        <p:txBody>
          <a:bodyPr/>
          <a:lstStyle/>
          <a:p>
            <a:r>
              <a:rPr lang="en-US" dirty="0">
                <a:solidFill>
                  <a:srgbClr val="646469"/>
                </a:solidFill>
              </a:rPr>
              <a:t>Pension Portfolio Frontier Shift</a:t>
            </a:r>
          </a:p>
        </p:txBody>
      </p:sp>
      <p:sp>
        <p:nvSpPr>
          <p:cNvPr id="7" name="TextBox 6"/>
          <p:cNvSpPr txBox="1"/>
          <p:nvPr/>
        </p:nvSpPr>
        <p:spPr>
          <a:xfrm>
            <a:off x="457201" y="4782313"/>
            <a:ext cx="6226629" cy="246221"/>
          </a:xfrm>
          <a:prstGeom prst="rect">
            <a:avLst/>
          </a:prstGeom>
          <a:noFill/>
        </p:spPr>
        <p:txBody>
          <a:bodyPr wrap="square" lIns="0" tIns="0" rIns="0" bIns="0" rtlCol="0">
            <a:spAutoFit/>
          </a:bodyPr>
          <a:lstStyle/>
          <a:p>
            <a:pPr defTabSz="914378"/>
            <a:r>
              <a:rPr lang="en-US" sz="800" dirty="0">
                <a:solidFill>
                  <a:srgbClr val="646469"/>
                </a:solidFill>
                <a:latin typeface="Arial"/>
              </a:rPr>
              <a:t>Source: Return and volatility assumptions from Northern Trust Capital Market Assumptions: Five-Year Outlook Editions: 2022, 2021, 2020. Surplus volatility assumes plan duration of 14 and funded status of 100.</a:t>
            </a:r>
            <a:endParaRPr lang="en-US" sz="800" dirty="0">
              <a:solidFill>
                <a:srgbClr val="646469"/>
              </a:solidFill>
              <a:latin typeface="Arial"/>
              <a:cs typeface="Arial" panose="020B0604020202020204" pitchFamily="34" charset="0"/>
            </a:endParaRPr>
          </a:p>
        </p:txBody>
      </p:sp>
      <p:sp>
        <p:nvSpPr>
          <p:cNvPr id="2" name="Rectangle 1"/>
          <p:cNvSpPr/>
          <p:nvPr/>
        </p:nvSpPr>
        <p:spPr>
          <a:xfrm>
            <a:off x="4378037" y="1122219"/>
            <a:ext cx="394855" cy="32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013" dirty="0" err="1">
              <a:solidFill>
                <a:srgbClr val="FFFFFF"/>
              </a:solidFill>
              <a:latin typeface="Arial"/>
            </a:endParaRPr>
          </a:p>
        </p:txBody>
      </p:sp>
      <p:sp>
        <p:nvSpPr>
          <p:cNvPr id="9" name="object 4">
            <a:extLst>
              <a:ext uri="{FF2B5EF4-FFF2-40B4-BE49-F238E27FC236}">
                <a16:creationId xmlns:a16="http://schemas.microsoft.com/office/drawing/2014/main" id="{A6884579-AF13-482D-8772-53CFECFD471E}"/>
              </a:ext>
            </a:extLst>
          </p:cNvPr>
          <p:cNvSpPr/>
          <p:nvPr/>
        </p:nvSpPr>
        <p:spPr>
          <a:xfrm>
            <a:off x="826008" y="4145279"/>
            <a:ext cx="7586980" cy="0"/>
          </a:xfrm>
          <a:custGeom>
            <a:avLst/>
            <a:gdLst/>
            <a:ahLst/>
            <a:cxnLst/>
            <a:rect l="l" t="t" r="r" b="b"/>
            <a:pathLst>
              <a:path w="7586980">
                <a:moveTo>
                  <a:pt x="0" y="0"/>
                </a:moveTo>
                <a:lnTo>
                  <a:pt x="7586472" y="0"/>
                </a:lnTo>
              </a:path>
            </a:pathLst>
          </a:custGeom>
          <a:ln w="9525">
            <a:solidFill>
              <a:srgbClr val="E8E8E9"/>
            </a:solidFill>
          </a:ln>
        </p:spPr>
        <p:txBody>
          <a:bodyPr wrap="square" lIns="0" tIns="0" rIns="0" bIns="0" rtlCol="0"/>
          <a:lstStyle/>
          <a:p>
            <a:endParaRPr/>
          </a:p>
        </p:txBody>
      </p:sp>
      <p:grpSp>
        <p:nvGrpSpPr>
          <p:cNvPr id="10" name="object 5">
            <a:extLst>
              <a:ext uri="{FF2B5EF4-FFF2-40B4-BE49-F238E27FC236}">
                <a16:creationId xmlns:a16="http://schemas.microsoft.com/office/drawing/2014/main" id="{6FA1523A-8044-457C-ACAB-04B33B2FB272}"/>
              </a:ext>
            </a:extLst>
          </p:cNvPr>
          <p:cNvGrpSpPr/>
          <p:nvPr/>
        </p:nvGrpSpPr>
        <p:grpSpPr>
          <a:xfrm>
            <a:off x="2192321" y="1954621"/>
            <a:ext cx="5226685" cy="1762125"/>
            <a:chOff x="2192321" y="1954621"/>
            <a:chExt cx="5226685" cy="1762125"/>
          </a:xfrm>
        </p:grpSpPr>
        <p:sp>
          <p:nvSpPr>
            <p:cNvPr id="11" name="object 6">
              <a:extLst>
                <a:ext uri="{FF2B5EF4-FFF2-40B4-BE49-F238E27FC236}">
                  <a16:creationId xmlns:a16="http://schemas.microsoft.com/office/drawing/2014/main" id="{574D139D-1A5C-4AE0-BE47-CC0BCE66A369}"/>
                </a:ext>
              </a:extLst>
            </p:cNvPr>
            <p:cNvSpPr/>
            <p:nvPr/>
          </p:nvSpPr>
          <p:spPr>
            <a:xfrm>
              <a:off x="2259330" y="1992629"/>
              <a:ext cx="4988560" cy="1304925"/>
            </a:xfrm>
            <a:custGeom>
              <a:avLst/>
              <a:gdLst/>
              <a:ahLst/>
              <a:cxnLst/>
              <a:rect l="l" t="t" r="r" b="b"/>
              <a:pathLst>
                <a:path w="4988559" h="1304925">
                  <a:moveTo>
                    <a:pt x="0" y="1304544"/>
                  </a:moveTo>
                  <a:lnTo>
                    <a:pt x="661416" y="1068324"/>
                  </a:lnTo>
                  <a:lnTo>
                    <a:pt x="1388364" y="864107"/>
                  </a:lnTo>
                  <a:lnTo>
                    <a:pt x="2212848" y="562356"/>
                  </a:lnTo>
                  <a:lnTo>
                    <a:pt x="2897124" y="403859"/>
                  </a:lnTo>
                  <a:lnTo>
                    <a:pt x="3558540" y="269747"/>
                  </a:lnTo>
                  <a:lnTo>
                    <a:pt x="4296156" y="111252"/>
                  </a:lnTo>
                  <a:lnTo>
                    <a:pt x="4988052" y="0"/>
                  </a:lnTo>
                </a:path>
              </a:pathLst>
            </a:custGeom>
            <a:ln w="28575">
              <a:solidFill>
                <a:srgbClr val="0F5441"/>
              </a:solidFill>
            </a:ln>
          </p:spPr>
          <p:txBody>
            <a:bodyPr wrap="square" lIns="0" tIns="0" rIns="0" bIns="0" rtlCol="0"/>
            <a:lstStyle/>
            <a:p>
              <a:endParaRPr/>
            </a:p>
          </p:txBody>
        </p:sp>
        <p:pic>
          <p:nvPicPr>
            <p:cNvPr id="12" name="object 7">
              <a:extLst>
                <a:ext uri="{FF2B5EF4-FFF2-40B4-BE49-F238E27FC236}">
                  <a16:creationId xmlns:a16="http://schemas.microsoft.com/office/drawing/2014/main" id="{24430317-CEAC-4ECC-B2B7-8EE361D454F7}"/>
                </a:ext>
              </a:extLst>
            </p:cNvPr>
            <p:cNvPicPr/>
            <p:nvPr/>
          </p:nvPicPr>
          <p:blipFill>
            <a:blip r:embed="rId3" cstate="print"/>
            <a:stretch>
              <a:fillRect/>
            </a:stretch>
          </p:blipFill>
          <p:spPr>
            <a:xfrm>
              <a:off x="2222799" y="3259164"/>
              <a:ext cx="73532" cy="73533"/>
            </a:xfrm>
            <a:prstGeom prst="rect">
              <a:avLst/>
            </a:prstGeom>
          </p:spPr>
        </p:pic>
        <p:pic>
          <p:nvPicPr>
            <p:cNvPr id="13" name="object 8">
              <a:extLst>
                <a:ext uri="{FF2B5EF4-FFF2-40B4-BE49-F238E27FC236}">
                  <a16:creationId xmlns:a16="http://schemas.microsoft.com/office/drawing/2014/main" id="{1B62D361-EDC0-443C-BF79-80D63F77072E}"/>
                </a:ext>
              </a:extLst>
            </p:cNvPr>
            <p:cNvPicPr/>
            <p:nvPr/>
          </p:nvPicPr>
          <p:blipFill>
            <a:blip r:embed="rId4" cstate="print"/>
            <a:stretch>
              <a:fillRect/>
            </a:stretch>
          </p:blipFill>
          <p:spPr>
            <a:xfrm>
              <a:off x="2882693" y="3024468"/>
              <a:ext cx="73532" cy="73533"/>
            </a:xfrm>
            <a:prstGeom prst="rect">
              <a:avLst/>
            </a:prstGeom>
          </p:spPr>
        </p:pic>
        <p:pic>
          <p:nvPicPr>
            <p:cNvPr id="14" name="object 9">
              <a:extLst>
                <a:ext uri="{FF2B5EF4-FFF2-40B4-BE49-F238E27FC236}">
                  <a16:creationId xmlns:a16="http://schemas.microsoft.com/office/drawing/2014/main" id="{17842D75-ADC1-4375-9567-1A007D760AB0}"/>
                </a:ext>
              </a:extLst>
            </p:cNvPr>
            <p:cNvPicPr/>
            <p:nvPr/>
          </p:nvPicPr>
          <p:blipFill>
            <a:blip r:embed="rId5" cstate="print"/>
            <a:stretch>
              <a:fillRect/>
            </a:stretch>
          </p:blipFill>
          <p:spPr>
            <a:xfrm>
              <a:off x="3609641" y="2818728"/>
              <a:ext cx="73533" cy="73533"/>
            </a:xfrm>
            <a:prstGeom prst="rect">
              <a:avLst/>
            </a:prstGeom>
          </p:spPr>
        </p:pic>
        <p:pic>
          <p:nvPicPr>
            <p:cNvPr id="15" name="object 10">
              <a:extLst>
                <a:ext uri="{FF2B5EF4-FFF2-40B4-BE49-F238E27FC236}">
                  <a16:creationId xmlns:a16="http://schemas.microsoft.com/office/drawing/2014/main" id="{6DD1A297-FF81-4102-A43E-3380C3DBF0DF}"/>
                </a:ext>
              </a:extLst>
            </p:cNvPr>
            <p:cNvPicPr/>
            <p:nvPr/>
          </p:nvPicPr>
          <p:blipFill>
            <a:blip r:embed="rId6" cstate="print"/>
            <a:stretch>
              <a:fillRect/>
            </a:stretch>
          </p:blipFill>
          <p:spPr>
            <a:xfrm>
              <a:off x="4435647" y="2516977"/>
              <a:ext cx="73533" cy="73533"/>
            </a:xfrm>
            <a:prstGeom prst="rect">
              <a:avLst/>
            </a:prstGeom>
          </p:spPr>
        </p:pic>
        <p:pic>
          <p:nvPicPr>
            <p:cNvPr id="16" name="object 11">
              <a:extLst>
                <a:ext uri="{FF2B5EF4-FFF2-40B4-BE49-F238E27FC236}">
                  <a16:creationId xmlns:a16="http://schemas.microsoft.com/office/drawing/2014/main" id="{B4849F24-A562-4742-89CF-FCF59CAD2CFD}"/>
                </a:ext>
              </a:extLst>
            </p:cNvPr>
            <p:cNvPicPr/>
            <p:nvPr/>
          </p:nvPicPr>
          <p:blipFill>
            <a:blip r:embed="rId5" cstate="print"/>
            <a:stretch>
              <a:fillRect/>
            </a:stretch>
          </p:blipFill>
          <p:spPr>
            <a:xfrm>
              <a:off x="5118399" y="2360005"/>
              <a:ext cx="73533" cy="73533"/>
            </a:xfrm>
            <a:prstGeom prst="rect">
              <a:avLst/>
            </a:prstGeom>
          </p:spPr>
        </p:pic>
        <p:pic>
          <p:nvPicPr>
            <p:cNvPr id="17" name="object 12">
              <a:extLst>
                <a:ext uri="{FF2B5EF4-FFF2-40B4-BE49-F238E27FC236}">
                  <a16:creationId xmlns:a16="http://schemas.microsoft.com/office/drawing/2014/main" id="{32CAA288-03F1-4B47-87A8-16FA423743C6}"/>
                </a:ext>
              </a:extLst>
            </p:cNvPr>
            <p:cNvPicPr/>
            <p:nvPr/>
          </p:nvPicPr>
          <p:blipFill>
            <a:blip r:embed="rId3" cstate="print"/>
            <a:stretch>
              <a:fillRect/>
            </a:stretch>
          </p:blipFill>
          <p:spPr>
            <a:xfrm>
              <a:off x="5779815" y="2225893"/>
              <a:ext cx="73533" cy="73533"/>
            </a:xfrm>
            <a:prstGeom prst="rect">
              <a:avLst/>
            </a:prstGeom>
          </p:spPr>
        </p:pic>
        <p:pic>
          <p:nvPicPr>
            <p:cNvPr id="18" name="object 13">
              <a:extLst>
                <a:ext uri="{FF2B5EF4-FFF2-40B4-BE49-F238E27FC236}">
                  <a16:creationId xmlns:a16="http://schemas.microsoft.com/office/drawing/2014/main" id="{CF8CDC60-498B-403B-8E78-4D73FE5C0C1A}"/>
                </a:ext>
              </a:extLst>
            </p:cNvPr>
            <p:cNvPicPr/>
            <p:nvPr/>
          </p:nvPicPr>
          <p:blipFill>
            <a:blip r:embed="rId6" cstate="print"/>
            <a:stretch>
              <a:fillRect/>
            </a:stretch>
          </p:blipFill>
          <p:spPr>
            <a:xfrm>
              <a:off x="6517430" y="2067396"/>
              <a:ext cx="73532" cy="73533"/>
            </a:xfrm>
            <a:prstGeom prst="rect">
              <a:avLst/>
            </a:prstGeom>
          </p:spPr>
        </p:pic>
        <p:pic>
          <p:nvPicPr>
            <p:cNvPr id="19" name="object 14">
              <a:extLst>
                <a:ext uri="{FF2B5EF4-FFF2-40B4-BE49-F238E27FC236}">
                  <a16:creationId xmlns:a16="http://schemas.microsoft.com/office/drawing/2014/main" id="{0922FA85-976F-4556-AD10-B53E73AC6535}"/>
                </a:ext>
              </a:extLst>
            </p:cNvPr>
            <p:cNvPicPr/>
            <p:nvPr/>
          </p:nvPicPr>
          <p:blipFill>
            <a:blip r:embed="rId3" cstate="print"/>
            <a:stretch>
              <a:fillRect/>
            </a:stretch>
          </p:blipFill>
          <p:spPr>
            <a:xfrm>
              <a:off x="7209327" y="1954621"/>
              <a:ext cx="73532" cy="73533"/>
            </a:xfrm>
            <a:prstGeom prst="rect">
              <a:avLst/>
            </a:prstGeom>
          </p:spPr>
        </p:pic>
        <p:sp>
          <p:nvSpPr>
            <p:cNvPr id="20" name="object 15">
              <a:extLst>
                <a:ext uri="{FF2B5EF4-FFF2-40B4-BE49-F238E27FC236}">
                  <a16:creationId xmlns:a16="http://schemas.microsoft.com/office/drawing/2014/main" id="{70758974-FA69-4EE6-B95F-3B39A3B99E66}"/>
                </a:ext>
              </a:extLst>
            </p:cNvPr>
            <p:cNvSpPr/>
            <p:nvPr/>
          </p:nvSpPr>
          <p:spPr>
            <a:xfrm>
              <a:off x="2228850" y="2463545"/>
              <a:ext cx="5078095" cy="1127760"/>
            </a:xfrm>
            <a:custGeom>
              <a:avLst/>
              <a:gdLst/>
              <a:ahLst/>
              <a:cxnLst/>
              <a:rect l="l" t="t" r="r" b="b"/>
              <a:pathLst>
                <a:path w="5078095" h="1127760">
                  <a:moveTo>
                    <a:pt x="0" y="1127759"/>
                  </a:moveTo>
                  <a:lnTo>
                    <a:pt x="679704" y="894587"/>
                  </a:lnTo>
                  <a:lnTo>
                    <a:pt x="1438656" y="688847"/>
                  </a:lnTo>
                  <a:lnTo>
                    <a:pt x="2272284" y="431291"/>
                  </a:lnTo>
                  <a:lnTo>
                    <a:pt x="2964180" y="301751"/>
                  </a:lnTo>
                  <a:lnTo>
                    <a:pt x="3634740" y="201167"/>
                  </a:lnTo>
                  <a:lnTo>
                    <a:pt x="4376928" y="82295"/>
                  </a:lnTo>
                  <a:lnTo>
                    <a:pt x="5077968" y="0"/>
                  </a:lnTo>
                </a:path>
              </a:pathLst>
            </a:custGeom>
            <a:ln w="25400">
              <a:solidFill>
                <a:srgbClr val="00869B"/>
              </a:solidFill>
            </a:ln>
          </p:spPr>
          <p:txBody>
            <a:bodyPr wrap="square" lIns="0" tIns="0" rIns="0" bIns="0" rtlCol="0"/>
            <a:lstStyle/>
            <a:p>
              <a:endParaRPr/>
            </a:p>
          </p:txBody>
        </p:sp>
        <p:pic>
          <p:nvPicPr>
            <p:cNvPr id="21" name="object 16">
              <a:extLst>
                <a:ext uri="{FF2B5EF4-FFF2-40B4-BE49-F238E27FC236}">
                  <a16:creationId xmlns:a16="http://schemas.microsoft.com/office/drawing/2014/main" id="{8F9E7BD4-8C69-4EB5-BE62-2DD91F83A3EE}"/>
                </a:ext>
              </a:extLst>
            </p:cNvPr>
            <p:cNvPicPr/>
            <p:nvPr/>
          </p:nvPicPr>
          <p:blipFill>
            <a:blip r:embed="rId7" cstate="print"/>
            <a:stretch>
              <a:fillRect/>
            </a:stretch>
          </p:blipFill>
          <p:spPr>
            <a:xfrm>
              <a:off x="2192321" y="3554820"/>
              <a:ext cx="73532" cy="73532"/>
            </a:xfrm>
            <a:prstGeom prst="rect">
              <a:avLst/>
            </a:prstGeom>
          </p:spPr>
        </p:pic>
        <p:pic>
          <p:nvPicPr>
            <p:cNvPr id="22" name="object 17">
              <a:extLst>
                <a:ext uri="{FF2B5EF4-FFF2-40B4-BE49-F238E27FC236}">
                  <a16:creationId xmlns:a16="http://schemas.microsoft.com/office/drawing/2014/main" id="{AE6A2CFF-ED51-45D4-9748-FCBA8C1AD746}"/>
                </a:ext>
              </a:extLst>
            </p:cNvPr>
            <p:cNvPicPr/>
            <p:nvPr/>
          </p:nvPicPr>
          <p:blipFill>
            <a:blip r:embed="rId8" cstate="print"/>
            <a:stretch>
              <a:fillRect/>
            </a:stretch>
          </p:blipFill>
          <p:spPr>
            <a:xfrm>
              <a:off x="2872025" y="3320124"/>
              <a:ext cx="73532" cy="73533"/>
            </a:xfrm>
            <a:prstGeom prst="rect">
              <a:avLst/>
            </a:prstGeom>
          </p:spPr>
        </p:pic>
        <p:pic>
          <p:nvPicPr>
            <p:cNvPr id="23" name="object 18">
              <a:extLst>
                <a:ext uri="{FF2B5EF4-FFF2-40B4-BE49-F238E27FC236}">
                  <a16:creationId xmlns:a16="http://schemas.microsoft.com/office/drawing/2014/main" id="{DCC77087-2CA6-4F13-8ACA-CF0ED221A047}"/>
                </a:ext>
              </a:extLst>
            </p:cNvPr>
            <p:cNvPicPr/>
            <p:nvPr/>
          </p:nvPicPr>
          <p:blipFill>
            <a:blip r:embed="rId7" cstate="print"/>
            <a:stretch>
              <a:fillRect/>
            </a:stretch>
          </p:blipFill>
          <p:spPr>
            <a:xfrm>
              <a:off x="3630977" y="3115908"/>
              <a:ext cx="73533" cy="73533"/>
            </a:xfrm>
            <a:prstGeom prst="rect">
              <a:avLst/>
            </a:prstGeom>
          </p:spPr>
        </p:pic>
        <p:pic>
          <p:nvPicPr>
            <p:cNvPr id="24" name="object 19">
              <a:extLst>
                <a:ext uri="{FF2B5EF4-FFF2-40B4-BE49-F238E27FC236}">
                  <a16:creationId xmlns:a16="http://schemas.microsoft.com/office/drawing/2014/main" id="{1AA3D1CF-2822-47AA-8986-C6D0C7631AC5}"/>
                </a:ext>
              </a:extLst>
            </p:cNvPr>
            <p:cNvPicPr/>
            <p:nvPr/>
          </p:nvPicPr>
          <p:blipFill>
            <a:blip r:embed="rId9" cstate="print"/>
            <a:stretch>
              <a:fillRect/>
            </a:stretch>
          </p:blipFill>
          <p:spPr>
            <a:xfrm>
              <a:off x="4463081" y="2856828"/>
              <a:ext cx="73533" cy="73533"/>
            </a:xfrm>
            <a:prstGeom prst="rect">
              <a:avLst/>
            </a:prstGeom>
          </p:spPr>
        </p:pic>
        <p:pic>
          <p:nvPicPr>
            <p:cNvPr id="25" name="object 20">
              <a:extLst>
                <a:ext uri="{FF2B5EF4-FFF2-40B4-BE49-F238E27FC236}">
                  <a16:creationId xmlns:a16="http://schemas.microsoft.com/office/drawing/2014/main" id="{CEC681F5-BB0F-4B89-870D-7820A583E5F3}"/>
                </a:ext>
              </a:extLst>
            </p:cNvPr>
            <p:cNvPicPr/>
            <p:nvPr/>
          </p:nvPicPr>
          <p:blipFill>
            <a:blip r:embed="rId10" cstate="print"/>
            <a:stretch>
              <a:fillRect/>
            </a:stretch>
          </p:blipFill>
          <p:spPr>
            <a:xfrm>
              <a:off x="5156500" y="2728813"/>
              <a:ext cx="73533" cy="73533"/>
            </a:xfrm>
            <a:prstGeom prst="rect">
              <a:avLst/>
            </a:prstGeom>
          </p:spPr>
        </p:pic>
        <p:pic>
          <p:nvPicPr>
            <p:cNvPr id="26" name="object 21">
              <a:extLst>
                <a:ext uri="{FF2B5EF4-FFF2-40B4-BE49-F238E27FC236}">
                  <a16:creationId xmlns:a16="http://schemas.microsoft.com/office/drawing/2014/main" id="{958D2CAB-4210-4EBC-AF81-83B96EFADF7E}"/>
                </a:ext>
              </a:extLst>
            </p:cNvPr>
            <p:cNvPicPr/>
            <p:nvPr/>
          </p:nvPicPr>
          <p:blipFill>
            <a:blip r:embed="rId9" cstate="print"/>
            <a:stretch>
              <a:fillRect/>
            </a:stretch>
          </p:blipFill>
          <p:spPr>
            <a:xfrm>
              <a:off x="5825536" y="2626705"/>
              <a:ext cx="73533" cy="73533"/>
            </a:xfrm>
            <a:prstGeom prst="rect">
              <a:avLst/>
            </a:prstGeom>
          </p:spPr>
        </p:pic>
        <p:pic>
          <p:nvPicPr>
            <p:cNvPr id="27" name="object 22">
              <a:extLst>
                <a:ext uri="{FF2B5EF4-FFF2-40B4-BE49-F238E27FC236}">
                  <a16:creationId xmlns:a16="http://schemas.microsoft.com/office/drawing/2014/main" id="{7CD01DBB-31D0-43C9-B008-7848B4B4775B}"/>
                </a:ext>
              </a:extLst>
            </p:cNvPr>
            <p:cNvPicPr/>
            <p:nvPr/>
          </p:nvPicPr>
          <p:blipFill>
            <a:blip r:embed="rId9" cstate="print"/>
            <a:stretch>
              <a:fillRect/>
            </a:stretch>
          </p:blipFill>
          <p:spPr>
            <a:xfrm>
              <a:off x="6569247" y="2507833"/>
              <a:ext cx="73532" cy="73533"/>
            </a:xfrm>
            <a:prstGeom prst="rect">
              <a:avLst/>
            </a:prstGeom>
          </p:spPr>
        </p:pic>
        <p:pic>
          <p:nvPicPr>
            <p:cNvPr id="28" name="object 23">
              <a:extLst>
                <a:ext uri="{FF2B5EF4-FFF2-40B4-BE49-F238E27FC236}">
                  <a16:creationId xmlns:a16="http://schemas.microsoft.com/office/drawing/2014/main" id="{D782FD1D-E18E-458E-BE8E-7A491581F48C}"/>
                </a:ext>
              </a:extLst>
            </p:cNvPr>
            <p:cNvPicPr/>
            <p:nvPr/>
          </p:nvPicPr>
          <p:blipFill>
            <a:blip r:embed="rId10" cstate="print"/>
            <a:stretch>
              <a:fillRect/>
            </a:stretch>
          </p:blipFill>
          <p:spPr>
            <a:xfrm>
              <a:off x="7270287" y="2427061"/>
              <a:ext cx="73532" cy="73533"/>
            </a:xfrm>
            <a:prstGeom prst="rect">
              <a:avLst/>
            </a:prstGeom>
          </p:spPr>
        </p:pic>
        <p:sp>
          <p:nvSpPr>
            <p:cNvPr id="29" name="object 24">
              <a:extLst>
                <a:ext uri="{FF2B5EF4-FFF2-40B4-BE49-F238E27FC236}">
                  <a16:creationId xmlns:a16="http://schemas.microsoft.com/office/drawing/2014/main" id="{5B1F2E66-D78C-4391-B155-01453B15D7EE}"/>
                </a:ext>
              </a:extLst>
            </p:cNvPr>
            <p:cNvSpPr/>
            <p:nvPr/>
          </p:nvSpPr>
          <p:spPr>
            <a:xfrm>
              <a:off x="2237994" y="2711957"/>
              <a:ext cx="5145405" cy="967740"/>
            </a:xfrm>
            <a:custGeom>
              <a:avLst/>
              <a:gdLst/>
              <a:ahLst/>
              <a:cxnLst/>
              <a:rect l="l" t="t" r="r" b="b"/>
              <a:pathLst>
                <a:path w="5145405" h="967739">
                  <a:moveTo>
                    <a:pt x="0" y="967740"/>
                  </a:moveTo>
                  <a:lnTo>
                    <a:pt x="675132" y="839724"/>
                  </a:lnTo>
                  <a:lnTo>
                    <a:pt x="1432560" y="658368"/>
                  </a:lnTo>
                  <a:lnTo>
                    <a:pt x="2302764" y="405384"/>
                  </a:lnTo>
                  <a:lnTo>
                    <a:pt x="3003804" y="284988"/>
                  </a:lnTo>
                  <a:lnTo>
                    <a:pt x="3678936" y="195072"/>
                  </a:lnTo>
                  <a:lnTo>
                    <a:pt x="4436364" y="73152"/>
                  </a:lnTo>
                  <a:lnTo>
                    <a:pt x="5145024" y="0"/>
                  </a:lnTo>
                </a:path>
              </a:pathLst>
            </a:custGeom>
            <a:ln w="25400">
              <a:solidFill>
                <a:srgbClr val="636369"/>
              </a:solidFill>
            </a:ln>
          </p:spPr>
          <p:txBody>
            <a:bodyPr wrap="square" lIns="0" tIns="0" rIns="0" bIns="0" rtlCol="0"/>
            <a:lstStyle/>
            <a:p>
              <a:endParaRPr/>
            </a:p>
          </p:txBody>
        </p:sp>
        <p:pic>
          <p:nvPicPr>
            <p:cNvPr id="30" name="object 25">
              <a:extLst>
                <a:ext uri="{FF2B5EF4-FFF2-40B4-BE49-F238E27FC236}">
                  <a16:creationId xmlns:a16="http://schemas.microsoft.com/office/drawing/2014/main" id="{DECDD3CC-1DAE-4E4E-91A1-9FB7402E818C}"/>
                </a:ext>
              </a:extLst>
            </p:cNvPr>
            <p:cNvPicPr/>
            <p:nvPr/>
          </p:nvPicPr>
          <p:blipFill>
            <a:blip r:embed="rId11" cstate="print"/>
            <a:stretch>
              <a:fillRect/>
            </a:stretch>
          </p:blipFill>
          <p:spPr>
            <a:xfrm>
              <a:off x="2201465" y="3643212"/>
              <a:ext cx="73532" cy="73532"/>
            </a:xfrm>
            <a:prstGeom prst="rect">
              <a:avLst/>
            </a:prstGeom>
          </p:spPr>
        </p:pic>
        <p:pic>
          <p:nvPicPr>
            <p:cNvPr id="31" name="object 26">
              <a:extLst>
                <a:ext uri="{FF2B5EF4-FFF2-40B4-BE49-F238E27FC236}">
                  <a16:creationId xmlns:a16="http://schemas.microsoft.com/office/drawing/2014/main" id="{620ABEEB-18EB-452F-86AE-B41BDB705A9B}"/>
                </a:ext>
              </a:extLst>
            </p:cNvPr>
            <p:cNvPicPr/>
            <p:nvPr/>
          </p:nvPicPr>
          <p:blipFill>
            <a:blip r:embed="rId12" cstate="print"/>
            <a:stretch>
              <a:fillRect/>
            </a:stretch>
          </p:blipFill>
          <p:spPr>
            <a:xfrm>
              <a:off x="2876597" y="3515196"/>
              <a:ext cx="73532" cy="73532"/>
            </a:xfrm>
            <a:prstGeom prst="rect">
              <a:avLst/>
            </a:prstGeom>
          </p:spPr>
        </p:pic>
        <p:pic>
          <p:nvPicPr>
            <p:cNvPr id="32" name="object 27">
              <a:extLst>
                <a:ext uri="{FF2B5EF4-FFF2-40B4-BE49-F238E27FC236}">
                  <a16:creationId xmlns:a16="http://schemas.microsoft.com/office/drawing/2014/main" id="{FCDE3075-F50A-486F-AD01-4F9574F1C9EC}"/>
                </a:ext>
              </a:extLst>
            </p:cNvPr>
            <p:cNvPicPr/>
            <p:nvPr/>
          </p:nvPicPr>
          <p:blipFill>
            <a:blip r:embed="rId13" cstate="print"/>
            <a:stretch>
              <a:fillRect/>
            </a:stretch>
          </p:blipFill>
          <p:spPr>
            <a:xfrm>
              <a:off x="3632501" y="3333840"/>
              <a:ext cx="73533" cy="73533"/>
            </a:xfrm>
            <a:prstGeom prst="rect">
              <a:avLst/>
            </a:prstGeom>
          </p:spPr>
        </p:pic>
        <p:pic>
          <p:nvPicPr>
            <p:cNvPr id="33" name="object 28">
              <a:extLst>
                <a:ext uri="{FF2B5EF4-FFF2-40B4-BE49-F238E27FC236}">
                  <a16:creationId xmlns:a16="http://schemas.microsoft.com/office/drawing/2014/main" id="{C38B6539-F497-4959-8FBC-6318C708C2BC}"/>
                </a:ext>
              </a:extLst>
            </p:cNvPr>
            <p:cNvPicPr/>
            <p:nvPr/>
          </p:nvPicPr>
          <p:blipFill>
            <a:blip r:embed="rId13" cstate="print"/>
            <a:stretch>
              <a:fillRect/>
            </a:stretch>
          </p:blipFill>
          <p:spPr>
            <a:xfrm>
              <a:off x="4504228" y="3079332"/>
              <a:ext cx="73533" cy="73533"/>
            </a:xfrm>
            <a:prstGeom prst="rect">
              <a:avLst/>
            </a:prstGeom>
          </p:spPr>
        </p:pic>
        <p:pic>
          <p:nvPicPr>
            <p:cNvPr id="34" name="object 29">
              <a:extLst>
                <a:ext uri="{FF2B5EF4-FFF2-40B4-BE49-F238E27FC236}">
                  <a16:creationId xmlns:a16="http://schemas.microsoft.com/office/drawing/2014/main" id="{AFE372FC-20A1-4876-A2CE-DF2244EB8E27}"/>
                </a:ext>
              </a:extLst>
            </p:cNvPr>
            <p:cNvPicPr/>
            <p:nvPr/>
          </p:nvPicPr>
          <p:blipFill>
            <a:blip r:embed="rId12" cstate="print"/>
            <a:stretch>
              <a:fillRect/>
            </a:stretch>
          </p:blipFill>
          <p:spPr>
            <a:xfrm>
              <a:off x="5203744" y="2958936"/>
              <a:ext cx="73533" cy="73533"/>
            </a:xfrm>
            <a:prstGeom prst="rect">
              <a:avLst/>
            </a:prstGeom>
          </p:spPr>
        </p:pic>
        <p:pic>
          <p:nvPicPr>
            <p:cNvPr id="35" name="object 30">
              <a:extLst>
                <a:ext uri="{FF2B5EF4-FFF2-40B4-BE49-F238E27FC236}">
                  <a16:creationId xmlns:a16="http://schemas.microsoft.com/office/drawing/2014/main" id="{A54126AE-85F1-485E-9950-5F52E3D951CA}"/>
                </a:ext>
              </a:extLst>
            </p:cNvPr>
            <p:cNvPicPr/>
            <p:nvPr/>
          </p:nvPicPr>
          <p:blipFill>
            <a:blip r:embed="rId12" cstate="print"/>
            <a:stretch>
              <a:fillRect/>
            </a:stretch>
          </p:blipFill>
          <p:spPr>
            <a:xfrm>
              <a:off x="5880399" y="2869020"/>
              <a:ext cx="73533" cy="73533"/>
            </a:xfrm>
            <a:prstGeom prst="rect">
              <a:avLst/>
            </a:prstGeom>
          </p:spPr>
        </p:pic>
        <p:pic>
          <p:nvPicPr>
            <p:cNvPr id="36" name="object 31">
              <a:extLst>
                <a:ext uri="{FF2B5EF4-FFF2-40B4-BE49-F238E27FC236}">
                  <a16:creationId xmlns:a16="http://schemas.microsoft.com/office/drawing/2014/main" id="{A269EED4-33F3-4D90-8EDC-7FE22EDE5293}"/>
                </a:ext>
              </a:extLst>
            </p:cNvPr>
            <p:cNvPicPr/>
            <p:nvPr/>
          </p:nvPicPr>
          <p:blipFill>
            <a:blip r:embed="rId14" cstate="print"/>
            <a:stretch>
              <a:fillRect/>
            </a:stretch>
          </p:blipFill>
          <p:spPr>
            <a:xfrm>
              <a:off x="6636303" y="2748624"/>
              <a:ext cx="73532" cy="73533"/>
            </a:xfrm>
            <a:prstGeom prst="rect">
              <a:avLst/>
            </a:prstGeom>
          </p:spPr>
        </p:pic>
        <p:pic>
          <p:nvPicPr>
            <p:cNvPr id="37" name="object 32">
              <a:extLst>
                <a:ext uri="{FF2B5EF4-FFF2-40B4-BE49-F238E27FC236}">
                  <a16:creationId xmlns:a16="http://schemas.microsoft.com/office/drawing/2014/main" id="{622EA0A6-4787-4E87-B146-D346E7022975}"/>
                </a:ext>
              </a:extLst>
            </p:cNvPr>
            <p:cNvPicPr/>
            <p:nvPr/>
          </p:nvPicPr>
          <p:blipFill>
            <a:blip r:embed="rId11" cstate="print"/>
            <a:stretch>
              <a:fillRect/>
            </a:stretch>
          </p:blipFill>
          <p:spPr>
            <a:xfrm>
              <a:off x="7344962" y="2675472"/>
              <a:ext cx="73532" cy="73533"/>
            </a:xfrm>
            <a:prstGeom prst="rect">
              <a:avLst/>
            </a:prstGeom>
          </p:spPr>
        </p:pic>
      </p:grpSp>
      <p:sp>
        <p:nvSpPr>
          <p:cNvPr id="38" name="object 33">
            <a:extLst>
              <a:ext uri="{FF2B5EF4-FFF2-40B4-BE49-F238E27FC236}">
                <a16:creationId xmlns:a16="http://schemas.microsoft.com/office/drawing/2014/main" id="{64374085-DDDB-4030-A137-34AF9ABFA783}"/>
              </a:ext>
            </a:extLst>
          </p:cNvPr>
          <p:cNvSpPr txBox="1"/>
          <p:nvPr/>
        </p:nvSpPr>
        <p:spPr>
          <a:xfrm>
            <a:off x="2091716" y="3041870"/>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90</a:t>
            </a:r>
            <a:r>
              <a:rPr sz="1000" b="1" spc="-5" dirty="0">
                <a:solidFill>
                  <a:srgbClr val="0F5441"/>
                </a:solidFill>
                <a:latin typeface="Arial"/>
                <a:cs typeface="Arial"/>
              </a:rPr>
              <a:t>LH</a:t>
            </a:r>
            <a:endParaRPr sz="1000">
              <a:latin typeface="Arial"/>
              <a:cs typeface="Arial"/>
            </a:endParaRPr>
          </a:p>
        </p:txBody>
      </p:sp>
      <p:sp>
        <p:nvSpPr>
          <p:cNvPr id="39" name="object 34">
            <a:extLst>
              <a:ext uri="{FF2B5EF4-FFF2-40B4-BE49-F238E27FC236}">
                <a16:creationId xmlns:a16="http://schemas.microsoft.com/office/drawing/2014/main" id="{5D7E8219-033B-440B-B878-CB536BA629E1}"/>
              </a:ext>
            </a:extLst>
          </p:cNvPr>
          <p:cNvSpPr txBox="1"/>
          <p:nvPr/>
        </p:nvSpPr>
        <p:spPr>
          <a:xfrm>
            <a:off x="2752510" y="2805710"/>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80</a:t>
            </a:r>
            <a:r>
              <a:rPr sz="1000" b="1" spc="-5" dirty="0">
                <a:solidFill>
                  <a:srgbClr val="0F5441"/>
                </a:solidFill>
                <a:latin typeface="Arial"/>
                <a:cs typeface="Arial"/>
              </a:rPr>
              <a:t>LH</a:t>
            </a:r>
            <a:endParaRPr sz="1000">
              <a:latin typeface="Arial"/>
              <a:cs typeface="Arial"/>
            </a:endParaRPr>
          </a:p>
        </p:txBody>
      </p:sp>
      <p:sp>
        <p:nvSpPr>
          <p:cNvPr id="40" name="object 35">
            <a:extLst>
              <a:ext uri="{FF2B5EF4-FFF2-40B4-BE49-F238E27FC236}">
                <a16:creationId xmlns:a16="http://schemas.microsoft.com/office/drawing/2014/main" id="{C70E7C3A-A2FB-4AB9-AAAE-2E725156E46F}"/>
              </a:ext>
            </a:extLst>
          </p:cNvPr>
          <p:cNvSpPr txBox="1"/>
          <p:nvPr/>
        </p:nvSpPr>
        <p:spPr>
          <a:xfrm>
            <a:off x="3479081" y="2601299"/>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70</a:t>
            </a:r>
            <a:r>
              <a:rPr sz="1000" b="1" spc="-5" dirty="0">
                <a:solidFill>
                  <a:srgbClr val="0F5441"/>
                </a:solidFill>
                <a:latin typeface="Arial"/>
                <a:cs typeface="Arial"/>
              </a:rPr>
              <a:t>LH</a:t>
            </a:r>
            <a:endParaRPr sz="1000">
              <a:latin typeface="Arial"/>
              <a:cs typeface="Arial"/>
            </a:endParaRPr>
          </a:p>
        </p:txBody>
      </p:sp>
      <p:sp>
        <p:nvSpPr>
          <p:cNvPr id="41" name="object 36">
            <a:extLst>
              <a:ext uri="{FF2B5EF4-FFF2-40B4-BE49-F238E27FC236}">
                <a16:creationId xmlns:a16="http://schemas.microsoft.com/office/drawing/2014/main" id="{00735F4B-CDF2-4C0F-AD3E-1A888B76AC18}"/>
              </a:ext>
            </a:extLst>
          </p:cNvPr>
          <p:cNvSpPr txBox="1"/>
          <p:nvPr/>
        </p:nvSpPr>
        <p:spPr>
          <a:xfrm>
            <a:off x="4304694" y="2299489"/>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60</a:t>
            </a:r>
            <a:r>
              <a:rPr sz="1000" b="1" spc="-5" dirty="0">
                <a:solidFill>
                  <a:srgbClr val="0F5441"/>
                </a:solidFill>
                <a:latin typeface="Arial"/>
                <a:cs typeface="Arial"/>
              </a:rPr>
              <a:t>LH</a:t>
            </a:r>
            <a:endParaRPr sz="1000">
              <a:latin typeface="Arial"/>
              <a:cs typeface="Arial"/>
            </a:endParaRPr>
          </a:p>
        </p:txBody>
      </p:sp>
      <p:sp>
        <p:nvSpPr>
          <p:cNvPr id="42" name="object 37">
            <a:extLst>
              <a:ext uri="{FF2B5EF4-FFF2-40B4-BE49-F238E27FC236}">
                <a16:creationId xmlns:a16="http://schemas.microsoft.com/office/drawing/2014/main" id="{A448E7BC-B67A-4001-856B-61A4C9DD750B}"/>
              </a:ext>
            </a:extLst>
          </p:cNvPr>
          <p:cNvSpPr txBox="1"/>
          <p:nvPr/>
        </p:nvSpPr>
        <p:spPr>
          <a:xfrm>
            <a:off x="4987877" y="2141753"/>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50</a:t>
            </a:r>
            <a:r>
              <a:rPr sz="1000" b="1" spc="-5" dirty="0">
                <a:solidFill>
                  <a:srgbClr val="0F5441"/>
                </a:solidFill>
                <a:latin typeface="Arial"/>
                <a:cs typeface="Arial"/>
              </a:rPr>
              <a:t>LH</a:t>
            </a:r>
            <a:endParaRPr sz="1000">
              <a:latin typeface="Arial"/>
              <a:cs typeface="Arial"/>
            </a:endParaRPr>
          </a:p>
        </p:txBody>
      </p:sp>
      <p:sp>
        <p:nvSpPr>
          <p:cNvPr id="43" name="object 38">
            <a:extLst>
              <a:ext uri="{FF2B5EF4-FFF2-40B4-BE49-F238E27FC236}">
                <a16:creationId xmlns:a16="http://schemas.microsoft.com/office/drawing/2014/main" id="{2542E8C5-299A-49C6-BC46-BFB7CDB1EDA7}"/>
              </a:ext>
            </a:extLst>
          </p:cNvPr>
          <p:cNvSpPr txBox="1"/>
          <p:nvPr/>
        </p:nvSpPr>
        <p:spPr>
          <a:xfrm>
            <a:off x="5649557" y="2007166"/>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40</a:t>
            </a:r>
            <a:r>
              <a:rPr sz="1000" b="1" spc="-5" dirty="0">
                <a:solidFill>
                  <a:srgbClr val="0F5441"/>
                </a:solidFill>
                <a:latin typeface="Arial"/>
                <a:cs typeface="Arial"/>
              </a:rPr>
              <a:t>LH</a:t>
            </a:r>
            <a:endParaRPr sz="1000">
              <a:latin typeface="Arial"/>
              <a:cs typeface="Arial"/>
            </a:endParaRPr>
          </a:p>
        </p:txBody>
      </p:sp>
      <p:sp>
        <p:nvSpPr>
          <p:cNvPr id="44" name="object 39">
            <a:extLst>
              <a:ext uri="{FF2B5EF4-FFF2-40B4-BE49-F238E27FC236}">
                <a16:creationId xmlns:a16="http://schemas.microsoft.com/office/drawing/2014/main" id="{2ADE94F1-6A03-4FB7-8502-AA02245BEC34}"/>
              </a:ext>
            </a:extLst>
          </p:cNvPr>
          <p:cNvSpPr txBox="1"/>
          <p:nvPr/>
        </p:nvSpPr>
        <p:spPr>
          <a:xfrm>
            <a:off x="6386879" y="1849304"/>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30</a:t>
            </a:r>
            <a:r>
              <a:rPr sz="1000" b="1" spc="-5" dirty="0">
                <a:solidFill>
                  <a:srgbClr val="0F5441"/>
                </a:solidFill>
                <a:latin typeface="Arial"/>
                <a:cs typeface="Arial"/>
              </a:rPr>
              <a:t>LH</a:t>
            </a:r>
            <a:endParaRPr sz="1000">
              <a:latin typeface="Arial"/>
              <a:cs typeface="Arial"/>
            </a:endParaRPr>
          </a:p>
        </p:txBody>
      </p:sp>
      <p:sp>
        <p:nvSpPr>
          <p:cNvPr id="45" name="object 40">
            <a:extLst>
              <a:ext uri="{FF2B5EF4-FFF2-40B4-BE49-F238E27FC236}">
                <a16:creationId xmlns:a16="http://schemas.microsoft.com/office/drawing/2014/main" id="{3683EC52-5A40-46E3-9808-A95B9545D61F}"/>
              </a:ext>
            </a:extLst>
          </p:cNvPr>
          <p:cNvSpPr txBox="1"/>
          <p:nvPr/>
        </p:nvSpPr>
        <p:spPr>
          <a:xfrm>
            <a:off x="7079296" y="1737358"/>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20</a:t>
            </a:r>
            <a:r>
              <a:rPr sz="1000" b="1" spc="-5" dirty="0">
                <a:solidFill>
                  <a:srgbClr val="0F5441"/>
                </a:solidFill>
                <a:latin typeface="Arial"/>
                <a:cs typeface="Arial"/>
              </a:rPr>
              <a:t>LH</a:t>
            </a:r>
            <a:endParaRPr sz="1000">
              <a:latin typeface="Arial"/>
              <a:cs typeface="Arial"/>
            </a:endParaRPr>
          </a:p>
        </p:txBody>
      </p:sp>
      <p:sp>
        <p:nvSpPr>
          <p:cNvPr id="46" name="object 41">
            <a:extLst>
              <a:ext uri="{FF2B5EF4-FFF2-40B4-BE49-F238E27FC236}">
                <a16:creationId xmlns:a16="http://schemas.microsoft.com/office/drawing/2014/main" id="{0EAEAB5F-E34E-44BE-922D-3D6E9BC179D1}"/>
              </a:ext>
            </a:extLst>
          </p:cNvPr>
          <p:cNvSpPr txBox="1"/>
          <p:nvPr/>
        </p:nvSpPr>
        <p:spPr>
          <a:xfrm>
            <a:off x="2060852" y="3336218"/>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90</a:t>
            </a:r>
            <a:r>
              <a:rPr sz="1000" b="1" spc="-5" dirty="0">
                <a:solidFill>
                  <a:srgbClr val="009FAA"/>
                </a:solidFill>
                <a:latin typeface="Arial"/>
                <a:cs typeface="Arial"/>
              </a:rPr>
              <a:t>LH</a:t>
            </a:r>
            <a:endParaRPr sz="1000">
              <a:latin typeface="Arial"/>
              <a:cs typeface="Arial"/>
            </a:endParaRPr>
          </a:p>
        </p:txBody>
      </p:sp>
      <p:sp>
        <p:nvSpPr>
          <p:cNvPr id="47" name="object 42">
            <a:extLst>
              <a:ext uri="{FF2B5EF4-FFF2-40B4-BE49-F238E27FC236}">
                <a16:creationId xmlns:a16="http://schemas.microsoft.com/office/drawing/2014/main" id="{36B8F03C-0522-4479-BDBF-498BF7EE2B73}"/>
              </a:ext>
            </a:extLst>
          </p:cNvPr>
          <p:cNvSpPr txBox="1"/>
          <p:nvPr/>
        </p:nvSpPr>
        <p:spPr>
          <a:xfrm>
            <a:off x="2741253" y="3102713"/>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80</a:t>
            </a:r>
            <a:r>
              <a:rPr sz="1000" b="1" spc="-5" dirty="0">
                <a:solidFill>
                  <a:srgbClr val="009FAA"/>
                </a:solidFill>
                <a:latin typeface="Arial"/>
                <a:cs typeface="Arial"/>
              </a:rPr>
              <a:t>LH</a:t>
            </a:r>
            <a:endParaRPr sz="1000">
              <a:latin typeface="Arial"/>
              <a:cs typeface="Arial"/>
            </a:endParaRPr>
          </a:p>
        </p:txBody>
      </p:sp>
      <p:sp>
        <p:nvSpPr>
          <p:cNvPr id="48" name="object 43">
            <a:extLst>
              <a:ext uri="{FF2B5EF4-FFF2-40B4-BE49-F238E27FC236}">
                <a16:creationId xmlns:a16="http://schemas.microsoft.com/office/drawing/2014/main" id="{4698A502-D280-42FA-A930-A0D3A694803E}"/>
              </a:ext>
            </a:extLst>
          </p:cNvPr>
          <p:cNvSpPr txBox="1"/>
          <p:nvPr/>
        </p:nvSpPr>
        <p:spPr>
          <a:xfrm>
            <a:off x="3499825" y="2897670"/>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70</a:t>
            </a:r>
            <a:r>
              <a:rPr sz="1000" b="1" spc="-5" dirty="0">
                <a:solidFill>
                  <a:srgbClr val="009FAA"/>
                </a:solidFill>
                <a:latin typeface="Arial"/>
                <a:cs typeface="Arial"/>
              </a:rPr>
              <a:t>LH</a:t>
            </a:r>
            <a:endParaRPr sz="1000">
              <a:latin typeface="Arial"/>
              <a:cs typeface="Arial"/>
            </a:endParaRPr>
          </a:p>
        </p:txBody>
      </p:sp>
      <p:sp>
        <p:nvSpPr>
          <p:cNvPr id="49" name="object 44">
            <a:extLst>
              <a:ext uri="{FF2B5EF4-FFF2-40B4-BE49-F238E27FC236}">
                <a16:creationId xmlns:a16="http://schemas.microsoft.com/office/drawing/2014/main" id="{9DD7DB1E-6EA8-42A1-A6F2-FF7B6A677B99}"/>
              </a:ext>
            </a:extLst>
          </p:cNvPr>
          <p:cNvSpPr txBox="1"/>
          <p:nvPr/>
        </p:nvSpPr>
        <p:spPr>
          <a:xfrm>
            <a:off x="4332901" y="2638993"/>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60</a:t>
            </a:r>
            <a:r>
              <a:rPr sz="1000" b="1" spc="-5" dirty="0">
                <a:solidFill>
                  <a:srgbClr val="009FAA"/>
                </a:solidFill>
                <a:latin typeface="Arial"/>
                <a:cs typeface="Arial"/>
              </a:rPr>
              <a:t>LH</a:t>
            </a:r>
            <a:endParaRPr sz="1000">
              <a:latin typeface="Arial"/>
              <a:cs typeface="Arial"/>
            </a:endParaRPr>
          </a:p>
        </p:txBody>
      </p:sp>
      <p:sp>
        <p:nvSpPr>
          <p:cNvPr id="50" name="object 45">
            <a:extLst>
              <a:ext uri="{FF2B5EF4-FFF2-40B4-BE49-F238E27FC236}">
                <a16:creationId xmlns:a16="http://schemas.microsoft.com/office/drawing/2014/main" id="{5ADFA226-BBD0-4A27-AF9D-A34E8881AF64}"/>
              </a:ext>
            </a:extLst>
          </p:cNvPr>
          <p:cNvSpPr txBox="1"/>
          <p:nvPr/>
        </p:nvSpPr>
        <p:spPr>
          <a:xfrm>
            <a:off x="5025319" y="2510225"/>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50</a:t>
            </a:r>
            <a:r>
              <a:rPr sz="1000" b="1" spc="-5" dirty="0">
                <a:solidFill>
                  <a:srgbClr val="009FAA"/>
                </a:solidFill>
                <a:latin typeface="Arial"/>
                <a:cs typeface="Arial"/>
              </a:rPr>
              <a:t>LH</a:t>
            </a:r>
            <a:endParaRPr sz="1000">
              <a:latin typeface="Arial"/>
              <a:cs typeface="Arial"/>
            </a:endParaRPr>
          </a:p>
        </p:txBody>
      </p:sp>
      <p:sp>
        <p:nvSpPr>
          <p:cNvPr id="51" name="object 46">
            <a:extLst>
              <a:ext uri="{FF2B5EF4-FFF2-40B4-BE49-F238E27FC236}">
                <a16:creationId xmlns:a16="http://schemas.microsoft.com/office/drawing/2014/main" id="{34C48C5C-CEEB-4BE2-BC1B-854BE7949B27}"/>
              </a:ext>
            </a:extLst>
          </p:cNvPr>
          <p:cNvSpPr txBox="1"/>
          <p:nvPr/>
        </p:nvSpPr>
        <p:spPr>
          <a:xfrm>
            <a:off x="5694967" y="2409031"/>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40</a:t>
            </a:r>
            <a:r>
              <a:rPr sz="1000" b="1" spc="-5" dirty="0">
                <a:solidFill>
                  <a:srgbClr val="009FAA"/>
                </a:solidFill>
                <a:latin typeface="Arial"/>
                <a:cs typeface="Arial"/>
              </a:rPr>
              <a:t>LH</a:t>
            </a:r>
            <a:endParaRPr sz="1000">
              <a:latin typeface="Arial"/>
              <a:cs typeface="Arial"/>
            </a:endParaRPr>
          </a:p>
        </p:txBody>
      </p:sp>
      <p:sp>
        <p:nvSpPr>
          <p:cNvPr id="52" name="object 47">
            <a:extLst>
              <a:ext uri="{FF2B5EF4-FFF2-40B4-BE49-F238E27FC236}">
                <a16:creationId xmlns:a16="http://schemas.microsoft.com/office/drawing/2014/main" id="{369C561F-F5C9-44BE-A4B9-601A917D3858}"/>
              </a:ext>
            </a:extLst>
          </p:cNvPr>
          <p:cNvSpPr txBox="1"/>
          <p:nvPr/>
        </p:nvSpPr>
        <p:spPr>
          <a:xfrm>
            <a:off x="6437981" y="2290508"/>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30</a:t>
            </a:r>
            <a:r>
              <a:rPr sz="1000" b="1" spc="-5" dirty="0">
                <a:solidFill>
                  <a:srgbClr val="009FAA"/>
                </a:solidFill>
                <a:latin typeface="Arial"/>
                <a:cs typeface="Arial"/>
              </a:rPr>
              <a:t>LH</a:t>
            </a:r>
            <a:endParaRPr sz="1000">
              <a:latin typeface="Arial"/>
              <a:cs typeface="Arial"/>
            </a:endParaRPr>
          </a:p>
        </p:txBody>
      </p:sp>
      <p:sp>
        <p:nvSpPr>
          <p:cNvPr id="53" name="object 48">
            <a:extLst>
              <a:ext uri="{FF2B5EF4-FFF2-40B4-BE49-F238E27FC236}">
                <a16:creationId xmlns:a16="http://schemas.microsoft.com/office/drawing/2014/main" id="{E7A282D3-321C-4945-AC81-2218278E48D0}"/>
              </a:ext>
            </a:extLst>
          </p:cNvPr>
          <p:cNvSpPr txBox="1"/>
          <p:nvPr/>
        </p:nvSpPr>
        <p:spPr>
          <a:xfrm>
            <a:off x="7139127" y="2208541"/>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9FAA"/>
                </a:solidFill>
                <a:latin typeface="Arial"/>
                <a:cs typeface="Arial"/>
              </a:rPr>
              <a:t>20</a:t>
            </a:r>
            <a:r>
              <a:rPr sz="1000" b="1" spc="-5" dirty="0">
                <a:solidFill>
                  <a:srgbClr val="009FAA"/>
                </a:solidFill>
                <a:latin typeface="Arial"/>
                <a:cs typeface="Arial"/>
              </a:rPr>
              <a:t>LH</a:t>
            </a:r>
            <a:endParaRPr sz="1000">
              <a:latin typeface="Arial"/>
              <a:cs typeface="Arial"/>
            </a:endParaRPr>
          </a:p>
        </p:txBody>
      </p:sp>
      <p:sp>
        <p:nvSpPr>
          <p:cNvPr id="54" name="object 49">
            <a:extLst>
              <a:ext uri="{FF2B5EF4-FFF2-40B4-BE49-F238E27FC236}">
                <a16:creationId xmlns:a16="http://schemas.microsoft.com/office/drawing/2014/main" id="{42A7EEB8-6F05-449D-A9A4-2E9C28172763}"/>
              </a:ext>
            </a:extLst>
          </p:cNvPr>
          <p:cNvSpPr txBox="1"/>
          <p:nvPr/>
        </p:nvSpPr>
        <p:spPr>
          <a:xfrm>
            <a:off x="2070592" y="3748455"/>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90</a:t>
            </a:r>
            <a:r>
              <a:rPr sz="1000" b="1" spc="-5" dirty="0">
                <a:solidFill>
                  <a:srgbClr val="636369"/>
                </a:solidFill>
                <a:latin typeface="Arial"/>
                <a:cs typeface="Arial"/>
              </a:rPr>
              <a:t>LH</a:t>
            </a:r>
            <a:endParaRPr sz="1000">
              <a:latin typeface="Arial"/>
              <a:cs typeface="Arial"/>
            </a:endParaRPr>
          </a:p>
        </p:txBody>
      </p:sp>
      <p:sp>
        <p:nvSpPr>
          <p:cNvPr id="55" name="object 50">
            <a:extLst>
              <a:ext uri="{FF2B5EF4-FFF2-40B4-BE49-F238E27FC236}">
                <a16:creationId xmlns:a16="http://schemas.microsoft.com/office/drawing/2014/main" id="{CBCEC961-56BD-4E82-B195-C6A5871A0345}"/>
              </a:ext>
            </a:extLst>
          </p:cNvPr>
          <p:cNvSpPr txBox="1"/>
          <p:nvPr/>
        </p:nvSpPr>
        <p:spPr>
          <a:xfrm>
            <a:off x="2745427" y="3620824"/>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80</a:t>
            </a:r>
            <a:r>
              <a:rPr sz="1000" b="1" spc="-5" dirty="0">
                <a:solidFill>
                  <a:srgbClr val="636369"/>
                </a:solidFill>
                <a:latin typeface="Arial"/>
                <a:cs typeface="Arial"/>
              </a:rPr>
              <a:t>LH</a:t>
            </a:r>
            <a:endParaRPr sz="1000">
              <a:latin typeface="Arial"/>
              <a:cs typeface="Arial"/>
            </a:endParaRPr>
          </a:p>
        </p:txBody>
      </p:sp>
      <p:sp>
        <p:nvSpPr>
          <p:cNvPr id="56" name="object 51">
            <a:extLst>
              <a:ext uri="{FF2B5EF4-FFF2-40B4-BE49-F238E27FC236}">
                <a16:creationId xmlns:a16="http://schemas.microsoft.com/office/drawing/2014/main" id="{13F1D1B1-5E98-48AA-AE8C-730449160BC3}"/>
              </a:ext>
            </a:extLst>
          </p:cNvPr>
          <p:cNvSpPr txBox="1"/>
          <p:nvPr/>
        </p:nvSpPr>
        <p:spPr>
          <a:xfrm>
            <a:off x="3502355" y="3439055"/>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70</a:t>
            </a:r>
            <a:r>
              <a:rPr sz="1000" b="1" spc="-5" dirty="0">
                <a:solidFill>
                  <a:srgbClr val="636369"/>
                </a:solidFill>
                <a:latin typeface="Arial"/>
                <a:cs typeface="Arial"/>
              </a:rPr>
              <a:t>LH</a:t>
            </a:r>
            <a:endParaRPr sz="1000">
              <a:latin typeface="Arial"/>
              <a:cs typeface="Arial"/>
            </a:endParaRPr>
          </a:p>
        </p:txBody>
      </p:sp>
      <p:sp>
        <p:nvSpPr>
          <p:cNvPr id="57" name="object 52">
            <a:extLst>
              <a:ext uri="{FF2B5EF4-FFF2-40B4-BE49-F238E27FC236}">
                <a16:creationId xmlns:a16="http://schemas.microsoft.com/office/drawing/2014/main" id="{E5A1467E-35D4-4A9E-A7CE-C5AD405642EB}"/>
              </a:ext>
            </a:extLst>
          </p:cNvPr>
          <p:cNvSpPr txBox="1"/>
          <p:nvPr/>
        </p:nvSpPr>
        <p:spPr>
          <a:xfrm>
            <a:off x="4373252" y="3185945"/>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60</a:t>
            </a:r>
            <a:r>
              <a:rPr sz="1000" b="1" spc="-5" dirty="0">
                <a:solidFill>
                  <a:srgbClr val="636369"/>
                </a:solidFill>
                <a:latin typeface="Arial"/>
                <a:cs typeface="Arial"/>
              </a:rPr>
              <a:t>LH</a:t>
            </a:r>
            <a:endParaRPr sz="1000">
              <a:latin typeface="Arial"/>
              <a:cs typeface="Arial"/>
            </a:endParaRPr>
          </a:p>
        </p:txBody>
      </p:sp>
      <p:sp>
        <p:nvSpPr>
          <p:cNvPr id="58" name="object 53">
            <a:extLst>
              <a:ext uri="{FF2B5EF4-FFF2-40B4-BE49-F238E27FC236}">
                <a16:creationId xmlns:a16="http://schemas.microsoft.com/office/drawing/2014/main" id="{0BB684AF-C5E4-4F8E-BB0E-701D7C2A6057}"/>
              </a:ext>
            </a:extLst>
          </p:cNvPr>
          <p:cNvSpPr txBox="1"/>
          <p:nvPr/>
        </p:nvSpPr>
        <p:spPr>
          <a:xfrm>
            <a:off x="5073006" y="3065018"/>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50</a:t>
            </a:r>
            <a:r>
              <a:rPr sz="1000" b="1" spc="-5" dirty="0">
                <a:solidFill>
                  <a:srgbClr val="636369"/>
                </a:solidFill>
                <a:latin typeface="Arial"/>
                <a:cs typeface="Arial"/>
              </a:rPr>
              <a:t>LH</a:t>
            </a:r>
            <a:endParaRPr sz="1000">
              <a:latin typeface="Arial"/>
              <a:cs typeface="Arial"/>
            </a:endParaRPr>
          </a:p>
        </p:txBody>
      </p:sp>
      <p:sp>
        <p:nvSpPr>
          <p:cNvPr id="59" name="object 54">
            <a:extLst>
              <a:ext uri="{FF2B5EF4-FFF2-40B4-BE49-F238E27FC236}">
                <a16:creationId xmlns:a16="http://schemas.microsoft.com/office/drawing/2014/main" id="{05112620-FEA6-4F41-BF6B-D13A4E87AB43}"/>
              </a:ext>
            </a:extLst>
          </p:cNvPr>
          <p:cNvSpPr txBox="1"/>
          <p:nvPr/>
        </p:nvSpPr>
        <p:spPr>
          <a:xfrm>
            <a:off x="5748979" y="2975462"/>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40</a:t>
            </a:r>
            <a:r>
              <a:rPr sz="1000" b="1" spc="-5" dirty="0">
                <a:solidFill>
                  <a:srgbClr val="636369"/>
                </a:solidFill>
                <a:latin typeface="Arial"/>
                <a:cs typeface="Arial"/>
              </a:rPr>
              <a:t>LH</a:t>
            </a:r>
            <a:endParaRPr sz="1000">
              <a:latin typeface="Arial"/>
              <a:cs typeface="Arial"/>
            </a:endParaRPr>
          </a:p>
        </p:txBody>
      </p:sp>
      <p:sp>
        <p:nvSpPr>
          <p:cNvPr id="60" name="object 55">
            <a:extLst>
              <a:ext uri="{FF2B5EF4-FFF2-40B4-BE49-F238E27FC236}">
                <a16:creationId xmlns:a16="http://schemas.microsoft.com/office/drawing/2014/main" id="{71D4981D-2EFB-4586-8CE3-0FBDBF5DA0A8}"/>
              </a:ext>
            </a:extLst>
          </p:cNvPr>
          <p:cNvSpPr txBox="1"/>
          <p:nvPr/>
        </p:nvSpPr>
        <p:spPr>
          <a:xfrm>
            <a:off x="6505781" y="2854030"/>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30</a:t>
            </a:r>
            <a:r>
              <a:rPr sz="1000" b="1" spc="-5" dirty="0">
                <a:solidFill>
                  <a:srgbClr val="636369"/>
                </a:solidFill>
                <a:latin typeface="Arial"/>
                <a:cs typeface="Arial"/>
              </a:rPr>
              <a:t>LH</a:t>
            </a:r>
            <a:endParaRPr sz="1000">
              <a:latin typeface="Arial"/>
              <a:cs typeface="Arial"/>
            </a:endParaRPr>
          </a:p>
        </p:txBody>
      </p:sp>
      <p:sp>
        <p:nvSpPr>
          <p:cNvPr id="61" name="object 56">
            <a:extLst>
              <a:ext uri="{FF2B5EF4-FFF2-40B4-BE49-F238E27FC236}">
                <a16:creationId xmlns:a16="http://schemas.microsoft.com/office/drawing/2014/main" id="{DB0ACB18-630C-4E0C-AE54-63D6E90E3CF9}"/>
              </a:ext>
            </a:extLst>
          </p:cNvPr>
          <p:cNvSpPr txBox="1"/>
          <p:nvPr/>
        </p:nvSpPr>
        <p:spPr>
          <a:xfrm>
            <a:off x="7214389" y="2781044"/>
            <a:ext cx="3346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636369"/>
                </a:solidFill>
                <a:latin typeface="Arial"/>
                <a:cs typeface="Arial"/>
              </a:rPr>
              <a:t>20</a:t>
            </a:r>
            <a:r>
              <a:rPr sz="1000" b="1" spc="-5" dirty="0">
                <a:solidFill>
                  <a:srgbClr val="636369"/>
                </a:solidFill>
                <a:latin typeface="Arial"/>
                <a:cs typeface="Arial"/>
              </a:rPr>
              <a:t>LH</a:t>
            </a:r>
            <a:endParaRPr sz="1000">
              <a:latin typeface="Arial"/>
              <a:cs typeface="Arial"/>
            </a:endParaRPr>
          </a:p>
        </p:txBody>
      </p:sp>
      <p:sp>
        <p:nvSpPr>
          <p:cNvPr id="62" name="object 57">
            <a:extLst>
              <a:ext uri="{FF2B5EF4-FFF2-40B4-BE49-F238E27FC236}">
                <a16:creationId xmlns:a16="http://schemas.microsoft.com/office/drawing/2014/main" id="{D9A7C76B-27BF-4AF0-AAF1-786F70CBA8B9}"/>
              </a:ext>
            </a:extLst>
          </p:cNvPr>
          <p:cNvSpPr txBox="1"/>
          <p:nvPr/>
        </p:nvSpPr>
        <p:spPr>
          <a:xfrm>
            <a:off x="498687" y="4036550"/>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3</a:t>
            </a:r>
            <a:r>
              <a:rPr sz="1100" spc="-10" dirty="0">
                <a:solidFill>
                  <a:srgbClr val="636369"/>
                </a:solidFill>
                <a:latin typeface="Arial"/>
                <a:cs typeface="Arial"/>
              </a:rPr>
              <a:t>.5</a:t>
            </a:r>
            <a:endParaRPr sz="1100">
              <a:latin typeface="Arial"/>
              <a:cs typeface="Arial"/>
            </a:endParaRPr>
          </a:p>
        </p:txBody>
      </p:sp>
      <p:sp>
        <p:nvSpPr>
          <p:cNvPr id="63" name="object 58">
            <a:extLst>
              <a:ext uri="{FF2B5EF4-FFF2-40B4-BE49-F238E27FC236}">
                <a16:creationId xmlns:a16="http://schemas.microsoft.com/office/drawing/2014/main" id="{A77444E5-CECE-4193-AC4E-83298E890D11}"/>
              </a:ext>
            </a:extLst>
          </p:cNvPr>
          <p:cNvSpPr txBox="1"/>
          <p:nvPr/>
        </p:nvSpPr>
        <p:spPr>
          <a:xfrm>
            <a:off x="498687" y="3582696"/>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4</a:t>
            </a:r>
            <a:r>
              <a:rPr sz="1100" spc="-10" dirty="0">
                <a:solidFill>
                  <a:srgbClr val="636369"/>
                </a:solidFill>
                <a:latin typeface="Arial"/>
                <a:cs typeface="Arial"/>
              </a:rPr>
              <a:t>.0</a:t>
            </a:r>
            <a:endParaRPr sz="1100">
              <a:latin typeface="Arial"/>
              <a:cs typeface="Arial"/>
            </a:endParaRPr>
          </a:p>
        </p:txBody>
      </p:sp>
      <p:sp>
        <p:nvSpPr>
          <p:cNvPr id="64" name="object 59">
            <a:extLst>
              <a:ext uri="{FF2B5EF4-FFF2-40B4-BE49-F238E27FC236}">
                <a16:creationId xmlns:a16="http://schemas.microsoft.com/office/drawing/2014/main" id="{513914FD-E875-4C05-BDC7-5A9C69C88A92}"/>
              </a:ext>
            </a:extLst>
          </p:cNvPr>
          <p:cNvSpPr txBox="1"/>
          <p:nvPr/>
        </p:nvSpPr>
        <p:spPr>
          <a:xfrm>
            <a:off x="498687" y="3128843"/>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4</a:t>
            </a:r>
            <a:r>
              <a:rPr sz="1100" spc="-10" dirty="0">
                <a:solidFill>
                  <a:srgbClr val="636369"/>
                </a:solidFill>
                <a:latin typeface="Arial"/>
                <a:cs typeface="Arial"/>
              </a:rPr>
              <a:t>.5</a:t>
            </a:r>
            <a:endParaRPr sz="1100">
              <a:latin typeface="Arial"/>
              <a:cs typeface="Arial"/>
            </a:endParaRPr>
          </a:p>
        </p:txBody>
      </p:sp>
      <p:sp>
        <p:nvSpPr>
          <p:cNvPr id="65" name="object 60">
            <a:extLst>
              <a:ext uri="{FF2B5EF4-FFF2-40B4-BE49-F238E27FC236}">
                <a16:creationId xmlns:a16="http://schemas.microsoft.com/office/drawing/2014/main" id="{AE945D8D-B1AB-4477-BCFE-A33DEBD7F01E}"/>
              </a:ext>
            </a:extLst>
          </p:cNvPr>
          <p:cNvSpPr txBox="1"/>
          <p:nvPr/>
        </p:nvSpPr>
        <p:spPr>
          <a:xfrm>
            <a:off x="498687" y="2674990"/>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5</a:t>
            </a:r>
            <a:r>
              <a:rPr sz="1100" spc="-10" dirty="0">
                <a:solidFill>
                  <a:srgbClr val="636369"/>
                </a:solidFill>
                <a:latin typeface="Arial"/>
                <a:cs typeface="Arial"/>
              </a:rPr>
              <a:t>.0</a:t>
            </a:r>
            <a:endParaRPr sz="1100">
              <a:latin typeface="Arial"/>
              <a:cs typeface="Arial"/>
            </a:endParaRPr>
          </a:p>
        </p:txBody>
      </p:sp>
      <p:sp>
        <p:nvSpPr>
          <p:cNvPr id="66" name="object 61">
            <a:extLst>
              <a:ext uri="{FF2B5EF4-FFF2-40B4-BE49-F238E27FC236}">
                <a16:creationId xmlns:a16="http://schemas.microsoft.com/office/drawing/2014/main" id="{E90041DD-D068-49BF-B2E4-1C67E28C4275}"/>
              </a:ext>
            </a:extLst>
          </p:cNvPr>
          <p:cNvSpPr txBox="1"/>
          <p:nvPr/>
        </p:nvSpPr>
        <p:spPr>
          <a:xfrm>
            <a:off x="498687" y="2221137"/>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5</a:t>
            </a:r>
            <a:r>
              <a:rPr sz="1100" spc="-10" dirty="0">
                <a:solidFill>
                  <a:srgbClr val="636369"/>
                </a:solidFill>
                <a:latin typeface="Arial"/>
                <a:cs typeface="Arial"/>
              </a:rPr>
              <a:t>.5</a:t>
            </a:r>
            <a:endParaRPr sz="1100">
              <a:latin typeface="Arial"/>
              <a:cs typeface="Arial"/>
            </a:endParaRPr>
          </a:p>
        </p:txBody>
      </p:sp>
      <p:sp>
        <p:nvSpPr>
          <p:cNvPr id="67" name="object 62">
            <a:extLst>
              <a:ext uri="{FF2B5EF4-FFF2-40B4-BE49-F238E27FC236}">
                <a16:creationId xmlns:a16="http://schemas.microsoft.com/office/drawing/2014/main" id="{19C6C83B-27CF-4661-BD8C-4A3961B42493}"/>
              </a:ext>
            </a:extLst>
          </p:cNvPr>
          <p:cNvSpPr txBox="1"/>
          <p:nvPr/>
        </p:nvSpPr>
        <p:spPr>
          <a:xfrm>
            <a:off x="498687" y="1767283"/>
            <a:ext cx="21844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636369"/>
                </a:solidFill>
                <a:latin typeface="Arial"/>
                <a:cs typeface="Arial"/>
              </a:rPr>
              <a:t>6</a:t>
            </a:r>
            <a:r>
              <a:rPr sz="1100" spc="-10" dirty="0">
                <a:solidFill>
                  <a:srgbClr val="636369"/>
                </a:solidFill>
                <a:latin typeface="Arial"/>
                <a:cs typeface="Arial"/>
              </a:rPr>
              <a:t>.0</a:t>
            </a:r>
            <a:endParaRPr sz="1100">
              <a:latin typeface="Arial"/>
              <a:cs typeface="Arial"/>
            </a:endParaRPr>
          </a:p>
        </p:txBody>
      </p:sp>
      <p:sp>
        <p:nvSpPr>
          <p:cNvPr id="68" name="object 63">
            <a:extLst>
              <a:ext uri="{FF2B5EF4-FFF2-40B4-BE49-F238E27FC236}">
                <a16:creationId xmlns:a16="http://schemas.microsoft.com/office/drawing/2014/main" id="{2C83ABAE-93BE-4BC5-B49B-DB8C3D3EA021}"/>
              </a:ext>
            </a:extLst>
          </p:cNvPr>
          <p:cNvSpPr txBox="1"/>
          <p:nvPr/>
        </p:nvSpPr>
        <p:spPr>
          <a:xfrm>
            <a:off x="716009" y="4203257"/>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0</a:t>
            </a:r>
            <a:r>
              <a:rPr sz="1100" spc="-10" dirty="0">
                <a:solidFill>
                  <a:srgbClr val="636369"/>
                </a:solidFill>
                <a:latin typeface="Arial"/>
                <a:cs typeface="Arial"/>
              </a:rPr>
              <a:t>.0</a:t>
            </a:r>
            <a:endParaRPr sz="1100">
              <a:latin typeface="Arial"/>
              <a:cs typeface="Arial"/>
            </a:endParaRPr>
          </a:p>
        </p:txBody>
      </p:sp>
      <p:sp>
        <p:nvSpPr>
          <p:cNvPr id="69" name="object 64">
            <a:extLst>
              <a:ext uri="{FF2B5EF4-FFF2-40B4-BE49-F238E27FC236}">
                <a16:creationId xmlns:a16="http://schemas.microsoft.com/office/drawing/2014/main" id="{FF10CBFC-E87B-4E1D-AEEE-363A6DFC603C}"/>
              </a:ext>
            </a:extLst>
          </p:cNvPr>
          <p:cNvSpPr txBox="1"/>
          <p:nvPr/>
        </p:nvSpPr>
        <p:spPr>
          <a:xfrm>
            <a:off x="1799817" y="4203257"/>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2</a:t>
            </a:r>
            <a:r>
              <a:rPr sz="1100" spc="-10" dirty="0">
                <a:solidFill>
                  <a:srgbClr val="636369"/>
                </a:solidFill>
                <a:latin typeface="Arial"/>
                <a:cs typeface="Arial"/>
              </a:rPr>
              <a:t>.0</a:t>
            </a:r>
            <a:endParaRPr sz="1100">
              <a:latin typeface="Arial"/>
              <a:cs typeface="Arial"/>
            </a:endParaRPr>
          </a:p>
        </p:txBody>
      </p:sp>
      <p:sp>
        <p:nvSpPr>
          <p:cNvPr id="70" name="object 65">
            <a:extLst>
              <a:ext uri="{FF2B5EF4-FFF2-40B4-BE49-F238E27FC236}">
                <a16:creationId xmlns:a16="http://schemas.microsoft.com/office/drawing/2014/main" id="{6416B9B3-CE67-4FFF-A3B6-CE0BB0115D51}"/>
              </a:ext>
            </a:extLst>
          </p:cNvPr>
          <p:cNvSpPr txBox="1"/>
          <p:nvPr/>
        </p:nvSpPr>
        <p:spPr>
          <a:xfrm>
            <a:off x="2883625" y="4203257"/>
            <a:ext cx="21844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4</a:t>
            </a:r>
            <a:r>
              <a:rPr sz="1100" spc="-10" dirty="0">
                <a:solidFill>
                  <a:srgbClr val="636369"/>
                </a:solidFill>
                <a:latin typeface="Arial"/>
                <a:cs typeface="Arial"/>
              </a:rPr>
              <a:t>.0</a:t>
            </a:r>
            <a:endParaRPr sz="1100">
              <a:latin typeface="Arial"/>
              <a:cs typeface="Arial"/>
            </a:endParaRPr>
          </a:p>
        </p:txBody>
      </p:sp>
      <p:sp>
        <p:nvSpPr>
          <p:cNvPr id="71" name="object 66">
            <a:extLst>
              <a:ext uri="{FF2B5EF4-FFF2-40B4-BE49-F238E27FC236}">
                <a16:creationId xmlns:a16="http://schemas.microsoft.com/office/drawing/2014/main" id="{F563BCC8-51AA-42C6-9A7B-FB028B77B04F}"/>
              </a:ext>
            </a:extLst>
          </p:cNvPr>
          <p:cNvSpPr txBox="1"/>
          <p:nvPr/>
        </p:nvSpPr>
        <p:spPr>
          <a:xfrm>
            <a:off x="3961403" y="4203257"/>
            <a:ext cx="1315720" cy="349250"/>
          </a:xfrm>
          <a:prstGeom prst="rect">
            <a:avLst/>
          </a:prstGeom>
        </p:spPr>
        <p:txBody>
          <a:bodyPr vert="horz" wrap="square" lIns="0" tIns="12700" rIns="0" bIns="0" rtlCol="0">
            <a:spAutoFit/>
          </a:bodyPr>
          <a:lstStyle/>
          <a:p>
            <a:pPr marL="18415">
              <a:lnSpc>
                <a:spcPts val="1270"/>
              </a:lnSpc>
              <a:spcBef>
                <a:spcPts val="100"/>
              </a:spcBef>
              <a:tabLst>
                <a:tab pos="1102360" algn="l"/>
              </a:tabLst>
            </a:pPr>
            <a:r>
              <a:rPr sz="1100" spc="-5" dirty="0">
                <a:solidFill>
                  <a:srgbClr val="636369"/>
                </a:solidFill>
                <a:latin typeface="Arial"/>
                <a:cs typeface="Arial"/>
              </a:rPr>
              <a:t>6.0	</a:t>
            </a:r>
            <a:r>
              <a:rPr sz="1100" spc="-10" dirty="0">
                <a:solidFill>
                  <a:srgbClr val="636369"/>
                </a:solidFill>
                <a:latin typeface="Arial"/>
                <a:cs typeface="Arial"/>
              </a:rPr>
              <a:t>8.0</a:t>
            </a:r>
            <a:endParaRPr sz="1100">
              <a:latin typeface="Arial"/>
              <a:cs typeface="Arial"/>
            </a:endParaRPr>
          </a:p>
          <a:p>
            <a:pPr marL="12700">
              <a:lnSpc>
                <a:spcPts val="1270"/>
              </a:lnSpc>
            </a:pPr>
            <a:r>
              <a:rPr sz="1100" spc="-5" dirty="0">
                <a:solidFill>
                  <a:srgbClr val="636369"/>
                </a:solidFill>
                <a:latin typeface="Arial"/>
                <a:cs typeface="Arial"/>
              </a:rPr>
              <a:t>Surplus</a:t>
            </a:r>
            <a:r>
              <a:rPr sz="1100" spc="-40" dirty="0">
                <a:solidFill>
                  <a:srgbClr val="636369"/>
                </a:solidFill>
                <a:latin typeface="Arial"/>
                <a:cs typeface="Arial"/>
              </a:rPr>
              <a:t> </a:t>
            </a:r>
            <a:r>
              <a:rPr sz="1100" spc="-5" dirty="0">
                <a:solidFill>
                  <a:srgbClr val="636369"/>
                </a:solidFill>
                <a:latin typeface="Arial"/>
                <a:cs typeface="Arial"/>
              </a:rPr>
              <a:t>Volatility</a:t>
            </a:r>
            <a:r>
              <a:rPr sz="1100" spc="-30" dirty="0">
                <a:solidFill>
                  <a:srgbClr val="636369"/>
                </a:solidFill>
                <a:latin typeface="Arial"/>
                <a:cs typeface="Arial"/>
              </a:rPr>
              <a:t> </a:t>
            </a:r>
            <a:r>
              <a:rPr sz="1100" dirty="0">
                <a:solidFill>
                  <a:srgbClr val="636369"/>
                </a:solidFill>
                <a:latin typeface="Arial"/>
                <a:cs typeface="Arial"/>
              </a:rPr>
              <a:t>(%)</a:t>
            </a:r>
            <a:endParaRPr sz="1100">
              <a:latin typeface="Arial"/>
              <a:cs typeface="Arial"/>
            </a:endParaRPr>
          </a:p>
        </p:txBody>
      </p:sp>
      <p:sp>
        <p:nvSpPr>
          <p:cNvPr id="72" name="object 67">
            <a:extLst>
              <a:ext uri="{FF2B5EF4-FFF2-40B4-BE49-F238E27FC236}">
                <a16:creationId xmlns:a16="http://schemas.microsoft.com/office/drawing/2014/main" id="{052C137A-315A-4516-89CF-D8C98B7C81C9}"/>
              </a:ext>
            </a:extLst>
          </p:cNvPr>
          <p:cNvSpPr txBox="1"/>
          <p:nvPr/>
        </p:nvSpPr>
        <p:spPr>
          <a:xfrm>
            <a:off x="6096211" y="4203257"/>
            <a:ext cx="29718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10</a:t>
            </a:r>
            <a:r>
              <a:rPr sz="1100" spc="-10" dirty="0">
                <a:solidFill>
                  <a:srgbClr val="636369"/>
                </a:solidFill>
                <a:latin typeface="Arial"/>
                <a:cs typeface="Arial"/>
              </a:rPr>
              <a:t>.</a:t>
            </a:r>
            <a:r>
              <a:rPr sz="1100" dirty="0">
                <a:solidFill>
                  <a:srgbClr val="636369"/>
                </a:solidFill>
                <a:latin typeface="Arial"/>
                <a:cs typeface="Arial"/>
              </a:rPr>
              <a:t>0</a:t>
            </a:r>
            <a:endParaRPr sz="1100">
              <a:latin typeface="Arial"/>
              <a:cs typeface="Arial"/>
            </a:endParaRPr>
          </a:p>
        </p:txBody>
      </p:sp>
      <p:sp>
        <p:nvSpPr>
          <p:cNvPr id="73" name="object 68">
            <a:extLst>
              <a:ext uri="{FF2B5EF4-FFF2-40B4-BE49-F238E27FC236}">
                <a16:creationId xmlns:a16="http://schemas.microsoft.com/office/drawing/2014/main" id="{72F8DA4B-F8EE-48F7-885C-08CCD6BC1F29}"/>
              </a:ext>
            </a:extLst>
          </p:cNvPr>
          <p:cNvSpPr txBox="1"/>
          <p:nvPr/>
        </p:nvSpPr>
        <p:spPr>
          <a:xfrm>
            <a:off x="7180019" y="4203257"/>
            <a:ext cx="29718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12</a:t>
            </a:r>
            <a:r>
              <a:rPr sz="1100" spc="-10" dirty="0">
                <a:solidFill>
                  <a:srgbClr val="636369"/>
                </a:solidFill>
                <a:latin typeface="Arial"/>
                <a:cs typeface="Arial"/>
              </a:rPr>
              <a:t>.</a:t>
            </a:r>
            <a:r>
              <a:rPr sz="1100" dirty="0">
                <a:solidFill>
                  <a:srgbClr val="636369"/>
                </a:solidFill>
                <a:latin typeface="Arial"/>
                <a:cs typeface="Arial"/>
              </a:rPr>
              <a:t>0</a:t>
            </a:r>
            <a:endParaRPr sz="1100">
              <a:latin typeface="Arial"/>
              <a:cs typeface="Arial"/>
            </a:endParaRPr>
          </a:p>
        </p:txBody>
      </p:sp>
      <p:sp>
        <p:nvSpPr>
          <p:cNvPr id="74" name="object 69">
            <a:extLst>
              <a:ext uri="{FF2B5EF4-FFF2-40B4-BE49-F238E27FC236}">
                <a16:creationId xmlns:a16="http://schemas.microsoft.com/office/drawing/2014/main" id="{F61C46F7-AC89-4976-B094-5355D3CA8020}"/>
              </a:ext>
            </a:extLst>
          </p:cNvPr>
          <p:cNvSpPr txBox="1"/>
          <p:nvPr/>
        </p:nvSpPr>
        <p:spPr>
          <a:xfrm>
            <a:off x="8263826" y="4203257"/>
            <a:ext cx="29718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36369"/>
                </a:solidFill>
                <a:latin typeface="Arial"/>
                <a:cs typeface="Arial"/>
              </a:rPr>
              <a:t>14</a:t>
            </a:r>
            <a:r>
              <a:rPr sz="1100" spc="-10" dirty="0">
                <a:solidFill>
                  <a:srgbClr val="636369"/>
                </a:solidFill>
                <a:latin typeface="Arial"/>
                <a:cs typeface="Arial"/>
              </a:rPr>
              <a:t>.</a:t>
            </a:r>
            <a:r>
              <a:rPr sz="1100" dirty="0">
                <a:solidFill>
                  <a:srgbClr val="636369"/>
                </a:solidFill>
                <a:latin typeface="Arial"/>
                <a:cs typeface="Arial"/>
              </a:rPr>
              <a:t>0</a:t>
            </a:r>
            <a:endParaRPr sz="1100">
              <a:latin typeface="Arial"/>
              <a:cs typeface="Arial"/>
            </a:endParaRPr>
          </a:p>
        </p:txBody>
      </p:sp>
      <p:pic>
        <p:nvPicPr>
          <p:cNvPr id="75" name="object 70">
            <a:extLst>
              <a:ext uri="{FF2B5EF4-FFF2-40B4-BE49-F238E27FC236}">
                <a16:creationId xmlns:a16="http://schemas.microsoft.com/office/drawing/2014/main" id="{B55B13AD-E5F8-4D97-9996-E4AC1C65B0CC}"/>
              </a:ext>
            </a:extLst>
          </p:cNvPr>
          <p:cNvPicPr/>
          <p:nvPr/>
        </p:nvPicPr>
        <p:blipFill>
          <a:blip r:embed="rId15" cstate="print"/>
          <a:stretch>
            <a:fillRect/>
          </a:stretch>
        </p:blipFill>
        <p:spPr>
          <a:xfrm>
            <a:off x="471677" y="1278445"/>
            <a:ext cx="243840" cy="73532"/>
          </a:xfrm>
          <a:prstGeom prst="rect">
            <a:avLst/>
          </a:prstGeom>
        </p:spPr>
      </p:pic>
      <p:pic>
        <p:nvPicPr>
          <p:cNvPr id="76" name="object 71">
            <a:extLst>
              <a:ext uri="{FF2B5EF4-FFF2-40B4-BE49-F238E27FC236}">
                <a16:creationId xmlns:a16="http://schemas.microsoft.com/office/drawing/2014/main" id="{C5031CFE-6EC7-4DF8-B5A9-FF2CF1B0B987}"/>
              </a:ext>
            </a:extLst>
          </p:cNvPr>
          <p:cNvPicPr/>
          <p:nvPr/>
        </p:nvPicPr>
        <p:blipFill>
          <a:blip r:embed="rId16" cstate="print"/>
          <a:stretch>
            <a:fillRect/>
          </a:stretch>
        </p:blipFill>
        <p:spPr>
          <a:xfrm>
            <a:off x="1113282" y="1278445"/>
            <a:ext cx="243840" cy="73532"/>
          </a:xfrm>
          <a:prstGeom prst="rect">
            <a:avLst/>
          </a:prstGeom>
        </p:spPr>
      </p:pic>
      <p:pic>
        <p:nvPicPr>
          <p:cNvPr id="77" name="object 72">
            <a:extLst>
              <a:ext uri="{FF2B5EF4-FFF2-40B4-BE49-F238E27FC236}">
                <a16:creationId xmlns:a16="http://schemas.microsoft.com/office/drawing/2014/main" id="{51CB19FC-24BD-409D-A3C3-8DD56EF33C36}"/>
              </a:ext>
            </a:extLst>
          </p:cNvPr>
          <p:cNvPicPr/>
          <p:nvPr/>
        </p:nvPicPr>
        <p:blipFill>
          <a:blip r:embed="rId17" cstate="print"/>
          <a:stretch>
            <a:fillRect/>
          </a:stretch>
        </p:blipFill>
        <p:spPr>
          <a:xfrm>
            <a:off x="1754885" y="1278445"/>
            <a:ext cx="243839" cy="73532"/>
          </a:xfrm>
          <a:prstGeom prst="rect">
            <a:avLst/>
          </a:prstGeom>
        </p:spPr>
      </p:pic>
      <p:sp>
        <p:nvSpPr>
          <p:cNvPr id="78" name="object 73">
            <a:extLst>
              <a:ext uri="{FF2B5EF4-FFF2-40B4-BE49-F238E27FC236}">
                <a16:creationId xmlns:a16="http://schemas.microsoft.com/office/drawing/2014/main" id="{7D07B3D2-3B9C-4631-B919-EA1E9461589F}"/>
              </a:ext>
            </a:extLst>
          </p:cNvPr>
          <p:cNvSpPr txBox="1"/>
          <p:nvPr/>
        </p:nvSpPr>
        <p:spPr>
          <a:xfrm>
            <a:off x="444502" y="787881"/>
            <a:ext cx="5963285" cy="61341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636369"/>
                </a:solidFill>
                <a:latin typeface="Arial"/>
                <a:cs typeface="Arial"/>
              </a:rPr>
              <a:t>5-YEAR</a:t>
            </a:r>
            <a:r>
              <a:rPr sz="1400" b="1" spc="25" dirty="0">
                <a:solidFill>
                  <a:srgbClr val="636369"/>
                </a:solidFill>
                <a:latin typeface="Arial"/>
                <a:cs typeface="Arial"/>
              </a:rPr>
              <a:t> </a:t>
            </a:r>
            <a:r>
              <a:rPr sz="1400" b="1" dirty="0">
                <a:solidFill>
                  <a:srgbClr val="636369"/>
                </a:solidFill>
                <a:latin typeface="Arial"/>
                <a:cs typeface="Arial"/>
              </a:rPr>
              <a:t>EXPECTED</a:t>
            </a:r>
            <a:r>
              <a:rPr sz="1400" b="1" spc="10" dirty="0">
                <a:solidFill>
                  <a:srgbClr val="636369"/>
                </a:solidFill>
                <a:latin typeface="Arial"/>
                <a:cs typeface="Arial"/>
              </a:rPr>
              <a:t> </a:t>
            </a:r>
            <a:r>
              <a:rPr sz="1400" b="1" spc="-5" dirty="0">
                <a:solidFill>
                  <a:srgbClr val="636369"/>
                </a:solidFill>
                <a:latin typeface="Arial"/>
                <a:cs typeface="Arial"/>
              </a:rPr>
              <a:t>RETURN</a:t>
            </a:r>
            <a:r>
              <a:rPr sz="1400" b="1" spc="15" dirty="0">
                <a:solidFill>
                  <a:srgbClr val="636369"/>
                </a:solidFill>
                <a:latin typeface="Arial"/>
                <a:cs typeface="Arial"/>
              </a:rPr>
              <a:t> </a:t>
            </a:r>
            <a:r>
              <a:rPr sz="1400" b="1" dirty="0">
                <a:solidFill>
                  <a:srgbClr val="636369"/>
                </a:solidFill>
                <a:latin typeface="Arial"/>
                <a:cs typeface="Arial"/>
              </a:rPr>
              <a:t>ON</a:t>
            </a:r>
            <a:r>
              <a:rPr sz="1400" b="1" spc="-60" dirty="0">
                <a:solidFill>
                  <a:srgbClr val="636369"/>
                </a:solidFill>
                <a:latin typeface="Arial"/>
                <a:cs typeface="Arial"/>
              </a:rPr>
              <a:t> </a:t>
            </a:r>
            <a:r>
              <a:rPr sz="1400" b="1" spc="-10" dirty="0">
                <a:solidFill>
                  <a:srgbClr val="636369"/>
                </a:solidFill>
                <a:latin typeface="Arial"/>
                <a:cs typeface="Arial"/>
              </a:rPr>
              <a:t>ASSETS</a:t>
            </a:r>
            <a:r>
              <a:rPr sz="1400" b="1" spc="45" dirty="0">
                <a:solidFill>
                  <a:srgbClr val="636369"/>
                </a:solidFill>
                <a:latin typeface="Arial"/>
                <a:cs typeface="Arial"/>
              </a:rPr>
              <a:t> </a:t>
            </a:r>
            <a:r>
              <a:rPr sz="1400" b="1" spc="-5" dirty="0">
                <a:solidFill>
                  <a:srgbClr val="636369"/>
                </a:solidFill>
                <a:latin typeface="Arial"/>
                <a:cs typeface="Arial"/>
              </a:rPr>
              <a:t>2022</a:t>
            </a:r>
            <a:r>
              <a:rPr sz="1400" b="1" spc="-30" dirty="0">
                <a:solidFill>
                  <a:srgbClr val="636369"/>
                </a:solidFill>
                <a:latin typeface="Arial"/>
                <a:cs typeface="Arial"/>
              </a:rPr>
              <a:t> </a:t>
            </a:r>
            <a:r>
              <a:rPr sz="1400" b="1" dirty="0">
                <a:solidFill>
                  <a:srgbClr val="636369"/>
                </a:solidFill>
                <a:latin typeface="Arial"/>
                <a:cs typeface="Arial"/>
              </a:rPr>
              <a:t>VS.</a:t>
            </a:r>
            <a:r>
              <a:rPr sz="1400" b="1" spc="5" dirty="0">
                <a:solidFill>
                  <a:srgbClr val="636369"/>
                </a:solidFill>
                <a:latin typeface="Arial"/>
                <a:cs typeface="Arial"/>
              </a:rPr>
              <a:t> </a:t>
            </a:r>
            <a:r>
              <a:rPr sz="1400" b="1" spc="-5" dirty="0">
                <a:solidFill>
                  <a:srgbClr val="636369"/>
                </a:solidFill>
                <a:latin typeface="Arial"/>
                <a:cs typeface="Arial"/>
              </a:rPr>
              <a:t>2021</a:t>
            </a:r>
            <a:r>
              <a:rPr sz="1400" b="1" spc="-80" dirty="0">
                <a:solidFill>
                  <a:srgbClr val="636369"/>
                </a:solidFill>
                <a:latin typeface="Arial"/>
                <a:cs typeface="Arial"/>
              </a:rPr>
              <a:t> </a:t>
            </a:r>
            <a:r>
              <a:rPr sz="1400" b="1" spc="-20" dirty="0">
                <a:solidFill>
                  <a:srgbClr val="636369"/>
                </a:solidFill>
                <a:latin typeface="Arial"/>
                <a:cs typeface="Arial"/>
              </a:rPr>
              <a:t>AND</a:t>
            </a:r>
            <a:r>
              <a:rPr sz="1400" b="1" spc="45" dirty="0">
                <a:solidFill>
                  <a:srgbClr val="636369"/>
                </a:solidFill>
                <a:latin typeface="Arial"/>
                <a:cs typeface="Arial"/>
              </a:rPr>
              <a:t> </a:t>
            </a:r>
            <a:r>
              <a:rPr sz="1400" b="1" spc="-5" dirty="0">
                <a:solidFill>
                  <a:srgbClr val="636369"/>
                </a:solidFill>
                <a:latin typeface="Arial"/>
                <a:cs typeface="Arial"/>
              </a:rPr>
              <a:t>2020</a:t>
            </a:r>
            <a:r>
              <a:rPr sz="1400" b="1" spc="-25" dirty="0">
                <a:solidFill>
                  <a:srgbClr val="636369"/>
                </a:solidFill>
                <a:latin typeface="Arial"/>
                <a:cs typeface="Arial"/>
              </a:rPr>
              <a:t> </a:t>
            </a:r>
            <a:r>
              <a:rPr sz="1400" b="1" spc="-20" dirty="0">
                <a:solidFill>
                  <a:srgbClr val="636369"/>
                </a:solidFill>
                <a:latin typeface="Arial"/>
                <a:cs typeface="Arial"/>
              </a:rPr>
              <a:t>(%)</a:t>
            </a:r>
            <a:endParaRPr sz="1400">
              <a:latin typeface="Arial"/>
              <a:cs typeface="Arial"/>
            </a:endParaRPr>
          </a:p>
          <a:p>
            <a:pPr>
              <a:lnSpc>
                <a:spcPct val="100000"/>
              </a:lnSpc>
              <a:spcBef>
                <a:spcPts val="10"/>
              </a:spcBef>
            </a:pPr>
            <a:endParaRPr sz="1400">
              <a:latin typeface="Arial"/>
              <a:cs typeface="Arial"/>
            </a:endParaRPr>
          </a:p>
          <a:p>
            <a:pPr marL="297180">
              <a:lnSpc>
                <a:spcPct val="100000"/>
              </a:lnSpc>
              <a:tabLst>
                <a:tab pos="938530" algn="l"/>
                <a:tab pos="1579880" algn="l"/>
              </a:tabLst>
            </a:pPr>
            <a:r>
              <a:rPr sz="1100" spc="-5" dirty="0">
                <a:solidFill>
                  <a:srgbClr val="636369"/>
                </a:solidFill>
                <a:latin typeface="Arial"/>
                <a:cs typeface="Arial"/>
              </a:rPr>
              <a:t>2020	2021	2022</a:t>
            </a:r>
            <a:endParaRPr sz="1100">
              <a:latin typeface="Arial"/>
              <a:cs typeface="Arial"/>
            </a:endParaRPr>
          </a:p>
        </p:txBody>
      </p:sp>
    </p:spTree>
    <p:extLst>
      <p:ext uri="{BB962C8B-B14F-4D97-AF65-F5344CB8AC3E}">
        <p14:creationId xmlns:p14="http://schemas.microsoft.com/office/powerpoint/2010/main" val="368302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solidFill>
                  <a:srgbClr val="646469"/>
                </a:solidFill>
              </a:rPr>
              <a:t>Foundational to Our Asset Allocation Process</a:t>
            </a:r>
          </a:p>
          <a:p>
            <a:endParaRPr lang="en-US" dirty="0"/>
          </a:p>
        </p:txBody>
      </p:sp>
      <p:grpSp>
        <p:nvGrpSpPr>
          <p:cNvPr id="15" name="Group 14">
            <a:extLst>
              <a:ext uri="{FF2B5EF4-FFF2-40B4-BE49-F238E27FC236}">
                <a16:creationId xmlns:a16="http://schemas.microsoft.com/office/drawing/2014/main" id="{177DA0CF-D983-448B-8E8B-EBBF9AC75834}"/>
              </a:ext>
            </a:extLst>
          </p:cNvPr>
          <p:cNvGrpSpPr/>
          <p:nvPr/>
        </p:nvGrpSpPr>
        <p:grpSpPr>
          <a:xfrm>
            <a:off x="664449" y="729471"/>
            <a:ext cx="4656407" cy="4101610"/>
            <a:chOff x="2019685" y="1071227"/>
            <a:chExt cx="4788976" cy="5208922"/>
          </a:xfrm>
        </p:grpSpPr>
        <p:pic>
          <p:nvPicPr>
            <p:cNvPr id="16" name="Picture 15">
              <a:extLst>
                <a:ext uri="{FF2B5EF4-FFF2-40B4-BE49-F238E27FC236}">
                  <a16:creationId xmlns:a16="http://schemas.microsoft.com/office/drawing/2014/main" id="{BD8A5CE3-65BA-4C68-92E2-9ACA17E94EFE}"/>
                </a:ext>
              </a:extLst>
            </p:cNvPr>
            <p:cNvPicPr>
              <a:picLocks noChangeAspect="1"/>
            </p:cNvPicPr>
            <p:nvPr/>
          </p:nvPicPr>
          <p:blipFill rotWithShape="1">
            <a:blip r:embed="rId3"/>
            <a:srcRect r="49830"/>
            <a:stretch/>
          </p:blipFill>
          <p:spPr>
            <a:xfrm>
              <a:off x="2019685" y="1184128"/>
              <a:ext cx="4090180" cy="5096021"/>
            </a:xfrm>
            <a:prstGeom prst="rect">
              <a:avLst/>
            </a:prstGeom>
          </p:spPr>
        </p:pic>
        <p:sp>
          <p:nvSpPr>
            <p:cNvPr id="17" name="Content Placeholder 3">
              <a:extLst>
                <a:ext uri="{FF2B5EF4-FFF2-40B4-BE49-F238E27FC236}">
                  <a16:creationId xmlns:a16="http://schemas.microsoft.com/office/drawing/2014/main" id="{009D5323-BBD9-4194-BC4C-8F4330F6DFEB}"/>
                </a:ext>
              </a:extLst>
            </p:cNvPr>
            <p:cNvSpPr txBox="1">
              <a:spLocks/>
            </p:cNvSpPr>
            <p:nvPr/>
          </p:nvSpPr>
          <p:spPr>
            <a:xfrm>
              <a:off x="2152254" y="2117891"/>
              <a:ext cx="2342676" cy="3143223"/>
            </a:xfrm>
            <a:prstGeom prst="rect">
              <a:avLst/>
            </a:prstGeom>
          </p:spPr>
          <p:txBody>
            <a:bodyPr wrap="square">
              <a:spAutoFit/>
            </a:bodyPr>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378">
                <a:lnSpc>
                  <a:spcPts val="2000"/>
                </a:lnSpc>
                <a:spcBef>
                  <a:spcPts val="200"/>
                </a:spcBef>
                <a:spcAft>
                  <a:spcPts val="700"/>
                </a:spcAft>
              </a:pPr>
              <a:r>
                <a:rPr lang="en-US" sz="1200" b="1" i="0" dirty="0">
                  <a:solidFill>
                    <a:srgbClr val="ABEAEF"/>
                  </a:solidFill>
                </a:rPr>
                <a:t>TIME HORIZON</a:t>
              </a:r>
              <a:br>
                <a:rPr lang="en-US" sz="1800" i="0" dirty="0">
                  <a:solidFill>
                    <a:srgbClr val="FFFFFF"/>
                  </a:solidFill>
                </a:rPr>
              </a:br>
              <a:r>
                <a:rPr lang="en-US" sz="1800" i="0" dirty="0">
                  <a:solidFill>
                    <a:srgbClr val="FFFFFF"/>
                  </a:solidFill>
                </a:rPr>
                <a:t>5 years+ </a:t>
              </a:r>
            </a:p>
            <a:p>
              <a:pPr defTabSz="914378">
                <a:lnSpc>
                  <a:spcPts val="2000"/>
                </a:lnSpc>
                <a:spcBef>
                  <a:spcPts val="200"/>
                </a:spcBef>
                <a:spcAft>
                  <a:spcPts val="700"/>
                </a:spcAft>
              </a:pPr>
              <a:r>
                <a:rPr lang="en-US" sz="1200" b="1" i="0" dirty="0">
                  <a:solidFill>
                    <a:srgbClr val="ADEBEF"/>
                  </a:solidFill>
                </a:rPr>
                <a:t>FREQUENCY</a:t>
              </a:r>
              <a:br>
                <a:rPr lang="en-US" sz="1800" i="0" dirty="0">
                  <a:solidFill>
                    <a:srgbClr val="FFFFFF"/>
                  </a:solidFill>
                </a:rPr>
              </a:br>
              <a:r>
                <a:rPr lang="en-US" sz="1800" i="0" dirty="0">
                  <a:solidFill>
                    <a:srgbClr val="FFFFFF"/>
                  </a:solidFill>
                </a:rPr>
                <a:t>Annual</a:t>
              </a:r>
              <a:endParaRPr lang="en-US" sz="1400" b="1" i="0" dirty="0">
                <a:solidFill>
                  <a:srgbClr val="ADEBEF"/>
                </a:solidFill>
              </a:endParaRPr>
            </a:p>
            <a:p>
              <a:pPr defTabSz="914378">
                <a:lnSpc>
                  <a:spcPct val="100000"/>
                </a:lnSpc>
                <a:spcBef>
                  <a:spcPts val="2400"/>
                </a:spcBef>
                <a:spcAft>
                  <a:spcPts val="0"/>
                </a:spcAft>
              </a:pPr>
              <a:r>
                <a:rPr lang="en-US" sz="1200" b="1" i="0" dirty="0">
                  <a:solidFill>
                    <a:srgbClr val="ABEAEF"/>
                  </a:solidFill>
                </a:rPr>
                <a:t>OUTPUT</a:t>
              </a:r>
            </a:p>
            <a:p>
              <a:pPr defTabSz="914378">
                <a:lnSpc>
                  <a:spcPct val="100000"/>
                </a:lnSpc>
                <a:spcBef>
                  <a:spcPts val="133"/>
                </a:spcBef>
                <a:spcAft>
                  <a:spcPts val="700"/>
                </a:spcAft>
              </a:pPr>
              <a:r>
                <a:rPr lang="en-US" sz="1400" i="0" dirty="0">
                  <a:solidFill>
                    <a:srgbClr val="FFFFFF"/>
                  </a:solidFill>
                </a:rPr>
                <a:t>Long-term asset class forecasts and strategic portfolio recommendations</a:t>
              </a:r>
            </a:p>
          </p:txBody>
        </p:sp>
        <p:sp>
          <p:nvSpPr>
            <p:cNvPr id="18" name="Content Placeholder 3">
              <a:extLst>
                <a:ext uri="{FF2B5EF4-FFF2-40B4-BE49-F238E27FC236}">
                  <a16:creationId xmlns:a16="http://schemas.microsoft.com/office/drawing/2014/main" id="{E34F13FA-F586-4802-90A3-B4C45C0F7349}"/>
                </a:ext>
              </a:extLst>
            </p:cNvPr>
            <p:cNvSpPr txBox="1">
              <a:spLocks/>
            </p:cNvSpPr>
            <p:nvPr/>
          </p:nvSpPr>
          <p:spPr>
            <a:xfrm>
              <a:off x="2138188" y="1071227"/>
              <a:ext cx="4670473" cy="821044"/>
            </a:xfrm>
            <a:prstGeom prst="rect">
              <a:avLst/>
            </a:prstGeom>
          </p:spPr>
          <p:txBody>
            <a:bodyPr/>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378">
                <a:lnSpc>
                  <a:spcPts val="5500"/>
                </a:lnSpc>
              </a:pPr>
              <a:r>
                <a:rPr lang="en-US" sz="2400" b="1" i="0" dirty="0">
                  <a:solidFill>
                    <a:srgbClr val="FFFFFF"/>
                  </a:solidFill>
                </a:rPr>
                <a:t>Strategic Outlook</a:t>
              </a:r>
            </a:p>
          </p:txBody>
        </p:sp>
      </p:grpSp>
      <p:grpSp>
        <p:nvGrpSpPr>
          <p:cNvPr id="19" name="Group 18">
            <a:extLst>
              <a:ext uri="{FF2B5EF4-FFF2-40B4-BE49-F238E27FC236}">
                <a16:creationId xmlns:a16="http://schemas.microsoft.com/office/drawing/2014/main" id="{93AA506B-6D7F-4B74-8C3F-57D9249C5733}"/>
              </a:ext>
            </a:extLst>
          </p:cNvPr>
          <p:cNvGrpSpPr/>
          <p:nvPr/>
        </p:nvGrpSpPr>
        <p:grpSpPr>
          <a:xfrm>
            <a:off x="3199435" y="698737"/>
            <a:ext cx="5333756" cy="4132343"/>
            <a:chOff x="4687239" y="1032199"/>
            <a:chExt cx="5497442" cy="5247950"/>
          </a:xfrm>
        </p:grpSpPr>
        <p:pic>
          <p:nvPicPr>
            <p:cNvPr id="20" name="Picture 19">
              <a:extLst>
                <a:ext uri="{FF2B5EF4-FFF2-40B4-BE49-F238E27FC236}">
                  <a16:creationId xmlns:a16="http://schemas.microsoft.com/office/drawing/2014/main" id="{4F1CA703-CDBF-4A4F-B58E-EE4106AB0B12}"/>
                </a:ext>
              </a:extLst>
            </p:cNvPr>
            <p:cNvPicPr>
              <a:picLocks noChangeAspect="1"/>
            </p:cNvPicPr>
            <p:nvPr/>
          </p:nvPicPr>
          <p:blipFill rotWithShape="1">
            <a:blip r:embed="rId4"/>
            <a:srcRect l="32720"/>
            <a:stretch/>
          </p:blipFill>
          <p:spPr>
            <a:xfrm>
              <a:off x="4687239" y="1184128"/>
              <a:ext cx="5485077" cy="5096021"/>
            </a:xfrm>
            <a:prstGeom prst="rect">
              <a:avLst/>
            </a:prstGeom>
          </p:spPr>
        </p:pic>
        <p:sp>
          <p:nvSpPr>
            <p:cNvPr id="21" name="Content Placeholder 4">
              <a:extLst>
                <a:ext uri="{FF2B5EF4-FFF2-40B4-BE49-F238E27FC236}">
                  <a16:creationId xmlns:a16="http://schemas.microsoft.com/office/drawing/2014/main" id="{847CFA2C-CBAD-4A19-B5ED-AEF35089F37E}"/>
                </a:ext>
              </a:extLst>
            </p:cNvPr>
            <p:cNvSpPr txBox="1">
              <a:spLocks/>
            </p:cNvSpPr>
            <p:nvPr/>
          </p:nvSpPr>
          <p:spPr>
            <a:xfrm>
              <a:off x="7036665" y="2223037"/>
              <a:ext cx="3003453" cy="3143222"/>
            </a:xfrm>
            <a:prstGeom prst="rect">
              <a:avLst/>
            </a:prstGeom>
          </p:spPr>
          <p:txBody>
            <a:bodyPr>
              <a:spAutoFit/>
            </a:bodyPr>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914378">
                <a:lnSpc>
                  <a:spcPts val="2000"/>
                </a:lnSpc>
                <a:spcBef>
                  <a:spcPts val="200"/>
                </a:spcBef>
                <a:spcAft>
                  <a:spcPts val="700"/>
                </a:spcAft>
              </a:pPr>
              <a:r>
                <a:rPr lang="en-US" sz="1200" b="1" i="0" dirty="0">
                  <a:solidFill>
                    <a:srgbClr val="A6F0CD"/>
                  </a:solidFill>
                </a:rPr>
                <a:t>TIME HORIZON</a:t>
              </a:r>
              <a:br>
                <a:rPr lang="en-US" sz="1800" i="0" dirty="0">
                  <a:solidFill>
                    <a:srgbClr val="FFFFFF"/>
                  </a:solidFill>
                </a:rPr>
              </a:br>
              <a:r>
                <a:rPr lang="en-US" sz="1800" i="0" dirty="0">
                  <a:solidFill>
                    <a:srgbClr val="FFFFFF"/>
                  </a:solidFill>
                </a:rPr>
                <a:t>12 months </a:t>
              </a:r>
            </a:p>
            <a:p>
              <a:pPr algn="r" defTabSz="914378">
                <a:lnSpc>
                  <a:spcPts val="2000"/>
                </a:lnSpc>
                <a:spcBef>
                  <a:spcPts val="200"/>
                </a:spcBef>
                <a:spcAft>
                  <a:spcPts val="700"/>
                </a:spcAft>
              </a:pPr>
              <a:r>
                <a:rPr lang="en-US" sz="1200" b="1" i="0" dirty="0">
                  <a:solidFill>
                    <a:srgbClr val="A5F3CE"/>
                  </a:solidFill>
                </a:rPr>
                <a:t>FREQUENCY</a:t>
              </a:r>
              <a:br>
                <a:rPr lang="en-US" sz="1800" i="0" dirty="0">
                  <a:solidFill>
                    <a:srgbClr val="FFFFFF"/>
                  </a:solidFill>
                </a:rPr>
              </a:br>
              <a:r>
                <a:rPr lang="en-US" sz="1800" i="0" dirty="0">
                  <a:solidFill>
                    <a:srgbClr val="FFFFFF"/>
                  </a:solidFill>
                </a:rPr>
                <a:t>Weekly/monthly</a:t>
              </a:r>
              <a:endParaRPr lang="en-US" sz="1400" b="1" i="0" dirty="0">
                <a:solidFill>
                  <a:srgbClr val="A5F3CE"/>
                </a:solidFill>
              </a:endParaRPr>
            </a:p>
            <a:p>
              <a:pPr algn="r" defTabSz="914378">
                <a:lnSpc>
                  <a:spcPct val="100000"/>
                </a:lnSpc>
                <a:spcBef>
                  <a:spcPts val="2400"/>
                </a:spcBef>
                <a:spcAft>
                  <a:spcPts val="0"/>
                </a:spcAft>
              </a:pPr>
              <a:r>
                <a:rPr lang="en-US" sz="1200" b="1" i="0" dirty="0">
                  <a:solidFill>
                    <a:srgbClr val="A5F3CE"/>
                  </a:solidFill>
                </a:rPr>
                <a:t>OUTPUT</a:t>
              </a:r>
            </a:p>
            <a:p>
              <a:pPr algn="r" defTabSz="914378">
                <a:lnSpc>
                  <a:spcPct val="100000"/>
                </a:lnSpc>
                <a:spcBef>
                  <a:spcPts val="133"/>
                </a:spcBef>
                <a:spcAft>
                  <a:spcPts val="700"/>
                </a:spcAft>
              </a:pPr>
              <a:r>
                <a:rPr lang="en-US" sz="1400" i="0" dirty="0">
                  <a:solidFill>
                    <a:srgbClr val="FFFFFF"/>
                  </a:solidFill>
                </a:rPr>
                <a:t>Tactical interest rate, credit spread and asset class forecasts, tactical portfolio recommendations</a:t>
              </a:r>
            </a:p>
          </p:txBody>
        </p:sp>
        <p:sp>
          <p:nvSpPr>
            <p:cNvPr id="22" name="Content Placeholder 3">
              <a:extLst>
                <a:ext uri="{FF2B5EF4-FFF2-40B4-BE49-F238E27FC236}">
                  <a16:creationId xmlns:a16="http://schemas.microsoft.com/office/drawing/2014/main" id="{7DC9ABF6-4B12-45DF-8BA5-717C23EF41BE}"/>
                </a:ext>
              </a:extLst>
            </p:cNvPr>
            <p:cNvSpPr txBox="1">
              <a:spLocks/>
            </p:cNvSpPr>
            <p:nvPr/>
          </p:nvSpPr>
          <p:spPr>
            <a:xfrm>
              <a:off x="7429777" y="1032199"/>
              <a:ext cx="2754904" cy="817148"/>
            </a:xfrm>
            <a:prstGeom prst="rect">
              <a:avLst/>
            </a:prstGeom>
          </p:spPr>
          <p:txBody>
            <a:bodyPr/>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378">
                <a:lnSpc>
                  <a:spcPts val="5500"/>
                </a:lnSpc>
              </a:pPr>
              <a:r>
                <a:rPr lang="en-US" sz="2400" b="1" i="0" dirty="0">
                  <a:solidFill>
                    <a:srgbClr val="FFFFFF"/>
                  </a:solidFill>
                </a:rPr>
                <a:t>Tactical Outlook</a:t>
              </a:r>
            </a:p>
          </p:txBody>
        </p:sp>
      </p:grpSp>
    </p:spTree>
    <p:extLst>
      <p:ext uri="{BB962C8B-B14F-4D97-AF65-F5344CB8AC3E}">
        <p14:creationId xmlns:p14="http://schemas.microsoft.com/office/powerpoint/2010/main" val="42413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idx="10"/>
          </p:nvPr>
        </p:nvSpPr>
        <p:spPr/>
        <p:txBody>
          <a:bodyPr/>
          <a:lstStyle/>
          <a:p>
            <a:r>
              <a:rPr lang="en-US" dirty="0">
                <a:solidFill>
                  <a:srgbClr val="646469"/>
                </a:solidFill>
              </a:rPr>
              <a:t>Illiquid Asset Classes Have Higher Sharpe Ratios</a:t>
            </a:r>
          </a:p>
        </p:txBody>
      </p:sp>
      <p:sp>
        <p:nvSpPr>
          <p:cNvPr id="7" name="TextBox 6"/>
          <p:cNvSpPr txBox="1"/>
          <p:nvPr/>
        </p:nvSpPr>
        <p:spPr>
          <a:xfrm>
            <a:off x="457201" y="4782313"/>
            <a:ext cx="6226629" cy="246221"/>
          </a:xfrm>
          <a:prstGeom prst="rect">
            <a:avLst/>
          </a:prstGeom>
          <a:noFill/>
        </p:spPr>
        <p:txBody>
          <a:bodyPr wrap="square" lIns="0" tIns="0" rIns="0" bIns="0" rtlCol="0">
            <a:spAutoFit/>
          </a:bodyPr>
          <a:lstStyle/>
          <a:p>
            <a:pPr defTabSz="914378"/>
            <a:r>
              <a:rPr lang="en-US" sz="800" dirty="0">
                <a:solidFill>
                  <a:srgbClr val="646469"/>
                </a:solidFill>
                <a:latin typeface="Arial"/>
              </a:rPr>
              <a:t>Source: Return and volatility assumptions from Northern Trust Capital Market Assumptions: Five-Year Outlook Editions: 2022, 2021, 2020.</a:t>
            </a:r>
            <a:endParaRPr lang="en-US" sz="800" dirty="0">
              <a:solidFill>
                <a:srgbClr val="646469"/>
              </a:solidFill>
              <a:latin typeface="Arial"/>
              <a:cs typeface="Arial" panose="020B0604020202020204" pitchFamily="34" charset="0"/>
            </a:endParaRPr>
          </a:p>
        </p:txBody>
      </p:sp>
      <p:sp>
        <p:nvSpPr>
          <p:cNvPr id="2" name="Rectangle 1"/>
          <p:cNvSpPr/>
          <p:nvPr/>
        </p:nvSpPr>
        <p:spPr>
          <a:xfrm>
            <a:off x="4378037" y="1122219"/>
            <a:ext cx="394855" cy="32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013" dirty="0" err="1">
              <a:solidFill>
                <a:srgbClr val="FFFFFF"/>
              </a:solidFill>
              <a:latin typeface="Arial"/>
            </a:endParaRPr>
          </a:p>
        </p:txBody>
      </p:sp>
      <p:sp>
        <p:nvSpPr>
          <p:cNvPr id="8" name="object 3">
            <a:extLst>
              <a:ext uri="{FF2B5EF4-FFF2-40B4-BE49-F238E27FC236}">
                <a16:creationId xmlns:a16="http://schemas.microsoft.com/office/drawing/2014/main" id="{3CED7C8E-B933-4558-9CEC-D5DB3B780034}"/>
              </a:ext>
            </a:extLst>
          </p:cNvPr>
          <p:cNvSpPr txBox="1"/>
          <p:nvPr/>
        </p:nvSpPr>
        <p:spPr>
          <a:xfrm>
            <a:off x="446879" y="928494"/>
            <a:ext cx="435356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636369"/>
                </a:solidFill>
                <a:latin typeface="Arial"/>
                <a:cs typeface="Arial"/>
              </a:rPr>
              <a:t>5-YEAR</a:t>
            </a:r>
            <a:r>
              <a:rPr sz="1400" b="1" spc="25" dirty="0">
                <a:solidFill>
                  <a:srgbClr val="636369"/>
                </a:solidFill>
                <a:latin typeface="Arial"/>
                <a:cs typeface="Arial"/>
              </a:rPr>
              <a:t> </a:t>
            </a:r>
            <a:r>
              <a:rPr sz="1400" b="1" dirty="0">
                <a:solidFill>
                  <a:srgbClr val="636369"/>
                </a:solidFill>
                <a:latin typeface="Arial"/>
                <a:cs typeface="Arial"/>
              </a:rPr>
              <a:t>EXPECTED</a:t>
            </a:r>
            <a:r>
              <a:rPr sz="1400" b="1" spc="-35" dirty="0">
                <a:solidFill>
                  <a:srgbClr val="636369"/>
                </a:solidFill>
                <a:latin typeface="Arial"/>
                <a:cs typeface="Arial"/>
              </a:rPr>
              <a:t> </a:t>
            </a:r>
            <a:r>
              <a:rPr sz="1400" b="1" spc="-10" dirty="0">
                <a:solidFill>
                  <a:srgbClr val="636369"/>
                </a:solidFill>
                <a:latin typeface="Arial"/>
                <a:cs typeface="Arial"/>
              </a:rPr>
              <a:t>ASSET</a:t>
            </a:r>
            <a:r>
              <a:rPr sz="1400" b="1" spc="25" dirty="0">
                <a:solidFill>
                  <a:srgbClr val="636369"/>
                </a:solidFill>
                <a:latin typeface="Arial"/>
                <a:cs typeface="Arial"/>
              </a:rPr>
              <a:t> </a:t>
            </a:r>
            <a:r>
              <a:rPr sz="1400" b="1" spc="-15" dirty="0">
                <a:solidFill>
                  <a:srgbClr val="636369"/>
                </a:solidFill>
                <a:latin typeface="Arial"/>
                <a:cs typeface="Arial"/>
              </a:rPr>
              <a:t>CLASS</a:t>
            </a:r>
            <a:r>
              <a:rPr sz="1400" b="1" spc="55" dirty="0">
                <a:solidFill>
                  <a:srgbClr val="636369"/>
                </a:solidFill>
                <a:latin typeface="Arial"/>
                <a:cs typeface="Arial"/>
              </a:rPr>
              <a:t> </a:t>
            </a:r>
            <a:r>
              <a:rPr sz="1400" b="1" spc="-10" dirty="0">
                <a:solidFill>
                  <a:srgbClr val="636369"/>
                </a:solidFill>
                <a:latin typeface="Arial"/>
                <a:cs typeface="Arial"/>
              </a:rPr>
              <a:t>SHARPE</a:t>
            </a:r>
            <a:r>
              <a:rPr sz="1400" b="1" spc="40" dirty="0">
                <a:solidFill>
                  <a:srgbClr val="636369"/>
                </a:solidFill>
                <a:latin typeface="Arial"/>
                <a:cs typeface="Arial"/>
              </a:rPr>
              <a:t> </a:t>
            </a:r>
            <a:r>
              <a:rPr sz="1400" b="1" spc="-35" dirty="0">
                <a:solidFill>
                  <a:srgbClr val="636369"/>
                </a:solidFill>
                <a:latin typeface="Arial"/>
                <a:cs typeface="Arial"/>
              </a:rPr>
              <a:t>RATIO</a:t>
            </a:r>
            <a:endParaRPr sz="1400">
              <a:latin typeface="Arial"/>
              <a:cs typeface="Arial"/>
            </a:endParaRPr>
          </a:p>
        </p:txBody>
      </p:sp>
      <p:grpSp>
        <p:nvGrpSpPr>
          <p:cNvPr id="9" name="object 4">
            <a:extLst>
              <a:ext uri="{FF2B5EF4-FFF2-40B4-BE49-F238E27FC236}">
                <a16:creationId xmlns:a16="http://schemas.microsoft.com/office/drawing/2014/main" id="{3D0FC9EB-A195-4FFE-9B49-DFB69C106071}"/>
              </a:ext>
            </a:extLst>
          </p:cNvPr>
          <p:cNvGrpSpPr/>
          <p:nvPr/>
        </p:nvGrpSpPr>
        <p:grpSpPr>
          <a:xfrm>
            <a:off x="457200" y="1653539"/>
            <a:ext cx="8161020" cy="1920875"/>
            <a:chOff x="457200" y="1653539"/>
            <a:chExt cx="8161020" cy="1920875"/>
          </a:xfrm>
        </p:grpSpPr>
        <p:sp>
          <p:nvSpPr>
            <p:cNvPr id="10" name="object 5">
              <a:extLst>
                <a:ext uri="{FF2B5EF4-FFF2-40B4-BE49-F238E27FC236}">
                  <a16:creationId xmlns:a16="http://schemas.microsoft.com/office/drawing/2014/main" id="{54AB1D09-AB1B-4DD7-8C44-45F27E86600B}"/>
                </a:ext>
              </a:extLst>
            </p:cNvPr>
            <p:cNvSpPr/>
            <p:nvPr/>
          </p:nvSpPr>
          <p:spPr>
            <a:xfrm>
              <a:off x="749808" y="1653539"/>
              <a:ext cx="7576184" cy="1915795"/>
            </a:xfrm>
            <a:custGeom>
              <a:avLst/>
              <a:gdLst/>
              <a:ahLst/>
              <a:cxnLst/>
              <a:rect l="l" t="t" r="r" b="b"/>
              <a:pathLst>
                <a:path w="7576184" h="1915795">
                  <a:moveTo>
                    <a:pt x="580631" y="883920"/>
                  </a:moveTo>
                  <a:lnTo>
                    <a:pt x="0" y="883920"/>
                  </a:lnTo>
                  <a:lnTo>
                    <a:pt x="0" y="1915668"/>
                  </a:lnTo>
                  <a:lnTo>
                    <a:pt x="580631" y="1915668"/>
                  </a:lnTo>
                  <a:lnTo>
                    <a:pt x="580631" y="883920"/>
                  </a:lnTo>
                  <a:close/>
                </a:path>
                <a:path w="7576184" h="1915795">
                  <a:moveTo>
                    <a:pt x="1746504" y="664464"/>
                  </a:moveTo>
                  <a:lnTo>
                    <a:pt x="1165860" y="664464"/>
                  </a:lnTo>
                  <a:lnTo>
                    <a:pt x="1165860" y="1915668"/>
                  </a:lnTo>
                  <a:lnTo>
                    <a:pt x="1746504" y="1915668"/>
                  </a:lnTo>
                  <a:lnTo>
                    <a:pt x="1746504" y="664464"/>
                  </a:lnTo>
                  <a:close/>
                </a:path>
                <a:path w="7576184" h="1915795">
                  <a:moveTo>
                    <a:pt x="2912364" y="617220"/>
                  </a:moveTo>
                  <a:lnTo>
                    <a:pt x="2331720" y="617220"/>
                  </a:lnTo>
                  <a:lnTo>
                    <a:pt x="2331720" y="1915668"/>
                  </a:lnTo>
                  <a:lnTo>
                    <a:pt x="2912364" y="1915668"/>
                  </a:lnTo>
                  <a:lnTo>
                    <a:pt x="2912364" y="617220"/>
                  </a:lnTo>
                  <a:close/>
                </a:path>
                <a:path w="7576184" h="1915795">
                  <a:moveTo>
                    <a:pt x="4078211" y="601967"/>
                  </a:moveTo>
                  <a:lnTo>
                    <a:pt x="3497580" y="601967"/>
                  </a:lnTo>
                  <a:lnTo>
                    <a:pt x="3497580" y="1915668"/>
                  </a:lnTo>
                  <a:lnTo>
                    <a:pt x="4078211" y="1915668"/>
                  </a:lnTo>
                  <a:lnTo>
                    <a:pt x="4078211" y="601967"/>
                  </a:lnTo>
                  <a:close/>
                </a:path>
                <a:path w="7576184" h="1915795">
                  <a:moveTo>
                    <a:pt x="5244084" y="534924"/>
                  </a:moveTo>
                  <a:lnTo>
                    <a:pt x="4663440" y="534924"/>
                  </a:lnTo>
                  <a:lnTo>
                    <a:pt x="4663440" y="1915668"/>
                  </a:lnTo>
                  <a:lnTo>
                    <a:pt x="5244084" y="1915668"/>
                  </a:lnTo>
                  <a:lnTo>
                    <a:pt x="5244084" y="534924"/>
                  </a:lnTo>
                  <a:close/>
                </a:path>
                <a:path w="7576184" h="1915795">
                  <a:moveTo>
                    <a:pt x="6409944" y="501383"/>
                  </a:moveTo>
                  <a:lnTo>
                    <a:pt x="5829287" y="501383"/>
                  </a:lnTo>
                  <a:lnTo>
                    <a:pt x="5829287" y="1915668"/>
                  </a:lnTo>
                  <a:lnTo>
                    <a:pt x="6409944" y="1915668"/>
                  </a:lnTo>
                  <a:lnTo>
                    <a:pt x="6409944" y="501383"/>
                  </a:lnTo>
                  <a:close/>
                </a:path>
                <a:path w="7576184" h="1915795">
                  <a:moveTo>
                    <a:pt x="7575804" y="0"/>
                  </a:moveTo>
                  <a:lnTo>
                    <a:pt x="6995160" y="0"/>
                  </a:lnTo>
                  <a:lnTo>
                    <a:pt x="6995160" y="1915668"/>
                  </a:lnTo>
                  <a:lnTo>
                    <a:pt x="7575804" y="1915668"/>
                  </a:lnTo>
                  <a:lnTo>
                    <a:pt x="7575804" y="0"/>
                  </a:lnTo>
                  <a:close/>
                </a:path>
              </a:pathLst>
            </a:custGeom>
            <a:solidFill>
              <a:srgbClr val="0F5441"/>
            </a:solidFill>
          </p:spPr>
          <p:txBody>
            <a:bodyPr wrap="square" lIns="0" tIns="0" rIns="0" bIns="0" rtlCol="0"/>
            <a:lstStyle/>
            <a:p>
              <a:endParaRPr/>
            </a:p>
          </p:txBody>
        </p:sp>
        <p:sp>
          <p:nvSpPr>
            <p:cNvPr id="11" name="object 6">
              <a:extLst>
                <a:ext uri="{FF2B5EF4-FFF2-40B4-BE49-F238E27FC236}">
                  <a16:creationId xmlns:a16="http://schemas.microsoft.com/office/drawing/2014/main" id="{E1D010FF-1EC2-42D4-980C-885B6BA78729}"/>
                </a:ext>
              </a:extLst>
            </p:cNvPr>
            <p:cNvSpPr/>
            <p:nvPr/>
          </p:nvSpPr>
          <p:spPr>
            <a:xfrm>
              <a:off x="457200" y="3569207"/>
              <a:ext cx="8161020" cy="0"/>
            </a:xfrm>
            <a:custGeom>
              <a:avLst/>
              <a:gdLst/>
              <a:ahLst/>
              <a:cxnLst/>
              <a:rect l="l" t="t" r="r" b="b"/>
              <a:pathLst>
                <a:path w="8161020">
                  <a:moveTo>
                    <a:pt x="0" y="0"/>
                  </a:moveTo>
                  <a:lnTo>
                    <a:pt x="8161020" y="0"/>
                  </a:lnTo>
                </a:path>
              </a:pathLst>
            </a:custGeom>
            <a:ln w="9525">
              <a:solidFill>
                <a:srgbClr val="E8E8E9"/>
              </a:solidFill>
            </a:ln>
          </p:spPr>
          <p:txBody>
            <a:bodyPr wrap="square" lIns="0" tIns="0" rIns="0" bIns="0" rtlCol="0"/>
            <a:lstStyle/>
            <a:p>
              <a:endParaRPr/>
            </a:p>
          </p:txBody>
        </p:sp>
      </p:grpSp>
      <p:graphicFrame>
        <p:nvGraphicFramePr>
          <p:cNvPr id="12" name="object 7">
            <a:extLst>
              <a:ext uri="{FF2B5EF4-FFF2-40B4-BE49-F238E27FC236}">
                <a16:creationId xmlns:a16="http://schemas.microsoft.com/office/drawing/2014/main" id="{1A4E76F2-B5B4-4560-ACEB-652BA3F5A5A4}"/>
              </a:ext>
            </a:extLst>
          </p:cNvPr>
          <p:cNvGraphicFramePr>
            <a:graphicFrameLocks noGrp="1"/>
          </p:cNvGraphicFramePr>
          <p:nvPr/>
        </p:nvGraphicFramePr>
        <p:xfrm>
          <a:off x="513841" y="1774189"/>
          <a:ext cx="8094344" cy="2408555"/>
        </p:xfrm>
        <a:graphic>
          <a:graphicData uri="http://schemas.openxmlformats.org/drawingml/2006/table">
            <a:tbl>
              <a:tblPr firstRow="1" bandRow="1">
                <a:tableStyleId>{2D5ABB26-0587-4C30-8999-92F81FD0307C}</a:tableStyleId>
              </a:tblPr>
              <a:tblGrid>
                <a:gridCol w="1036319">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1123315">
                  <a:extLst>
                    <a:ext uri="{9D8B030D-6E8A-4147-A177-3AD203B41FA5}">
                      <a16:colId xmlns:a16="http://schemas.microsoft.com/office/drawing/2014/main" val="20002"/>
                    </a:ext>
                  </a:extLst>
                </a:gridCol>
                <a:gridCol w="1195705">
                  <a:extLst>
                    <a:ext uri="{9D8B030D-6E8A-4147-A177-3AD203B41FA5}">
                      <a16:colId xmlns:a16="http://schemas.microsoft.com/office/drawing/2014/main" val="20003"/>
                    </a:ext>
                  </a:extLst>
                </a:gridCol>
                <a:gridCol w="1096645">
                  <a:extLst>
                    <a:ext uri="{9D8B030D-6E8A-4147-A177-3AD203B41FA5}">
                      <a16:colId xmlns:a16="http://schemas.microsoft.com/office/drawing/2014/main" val="20004"/>
                    </a:ext>
                  </a:extLst>
                </a:gridCol>
                <a:gridCol w="1325245">
                  <a:extLst>
                    <a:ext uri="{9D8B030D-6E8A-4147-A177-3AD203B41FA5}">
                      <a16:colId xmlns:a16="http://schemas.microsoft.com/office/drawing/2014/main" val="20005"/>
                    </a:ext>
                  </a:extLst>
                </a:gridCol>
                <a:gridCol w="1075690">
                  <a:extLst>
                    <a:ext uri="{9D8B030D-6E8A-4147-A177-3AD203B41FA5}">
                      <a16:colId xmlns:a16="http://schemas.microsoft.com/office/drawing/2014/main" val="20006"/>
                    </a:ext>
                  </a:extLst>
                </a:gridCol>
              </a:tblGrid>
              <a:tr h="178181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1450">
                        <a:latin typeface="Times New Roman"/>
                        <a:cs typeface="Times New Roman"/>
                      </a:endParaRPr>
                    </a:p>
                    <a:p>
                      <a:pPr marR="1270" algn="ctr">
                        <a:lnSpc>
                          <a:spcPct val="100000"/>
                        </a:lnSpc>
                        <a:spcBef>
                          <a:spcPts val="5"/>
                        </a:spcBef>
                      </a:pPr>
                      <a:r>
                        <a:rPr sz="1000" b="1" spc="-10" dirty="0">
                          <a:solidFill>
                            <a:srgbClr val="0F5441"/>
                          </a:solidFill>
                          <a:latin typeface="Arial"/>
                          <a:cs typeface="Arial"/>
                        </a:rPr>
                        <a:t>0.28</a:t>
                      </a:r>
                      <a:endParaRPr sz="1000">
                        <a:latin typeface="Arial"/>
                        <a:cs typeface="Arial"/>
                      </a:endParaRPr>
                    </a:p>
                  </a:txBody>
                  <a:tcPr marL="0" marR="0" marT="0" marB="0">
                    <a:lnL w="28575">
                      <a:solidFill>
                        <a:srgbClr val="B8BD00"/>
                      </a:solidFill>
                      <a:prstDash val="solid"/>
                    </a:lnL>
                    <a:lnR w="28575">
                      <a:solidFill>
                        <a:srgbClr val="B8BD00"/>
                      </a:solidFill>
                      <a:prstDash val="solid"/>
                    </a:lnR>
                    <a:lnT w="28575">
                      <a:solidFill>
                        <a:srgbClr val="B8BD00"/>
                      </a:solidFill>
                      <a:prstDash val="solid"/>
                    </a:lnT>
                    <a:lnB w="9525">
                      <a:solidFill>
                        <a:srgbClr val="E8E8E9"/>
                      </a:solidFill>
                      <a:prstDash val="solid"/>
                    </a:lnB>
                  </a:tcPr>
                </a:tc>
                <a:tc>
                  <a:txBody>
                    <a:bodyPr/>
                    <a:lstStyle/>
                    <a:p>
                      <a:pPr>
                        <a:lnSpc>
                          <a:spcPct val="100000"/>
                        </a:lnSpc>
                      </a:pPr>
                      <a:endParaRPr sz="1100">
                        <a:latin typeface="Times New Roman"/>
                        <a:cs typeface="Times New Roman"/>
                      </a:endParaRPr>
                    </a:p>
                    <a:p>
                      <a:pPr>
                        <a:lnSpc>
                          <a:spcPct val="100000"/>
                        </a:lnSpc>
                        <a:spcBef>
                          <a:spcPts val="40"/>
                        </a:spcBef>
                      </a:pPr>
                      <a:endParaRPr sz="1050">
                        <a:latin typeface="Times New Roman"/>
                        <a:cs typeface="Times New Roman"/>
                      </a:endParaRPr>
                    </a:p>
                    <a:p>
                      <a:pPr marL="44450" algn="ctr">
                        <a:lnSpc>
                          <a:spcPct val="100000"/>
                        </a:lnSpc>
                      </a:pPr>
                      <a:r>
                        <a:rPr sz="1000" b="1" spc="-10" dirty="0">
                          <a:solidFill>
                            <a:srgbClr val="0F5441"/>
                          </a:solidFill>
                          <a:latin typeface="Arial"/>
                          <a:cs typeface="Arial"/>
                        </a:rPr>
                        <a:t>0.33</a:t>
                      </a:r>
                      <a:endParaRPr sz="1000">
                        <a:latin typeface="Arial"/>
                        <a:cs typeface="Arial"/>
                      </a:endParaRPr>
                    </a:p>
                  </a:txBody>
                  <a:tcPr marL="0" marR="0" marT="0" marB="0">
                    <a:lnL w="28575">
                      <a:solidFill>
                        <a:srgbClr val="B8BD00"/>
                      </a:solidFill>
                      <a:prstDash val="solid"/>
                    </a:lnL>
                    <a:lnB w="9525">
                      <a:solidFill>
                        <a:srgbClr val="E8E8E9"/>
                      </a:solidFill>
                      <a:prstDash val="solid"/>
                    </a:lnB>
                  </a:tcPr>
                </a:tc>
                <a:tc>
                  <a:txBody>
                    <a:bodyPr/>
                    <a:lstStyle/>
                    <a:p>
                      <a:pPr>
                        <a:lnSpc>
                          <a:spcPct val="100000"/>
                        </a:lnSpc>
                      </a:pPr>
                      <a:endParaRPr sz="1100" dirty="0">
                        <a:latin typeface="Times New Roman"/>
                        <a:cs typeface="Times New Roman"/>
                      </a:endParaRPr>
                    </a:p>
                    <a:p>
                      <a:pPr marL="11430" algn="ctr">
                        <a:lnSpc>
                          <a:spcPct val="100000"/>
                        </a:lnSpc>
                        <a:spcBef>
                          <a:spcPts val="885"/>
                        </a:spcBef>
                      </a:pPr>
                      <a:r>
                        <a:rPr sz="1000" b="1" spc="-10" dirty="0">
                          <a:solidFill>
                            <a:srgbClr val="0F5441"/>
                          </a:solidFill>
                          <a:latin typeface="Arial"/>
                          <a:cs typeface="Arial"/>
                        </a:rPr>
                        <a:t>0.35</a:t>
                      </a:r>
                      <a:endParaRPr sz="1000" dirty="0">
                        <a:latin typeface="Arial"/>
                        <a:cs typeface="Arial"/>
                      </a:endParaRPr>
                    </a:p>
                  </a:txBody>
                  <a:tcPr marL="0" marR="0" marT="0" marB="0">
                    <a:lnB w="9525">
                      <a:solidFill>
                        <a:srgbClr val="E8E8E9"/>
                      </a:solidFill>
                      <a:prstDash val="solid"/>
                    </a:lnB>
                  </a:tcPr>
                </a:tc>
                <a:tc>
                  <a:txBody>
                    <a:bodyPr/>
                    <a:lstStyle/>
                    <a:p>
                      <a:pPr>
                        <a:lnSpc>
                          <a:spcPct val="100000"/>
                        </a:lnSpc>
                      </a:pPr>
                      <a:endParaRPr sz="1100">
                        <a:latin typeface="Times New Roman"/>
                        <a:cs typeface="Times New Roman"/>
                      </a:endParaRPr>
                    </a:p>
                    <a:p>
                      <a:pPr marL="24130" algn="ctr">
                        <a:lnSpc>
                          <a:spcPct val="100000"/>
                        </a:lnSpc>
                        <a:spcBef>
                          <a:spcPts val="760"/>
                        </a:spcBef>
                      </a:pPr>
                      <a:r>
                        <a:rPr sz="1000" b="1" spc="-10" dirty="0">
                          <a:solidFill>
                            <a:srgbClr val="0F5441"/>
                          </a:solidFill>
                          <a:latin typeface="Arial"/>
                          <a:cs typeface="Arial"/>
                        </a:rPr>
                        <a:t>0.35</a:t>
                      </a:r>
                      <a:endParaRPr sz="1000">
                        <a:latin typeface="Arial"/>
                        <a:cs typeface="Arial"/>
                      </a:endParaRPr>
                    </a:p>
                  </a:txBody>
                  <a:tcPr marL="0" marR="0" marT="0" marB="0">
                    <a:lnB w="9525">
                      <a:solidFill>
                        <a:srgbClr val="E8E8E9"/>
                      </a:solidFill>
                      <a:prstDash val="solid"/>
                    </a:lnB>
                  </a:tcPr>
                </a:tc>
                <a:tc>
                  <a:txBody>
                    <a:bodyPr/>
                    <a:lstStyle/>
                    <a:p>
                      <a:pPr>
                        <a:lnSpc>
                          <a:spcPct val="100000"/>
                        </a:lnSpc>
                        <a:spcBef>
                          <a:spcPts val="5"/>
                        </a:spcBef>
                      </a:pPr>
                      <a:endParaRPr sz="1300">
                        <a:latin typeface="Times New Roman"/>
                        <a:cs typeface="Times New Roman"/>
                      </a:endParaRPr>
                    </a:p>
                    <a:p>
                      <a:pPr marL="64769" algn="ctr">
                        <a:lnSpc>
                          <a:spcPct val="100000"/>
                        </a:lnSpc>
                      </a:pPr>
                      <a:r>
                        <a:rPr sz="1000" b="1" spc="-10" dirty="0">
                          <a:solidFill>
                            <a:srgbClr val="0F5441"/>
                          </a:solidFill>
                          <a:latin typeface="Arial"/>
                          <a:cs typeface="Arial"/>
                        </a:rPr>
                        <a:t>0.37</a:t>
                      </a:r>
                      <a:endParaRPr sz="1000">
                        <a:latin typeface="Arial"/>
                        <a:cs typeface="Arial"/>
                      </a:endParaRPr>
                    </a:p>
                  </a:txBody>
                  <a:tcPr marL="0" marR="0" marT="635" marB="0">
                    <a:lnB w="9525">
                      <a:solidFill>
                        <a:srgbClr val="E8E8E9"/>
                      </a:solidFill>
                      <a:prstDash val="solid"/>
                    </a:lnB>
                  </a:tcPr>
                </a:tc>
                <a:tc gridSpan="2">
                  <a:txBody>
                    <a:bodyPr/>
                    <a:lstStyle/>
                    <a:p>
                      <a:pPr>
                        <a:lnSpc>
                          <a:spcPct val="100000"/>
                        </a:lnSpc>
                        <a:spcBef>
                          <a:spcPts val="30"/>
                        </a:spcBef>
                      </a:pPr>
                      <a:endParaRPr sz="1050">
                        <a:latin typeface="Times New Roman"/>
                        <a:cs typeface="Times New Roman"/>
                      </a:endParaRPr>
                    </a:p>
                    <a:p>
                      <a:pPr marL="527685">
                        <a:lnSpc>
                          <a:spcPct val="100000"/>
                        </a:lnSpc>
                      </a:pPr>
                      <a:r>
                        <a:rPr sz="1000" b="1" spc="-10" dirty="0">
                          <a:solidFill>
                            <a:srgbClr val="0F5441"/>
                          </a:solidFill>
                          <a:latin typeface="Arial"/>
                          <a:cs typeface="Arial"/>
                        </a:rPr>
                        <a:t>0.38</a:t>
                      </a:r>
                      <a:endParaRPr sz="1000">
                        <a:latin typeface="Arial"/>
                        <a:cs typeface="Arial"/>
                      </a:endParaRPr>
                    </a:p>
                  </a:txBody>
                  <a:tcPr marL="0" marR="0" marT="3810" marB="0">
                    <a:lnB w="9525">
                      <a:solidFill>
                        <a:srgbClr val="E8E8E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26745">
                <a:tc>
                  <a:txBody>
                    <a:bodyPr/>
                    <a:lstStyle/>
                    <a:p>
                      <a:pPr marR="1270" algn="ctr">
                        <a:lnSpc>
                          <a:spcPct val="100000"/>
                        </a:lnSpc>
                        <a:spcBef>
                          <a:spcPts val="555"/>
                        </a:spcBef>
                      </a:pPr>
                      <a:r>
                        <a:rPr sz="1100" spc="-5" dirty="0">
                          <a:solidFill>
                            <a:srgbClr val="636369"/>
                          </a:solidFill>
                          <a:latin typeface="Arial"/>
                          <a:cs typeface="Arial"/>
                        </a:rPr>
                        <a:t>Global</a:t>
                      </a:r>
                      <a:r>
                        <a:rPr sz="1100" spc="-30" dirty="0">
                          <a:solidFill>
                            <a:srgbClr val="636369"/>
                          </a:solidFill>
                          <a:latin typeface="Arial"/>
                          <a:cs typeface="Arial"/>
                        </a:rPr>
                        <a:t> </a:t>
                      </a:r>
                      <a:r>
                        <a:rPr sz="1100" spc="-5" dirty="0">
                          <a:solidFill>
                            <a:srgbClr val="636369"/>
                          </a:solidFill>
                          <a:latin typeface="Arial"/>
                          <a:cs typeface="Arial"/>
                        </a:rPr>
                        <a:t>Equities</a:t>
                      </a:r>
                      <a:endParaRPr sz="1100">
                        <a:latin typeface="Arial"/>
                        <a:cs typeface="Arial"/>
                      </a:endParaRPr>
                    </a:p>
                  </a:txBody>
                  <a:tcPr marL="0" marR="0" marT="70485" marB="0">
                    <a:lnL w="28575">
                      <a:solidFill>
                        <a:srgbClr val="B8BD00"/>
                      </a:solidFill>
                      <a:prstDash val="solid"/>
                    </a:lnL>
                    <a:lnR w="28575">
                      <a:solidFill>
                        <a:srgbClr val="B8BD00"/>
                      </a:solidFill>
                      <a:prstDash val="solid"/>
                    </a:lnR>
                    <a:lnT w="9525">
                      <a:solidFill>
                        <a:srgbClr val="E8E8E9"/>
                      </a:solidFill>
                      <a:prstDash val="solid"/>
                    </a:lnT>
                    <a:lnB w="28575">
                      <a:solidFill>
                        <a:srgbClr val="B8BD00"/>
                      </a:solidFill>
                      <a:prstDash val="solid"/>
                    </a:lnB>
                  </a:tcPr>
                </a:tc>
                <a:tc>
                  <a:txBody>
                    <a:bodyPr/>
                    <a:lstStyle/>
                    <a:p>
                      <a:pPr marL="231140" marR="179070" indent="3175">
                        <a:lnSpc>
                          <a:spcPts val="1270"/>
                        </a:lnSpc>
                        <a:spcBef>
                          <a:spcPts val="635"/>
                        </a:spcBef>
                      </a:pPr>
                      <a:r>
                        <a:rPr sz="1100" spc="-5" dirty="0">
                          <a:solidFill>
                            <a:srgbClr val="636369"/>
                          </a:solidFill>
                          <a:latin typeface="Arial"/>
                          <a:cs typeface="Arial"/>
                        </a:rPr>
                        <a:t>Global Listed </a:t>
                      </a:r>
                      <a:r>
                        <a:rPr sz="1100" spc="-300" dirty="0">
                          <a:solidFill>
                            <a:srgbClr val="636369"/>
                          </a:solidFill>
                          <a:latin typeface="Arial"/>
                          <a:cs typeface="Arial"/>
                        </a:rPr>
                        <a:t> </a:t>
                      </a:r>
                      <a:r>
                        <a:rPr sz="1100" spc="-10" dirty="0">
                          <a:solidFill>
                            <a:srgbClr val="636369"/>
                          </a:solidFill>
                          <a:latin typeface="Arial"/>
                          <a:cs typeface="Arial"/>
                        </a:rPr>
                        <a:t>I</a:t>
                      </a:r>
                      <a:r>
                        <a:rPr sz="1100" spc="-5" dirty="0">
                          <a:solidFill>
                            <a:srgbClr val="636369"/>
                          </a:solidFill>
                          <a:latin typeface="Arial"/>
                          <a:cs typeface="Arial"/>
                        </a:rPr>
                        <a:t>n</a:t>
                      </a:r>
                      <a:r>
                        <a:rPr sz="1100" dirty="0">
                          <a:solidFill>
                            <a:srgbClr val="636369"/>
                          </a:solidFill>
                          <a:latin typeface="Arial"/>
                          <a:cs typeface="Arial"/>
                        </a:rPr>
                        <a:t>f</a:t>
                      </a:r>
                      <a:r>
                        <a:rPr sz="1100" spc="-10" dirty="0">
                          <a:solidFill>
                            <a:srgbClr val="636369"/>
                          </a:solidFill>
                          <a:latin typeface="Arial"/>
                          <a:cs typeface="Arial"/>
                        </a:rPr>
                        <a:t>r</a:t>
                      </a:r>
                      <a:r>
                        <a:rPr sz="1100" spc="-5" dirty="0">
                          <a:solidFill>
                            <a:srgbClr val="636369"/>
                          </a:solidFill>
                          <a:latin typeface="Arial"/>
                          <a:cs typeface="Arial"/>
                        </a:rPr>
                        <a:t>as</a:t>
                      </a:r>
                      <a:r>
                        <a:rPr sz="1100" spc="5" dirty="0">
                          <a:solidFill>
                            <a:srgbClr val="636369"/>
                          </a:solidFill>
                          <a:latin typeface="Arial"/>
                          <a:cs typeface="Arial"/>
                        </a:rPr>
                        <a:t>t</a:t>
                      </a:r>
                      <a:r>
                        <a:rPr sz="1100" spc="-10" dirty="0">
                          <a:solidFill>
                            <a:srgbClr val="636369"/>
                          </a:solidFill>
                          <a:latin typeface="Arial"/>
                          <a:cs typeface="Arial"/>
                        </a:rPr>
                        <a:t>r</a:t>
                      </a:r>
                      <a:r>
                        <a:rPr sz="1100" spc="-5" dirty="0">
                          <a:solidFill>
                            <a:srgbClr val="636369"/>
                          </a:solidFill>
                          <a:latin typeface="Arial"/>
                          <a:cs typeface="Arial"/>
                        </a:rPr>
                        <a:t>uc</a:t>
                      </a:r>
                      <a:r>
                        <a:rPr sz="1100" spc="5" dirty="0">
                          <a:solidFill>
                            <a:srgbClr val="636369"/>
                          </a:solidFill>
                          <a:latin typeface="Arial"/>
                          <a:cs typeface="Arial"/>
                        </a:rPr>
                        <a:t>t</a:t>
                      </a:r>
                      <a:r>
                        <a:rPr sz="1100" spc="-5" dirty="0">
                          <a:solidFill>
                            <a:srgbClr val="636369"/>
                          </a:solidFill>
                          <a:latin typeface="Arial"/>
                          <a:cs typeface="Arial"/>
                        </a:rPr>
                        <a:t>u</a:t>
                      </a:r>
                      <a:r>
                        <a:rPr sz="1100" spc="-10" dirty="0">
                          <a:solidFill>
                            <a:srgbClr val="636369"/>
                          </a:solidFill>
                          <a:latin typeface="Arial"/>
                          <a:cs typeface="Arial"/>
                        </a:rPr>
                        <a:t>r</a:t>
                      </a:r>
                      <a:r>
                        <a:rPr sz="1100" dirty="0">
                          <a:solidFill>
                            <a:srgbClr val="636369"/>
                          </a:solidFill>
                          <a:latin typeface="Arial"/>
                          <a:cs typeface="Arial"/>
                        </a:rPr>
                        <a:t>e</a:t>
                      </a:r>
                      <a:endParaRPr sz="1100">
                        <a:latin typeface="Arial"/>
                        <a:cs typeface="Arial"/>
                      </a:endParaRPr>
                    </a:p>
                  </a:txBody>
                  <a:tcPr marL="0" marR="0" marT="80645" marB="0">
                    <a:lnL w="28575">
                      <a:solidFill>
                        <a:srgbClr val="B8BD00"/>
                      </a:solidFill>
                      <a:prstDash val="solid"/>
                    </a:lnL>
                    <a:lnT w="9525">
                      <a:solidFill>
                        <a:srgbClr val="E8E8E9"/>
                      </a:solidFill>
                      <a:prstDash val="solid"/>
                    </a:lnT>
                  </a:tcPr>
                </a:tc>
                <a:tc>
                  <a:txBody>
                    <a:bodyPr/>
                    <a:lstStyle/>
                    <a:p>
                      <a:pPr marL="368935" marR="167640" indent="-182880">
                        <a:lnSpc>
                          <a:spcPts val="1270"/>
                        </a:lnSpc>
                        <a:spcBef>
                          <a:spcPts val="635"/>
                        </a:spcBef>
                      </a:pPr>
                      <a:r>
                        <a:rPr sz="1100" spc="-5" dirty="0">
                          <a:solidFill>
                            <a:srgbClr val="636369"/>
                          </a:solidFill>
                          <a:latin typeface="Arial"/>
                          <a:cs typeface="Arial"/>
                        </a:rPr>
                        <a:t>Private</a:t>
                      </a:r>
                      <a:r>
                        <a:rPr sz="1100" spc="-70" dirty="0">
                          <a:solidFill>
                            <a:srgbClr val="636369"/>
                          </a:solidFill>
                          <a:latin typeface="Arial"/>
                          <a:cs typeface="Arial"/>
                        </a:rPr>
                        <a:t> </a:t>
                      </a:r>
                      <a:r>
                        <a:rPr sz="1100" spc="-5" dirty="0">
                          <a:solidFill>
                            <a:srgbClr val="636369"/>
                          </a:solidFill>
                          <a:latin typeface="Arial"/>
                          <a:cs typeface="Arial"/>
                        </a:rPr>
                        <a:t>Real </a:t>
                      </a:r>
                      <a:r>
                        <a:rPr sz="1100" spc="-290" dirty="0">
                          <a:solidFill>
                            <a:srgbClr val="636369"/>
                          </a:solidFill>
                          <a:latin typeface="Arial"/>
                          <a:cs typeface="Arial"/>
                        </a:rPr>
                        <a:t> </a:t>
                      </a:r>
                      <a:r>
                        <a:rPr sz="1100" spc="-5" dirty="0">
                          <a:solidFill>
                            <a:srgbClr val="636369"/>
                          </a:solidFill>
                          <a:latin typeface="Arial"/>
                          <a:cs typeface="Arial"/>
                        </a:rPr>
                        <a:t>Estate</a:t>
                      </a:r>
                      <a:endParaRPr sz="1100" dirty="0">
                        <a:latin typeface="Arial"/>
                        <a:cs typeface="Arial"/>
                      </a:endParaRPr>
                    </a:p>
                  </a:txBody>
                  <a:tcPr marL="0" marR="0" marT="80645" marB="0">
                    <a:lnT w="9525">
                      <a:solidFill>
                        <a:srgbClr val="E8E8E9"/>
                      </a:solidFill>
                      <a:prstDash val="solid"/>
                    </a:lnT>
                  </a:tcPr>
                </a:tc>
                <a:tc>
                  <a:txBody>
                    <a:bodyPr/>
                    <a:lstStyle/>
                    <a:p>
                      <a:pPr marL="25400" algn="ctr">
                        <a:lnSpc>
                          <a:spcPct val="100000"/>
                        </a:lnSpc>
                        <a:spcBef>
                          <a:spcPts val="555"/>
                        </a:spcBef>
                      </a:pPr>
                      <a:r>
                        <a:rPr sz="1100" spc="-5" dirty="0">
                          <a:solidFill>
                            <a:srgbClr val="636369"/>
                          </a:solidFill>
                          <a:latin typeface="Arial"/>
                          <a:cs typeface="Arial"/>
                        </a:rPr>
                        <a:t>US</a:t>
                      </a:r>
                      <a:r>
                        <a:rPr sz="1100" spc="-25" dirty="0">
                          <a:solidFill>
                            <a:srgbClr val="636369"/>
                          </a:solidFill>
                          <a:latin typeface="Arial"/>
                          <a:cs typeface="Arial"/>
                        </a:rPr>
                        <a:t> </a:t>
                      </a:r>
                      <a:r>
                        <a:rPr sz="1100" spc="-5" dirty="0">
                          <a:solidFill>
                            <a:srgbClr val="636369"/>
                          </a:solidFill>
                          <a:latin typeface="Arial"/>
                          <a:cs typeface="Arial"/>
                        </a:rPr>
                        <a:t>High</a:t>
                      </a:r>
                      <a:r>
                        <a:rPr sz="1100" spc="-25" dirty="0">
                          <a:solidFill>
                            <a:srgbClr val="636369"/>
                          </a:solidFill>
                          <a:latin typeface="Arial"/>
                          <a:cs typeface="Arial"/>
                        </a:rPr>
                        <a:t> </a:t>
                      </a:r>
                      <a:r>
                        <a:rPr sz="1100" spc="-5" dirty="0">
                          <a:solidFill>
                            <a:srgbClr val="636369"/>
                          </a:solidFill>
                          <a:latin typeface="Arial"/>
                          <a:cs typeface="Arial"/>
                        </a:rPr>
                        <a:t>Yield</a:t>
                      </a:r>
                      <a:endParaRPr sz="1100">
                        <a:latin typeface="Arial"/>
                        <a:cs typeface="Arial"/>
                      </a:endParaRPr>
                    </a:p>
                  </a:txBody>
                  <a:tcPr marL="0" marR="0" marT="70485" marB="0">
                    <a:lnT w="9525">
                      <a:solidFill>
                        <a:srgbClr val="E8E8E9"/>
                      </a:solidFill>
                      <a:prstDash val="solid"/>
                    </a:lnT>
                  </a:tcPr>
                </a:tc>
                <a:tc>
                  <a:txBody>
                    <a:bodyPr/>
                    <a:lstStyle/>
                    <a:p>
                      <a:pPr marL="65405" algn="ctr">
                        <a:lnSpc>
                          <a:spcPct val="100000"/>
                        </a:lnSpc>
                        <a:spcBef>
                          <a:spcPts val="555"/>
                        </a:spcBef>
                      </a:pPr>
                      <a:r>
                        <a:rPr sz="1100" spc="-5" dirty="0">
                          <a:solidFill>
                            <a:srgbClr val="636369"/>
                          </a:solidFill>
                          <a:latin typeface="Arial"/>
                          <a:cs typeface="Arial"/>
                        </a:rPr>
                        <a:t>Private</a:t>
                      </a:r>
                      <a:r>
                        <a:rPr sz="1100" spc="-30" dirty="0">
                          <a:solidFill>
                            <a:srgbClr val="636369"/>
                          </a:solidFill>
                          <a:latin typeface="Arial"/>
                          <a:cs typeface="Arial"/>
                        </a:rPr>
                        <a:t> </a:t>
                      </a:r>
                      <a:r>
                        <a:rPr sz="1100" spc="-5" dirty="0">
                          <a:solidFill>
                            <a:srgbClr val="636369"/>
                          </a:solidFill>
                          <a:latin typeface="Arial"/>
                          <a:cs typeface="Arial"/>
                        </a:rPr>
                        <a:t>Equity</a:t>
                      </a:r>
                      <a:endParaRPr sz="1100">
                        <a:latin typeface="Arial"/>
                        <a:cs typeface="Arial"/>
                      </a:endParaRPr>
                    </a:p>
                  </a:txBody>
                  <a:tcPr marL="0" marR="0" marT="70485" marB="0">
                    <a:lnT w="9525">
                      <a:solidFill>
                        <a:srgbClr val="E8E8E9"/>
                      </a:solidFill>
                      <a:prstDash val="solid"/>
                    </a:lnT>
                  </a:tcPr>
                </a:tc>
                <a:tc>
                  <a:txBody>
                    <a:bodyPr/>
                    <a:lstStyle/>
                    <a:p>
                      <a:pPr marL="502920" marR="99695" indent="-419734">
                        <a:lnSpc>
                          <a:spcPts val="1270"/>
                        </a:lnSpc>
                        <a:spcBef>
                          <a:spcPts val="635"/>
                        </a:spcBef>
                      </a:pPr>
                      <a:r>
                        <a:rPr sz="1100" spc="-5" dirty="0">
                          <a:solidFill>
                            <a:srgbClr val="636369"/>
                          </a:solidFill>
                          <a:latin typeface="Arial"/>
                          <a:cs typeface="Arial"/>
                        </a:rPr>
                        <a:t>Emerging</a:t>
                      </a:r>
                      <a:r>
                        <a:rPr sz="1100" spc="-55" dirty="0">
                          <a:solidFill>
                            <a:srgbClr val="636369"/>
                          </a:solidFill>
                          <a:latin typeface="Arial"/>
                          <a:cs typeface="Arial"/>
                        </a:rPr>
                        <a:t> </a:t>
                      </a:r>
                      <a:r>
                        <a:rPr sz="1100" spc="-5" dirty="0">
                          <a:solidFill>
                            <a:srgbClr val="636369"/>
                          </a:solidFill>
                          <a:latin typeface="Arial"/>
                          <a:cs typeface="Arial"/>
                        </a:rPr>
                        <a:t>Markets </a:t>
                      </a:r>
                      <a:r>
                        <a:rPr sz="1100" spc="-290" dirty="0">
                          <a:solidFill>
                            <a:srgbClr val="636369"/>
                          </a:solidFill>
                          <a:latin typeface="Arial"/>
                          <a:cs typeface="Arial"/>
                        </a:rPr>
                        <a:t> </a:t>
                      </a:r>
                      <a:r>
                        <a:rPr sz="1100" spc="-5" dirty="0">
                          <a:solidFill>
                            <a:srgbClr val="636369"/>
                          </a:solidFill>
                          <a:latin typeface="Arial"/>
                          <a:cs typeface="Arial"/>
                        </a:rPr>
                        <a:t>Debt</a:t>
                      </a:r>
                      <a:endParaRPr sz="1100">
                        <a:latin typeface="Arial"/>
                        <a:cs typeface="Arial"/>
                      </a:endParaRPr>
                    </a:p>
                  </a:txBody>
                  <a:tcPr marL="0" marR="0" marT="80645" marB="0">
                    <a:lnT w="9525">
                      <a:solidFill>
                        <a:srgbClr val="E8E8E9"/>
                      </a:solidFill>
                      <a:prstDash val="solid"/>
                    </a:lnT>
                  </a:tcPr>
                </a:tc>
                <a:tc>
                  <a:txBody>
                    <a:bodyPr/>
                    <a:lstStyle/>
                    <a:p>
                      <a:pPr marL="107314">
                        <a:lnSpc>
                          <a:spcPct val="100000"/>
                        </a:lnSpc>
                        <a:spcBef>
                          <a:spcPts val="555"/>
                        </a:spcBef>
                      </a:pPr>
                      <a:r>
                        <a:rPr sz="1100" spc="-5" dirty="0">
                          <a:solidFill>
                            <a:srgbClr val="636369"/>
                          </a:solidFill>
                          <a:latin typeface="Arial"/>
                          <a:cs typeface="Arial"/>
                        </a:rPr>
                        <a:t>Private</a:t>
                      </a:r>
                      <a:r>
                        <a:rPr sz="1100" spc="-40" dirty="0">
                          <a:solidFill>
                            <a:srgbClr val="636369"/>
                          </a:solidFill>
                          <a:latin typeface="Arial"/>
                          <a:cs typeface="Arial"/>
                        </a:rPr>
                        <a:t> </a:t>
                      </a:r>
                      <a:r>
                        <a:rPr sz="1100" spc="-5" dirty="0">
                          <a:solidFill>
                            <a:srgbClr val="636369"/>
                          </a:solidFill>
                          <a:latin typeface="Arial"/>
                          <a:cs typeface="Arial"/>
                        </a:rPr>
                        <a:t>Debt</a:t>
                      </a:r>
                      <a:endParaRPr sz="1100" dirty="0">
                        <a:latin typeface="Arial"/>
                        <a:cs typeface="Arial"/>
                      </a:endParaRPr>
                    </a:p>
                  </a:txBody>
                  <a:tcPr marL="0" marR="0" marT="70485" marB="0">
                    <a:lnT w="9525">
                      <a:solidFill>
                        <a:srgbClr val="E8E8E9"/>
                      </a:solidFill>
                      <a:prstDash val="solid"/>
                    </a:lnT>
                  </a:tcPr>
                </a:tc>
                <a:extLst>
                  <a:ext uri="{0D108BD9-81ED-4DB2-BD59-A6C34878D82A}">
                    <a16:rowId xmlns:a16="http://schemas.microsoft.com/office/drawing/2014/main" val="10001"/>
                  </a:ext>
                </a:extLst>
              </a:tr>
            </a:tbl>
          </a:graphicData>
        </a:graphic>
      </p:graphicFrame>
      <p:sp>
        <p:nvSpPr>
          <p:cNvPr id="13" name="object 8">
            <a:extLst>
              <a:ext uri="{FF2B5EF4-FFF2-40B4-BE49-F238E27FC236}">
                <a16:creationId xmlns:a16="http://schemas.microsoft.com/office/drawing/2014/main" id="{18058C90-9AA4-43AD-8EF8-C86102FD1EA8}"/>
              </a:ext>
            </a:extLst>
          </p:cNvPr>
          <p:cNvSpPr txBox="1"/>
          <p:nvPr/>
        </p:nvSpPr>
        <p:spPr>
          <a:xfrm>
            <a:off x="7899282" y="1430523"/>
            <a:ext cx="27114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F5441"/>
                </a:solidFill>
                <a:latin typeface="Arial"/>
                <a:cs typeface="Arial"/>
              </a:rPr>
              <a:t>0.51</a:t>
            </a:r>
            <a:endParaRPr sz="1000">
              <a:latin typeface="Arial"/>
              <a:cs typeface="Arial"/>
            </a:endParaRPr>
          </a:p>
        </p:txBody>
      </p:sp>
    </p:spTree>
    <p:extLst>
      <p:ext uri="{BB962C8B-B14F-4D97-AF65-F5344CB8AC3E}">
        <p14:creationId xmlns:p14="http://schemas.microsoft.com/office/powerpoint/2010/main" val="2667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idx="10"/>
          </p:nvPr>
        </p:nvSpPr>
        <p:spPr/>
        <p:txBody>
          <a:bodyPr/>
          <a:lstStyle/>
          <a:p>
            <a:r>
              <a:rPr lang="en-US" dirty="0">
                <a:solidFill>
                  <a:srgbClr val="646469"/>
                </a:solidFill>
              </a:rPr>
              <a:t>Few Asset Classes Still Have Relatively High Returns</a:t>
            </a:r>
          </a:p>
        </p:txBody>
      </p:sp>
      <p:sp>
        <p:nvSpPr>
          <p:cNvPr id="7" name="TextBox 6"/>
          <p:cNvSpPr txBox="1"/>
          <p:nvPr/>
        </p:nvSpPr>
        <p:spPr>
          <a:xfrm>
            <a:off x="457201" y="4782313"/>
            <a:ext cx="6226629" cy="246221"/>
          </a:xfrm>
          <a:prstGeom prst="rect">
            <a:avLst/>
          </a:prstGeom>
          <a:noFill/>
        </p:spPr>
        <p:txBody>
          <a:bodyPr wrap="square" lIns="0" tIns="0" rIns="0" bIns="0" rtlCol="0">
            <a:spAutoFit/>
          </a:bodyPr>
          <a:lstStyle/>
          <a:p>
            <a:pPr defTabSz="914378"/>
            <a:r>
              <a:rPr lang="en-US" sz="800" dirty="0">
                <a:solidFill>
                  <a:srgbClr val="646469"/>
                </a:solidFill>
                <a:latin typeface="Arial"/>
              </a:rPr>
              <a:t>Source: Return and volatility assumptions from Northern Trust Capital Market Assumptions: Five-Year Outlook Editions: 2022, 2021, 2020.</a:t>
            </a:r>
            <a:endParaRPr lang="en-US" sz="800" dirty="0">
              <a:solidFill>
                <a:srgbClr val="646469"/>
              </a:solidFill>
              <a:latin typeface="Arial"/>
              <a:cs typeface="Arial" panose="020B0604020202020204" pitchFamily="34" charset="0"/>
            </a:endParaRPr>
          </a:p>
        </p:txBody>
      </p:sp>
      <p:sp>
        <p:nvSpPr>
          <p:cNvPr id="2" name="Rectangle 1"/>
          <p:cNvSpPr/>
          <p:nvPr/>
        </p:nvSpPr>
        <p:spPr>
          <a:xfrm>
            <a:off x="4378037" y="1122219"/>
            <a:ext cx="394855" cy="32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013" dirty="0" err="1">
              <a:solidFill>
                <a:srgbClr val="FFFFFF"/>
              </a:solidFill>
              <a:latin typeface="Arial"/>
            </a:endParaRPr>
          </a:p>
        </p:txBody>
      </p:sp>
      <p:grpSp>
        <p:nvGrpSpPr>
          <p:cNvPr id="8" name="object 3">
            <a:extLst>
              <a:ext uri="{FF2B5EF4-FFF2-40B4-BE49-F238E27FC236}">
                <a16:creationId xmlns:a16="http://schemas.microsoft.com/office/drawing/2014/main" id="{CD002349-62A8-4313-8A1B-9A53653AB566}"/>
              </a:ext>
            </a:extLst>
          </p:cNvPr>
          <p:cNvGrpSpPr/>
          <p:nvPr/>
        </p:nvGrpSpPr>
        <p:grpSpPr>
          <a:xfrm>
            <a:off x="1367027" y="1965960"/>
            <a:ext cx="7196455" cy="1283335"/>
            <a:chOff x="1367027" y="1965960"/>
            <a:chExt cx="7196455" cy="1283335"/>
          </a:xfrm>
        </p:grpSpPr>
        <p:sp>
          <p:nvSpPr>
            <p:cNvPr id="9" name="object 4">
              <a:extLst>
                <a:ext uri="{FF2B5EF4-FFF2-40B4-BE49-F238E27FC236}">
                  <a16:creationId xmlns:a16="http://schemas.microsoft.com/office/drawing/2014/main" id="{8752CB7E-C13A-44D0-A0EF-300B7333B6B6}"/>
                </a:ext>
              </a:extLst>
            </p:cNvPr>
            <p:cNvSpPr/>
            <p:nvPr/>
          </p:nvSpPr>
          <p:spPr>
            <a:xfrm>
              <a:off x="1607820" y="1965959"/>
              <a:ext cx="6715125" cy="1282065"/>
            </a:xfrm>
            <a:custGeom>
              <a:avLst/>
              <a:gdLst/>
              <a:ahLst/>
              <a:cxnLst/>
              <a:rect l="l" t="t" r="r" b="b"/>
              <a:pathLst>
                <a:path w="6715125" h="1282064">
                  <a:moveTo>
                    <a:pt x="320027" y="742188"/>
                  </a:moveTo>
                  <a:lnTo>
                    <a:pt x="0" y="742188"/>
                  </a:lnTo>
                  <a:lnTo>
                    <a:pt x="0" y="1281684"/>
                  </a:lnTo>
                  <a:lnTo>
                    <a:pt x="320027" y="1281684"/>
                  </a:lnTo>
                  <a:lnTo>
                    <a:pt x="320027" y="742188"/>
                  </a:lnTo>
                  <a:close/>
                </a:path>
                <a:path w="6715125" h="1282064">
                  <a:moveTo>
                    <a:pt x="1118603" y="606552"/>
                  </a:moveTo>
                  <a:lnTo>
                    <a:pt x="798576" y="606552"/>
                  </a:lnTo>
                  <a:lnTo>
                    <a:pt x="798576" y="1281684"/>
                  </a:lnTo>
                  <a:lnTo>
                    <a:pt x="1118603" y="1281684"/>
                  </a:lnTo>
                  <a:lnTo>
                    <a:pt x="1118603" y="606552"/>
                  </a:lnTo>
                  <a:close/>
                </a:path>
                <a:path w="6715125" h="1282064">
                  <a:moveTo>
                    <a:pt x="1918716" y="556260"/>
                  </a:moveTo>
                  <a:lnTo>
                    <a:pt x="1598676" y="556260"/>
                  </a:lnTo>
                  <a:lnTo>
                    <a:pt x="1598676" y="1281684"/>
                  </a:lnTo>
                  <a:lnTo>
                    <a:pt x="1918716" y="1281684"/>
                  </a:lnTo>
                  <a:lnTo>
                    <a:pt x="1918716" y="556260"/>
                  </a:lnTo>
                  <a:close/>
                </a:path>
                <a:path w="6715125" h="1282064">
                  <a:moveTo>
                    <a:pt x="2717292" y="522732"/>
                  </a:moveTo>
                  <a:lnTo>
                    <a:pt x="2398776" y="522732"/>
                  </a:lnTo>
                  <a:lnTo>
                    <a:pt x="2398776" y="1281684"/>
                  </a:lnTo>
                  <a:lnTo>
                    <a:pt x="2717292" y="1281684"/>
                  </a:lnTo>
                  <a:lnTo>
                    <a:pt x="2717292" y="522732"/>
                  </a:lnTo>
                  <a:close/>
                </a:path>
                <a:path w="6715125" h="1282064">
                  <a:moveTo>
                    <a:pt x="3517392" y="387096"/>
                  </a:moveTo>
                  <a:lnTo>
                    <a:pt x="3197352" y="387096"/>
                  </a:lnTo>
                  <a:lnTo>
                    <a:pt x="3197352" y="1281684"/>
                  </a:lnTo>
                  <a:lnTo>
                    <a:pt x="3517392" y="1281684"/>
                  </a:lnTo>
                  <a:lnTo>
                    <a:pt x="3517392" y="387096"/>
                  </a:lnTo>
                  <a:close/>
                </a:path>
                <a:path w="6715125" h="1282064">
                  <a:moveTo>
                    <a:pt x="4317492" y="690372"/>
                  </a:moveTo>
                  <a:lnTo>
                    <a:pt x="3997452" y="690372"/>
                  </a:lnTo>
                  <a:lnTo>
                    <a:pt x="3997452" y="1281684"/>
                  </a:lnTo>
                  <a:lnTo>
                    <a:pt x="4317492" y="1281684"/>
                  </a:lnTo>
                  <a:lnTo>
                    <a:pt x="4317492" y="690372"/>
                  </a:lnTo>
                  <a:close/>
                </a:path>
                <a:path w="6715125" h="1282064">
                  <a:moveTo>
                    <a:pt x="5116068" y="83820"/>
                  </a:moveTo>
                  <a:lnTo>
                    <a:pt x="4796028" y="83820"/>
                  </a:lnTo>
                  <a:lnTo>
                    <a:pt x="4796028" y="1281684"/>
                  </a:lnTo>
                  <a:lnTo>
                    <a:pt x="5116068" y="1281684"/>
                  </a:lnTo>
                  <a:lnTo>
                    <a:pt x="5116068" y="83820"/>
                  </a:lnTo>
                  <a:close/>
                </a:path>
                <a:path w="6715125" h="1282064">
                  <a:moveTo>
                    <a:pt x="5916168" y="353568"/>
                  </a:moveTo>
                  <a:lnTo>
                    <a:pt x="5596128" y="353568"/>
                  </a:lnTo>
                  <a:lnTo>
                    <a:pt x="5596128" y="1281684"/>
                  </a:lnTo>
                  <a:lnTo>
                    <a:pt x="5916168" y="1281684"/>
                  </a:lnTo>
                  <a:lnTo>
                    <a:pt x="5916168" y="353568"/>
                  </a:lnTo>
                  <a:close/>
                </a:path>
                <a:path w="6715125" h="1282064">
                  <a:moveTo>
                    <a:pt x="6714744" y="0"/>
                  </a:moveTo>
                  <a:lnTo>
                    <a:pt x="6396228" y="0"/>
                  </a:lnTo>
                  <a:lnTo>
                    <a:pt x="6396228" y="1281696"/>
                  </a:lnTo>
                  <a:lnTo>
                    <a:pt x="6714744" y="1281696"/>
                  </a:lnTo>
                  <a:lnTo>
                    <a:pt x="6714744" y="0"/>
                  </a:lnTo>
                  <a:close/>
                </a:path>
              </a:pathLst>
            </a:custGeom>
            <a:solidFill>
              <a:srgbClr val="0F5441"/>
            </a:solidFill>
          </p:spPr>
          <p:txBody>
            <a:bodyPr wrap="square" lIns="0" tIns="0" rIns="0" bIns="0" rtlCol="0"/>
            <a:lstStyle/>
            <a:p>
              <a:endParaRPr/>
            </a:p>
          </p:txBody>
        </p:sp>
        <p:sp>
          <p:nvSpPr>
            <p:cNvPr id="10" name="object 5">
              <a:extLst>
                <a:ext uri="{FF2B5EF4-FFF2-40B4-BE49-F238E27FC236}">
                  <a16:creationId xmlns:a16="http://schemas.microsoft.com/office/drawing/2014/main" id="{48E7533B-141F-435A-A4AC-FD6FC086D085}"/>
                </a:ext>
              </a:extLst>
            </p:cNvPr>
            <p:cNvSpPr/>
            <p:nvPr/>
          </p:nvSpPr>
          <p:spPr>
            <a:xfrm>
              <a:off x="1367027" y="3247644"/>
              <a:ext cx="7196455" cy="0"/>
            </a:xfrm>
            <a:custGeom>
              <a:avLst/>
              <a:gdLst/>
              <a:ahLst/>
              <a:cxnLst/>
              <a:rect l="l" t="t" r="r" b="b"/>
              <a:pathLst>
                <a:path w="7196455">
                  <a:moveTo>
                    <a:pt x="0" y="0"/>
                  </a:moveTo>
                  <a:lnTo>
                    <a:pt x="7196328" y="0"/>
                  </a:lnTo>
                </a:path>
              </a:pathLst>
            </a:custGeom>
            <a:ln w="3175">
              <a:solidFill>
                <a:srgbClr val="C3C3C3"/>
              </a:solidFill>
            </a:ln>
          </p:spPr>
          <p:txBody>
            <a:bodyPr wrap="square" lIns="0" tIns="0" rIns="0" bIns="0" rtlCol="0"/>
            <a:lstStyle/>
            <a:p>
              <a:endParaRPr/>
            </a:p>
          </p:txBody>
        </p:sp>
      </p:grpSp>
      <p:sp>
        <p:nvSpPr>
          <p:cNvPr id="11" name="object 6">
            <a:extLst>
              <a:ext uri="{FF2B5EF4-FFF2-40B4-BE49-F238E27FC236}">
                <a16:creationId xmlns:a16="http://schemas.microsoft.com/office/drawing/2014/main" id="{33210550-FB2A-4F67-B009-8B9FCDBEB632}"/>
              </a:ext>
            </a:extLst>
          </p:cNvPr>
          <p:cNvSpPr txBox="1"/>
          <p:nvPr/>
        </p:nvSpPr>
        <p:spPr>
          <a:xfrm>
            <a:off x="1661358" y="2475183"/>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3</a:t>
            </a:r>
            <a:r>
              <a:rPr sz="1050" b="1" spc="-10" dirty="0">
                <a:solidFill>
                  <a:srgbClr val="0F5441"/>
                </a:solidFill>
                <a:latin typeface="Arial"/>
                <a:cs typeface="Arial"/>
              </a:rPr>
              <a:t>.2</a:t>
            </a:r>
            <a:endParaRPr sz="1050">
              <a:latin typeface="Arial"/>
              <a:cs typeface="Arial"/>
            </a:endParaRPr>
          </a:p>
        </p:txBody>
      </p:sp>
      <p:sp>
        <p:nvSpPr>
          <p:cNvPr id="12" name="object 7">
            <a:extLst>
              <a:ext uri="{FF2B5EF4-FFF2-40B4-BE49-F238E27FC236}">
                <a16:creationId xmlns:a16="http://schemas.microsoft.com/office/drawing/2014/main" id="{29AE639B-C110-49D9-A764-24EB12AB0655}"/>
              </a:ext>
            </a:extLst>
          </p:cNvPr>
          <p:cNvSpPr txBox="1"/>
          <p:nvPr/>
        </p:nvSpPr>
        <p:spPr>
          <a:xfrm>
            <a:off x="2460799" y="2340266"/>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4</a:t>
            </a:r>
            <a:r>
              <a:rPr sz="1050" b="1" spc="-10" dirty="0">
                <a:solidFill>
                  <a:srgbClr val="0F5441"/>
                </a:solidFill>
                <a:latin typeface="Arial"/>
                <a:cs typeface="Arial"/>
              </a:rPr>
              <a:t>.0</a:t>
            </a:r>
            <a:endParaRPr sz="1050">
              <a:latin typeface="Arial"/>
              <a:cs typeface="Arial"/>
            </a:endParaRPr>
          </a:p>
        </p:txBody>
      </p:sp>
      <p:sp>
        <p:nvSpPr>
          <p:cNvPr id="13" name="object 8">
            <a:extLst>
              <a:ext uri="{FF2B5EF4-FFF2-40B4-BE49-F238E27FC236}">
                <a16:creationId xmlns:a16="http://schemas.microsoft.com/office/drawing/2014/main" id="{DA3285DD-95C7-4DC0-AB8F-DF76C961D220}"/>
              </a:ext>
            </a:extLst>
          </p:cNvPr>
          <p:cNvSpPr txBox="1"/>
          <p:nvPr/>
        </p:nvSpPr>
        <p:spPr>
          <a:xfrm>
            <a:off x="3260241" y="2289706"/>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4</a:t>
            </a:r>
            <a:r>
              <a:rPr sz="1050" b="1" spc="-10" dirty="0">
                <a:solidFill>
                  <a:srgbClr val="0F5441"/>
                </a:solidFill>
                <a:latin typeface="Arial"/>
                <a:cs typeface="Arial"/>
              </a:rPr>
              <a:t>.3</a:t>
            </a:r>
            <a:endParaRPr sz="1050">
              <a:latin typeface="Arial"/>
              <a:cs typeface="Arial"/>
            </a:endParaRPr>
          </a:p>
        </p:txBody>
      </p:sp>
      <p:sp>
        <p:nvSpPr>
          <p:cNvPr id="14" name="object 9">
            <a:extLst>
              <a:ext uri="{FF2B5EF4-FFF2-40B4-BE49-F238E27FC236}">
                <a16:creationId xmlns:a16="http://schemas.microsoft.com/office/drawing/2014/main" id="{A172B712-3BB8-4D26-92B1-66607806CBEA}"/>
              </a:ext>
            </a:extLst>
          </p:cNvPr>
          <p:cNvSpPr txBox="1"/>
          <p:nvPr/>
        </p:nvSpPr>
        <p:spPr>
          <a:xfrm>
            <a:off x="4059683" y="2256044"/>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4</a:t>
            </a:r>
            <a:r>
              <a:rPr sz="1050" b="1" spc="-10" dirty="0">
                <a:solidFill>
                  <a:srgbClr val="0F5441"/>
                </a:solidFill>
                <a:latin typeface="Arial"/>
                <a:cs typeface="Arial"/>
              </a:rPr>
              <a:t>.5</a:t>
            </a:r>
            <a:endParaRPr sz="1050">
              <a:latin typeface="Arial"/>
              <a:cs typeface="Arial"/>
            </a:endParaRPr>
          </a:p>
        </p:txBody>
      </p:sp>
      <p:sp>
        <p:nvSpPr>
          <p:cNvPr id="15" name="object 10">
            <a:extLst>
              <a:ext uri="{FF2B5EF4-FFF2-40B4-BE49-F238E27FC236}">
                <a16:creationId xmlns:a16="http://schemas.microsoft.com/office/drawing/2014/main" id="{BF313132-5C3C-42F0-9954-F038A99F9352}"/>
              </a:ext>
            </a:extLst>
          </p:cNvPr>
          <p:cNvSpPr txBox="1"/>
          <p:nvPr/>
        </p:nvSpPr>
        <p:spPr>
          <a:xfrm>
            <a:off x="4859124" y="2121127"/>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5</a:t>
            </a:r>
            <a:r>
              <a:rPr sz="1050" b="1" spc="-10" dirty="0">
                <a:solidFill>
                  <a:srgbClr val="0F5441"/>
                </a:solidFill>
                <a:latin typeface="Arial"/>
                <a:cs typeface="Arial"/>
              </a:rPr>
              <a:t>.3</a:t>
            </a:r>
            <a:endParaRPr sz="1050">
              <a:latin typeface="Arial"/>
              <a:cs typeface="Arial"/>
            </a:endParaRPr>
          </a:p>
        </p:txBody>
      </p:sp>
      <p:sp>
        <p:nvSpPr>
          <p:cNvPr id="16" name="object 11">
            <a:extLst>
              <a:ext uri="{FF2B5EF4-FFF2-40B4-BE49-F238E27FC236}">
                <a16:creationId xmlns:a16="http://schemas.microsoft.com/office/drawing/2014/main" id="{6D2352A2-B76D-4DD4-9A00-4CADBACE0804}"/>
              </a:ext>
            </a:extLst>
          </p:cNvPr>
          <p:cNvSpPr txBox="1"/>
          <p:nvPr/>
        </p:nvSpPr>
        <p:spPr>
          <a:xfrm>
            <a:off x="5658566" y="2424622"/>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3</a:t>
            </a:r>
            <a:r>
              <a:rPr sz="1050" b="1" spc="-10" dirty="0">
                <a:solidFill>
                  <a:srgbClr val="0F5441"/>
                </a:solidFill>
                <a:latin typeface="Arial"/>
                <a:cs typeface="Arial"/>
              </a:rPr>
              <a:t>.5</a:t>
            </a:r>
            <a:endParaRPr sz="1050">
              <a:latin typeface="Arial"/>
              <a:cs typeface="Arial"/>
            </a:endParaRPr>
          </a:p>
        </p:txBody>
      </p:sp>
      <p:sp>
        <p:nvSpPr>
          <p:cNvPr id="17" name="object 12">
            <a:extLst>
              <a:ext uri="{FF2B5EF4-FFF2-40B4-BE49-F238E27FC236}">
                <a16:creationId xmlns:a16="http://schemas.microsoft.com/office/drawing/2014/main" id="{4F60EA2D-9949-4BB0-8F65-5D856D2B8C02}"/>
              </a:ext>
            </a:extLst>
          </p:cNvPr>
          <p:cNvSpPr txBox="1"/>
          <p:nvPr/>
        </p:nvSpPr>
        <p:spPr>
          <a:xfrm>
            <a:off x="6458007" y="1817765"/>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7</a:t>
            </a:r>
            <a:r>
              <a:rPr sz="1050" b="1" spc="-10" dirty="0">
                <a:solidFill>
                  <a:srgbClr val="0F5441"/>
                </a:solidFill>
                <a:latin typeface="Arial"/>
                <a:cs typeface="Arial"/>
              </a:rPr>
              <a:t>.1</a:t>
            </a:r>
            <a:endParaRPr sz="1050">
              <a:latin typeface="Arial"/>
              <a:cs typeface="Arial"/>
            </a:endParaRPr>
          </a:p>
        </p:txBody>
      </p:sp>
      <p:sp>
        <p:nvSpPr>
          <p:cNvPr id="18" name="object 13">
            <a:extLst>
              <a:ext uri="{FF2B5EF4-FFF2-40B4-BE49-F238E27FC236}">
                <a16:creationId xmlns:a16="http://schemas.microsoft.com/office/drawing/2014/main" id="{D9461546-E575-48E4-BD0C-3A491BBC6CC5}"/>
              </a:ext>
            </a:extLst>
          </p:cNvPr>
          <p:cNvSpPr txBox="1"/>
          <p:nvPr/>
        </p:nvSpPr>
        <p:spPr>
          <a:xfrm>
            <a:off x="7257449" y="2087465"/>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5</a:t>
            </a:r>
            <a:r>
              <a:rPr sz="1050" b="1" spc="-10" dirty="0">
                <a:solidFill>
                  <a:srgbClr val="0F5441"/>
                </a:solidFill>
                <a:latin typeface="Arial"/>
                <a:cs typeface="Arial"/>
              </a:rPr>
              <a:t>.5</a:t>
            </a:r>
            <a:endParaRPr sz="1050">
              <a:latin typeface="Arial"/>
              <a:cs typeface="Arial"/>
            </a:endParaRPr>
          </a:p>
        </p:txBody>
      </p:sp>
      <p:sp>
        <p:nvSpPr>
          <p:cNvPr id="19" name="object 14">
            <a:extLst>
              <a:ext uri="{FF2B5EF4-FFF2-40B4-BE49-F238E27FC236}">
                <a16:creationId xmlns:a16="http://schemas.microsoft.com/office/drawing/2014/main" id="{B6973E13-03A0-4A19-AE30-E2B8E121991B}"/>
              </a:ext>
            </a:extLst>
          </p:cNvPr>
          <p:cNvSpPr txBox="1"/>
          <p:nvPr/>
        </p:nvSpPr>
        <p:spPr>
          <a:xfrm>
            <a:off x="8056891" y="1733409"/>
            <a:ext cx="2108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0F5441"/>
                </a:solidFill>
                <a:latin typeface="Arial"/>
                <a:cs typeface="Arial"/>
              </a:rPr>
              <a:t>7</a:t>
            </a:r>
            <a:r>
              <a:rPr sz="1050" b="1" spc="-10" dirty="0">
                <a:solidFill>
                  <a:srgbClr val="0F5441"/>
                </a:solidFill>
                <a:latin typeface="Arial"/>
                <a:cs typeface="Arial"/>
              </a:rPr>
              <a:t>.6</a:t>
            </a:r>
            <a:endParaRPr sz="1050">
              <a:latin typeface="Arial"/>
              <a:cs typeface="Arial"/>
            </a:endParaRPr>
          </a:p>
        </p:txBody>
      </p:sp>
      <p:graphicFrame>
        <p:nvGraphicFramePr>
          <p:cNvPr id="20" name="object 15">
            <a:extLst>
              <a:ext uri="{FF2B5EF4-FFF2-40B4-BE49-F238E27FC236}">
                <a16:creationId xmlns:a16="http://schemas.microsoft.com/office/drawing/2014/main" id="{1642855B-7389-4DC8-B8D7-890988D97D66}"/>
              </a:ext>
            </a:extLst>
          </p:cNvPr>
          <p:cNvGraphicFramePr>
            <a:graphicFrameLocks noGrp="1"/>
          </p:cNvGraphicFramePr>
          <p:nvPr/>
        </p:nvGraphicFramePr>
        <p:xfrm>
          <a:off x="1360843" y="3316099"/>
          <a:ext cx="7183119" cy="257810"/>
        </p:xfrm>
        <a:graphic>
          <a:graphicData uri="http://schemas.openxmlformats.org/drawingml/2006/table">
            <a:tbl>
              <a:tblPr firstRow="1" bandRow="1">
                <a:tableStyleId>{2D5ABB26-0587-4C30-8999-92F81FD0307C}</a:tableStyleId>
              </a:tblPr>
              <a:tblGrid>
                <a:gridCol w="866140">
                  <a:extLst>
                    <a:ext uri="{9D8B030D-6E8A-4147-A177-3AD203B41FA5}">
                      <a16:colId xmlns:a16="http://schemas.microsoft.com/office/drawing/2014/main" val="20000"/>
                    </a:ext>
                  </a:extLst>
                </a:gridCol>
                <a:gridCol w="723265">
                  <a:extLst>
                    <a:ext uri="{9D8B030D-6E8A-4147-A177-3AD203B41FA5}">
                      <a16:colId xmlns:a16="http://schemas.microsoft.com/office/drawing/2014/main" val="20001"/>
                    </a:ext>
                  </a:extLst>
                </a:gridCol>
                <a:gridCol w="783590">
                  <a:extLst>
                    <a:ext uri="{9D8B030D-6E8A-4147-A177-3AD203B41FA5}">
                      <a16:colId xmlns:a16="http://schemas.microsoft.com/office/drawing/2014/main" val="20002"/>
                    </a:ext>
                  </a:extLst>
                </a:gridCol>
                <a:gridCol w="830580">
                  <a:extLst>
                    <a:ext uri="{9D8B030D-6E8A-4147-A177-3AD203B41FA5}">
                      <a16:colId xmlns:a16="http://schemas.microsoft.com/office/drawing/2014/main" val="20003"/>
                    </a:ext>
                  </a:extLst>
                </a:gridCol>
                <a:gridCol w="779780">
                  <a:extLst>
                    <a:ext uri="{9D8B030D-6E8A-4147-A177-3AD203B41FA5}">
                      <a16:colId xmlns:a16="http://schemas.microsoft.com/office/drawing/2014/main" val="20004"/>
                    </a:ext>
                  </a:extLst>
                </a:gridCol>
                <a:gridCol w="1662430">
                  <a:extLst>
                    <a:ext uri="{9D8B030D-6E8A-4147-A177-3AD203B41FA5}">
                      <a16:colId xmlns:a16="http://schemas.microsoft.com/office/drawing/2014/main" val="20005"/>
                    </a:ext>
                  </a:extLst>
                </a:gridCol>
                <a:gridCol w="688975">
                  <a:extLst>
                    <a:ext uri="{9D8B030D-6E8A-4147-A177-3AD203B41FA5}">
                      <a16:colId xmlns:a16="http://schemas.microsoft.com/office/drawing/2014/main" val="20006"/>
                    </a:ext>
                  </a:extLst>
                </a:gridCol>
                <a:gridCol w="848359">
                  <a:extLst>
                    <a:ext uri="{9D8B030D-6E8A-4147-A177-3AD203B41FA5}">
                      <a16:colId xmlns:a16="http://schemas.microsoft.com/office/drawing/2014/main" val="20007"/>
                    </a:ext>
                  </a:extLst>
                </a:gridCol>
              </a:tblGrid>
              <a:tr h="128905">
                <a:tc>
                  <a:txBody>
                    <a:bodyPr/>
                    <a:lstStyle/>
                    <a:p>
                      <a:pPr marL="31750">
                        <a:lnSpc>
                          <a:spcPts val="919"/>
                        </a:lnSpc>
                      </a:pPr>
                      <a:r>
                        <a:rPr sz="900" spc="-5" dirty="0">
                          <a:solidFill>
                            <a:srgbClr val="636369"/>
                          </a:solidFill>
                          <a:latin typeface="Arial"/>
                          <a:cs typeface="Arial"/>
                        </a:rPr>
                        <a:t>U.S.</a:t>
                      </a:r>
                      <a:r>
                        <a:rPr sz="900" spc="-25" dirty="0">
                          <a:solidFill>
                            <a:srgbClr val="636369"/>
                          </a:solidFill>
                          <a:latin typeface="Arial"/>
                          <a:cs typeface="Arial"/>
                        </a:rPr>
                        <a:t> </a:t>
                      </a:r>
                      <a:r>
                        <a:rPr sz="900" spc="-5" dirty="0">
                          <a:solidFill>
                            <a:srgbClr val="636369"/>
                          </a:solidFill>
                          <a:latin typeface="Arial"/>
                          <a:cs typeface="Arial"/>
                        </a:rPr>
                        <a:t>Long</a:t>
                      </a:r>
                      <a:r>
                        <a:rPr sz="900" spc="-30" dirty="0">
                          <a:solidFill>
                            <a:srgbClr val="636369"/>
                          </a:solidFill>
                          <a:latin typeface="Arial"/>
                          <a:cs typeface="Arial"/>
                        </a:rPr>
                        <a:t> </a:t>
                      </a:r>
                      <a:r>
                        <a:rPr sz="900" spc="-5" dirty="0">
                          <a:solidFill>
                            <a:srgbClr val="636369"/>
                          </a:solidFill>
                          <a:latin typeface="Arial"/>
                          <a:cs typeface="Arial"/>
                        </a:rPr>
                        <a:t>Gov</a:t>
                      </a:r>
                      <a:endParaRPr sz="900">
                        <a:latin typeface="Arial"/>
                        <a:cs typeface="Arial"/>
                      </a:endParaRPr>
                    </a:p>
                  </a:txBody>
                  <a:tcPr marL="0" marR="0" marT="0" marB="0"/>
                </a:tc>
                <a:tc>
                  <a:txBody>
                    <a:bodyPr/>
                    <a:lstStyle/>
                    <a:p>
                      <a:pPr marL="85090">
                        <a:lnSpc>
                          <a:spcPts val="919"/>
                        </a:lnSpc>
                      </a:pPr>
                      <a:r>
                        <a:rPr sz="900" spc="-5" dirty="0">
                          <a:solidFill>
                            <a:srgbClr val="636369"/>
                          </a:solidFill>
                          <a:latin typeface="Arial"/>
                          <a:cs typeface="Arial"/>
                        </a:rPr>
                        <a:t>U.S.</a:t>
                      </a:r>
                      <a:r>
                        <a:rPr sz="900" spc="-40" dirty="0">
                          <a:solidFill>
                            <a:srgbClr val="636369"/>
                          </a:solidFill>
                          <a:latin typeface="Arial"/>
                          <a:cs typeface="Arial"/>
                        </a:rPr>
                        <a:t> </a:t>
                      </a:r>
                      <a:r>
                        <a:rPr sz="900" spc="-5" dirty="0">
                          <a:solidFill>
                            <a:srgbClr val="636369"/>
                          </a:solidFill>
                          <a:latin typeface="Arial"/>
                          <a:cs typeface="Arial"/>
                        </a:rPr>
                        <a:t>Long</a:t>
                      </a:r>
                      <a:endParaRPr sz="900">
                        <a:latin typeface="Arial"/>
                        <a:cs typeface="Arial"/>
                      </a:endParaRPr>
                    </a:p>
                  </a:txBody>
                  <a:tcPr marL="0" marR="0" marT="0" marB="0"/>
                </a:tc>
                <a:tc>
                  <a:txBody>
                    <a:bodyPr/>
                    <a:lstStyle/>
                    <a:p>
                      <a:pPr marL="129539">
                        <a:lnSpc>
                          <a:spcPts val="919"/>
                        </a:lnSpc>
                      </a:pPr>
                      <a:r>
                        <a:rPr sz="900" spc="-5" dirty="0">
                          <a:solidFill>
                            <a:srgbClr val="636369"/>
                          </a:solidFill>
                          <a:latin typeface="Arial"/>
                          <a:cs typeface="Arial"/>
                        </a:rPr>
                        <a:t>U.S.</a:t>
                      </a:r>
                      <a:r>
                        <a:rPr sz="900" spc="-35" dirty="0">
                          <a:solidFill>
                            <a:srgbClr val="636369"/>
                          </a:solidFill>
                          <a:latin typeface="Arial"/>
                          <a:cs typeface="Arial"/>
                        </a:rPr>
                        <a:t> </a:t>
                      </a:r>
                      <a:r>
                        <a:rPr sz="900" spc="-5" dirty="0">
                          <a:solidFill>
                            <a:srgbClr val="636369"/>
                          </a:solidFill>
                          <a:latin typeface="Arial"/>
                          <a:cs typeface="Arial"/>
                        </a:rPr>
                        <a:t>Equity</a:t>
                      </a:r>
                      <a:endParaRPr sz="900">
                        <a:latin typeface="Arial"/>
                        <a:cs typeface="Arial"/>
                      </a:endParaRPr>
                    </a:p>
                  </a:txBody>
                  <a:tcPr marL="0" marR="0" marT="0" marB="0"/>
                </a:tc>
                <a:tc>
                  <a:txBody>
                    <a:bodyPr/>
                    <a:lstStyle/>
                    <a:p>
                      <a:pPr marL="31750" algn="ctr">
                        <a:lnSpc>
                          <a:spcPts val="919"/>
                        </a:lnSpc>
                      </a:pPr>
                      <a:r>
                        <a:rPr sz="900" spc="-5" dirty="0">
                          <a:solidFill>
                            <a:srgbClr val="636369"/>
                          </a:solidFill>
                          <a:latin typeface="Arial"/>
                          <a:cs typeface="Arial"/>
                        </a:rPr>
                        <a:t>Developed</a:t>
                      </a:r>
                      <a:endParaRPr sz="900">
                        <a:latin typeface="Arial"/>
                        <a:cs typeface="Arial"/>
                      </a:endParaRPr>
                    </a:p>
                  </a:txBody>
                  <a:tcPr marL="0" marR="0" marT="0" marB="0"/>
                </a:tc>
                <a:tc>
                  <a:txBody>
                    <a:bodyPr/>
                    <a:lstStyle/>
                    <a:p>
                      <a:pPr marL="17145" algn="ctr">
                        <a:lnSpc>
                          <a:spcPts val="919"/>
                        </a:lnSpc>
                      </a:pPr>
                      <a:r>
                        <a:rPr sz="900" spc="-5" dirty="0">
                          <a:solidFill>
                            <a:srgbClr val="636369"/>
                          </a:solidFill>
                          <a:latin typeface="Arial"/>
                          <a:cs typeface="Arial"/>
                        </a:rPr>
                        <a:t>Emerging</a:t>
                      </a:r>
                      <a:endParaRPr sz="900">
                        <a:latin typeface="Arial"/>
                        <a:cs typeface="Arial"/>
                      </a:endParaRPr>
                    </a:p>
                  </a:txBody>
                  <a:tcPr marL="0" marR="0" marT="0" marB="0"/>
                </a:tc>
                <a:tc>
                  <a:txBody>
                    <a:bodyPr/>
                    <a:lstStyle/>
                    <a:p>
                      <a:pPr marL="31115">
                        <a:lnSpc>
                          <a:spcPts val="919"/>
                        </a:lnSpc>
                      </a:pPr>
                      <a:r>
                        <a:rPr sz="900" spc="-5" dirty="0">
                          <a:solidFill>
                            <a:srgbClr val="636369"/>
                          </a:solidFill>
                          <a:latin typeface="Arial"/>
                          <a:cs typeface="Arial"/>
                        </a:rPr>
                        <a:t>U.S.</a:t>
                      </a:r>
                      <a:r>
                        <a:rPr sz="900" spc="-10" dirty="0">
                          <a:solidFill>
                            <a:srgbClr val="636369"/>
                          </a:solidFill>
                          <a:latin typeface="Arial"/>
                          <a:cs typeface="Arial"/>
                        </a:rPr>
                        <a:t> </a:t>
                      </a:r>
                      <a:r>
                        <a:rPr sz="900" spc="-5" dirty="0">
                          <a:solidFill>
                            <a:srgbClr val="636369"/>
                          </a:solidFill>
                          <a:latin typeface="Arial"/>
                          <a:cs typeface="Arial"/>
                        </a:rPr>
                        <a:t>High</a:t>
                      </a:r>
                      <a:r>
                        <a:rPr sz="900" dirty="0">
                          <a:solidFill>
                            <a:srgbClr val="636369"/>
                          </a:solidFill>
                          <a:latin typeface="Arial"/>
                          <a:cs typeface="Arial"/>
                        </a:rPr>
                        <a:t> </a:t>
                      </a:r>
                      <a:r>
                        <a:rPr sz="900" spc="-5" dirty="0">
                          <a:solidFill>
                            <a:srgbClr val="636369"/>
                          </a:solidFill>
                          <a:latin typeface="Arial"/>
                          <a:cs typeface="Arial"/>
                        </a:rPr>
                        <a:t>Yield</a:t>
                      </a:r>
                      <a:r>
                        <a:rPr sz="900" spc="525" dirty="0">
                          <a:solidFill>
                            <a:srgbClr val="636369"/>
                          </a:solidFill>
                          <a:latin typeface="Arial"/>
                          <a:cs typeface="Arial"/>
                        </a:rPr>
                        <a:t> </a:t>
                      </a:r>
                      <a:r>
                        <a:rPr sz="900" spc="-5" dirty="0">
                          <a:solidFill>
                            <a:srgbClr val="636369"/>
                          </a:solidFill>
                          <a:latin typeface="Arial"/>
                          <a:cs typeface="Arial"/>
                        </a:rPr>
                        <a:t>Private</a:t>
                      </a:r>
                      <a:r>
                        <a:rPr sz="900" spc="-15" dirty="0">
                          <a:solidFill>
                            <a:srgbClr val="636369"/>
                          </a:solidFill>
                          <a:latin typeface="Arial"/>
                          <a:cs typeface="Arial"/>
                        </a:rPr>
                        <a:t> </a:t>
                      </a:r>
                      <a:r>
                        <a:rPr sz="900" spc="-5" dirty="0">
                          <a:solidFill>
                            <a:srgbClr val="636369"/>
                          </a:solidFill>
                          <a:latin typeface="Arial"/>
                          <a:cs typeface="Arial"/>
                        </a:rPr>
                        <a:t>Real</a:t>
                      </a:r>
                      <a:endParaRPr sz="900">
                        <a:latin typeface="Arial"/>
                        <a:cs typeface="Arial"/>
                      </a:endParaRPr>
                    </a:p>
                  </a:txBody>
                  <a:tcPr marL="0" marR="0" marT="0" marB="0"/>
                </a:tc>
                <a:tc>
                  <a:txBody>
                    <a:bodyPr/>
                    <a:lstStyle/>
                    <a:p>
                      <a:pPr marL="20320" algn="ctr">
                        <a:lnSpc>
                          <a:spcPts val="919"/>
                        </a:lnSpc>
                      </a:pPr>
                      <a:r>
                        <a:rPr sz="900" spc="-5" dirty="0">
                          <a:solidFill>
                            <a:srgbClr val="636369"/>
                          </a:solidFill>
                          <a:latin typeface="Arial"/>
                          <a:cs typeface="Arial"/>
                        </a:rPr>
                        <a:t>Infra-</a:t>
                      </a:r>
                      <a:endParaRPr sz="900">
                        <a:latin typeface="Arial"/>
                        <a:cs typeface="Arial"/>
                      </a:endParaRPr>
                    </a:p>
                  </a:txBody>
                  <a:tcPr marL="0" marR="0" marT="0" marB="0"/>
                </a:tc>
                <a:tc>
                  <a:txBody>
                    <a:bodyPr/>
                    <a:lstStyle/>
                    <a:p>
                      <a:pPr marL="111760">
                        <a:lnSpc>
                          <a:spcPts val="919"/>
                        </a:lnSpc>
                      </a:pPr>
                      <a:r>
                        <a:rPr sz="900" spc="-5" dirty="0">
                          <a:solidFill>
                            <a:srgbClr val="636369"/>
                          </a:solidFill>
                          <a:latin typeface="Arial"/>
                          <a:cs typeface="Arial"/>
                        </a:rPr>
                        <a:t>Private</a:t>
                      </a:r>
                      <a:r>
                        <a:rPr sz="900" spc="-40" dirty="0">
                          <a:solidFill>
                            <a:srgbClr val="636369"/>
                          </a:solidFill>
                          <a:latin typeface="Arial"/>
                          <a:cs typeface="Arial"/>
                        </a:rPr>
                        <a:t> </a:t>
                      </a:r>
                      <a:r>
                        <a:rPr sz="900" spc="-5" dirty="0">
                          <a:solidFill>
                            <a:srgbClr val="636369"/>
                          </a:solidFill>
                          <a:latin typeface="Arial"/>
                          <a:cs typeface="Arial"/>
                        </a:rPr>
                        <a:t>Equity</a:t>
                      </a:r>
                      <a:endParaRPr sz="900">
                        <a:latin typeface="Arial"/>
                        <a:cs typeface="Arial"/>
                      </a:endParaRPr>
                    </a:p>
                  </a:txBody>
                  <a:tcPr marL="0" marR="0" marT="0" marB="0"/>
                </a:tc>
                <a:extLst>
                  <a:ext uri="{0D108BD9-81ED-4DB2-BD59-A6C34878D82A}">
                    <a16:rowId xmlns:a16="http://schemas.microsoft.com/office/drawing/2014/main" val="10000"/>
                  </a:ext>
                </a:extLst>
              </a:tr>
              <a:tr h="128905">
                <a:tc>
                  <a:txBody>
                    <a:bodyPr/>
                    <a:lstStyle/>
                    <a:p>
                      <a:pPr>
                        <a:lnSpc>
                          <a:spcPct val="100000"/>
                        </a:lnSpc>
                      </a:pPr>
                      <a:endParaRPr sz="700">
                        <a:latin typeface="Times New Roman"/>
                        <a:cs typeface="Times New Roman"/>
                      </a:endParaRPr>
                    </a:p>
                  </a:txBody>
                  <a:tcPr marL="0" marR="0" marT="0" marB="0"/>
                </a:tc>
                <a:tc>
                  <a:txBody>
                    <a:bodyPr/>
                    <a:lstStyle/>
                    <a:p>
                      <a:pPr marR="36830" algn="ctr">
                        <a:lnSpc>
                          <a:spcPts val="919"/>
                        </a:lnSpc>
                      </a:pPr>
                      <a:r>
                        <a:rPr sz="900" spc="-5" dirty="0">
                          <a:solidFill>
                            <a:srgbClr val="636369"/>
                          </a:solidFill>
                          <a:latin typeface="Arial"/>
                          <a:cs typeface="Arial"/>
                        </a:rPr>
                        <a:t>Credit</a:t>
                      </a:r>
                      <a:endParaRPr sz="90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marL="31115" algn="ctr">
                        <a:lnSpc>
                          <a:spcPts val="919"/>
                        </a:lnSpc>
                      </a:pPr>
                      <a:r>
                        <a:rPr sz="900" spc="-5" dirty="0">
                          <a:solidFill>
                            <a:srgbClr val="636369"/>
                          </a:solidFill>
                          <a:latin typeface="Arial"/>
                          <a:cs typeface="Arial"/>
                        </a:rPr>
                        <a:t>Market</a:t>
                      </a:r>
                      <a:r>
                        <a:rPr sz="900" spc="-35" dirty="0">
                          <a:solidFill>
                            <a:srgbClr val="636369"/>
                          </a:solidFill>
                          <a:latin typeface="Arial"/>
                          <a:cs typeface="Arial"/>
                        </a:rPr>
                        <a:t> </a:t>
                      </a:r>
                      <a:r>
                        <a:rPr sz="900" spc="-5" dirty="0">
                          <a:solidFill>
                            <a:srgbClr val="636369"/>
                          </a:solidFill>
                          <a:latin typeface="Arial"/>
                          <a:cs typeface="Arial"/>
                        </a:rPr>
                        <a:t>Equity</a:t>
                      </a:r>
                      <a:endParaRPr sz="900">
                        <a:latin typeface="Arial"/>
                        <a:cs typeface="Arial"/>
                      </a:endParaRPr>
                    </a:p>
                  </a:txBody>
                  <a:tcPr marL="0" marR="0" marT="0" marB="0"/>
                </a:tc>
                <a:tc>
                  <a:txBody>
                    <a:bodyPr/>
                    <a:lstStyle/>
                    <a:p>
                      <a:pPr marL="19050" algn="ctr">
                        <a:lnSpc>
                          <a:spcPts val="919"/>
                        </a:lnSpc>
                      </a:pPr>
                      <a:r>
                        <a:rPr sz="900" spc="-5" dirty="0">
                          <a:solidFill>
                            <a:srgbClr val="636369"/>
                          </a:solidFill>
                          <a:latin typeface="Arial"/>
                          <a:cs typeface="Arial"/>
                        </a:rPr>
                        <a:t>Market</a:t>
                      </a:r>
                      <a:r>
                        <a:rPr sz="900" spc="-35" dirty="0">
                          <a:solidFill>
                            <a:srgbClr val="636369"/>
                          </a:solidFill>
                          <a:latin typeface="Arial"/>
                          <a:cs typeface="Arial"/>
                        </a:rPr>
                        <a:t> </a:t>
                      </a:r>
                      <a:r>
                        <a:rPr sz="900" spc="-5" dirty="0">
                          <a:solidFill>
                            <a:srgbClr val="636369"/>
                          </a:solidFill>
                          <a:latin typeface="Arial"/>
                          <a:cs typeface="Arial"/>
                        </a:rPr>
                        <a:t>Equity</a:t>
                      </a:r>
                      <a:endParaRPr sz="900">
                        <a:latin typeface="Arial"/>
                        <a:cs typeface="Arial"/>
                      </a:endParaRPr>
                    </a:p>
                  </a:txBody>
                  <a:tcPr marL="0" marR="0" marT="0" marB="0"/>
                </a:tc>
                <a:tc>
                  <a:txBody>
                    <a:bodyPr/>
                    <a:lstStyle/>
                    <a:p>
                      <a:pPr marL="1056005">
                        <a:lnSpc>
                          <a:spcPts val="919"/>
                        </a:lnSpc>
                      </a:pPr>
                      <a:r>
                        <a:rPr sz="900" spc="-5" dirty="0">
                          <a:solidFill>
                            <a:srgbClr val="636369"/>
                          </a:solidFill>
                          <a:latin typeface="Arial"/>
                          <a:cs typeface="Arial"/>
                        </a:rPr>
                        <a:t>Estate</a:t>
                      </a:r>
                      <a:endParaRPr sz="900">
                        <a:latin typeface="Arial"/>
                        <a:cs typeface="Arial"/>
                      </a:endParaRPr>
                    </a:p>
                  </a:txBody>
                  <a:tcPr marL="0" marR="0" marT="0" marB="0"/>
                </a:tc>
                <a:tc>
                  <a:txBody>
                    <a:bodyPr/>
                    <a:lstStyle/>
                    <a:p>
                      <a:pPr marL="20320" algn="ctr">
                        <a:lnSpc>
                          <a:spcPts val="919"/>
                        </a:lnSpc>
                      </a:pPr>
                      <a:r>
                        <a:rPr sz="900" spc="-5" dirty="0">
                          <a:solidFill>
                            <a:srgbClr val="636369"/>
                          </a:solidFill>
                          <a:latin typeface="Arial"/>
                          <a:cs typeface="Arial"/>
                        </a:rPr>
                        <a:t>structure</a:t>
                      </a:r>
                      <a:endParaRPr sz="90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21" name="object 16">
            <a:extLst>
              <a:ext uri="{FF2B5EF4-FFF2-40B4-BE49-F238E27FC236}">
                <a16:creationId xmlns:a16="http://schemas.microsoft.com/office/drawing/2014/main" id="{8751FE16-63E6-4277-BD57-D0C07B927A56}"/>
              </a:ext>
            </a:extLst>
          </p:cNvPr>
          <p:cNvSpPr/>
          <p:nvPr/>
        </p:nvSpPr>
        <p:spPr>
          <a:xfrm>
            <a:off x="483108" y="1414272"/>
            <a:ext cx="70485" cy="70485"/>
          </a:xfrm>
          <a:custGeom>
            <a:avLst/>
            <a:gdLst/>
            <a:ahLst/>
            <a:cxnLst/>
            <a:rect l="l" t="t" r="r" b="b"/>
            <a:pathLst>
              <a:path w="70484" h="70484">
                <a:moveTo>
                  <a:pt x="70104" y="0"/>
                </a:moveTo>
                <a:lnTo>
                  <a:pt x="0" y="0"/>
                </a:lnTo>
                <a:lnTo>
                  <a:pt x="0" y="70103"/>
                </a:lnTo>
                <a:lnTo>
                  <a:pt x="70104" y="70103"/>
                </a:lnTo>
                <a:lnTo>
                  <a:pt x="70104" y="0"/>
                </a:lnTo>
                <a:close/>
              </a:path>
            </a:pathLst>
          </a:custGeom>
          <a:solidFill>
            <a:srgbClr val="0F5441"/>
          </a:solidFill>
        </p:spPr>
        <p:txBody>
          <a:bodyPr wrap="square" lIns="0" tIns="0" rIns="0" bIns="0" rtlCol="0"/>
          <a:lstStyle/>
          <a:p>
            <a:endParaRPr/>
          </a:p>
        </p:txBody>
      </p:sp>
      <p:sp>
        <p:nvSpPr>
          <p:cNvPr id="22" name="object 17">
            <a:extLst>
              <a:ext uri="{FF2B5EF4-FFF2-40B4-BE49-F238E27FC236}">
                <a16:creationId xmlns:a16="http://schemas.microsoft.com/office/drawing/2014/main" id="{38B3591E-B89B-4E1A-BD23-2CEA78336F60}"/>
              </a:ext>
            </a:extLst>
          </p:cNvPr>
          <p:cNvSpPr txBox="1"/>
          <p:nvPr/>
        </p:nvSpPr>
        <p:spPr>
          <a:xfrm>
            <a:off x="446879" y="928494"/>
            <a:ext cx="7680959" cy="605790"/>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636369"/>
                </a:solidFill>
                <a:latin typeface="Arial"/>
                <a:cs typeface="Arial"/>
              </a:rPr>
              <a:t>EXPECTED</a:t>
            </a:r>
            <a:r>
              <a:rPr sz="1400" b="1" dirty="0">
                <a:solidFill>
                  <a:srgbClr val="636369"/>
                </a:solidFill>
                <a:latin typeface="Arial"/>
                <a:cs typeface="Arial"/>
              </a:rPr>
              <a:t> </a:t>
            </a:r>
            <a:r>
              <a:rPr sz="1400" b="1" spc="-10" dirty="0">
                <a:solidFill>
                  <a:srgbClr val="636369"/>
                </a:solidFill>
                <a:latin typeface="Arial"/>
                <a:cs typeface="Arial"/>
              </a:rPr>
              <a:t>RETURNS</a:t>
            </a:r>
            <a:r>
              <a:rPr sz="1400" b="1" spc="20" dirty="0">
                <a:solidFill>
                  <a:srgbClr val="636369"/>
                </a:solidFill>
                <a:latin typeface="Arial"/>
                <a:cs typeface="Arial"/>
              </a:rPr>
              <a:t> </a:t>
            </a:r>
            <a:r>
              <a:rPr sz="1400" b="1" spc="-5" dirty="0">
                <a:solidFill>
                  <a:srgbClr val="636369"/>
                </a:solidFill>
                <a:latin typeface="Arial"/>
                <a:cs typeface="Arial"/>
              </a:rPr>
              <a:t>FOR</a:t>
            </a:r>
            <a:r>
              <a:rPr sz="1400" b="1" spc="5" dirty="0">
                <a:solidFill>
                  <a:srgbClr val="636369"/>
                </a:solidFill>
                <a:latin typeface="Arial"/>
                <a:cs typeface="Arial"/>
              </a:rPr>
              <a:t> </a:t>
            </a:r>
            <a:r>
              <a:rPr sz="1400" b="1" spc="-15" dirty="0">
                <a:solidFill>
                  <a:srgbClr val="636369"/>
                </a:solidFill>
                <a:latin typeface="Arial"/>
                <a:cs typeface="Arial"/>
              </a:rPr>
              <a:t>LAGGARDS</a:t>
            </a:r>
            <a:r>
              <a:rPr sz="1400" b="1" spc="10" dirty="0">
                <a:solidFill>
                  <a:srgbClr val="636369"/>
                </a:solidFill>
                <a:latin typeface="Arial"/>
                <a:cs typeface="Arial"/>
              </a:rPr>
              <a:t> </a:t>
            </a:r>
            <a:r>
              <a:rPr sz="1400" b="1" spc="-20" dirty="0">
                <a:solidFill>
                  <a:srgbClr val="636369"/>
                </a:solidFill>
                <a:latin typeface="Arial"/>
                <a:cs typeface="Arial"/>
              </a:rPr>
              <a:t>AND</a:t>
            </a:r>
            <a:r>
              <a:rPr sz="1400" b="1" spc="50" dirty="0">
                <a:solidFill>
                  <a:srgbClr val="636369"/>
                </a:solidFill>
                <a:latin typeface="Arial"/>
                <a:cs typeface="Arial"/>
              </a:rPr>
              <a:t> </a:t>
            </a:r>
            <a:r>
              <a:rPr sz="1400" b="1" dirty="0">
                <a:solidFill>
                  <a:srgbClr val="636369"/>
                </a:solidFill>
                <a:latin typeface="Arial"/>
                <a:cs typeface="Arial"/>
              </a:rPr>
              <a:t>ILLIQUID</a:t>
            </a:r>
            <a:r>
              <a:rPr sz="1400" b="1" spc="-30" dirty="0">
                <a:solidFill>
                  <a:srgbClr val="636369"/>
                </a:solidFill>
                <a:latin typeface="Arial"/>
                <a:cs typeface="Arial"/>
              </a:rPr>
              <a:t> </a:t>
            </a:r>
            <a:r>
              <a:rPr sz="1400" b="1" dirty="0">
                <a:solidFill>
                  <a:srgbClr val="636369"/>
                </a:solidFill>
                <a:latin typeface="Arial"/>
                <a:cs typeface="Arial"/>
              </a:rPr>
              <a:t>VS</a:t>
            </a:r>
            <a:r>
              <a:rPr sz="1400" b="1" spc="-5" dirty="0">
                <a:solidFill>
                  <a:srgbClr val="636369"/>
                </a:solidFill>
                <a:latin typeface="Arial"/>
                <a:cs typeface="Arial"/>
              </a:rPr>
              <a:t> </a:t>
            </a:r>
            <a:r>
              <a:rPr sz="1400" b="1" spc="-10" dirty="0">
                <a:solidFill>
                  <a:srgbClr val="636369"/>
                </a:solidFill>
                <a:latin typeface="Arial"/>
                <a:cs typeface="Arial"/>
              </a:rPr>
              <a:t>TRADITIONAL</a:t>
            </a:r>
            <a:r>
              <a:rPr sz="1400" b="1" spc="-25" dirty="0">
                <a:solidFill>
                  <a:srgbClr val="636369"/>
                </a:solidFill>
                <a:latin typeface="Arial"/>
                <a:cs typeface="Arial"/>
              </a:rPr>
              <a:t> </a:t>
            </a:r>
            <a:r>
              <a:rPr sz="1400" b="1" spc="-10" dirty="0">
                <a:solidFill>
                  <a:srgbClr val="636369"/>
                </a:solidFill>
                <a:latin typeface="Arial"/>
                <a:cs typeface="Arial"/>
              </a:rPr>
              <a:t>ASSET</a:t>
            </a:r>
            <a:r>
              <a:rPr sz="1400" b="1" spc="40" dirty="0">
                <a:solidFill>
                  <a:srgbClr val="636369"/>
                </a:solidFill>
                <a:latin typeface="Arial"/>
                <a:cs typeface="Arial"/>
              </a:rPr>
              <a:t> </a:t>
            </a:r>
            <a:r>
              <a:rPr sz="1400" b="1" spc="-10" dirty="0">
                <a:solidFill>
                  <a:srgbClr val="636369"/>
                </a:solidFill>
                <a:latin typeface="Arial"/>
                <a:cs typeface="Arial"/>
              </a:rPr>
              <a:t>CLASSES</a:t>
            </a:r>
            <a:endParaRPr sz="1400">
              <a:latin typeface="Arial"/>
              <a:cs typeface="Arial"/>
            </a:endParaRPr>
          </a:p>
          <a:p>
            <a:pPr>
              <a:lnSpc>
                <a:spcPct val="100000"/>
              </a:lnSpc>
              <a:spcBef>
                <a:spcPts val="5"/>
              </a:spcBef>
            </a:pPr>
            <a:endParaRPr sz="1350">
              <a:latin typeface="Arial"/>
              <a:cs typeface="Arial"/>
            </a:endParaRPr>
          </a:p>
          <a:p>
            <a:pPr marL="136525">
              <a:lnSpc>
                <a:spcPct val="100000"/>
              </a:lnSpc>
              <a:spcBef>
                <a:spcPts val="5"/>
              </a:spcBef>
            </a:pPr>
            <a:r>
              <a:rPr sz="1100" spc="-5" dirty="0">
                <a:solidFill>
                  <a:srgbClr val="636369"/>
                </a:solidFill>
                <a:latin typeface="Arial"/>
                <a:cs typeface="Arial"/>
              </a:rPr>
              <a:t>2022</a:t>
            </a:r>
            <a:r>
              <a:rPr sz="1100" spc="-25" dirty="0">
                <a:solidFill>
                  <a:srgbClr val="636369"/>
                </a:solidFill>
                <a:latin typeface="Arial"/>
                <a:cs typeface="Arial"/>
              </a:rPr>
              <a:t> </a:t>
            </a:r>
            <a:r>
              <a:rPr sz="1100" spc="-5" dirty="0">
                <a:solidFill>
                  <a:srgbClr val="636369"/>
                </a:solidFill>
                <a:latin typeface="Arial"/>
                <a:cs typeface="Arial"/>
              </a:rPr>
              <a:t>Expected</a:t>
            </a:r>
            <a:r>
              <a:rPr sz="1100" spc="-25" dirty="0">
                <a:solidFill>
                  <a:srgbClr val="636369"/>
                </a:solidFill>
                <a:latin typeface="Arial"/>
                <a:cs typeface="Arial"/>
              </a:rPr>
              <a:t> </a:t>
            </a:r>
            <a:r>
              <a:rPr sz="1100" spc="-5" dirty="0">
                <a:solidFill>
                  <a:srgbClr val="636369"/>
                </a:solidFill>
                <a:latin typeface="Arial"/>
                <a:cs typeface="Arial"/>
              </a:rPr>
              <a:t>Returns</a:t>
            </a:r>
            <a:endParaRPr sz="1100">
              <a:latin typeface="Arial"/>
              <a:cs typeface="Arial"/>
            </a:endParaRPr>
          </a:p>
        </p:txBody>
      </p:sp>
      <p:graphicFrame>
        <p:nvGraphicFramePr>
          <p:cNvPr id="23" name="object 18">
            <a:extLst>
              <a:ext uri="{FF2B5EF4-FFF2-40B4-BE49-F238E27FC236}">
                <a16:creationId xmlns:a16="http://schemas.microsoft.com/office/drawing/2014/main" id="{A5D763D4-58E4-46B2-9E80-56722C3726A6}"/>
              </a:ext>
            </a:extLst>
          </p:cNvPr>
          <p:cNvGraphicFramePr>
            <a:graphicFrameLocks noGrp="1"/>
          </p:cNvGraphicFramePr>
          <p:nvPr/>
        </p:nvGraphicFramePr>
        <p:xfrm>
          <a:off x="457198" y="3861158"/>
          <a:ext cx="8140062" cy="695960"/>
        </p:xfrm>
        <a:graphic>
          <a:graphicData uri="http://schemas.openxmlformats.org/drawingml/2006/table">
            <a:tbl>
              <a:tblPr firstRow="1" bandRow="1">
                <a:tableStyleId>{2D5ABB26-0587-4C30-8999-92F81FD0307C}</a:tableStyleId>
              </a:tblPr>
              <a:tblGrid>
                <a:gridCol w="1107440">
                  <a:extLst>
                    <a:ext uri="{9D8B030D-6E8A-4147-A177-3AD203B41FA5}">
                      <a16:colId xmlns:a16="http://schemas.microsoft.com/office/drawing/2014/main" val="20000"/>
                    </a:ext>
                  </a:extLst>
                </a:gridCol>
                <a:gridCol w="712470">
                  <a:extLst>
                    <a:ext uri="{9D8B030D-6E8A-4147-A177-3AD203B41FA5}">
                      <a16:colId xmlns:a16="http://schemas.microsoft.com/office/drawing/2014/main" val="20001"/>
                    </a:ext>
                  </a:extLst>
                </a:gridCol>
                <a:gridCol w="765810">
                  <a:extLst>
                    <a:ext uri="{9D8B030D-6E8A-4147-A177-3AD203B41FA5}">
                      <a16:colId xmlns:a16="http://schemas.microsoft.com/office/drawing/2014/main" val="20002"/>
                    </a:ext>
                  </a:extLst>
                </a:gridCol>
                <a:gridCol w="821689">
                  <a:extLst>
                    <a:ext uri="{9D8B030D-6E8A-4147-A177-3AD203B41FA5}">
                      <a16:colId xmlns:a16="http://schemas.microsoft.com/office/drawing/2014/main" val="20003"/>
                    </a:ext>
                  </a:extLst>
                </a:gridCol>
                <a:gridCol w="785495">
                  <a:extLst>
                    <a:ext uri="{9D8B030D-6E8A-4147-A177-3AD203B41FA5}">
                      <a16:colId xmlns:a16="http://schemas.microsoft.com/office/drawing/2014/main" val="20004"/>
                    </a:ext>
                  </a:extLst>
                </a:gridCol>
                <a:gridCol w="795654">
                  <a:extLst>
                    <a:ext uri="{9D8B030D-6E8A-4147-A177-3AD203B41FA5}">
                      <a16:colId xmlns:a16="http://schemas.microsoft.com/office/drawing/2014/main" val="20005"/>
                    </a:ext>
                  </a:extLst>
                </a:gridCol>
                <a:gridCol w="772160">
                  <a:extLst>
                    <a:ext uri="{9D8B030D-6E8A-4147-A177-3AD203B41FA5}">
                      <a16:colId xmlns:a16="http://schemas.microsoft.com/office/drawing/2014/main" val="20006"/>
                    </a:ext>
                  </a:extLst>
                </a:gridCol>
                <a:gridCol w="842645">
                  <a:extLst>
                    <a:ext uri="{9D8B030D-6E8A-4147-A177-3AD203B41FA5}">
                      <a16:colId xmlns:a16="http://schemas.microsoft.com/office/drawing/2014/main" val="20007"/>
                    </a:ext>
                  </a:extLst>
                </a:gridCol>
                <a:gridCol w="792479">
                  <a:extLst>
                    <a:ext uri="{9D8B030D-6E8A-4147-A177-3AD203B41FA5}">
                      <a16:colId xmlns:a16="http://schemas.microsoft.com/office/drawing/2014/main" val="20008"/>
                    </a:ext>
                  </a:extLst>
                </a:gridCol>
                <a:gridCol w="744220">
                  <a:extLst>
                    <a:ext uri="{9D8B030D-6E8A-4147-A177-3AD203B41FA5}">
                      <a16:colId xmlns:a16="http://schemas.microsoft.com/office/drawing/2014/main" val="20009"/>
                    </a:ext>
                  </a:extLst>
                </a:gridCol>
              </a:tblGrid>
              <a:tr h="396240">
                <a:tc>
                  <a:txBody>
                    <a:bodyPr/>
                    <a:lstStyle/>
                    <a:p>
                      <a:pPr marL="91440" marR="167640">
                        <a:lnSpc>
                          <a:spcPct val="100000"/>
                        </a:lnSpc>
                        <a:spcBef>
                          <a:spcPts val="330"/>
                        </a:spcBef>
                      </a:pPr>
                      <a:r>
                        <a:rPr sz="1000" spc="-5" dirty="0">
                          <a:solidFill>
                            <a:srgbClr val="636369"/>
                          </a:solidFill>
                          <a:latin typeface="Arial"/>
                          <a:cs typeface="Arial"/>
                        </a:rPr>
                        <a:t>202</a:t>
                      </a:r>
                      <a:r>
                        <a:rPr sz="1000" dirty="0">
                          <a:solidFill>
                            <a:srgbClr val="636369"/>
                          </a:solidFill>
                          <a:latin typeface="Arial"/>
                          <a:cs typeface="Arial"/>
                        </a:rPr>
                        <a:t>2</a:t>
                      </a:r>
                      <a:r>
                        <a:rPr sz="1000" spc="-20" dirty="0">
                          <a:solidFill>
                            <a:srgbClr val="636369"/>
                          </a:solidFill>
                          <a:latin typeface="Arial"/>
                          <a:cs typeface="Arial"/>
                        </a:rPr>
                        <a:t> </a:t>
                      </a:r>
                      <a:r>
                        <a:rPr sz="1000" spc="-5" dirty="0">
                          <a:solidFill>
                            <a:srgbClr val="636369"/>
                          </a:solidFill>
                          <a:latin typeface="Arial"/>
                          <a:cs typeface="Arial"/>
                        </a:rPr>
                        <a:t>E</a:t>
                      </a:r>
                      <a:r>
                        <a:rPr sz="1000" spc="5" dirty="0">
                          <a:solidFill>
                            <a:srgbClr val="636369"/>
                          </a:solidFill>
                          <a:latin typeface="Arial"/>
                          <a:cs typeface="Arial"/>
                        </a:rPr>
                        <a:t>x</a:t>
                      </a:r>
                      <a:r>
                        <a:rPr sz="1000" spc="-5" dirty="0">
                          <a:solidFill>
                            <a:srgbClr val="636369"/>
                          </a:solidFill>
                          <a:latin typeface="Arial"/>
                          <a:cs typeface="Arial"/>
                        </a:rPr>
                        <a:t>pe</a:t>
                      </a:r>
                      <a:r>
                        <a:rPr sz="1000" spc="5" dirty="0">
                          <a:solidFill>
                            <a:srgbClr val="636369"/>
                          </a:solidFill>
                          <a:latin typeface="Arial"/>
                          <a:cs typeface="Arial"/>
                        </a:rPr>
                        <a:t>c</a:t>
                      </a:r>
                      <a:r>
                        <a:rPr sz="1000" spc="-5" dirty="0">
                          <a:solidFill>
                            <a:srgbClr val="636369"/>
                          </a:solidFill>
                          <a:latin typeface="Arial"/>
                          <a:cs typeface="Arial"/>
                        </a:rPr>
                        <a:t>ted  </a:t>
                      </a:r>
                      <a:r>
                        <a:rPr sz="1000" spc="-10" dirty="0">
                          <a:solidFill>
                            <a:srgbClr val="636369"/>
                          </a:solidFill>
                          <a:latin typeface="Arial"/>
                          <a:cs typeface="Arial"/>
                        </a:rPr>
                        <a:t>Returns</a:t>
                      </a:r>
                      <a:endParaRPr sz="1000">
                        <a:latin typeface="Arial"/>
                        <a:cs typeface="Arial"/>
                      </a:endParaRPr>
                    </a:p>
                  </a:txBody>
                  <a:tcPr marL="0" marR="0" marT="41910" marB="0">
                    <a:lnT w="12700">
                      <a:solidFill>
                        <a:srgbClr val="636369"/>
                      </a:solidFill>
                      <a:prstDash val="solid"/>
                    </a:lnT>
                    <a:lnB w="12700">
                      <a:solidFill>
                        <a:srgbClr val="636369"/>
                      </a:solidFill>
                      <a:prstDash val="solid"/>
                    </a:lnB>
                  </a:tcPr>
                </a:tc>
                <a:tc>
                  <a:txBody>
                    <a:bodyPr/>
                    <a:lstStyle/>
                    <a:p>
                      <a:pPr marL="175260">
                        <a:lnSpc>
                          <a:spcPct val="100000"/>
                        </a:lnSpc>
                        <a:spcBef>
                          <a:spcPts val="930"/>
                        </a:spcBef>
                      </a:pPr>
                      <a:r>
                        <a:rPr sz="1000" spc="-10" dirty="0">
                          <a:solidFill>
                            <a:srgbClr val="636369"/>
                          </a:solidFill>
                          <a:latin typeface="Arial"/>
                          <a:cs typeface="Arial"/>
                        </a:rPr>
                        <a:t>3.2</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algn="ctr">
                        <a:lnSpc>
                          <a:spcPct val="100000"/>
                        </a:lnSpc>
                        <a:spcBef>
                          <a:spcPts val="930"/>
                        </a:spcBef>
                      </a:pPr>
                      <a:r>
                        <a:rPr sz="1000" spc="-10" dirty="0">
                          <a:solidFill>
                            <a:srgbClr val="636369"/>
                          </a:solidFill>
                          <a:latin typeface="Arial"/>
                          <a:cs typeface="Arial"/>
                        </a:rPr>
                        <a:t>4.0</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L="333375">
                        <a:lnSpc>
                          <a:spcPct val="100000"/>
                        </a:lnSpc>
                        <a:spcBef>
                          <a:spcPts val="930"/>
                        </a:spcBef>
                      </a:pPr>
                      <a:r>
                        <a:rPr sz="1000" spc="-10" dirty="0">
                          <a:solidFill>
                            <a:srgbClr val="636369"/>
                          </a:solidFill>
                          <a:latin typeface="Arial"/>
                          <a:cs typeface="Arial"/>
                        </a:rPr>
                        <a:t>4.3</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L="14604" algn="ctr">
                        <a:lnSpc>
                          <a:spcPct val="100000"/>
                        </a:lnSpc>
                        <a:spcBef>
                          <a:spcPts val="930"/>
                        </a:spcBef>
                      </a:pPr>
                      <a:r>
                        <a:rPr sz="1000" spc="-10" dirty="0">
                          <a:solidFill>
                            <a:srgbClr val="636369"/>
                          </a:solidFill>
                          <a:latin typeface="Arial"/>
                          <a:cs typeface="Arial"/>
                        </a:rPr>
                        <a:t>4.5</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R="17145" algn="ctr">
                        <a:lnSpc>
                          <a:spcPct val="100000"/>
                        </a:lnSpc>
                        <a:spcBef>
                          <a:spcPts val="930"/>
                        </a:spcBef>
                      </a:pPr>
                      <a:r>
                        <a:rPr sz="1000" spc="-10" dirty="0">
                          <a:solidFill>
                            <a:srgbClr val="636369"/>
                          </a:solidFill>
                          <a:latin typeface="Arial"/>
                          <a:cs typeface="Arial"/>
                        </a:rPr>
                        <a:t>5.3</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R="13335" algn="ctr">
                        <a:lnSpc>
                          <a:spcPct val="100000"/>
                        </a:lnSpc>
                        <a:spcBef>
                          <a:spcPts val="930"/>
                        </a:spcBef>
                      </a:pPr>
                      <a:r>
                        <a:rPr sz="1000" spc="-10" dirty="0">
                          <a:solidFill>
                            <a:srgbClr val="636369"/>
                          </a:solidFill>
                          <a:latin typeface="Arial"/>
                          <a:cs typeface="Arial"/>
                        </a:rPr>
                        <a:t>3.5</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L="20320" algn="ctr">
                        <a:lnSpc>
                          <a:spcPct val="100000"/>
                        </a:lnSpc>
                        <a:spcBef>
                          <a:spcPts val="930"/>
                        </a:spcBef>
                      </a:pPr>
                      <a:r>
                        <a:rPr sz="1000" spc="-10" dirty="0">
                          <a:solidFill>
                            <a:srgbClr val="636369"/>
                          </a:solidFill>
                          <a:latin typeface="Arial"/>
                          <a:cs typeface="Arial"/>
                        </a:rPr>
                        <a:t>7.1</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L="28575" algn="ctr">
                        <a:lnSpc>
                          <a:spcPct val="100000"/>
                        </a:lnSpc>
                        <a:spcBef>
                          <a:spcPts val="930"/>
                        </a:spcBef>
                      </a:pPr>
                      <a:r>
                        <a:rPr sz="1000" spc="-10" dirty="0">
                          <a:solidFill>
                            <a:srgbClr val="636369"/>
                          </a:solidFill>
                          <a:latin typeface="Arial"/>
                          <a:cs typeface="Arial"/>
                        </a:rPr>
                        <a:t>5.5</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tc>
                  <a:txBody>
                    <a:bodyPr/>
                    <a:lstStyle/>
                    <a:p>
                      <a:pPr marL="293370">
                        <a:lnSpc>
                          <a:spcPct val="100000"/>
                        </a:lnSpc>
                        <a:spcBef>
                          <a:spcPts val="930"/>
                        </a:spcBef>
                      </a:pPr>
                      <a:r>
                        <a:rPr sz="1000" spc="-10" dirty="0">
                          <a:solidFill>
                            <a:srgbClr val="636369"/>
                          </a:solidFill>
                          <a:latin typeface="Arial"/>
                          <a:cs typeface="Arial"/>
                        </a:rPr>
                        <a:t>7.6</a:t>
                      </a:r>
                      <a:endParaRPr sz="1000">
                        <a:latin typeface="Arial"/>
                        <a:cs typeface="Arial"/>
                      </a:endParaRPr>
                    </a:p>
                  </a:txBody>
                  <a:tcPr marL="0" marR="0" marT="118110" marB="0">
                    <a:lnT w="12700">
                      <a:solidFill>
                        <a:srgbClr val="636369"/>
                      </a:solidFill>
                      <a:prstDash val="solid"/>
                    </a:lnT>
                    <a:lnB w="12700">
                      <a:solidFill>
                        <a:srgbClr val="636369"/>
                      </a:solidFill>
                      <a:prstDash val="solid"/>
                    </a:lnB>
                  </a:tcPr>
                </a:tc>
                <a:extLst>
                  <a:ext uri="{0D108BD9-81ED-4DB2-BD59-A6C34878D82A}">
                    <a16:rowId xmlns:a16="http://schemas.microsoft.com/office/drawing/2014/main" val="10000"/>
                  </a:ext>
                </a:extLst>
              </a:tr>
              <a:tr h="299720">
                <a:tc>
                  <a:txBody>
                    <a:bodyPr/>
                    <a:lstStyle/>
                    <a:p>
                      <a:pPr marL="90805">
                        <a:lnSpc>
                          <a:spcPct val="100000"/>
                        </a:lnSpc>
                        <a:spcBef>
                          <a:spcPts val="550"/>
                        </a:spcBef>
                      </a:pPr>
                      <a:r>
                        <a:rPr sz="1000" spc="-10" dirty="0">
                          <a:solidFill>
                            <a:srgbClr val="636369"/>
                          </a:solidFill>
                          <a:latin typeface="Arial"/>
                          <a:cs typeface="Arial"/>
                        </a:rPr>
                        <a:t>2022</a:t>
                      </a:r>
                      <a:r>
                        <a:rPr sz="1000" spc="-45" dirty="0">
                          <a:solidFill>
                            <a:srgbClr val="636369"/>
                          </a:solidFill>
                          <a:latin typeface="Arial"/>
                          <a:cs typeface="Arial"/>
                        </a:rPr>
                        <a:t> </a:t>
                      </a:r>
                      <a:r>
                        <a:rPr sz="1000" spc="-10" dirty="0">
                          <a:solidFill>
                            <a:srgbClr val="636369"/>
                          </a:solidFill>
                          <a:latin typeface="Arial"/>
                          <a:cs typeface="Arial"/>
                        </a:rPr>
                        <a:t>Volatility</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175260">
                        <a:lnSpc>
                          <a:spcPct val="100000"/>
                        </a:lnSpc>
                        <a:spcBef>
                          <a:spcPts val="550"/>
                        </a:spcBef>
                      </a:pPr>
                      <a:r>
                        <a:rPr sz="1000" spc="-10" dirty="0">
                          <a:solidFill>
                            <a:srgbClr val="636369"/>
                          </a:solidFill>
                          <a:latin typeface="Arial"/>
                          <a:cs typeface="Arial"/>
                        </a:rPr>
                        <a:t>11.2</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algn="ctr">
                        <a:lnSpc>
                          <a:spcPct val="100000"/>
                        </a:lnSpc>
                        <a:spcBef>
                          <a:spcPts val="550"/>
                        </a:spcBef>
                      </a:pPr>
                      <a:r>
                        <a:rPr sz="1000" spc="-10" dirty="0">
                          <a:solidFill>
                            <a:srgbClr val="636369"/>
                          </a:solidFill>
                          <a:latin typeface="Arial"/>
                          <a:cs typeface="Arial"/>
                        </a:rPr>
                        <a:t>9.8</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298450">
                        <a:lnSpc>
                          <a:spcPct val="100000"/>
                        </a:lnSpc>
                        <a:spcBef>
                          <a:spcPts val="550"/>
                        </a:spcBef>
                      </a:pPr>
                      <a:r>
                        <a:rPr sz="1000" spc="-10" dirty="0">
                          <a:solidFill>
                            <a:srgbClr val="636369"/>
                          </a:solidFill>
                          <a:latin typeface="Arial"/>
                          <a:cs typeface="Arial"/>
                        </a:rPr>
                        <a:t>14.8</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14604" algn="ctr">
                        <a:lnSpc>
                          <a:spcPct val="100000"/>
                        </a:lnSpc>
                        <a:spcBef>
                          <a:spcPts val="550"/>
                        </a:spcBef>
                      </a:pPr>
                      <a:r>
                        <a:rPr sz="1000" spc="-10" dirty="0">
                          <a:solidFill>
                            <a:srgbClr val="636369"/>
                          </a:solidFill>
                          <a:latin typeface="Arial"/>
                          <a:cs typeface="Arial"/>
                        </a:rPr>
                        <a:t>15.3</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R="17145" algn="ctr">
                        <a:lnSpc>
                          <a:spcPct val="100000"/>
                        </a:lnSpc>
                        <a:spcBef>
                          <a:spcPts val="550"/>
                        </a:spcBef>
                      </a:pPr>
                      <a:r>
                        <a:rPr sz="1000" spc="-10" dirty="0">
                          <a:solidFill>
                            <a:srgbClr val="636369"/>
                          </a:solidFill>
                          <a:latin typeface="Arial"/>
                          <a:cs typeface="Arial"/>
                        </a:rPr>
                        <a:t>21.0</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R="13335" algn="ctr">
                        <a:lnSpc>
                          <a:spcPct val="100000"/>
                        </a:lnSpc>
                        <a:spcBef>
                          <a:spcPts val="550"/>
                        </a:spcBef>
                      </a:pPr>
                      <a:r>
                        <a:rPr sz="1000" spc="-10" dirty="0">
                          <a:solidFill>
                            <a:srgbClr val="636369"/>
                          </a:solidFill>
                          <a:latin typeface="Arial"/>
                          <a:cs typeface="Arial"/>
                        </a:rPr>
                        <a:t>9.1</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20320" algn="ctr">
                        <a:lnSpc>
                          <a:spcPct val="100000"/>
                        </a:lnSpc>
                        <a:spcBef>
                          <a:spcPts val="550"/>
                        </a:spcBef>
                      </a:pPr>
                      <a:r>
                        <a:rPr sz="1000" spc="-10" dirty="0">
                          <a:solidFill>
                            <a:srgbClr val="636369"/>
                          </a:solidFill>
                          <a:latin typeface="Arial"/>
                          <a:cs typeface="Arial"/>
                        </a:rPr>
                        <a:t>17.5</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28575" algn="ctr">
                        <a:lnSpc>
                          <a:spcPct val="100000"/>
                        </a:lnSpc>
                        <a:spcBef>
                          <a:spcPts val="550"/>
                        </a:spcBef>
                      </a:pPr>
                      <a:r>
                        <a:rPr sz="1000" spc="-10" dirty="0">
                          <a:solidFill>
                            <a:srgbClr val="636369"/>
                          </a:solidFill>
                          <a:latin typeface="Arial"/>
                          <a:cs typeface="Arial"/>
                        </a:rPr>
                        <a:t>15.5</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tc>
                  <a:txBody>
                    <a:bodyPr/>
                    <a:lstStyle/>
                    <a:p>
                      <a:pPr marL="258445">
                        <a:lnSpc>
                          <a:spcPct val="100000"/>
                        </a:lnSpc>
                        <a:spcBef>
                          <a:spcPts val="550"/>
                        </a:spcBef>
                      </a:pPr>
                      <a:r>
                        <a:rPr sz="1000" spc="-10" dirty="0">
                          <a:solidFill>
                            <a:srgbClr val="636369"/>
                          </a:solidFill>
                          <a:latin typeface="Arial"/>
                          <a:cs typeface="Arial"/>
                        </a:rPr>
                        <a:t>19.8</a:t>
                      </a:r>
                      <a:endParaRPr sz="1000">
                        <a:latin typeface="Arial"/>
                        <a:cs typeface="Arial"/>
                      </a:endParaRPr>
                    </a:p>
                  </a:txBody>
                  <a:tcPr marL="0" marR="0" marT="69850" marB="0">
                    <a:lnT w="12700">
                      <a:solidFill>
                        <a:srgbClr val="636369"/>
                      </a:solidFill>
                      <a:prstDash val="solid"/>
                    </a:lnT>
                    <a:lnB w="12700">
                      <a:solidFill>
                        <a:srgbClr val="636369"/>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40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0AA"/>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C0E481-3D73-4DB9-8967-208CB8EDCCA7}"/>
              </a:ext>
            </a:extLst>
          </p:cNvPr>
          <p:cNvSpPr/>
          <p:nvPr/>
        </p:nvSpPr>
        <p:spPr>
          <a:xfrm>
            <a:off x="-1" y="1564071"/>
            <a:ext cx="9144001" cy="1836359"/>
          </a:xfrm>
          <a:prstGeom prst="rect">
            <a:avLst/>
          </a:prstGeom>
          <a:solidFill>
            <a:srgbClr val="005D39"/>
          </a:solidFill>
          <a:ln>
            <a:noFill/>
          </a:ln>
        </p:spPr>
        <p:style>
          <a:lnRef idx="2">
            <a:schemeClr val="accent1">
              <a:shade val="50000"/>
            </a:schemeClr>
          </a:lnRef>
          <a:fillRef idx="1">
            <a:schemeClr val="accent1"/>
          </a:fillRef>
          <a:effectRef idx="0">
            <a:schemeClr val="accent1"/>
          </a:effectRef>
          <a:fontRef idx="minor">
            <a:schemeClr val="lt1"/>
          </a:fontRef>
        </p:style>
        <p:txBody>
          <a:bodyPr lIns="89771" tIns="44886" rIns="89771" bIns="44886" rtlCol="0" anchor="ctr"/>
          <a:lstStyle/>
          <a:p>
            <a:pPr marL="0" marR="0" lvl="0" indent="0" algn="ctr" defTabSz="67319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itle 1">
            <a:extLst>
              <a:ext uri="{FF2B5EF4-FFF2-40B4-BE49-F238E27FC236}">
                <a16:creationId xmlns:a16="http://schemas.microsoft.com/office/drawing/2014/main" id="{690137E2-36D4-4565-B713-07527B65069D}"/>
              </a:ext>
            </a:extLst>
          </p:cNvPr>
          <p:cNvSpPr txBox="1">
            <a:spLocks/>
          </p:cNvSpPr>
          <p:nvPr/>
        </p:nvSpPr>
        <p:spPr>
          <a:xfrm>
            <a:off x="382315" y="2180287"/>
            <a:ext cx="4352117" cy="550319"/>
          </a:xfrm>
          <a:prstGeom prst="rect">
            <a:avLst/>
          </a:prstGeom>
        </p:spPr>
        <p:txBody>
          <a:bodyPr lIns="89771" tIns="44886" rIns="89771" bIns="44886"/>
          <a:lstStyle>
            <a:lvl1pPr algn="l" defTabSz="914400" rtl="0" eaLnBrk="1" latinLnBrk="0" hangingPunct="1">
              <a:lnSpc>
                <a:spcPct val="90000"/>
              </a:lnSpc>
              <a:spcBef>
                <a:spcPct val="0"/>
              </a:spcBef>
              <a:buNone/>
              <a:defRPr sz="2400" b="1" kern="1200" cap="all" baseline="0">
                <a:solidFill>
                  <a:schemeClr val="tx1"/>
                </a:solidFill>
                <a:latin typeface="Arial Narrow" panose="020B06060202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0" i="0" u="none" strike="noStrike" kern="1200" cap="all" spc="0" normalizeH="0" baseline="0" noProof="0" dirty="0">
                <a:ln>
                  <a:noFill/>
                </a:ln>
                <a:solidFill>
                  <a:srgbClr val="FFFFFF"/>
                </a:solidFill>
                <a:effectLst/>
                <a:uLnTx/>
                <a:uFillTx/>
                <a:latin typeface="Arial"/>
                <a:ea typeface="+mj-ea"/>
                <a:cs typeface="+mj-cs"/>
              </a:rPr>
              <a:t>QUESTIONS</a:t>
            </a:r>
          </a:p>
        </p:txBody>
      </p:sp>
      <p:sp>
        <p:nvSpPr>
          <p:cNvPr id="17" name="Oval 16">
            <a:extLst>
              <a:ext uri="{FF2B5EF4-FFF2-40B4-BE49-F238E27FC236}">
                <a16:creationId xmlns:a16="http://schemas.microsoft.com/office/drawing/2014/main" id="{238CC696-4BAD-4D10-A079-7F559B8BF20C}"/>
              </a:ext>
            </a:extLst>
          </p:cNvPr>
          <p:cNvSpPr/>
          <p:nvPr/>
        </p:nvSpPr>
        <p:spPr>
          <a:xfrm>
            <a:off x="4917674" y="1037909"/>
            <a:ext cx="2989933" cy="2989933"/>
          </a:xfrm>
          <a:prstGeom prst="ellipse">
            <a:avLst/>
          </a:prstGeom>
          <a:solidFill>
            <a:schemeClr val="bg1"/>
          </a:solidFill>
          <a:ln w="165100">
            <a:solidFill>
              <a:srgbClr val="C6D329"/>
            </a:solidFill>
          </a:ln>
        </p:spPr>
        <p:style>
          <a:lnRef idx="2">
            <a:schemeClr val="accent1">
              <a:shade val="50000"/>
            </a:schemeClr>
          </a:lnRef>
          <a:fillRef idx="1">
            <a:schemeClr val="accent1"/>
          </a:fillRef>
          <a:effectRef idx="0">
            <a:schemeClr val="accent1"/>
          </a:effectRef>
          <a:fontRef idx="minor">
            <a:schemeClr val="lt1"/>
          </a:fontRef>
        </p:style>
        <p:txBody>
          <a:bodyPr lIns="89771" tIns="44886" rIns="89771" bIns="44886" rtlCol="0" anchor="ctr"/>
          <a:lstStyle/>
          <a:p>
            <a:pPr marL="0" marR="0" lvl="0" indent="0" algn="ctr" defTabSz="67319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87B54065-157B-4314-A83D-392ABD1E18DA}"/>
              </a:ext>
            </a:extLst>
          </p:cNvPr>
          <p:cNvSpPr/>
          <p:nvPr/>
        </p:nvSpPr>
        <p:spPr>
          <a:xfrm>
            <a:off x="5561676" y="827296"/>
            <a:ext cx="1577542" cy="3399247"/>
          </a:xfrm>
          <a:prstGeom prst="rect">
            <a:avLst/>
          </a:prstGeom>
        </p:spPr>
        <p:txBody>
          <a:bodyPr wrap="square" lIns="89771" tIns="44886" rIns="89771" bIns="44886">
            <a:spAutoFit/>
          </a:bodyPr>
          <a:lstStyle/>
          <a:p>
            <a:pPr marL="0" marR="0" lvl="0" indent="0" algn="l" defTabSz="673193" rtl="0" eaLnBrk="1" fontAlgn="auto" latinLnBrk="0" hangingPunct="1">
              <a:lnSpc>
                <a:spcPct val="100000"/>
              </a:lnSpc>
              <a:spcBef>
                <a:spcPts val="0"/>
              </a:spcBef>
              <a:spcAft>
                <a:spcPts val="0"/>
              </a:spcAft>
              <a:buClrTx/>
              <a:buSzTx/>
              <a:buFontTx/>
              <a:buNone/>
              <a:tabLst/>
              <a:defRPr/>
            </a:pPr>
            <a:r>
              <a:rPr kumimoji="0" lang="en-US" sz="21500" b="0" i="0" u="none" strike="noStrike" kern="1200" cap="none" spc="0" normalizeH="0" baseline="0" noProof="0" dirty="0">
                <a:ln>
                  <a:noFill/>
                </a:ln>
                <a:solidFill>
                  <a:srgbClr val="006432"/>
                </a:solidFill>
                <a:effectLst/>
                <a:uLnTx/>
                <a:uFillTx/>
                <a:latin typeface="Arial"/>
                <a:ea typeface="+mn-ea"/>
                <a:cs typeface="+mn-cs"/>
              </a:rPr>
              <a:t>?</a:t>
            </a:r>
          </a:p>
        </p:txBody>
      </p:sp>
      <p:sp>
        <p:nvSpPr>
          <p:cNvPr id="19" name="TextBox 18">
            <a:extLst>
              <a:ext uri="{FF2B5EF4-FFF2-40B4-BE49-F238E27FC236}">
                <a16:creationId xmlns:a16="http://schemas.microsoft.com/office/drawing/2014/main" id="{25B1F2B9-68ED-44EC-8E7C-B3697972464B}"/>
              </a:ext>
            </a:extLst>
          </p:cNvPr>
          <p:cNvSpPr txBox="1"/>
          <p:nvPr/>
        </p:nvSpPr>
        <p:spPr>
          <a:xfrm>
            <a:off x="8138559" y="4925434"/>
            <a:ext cx="545862" cy="92333"/>
          </a:xfrm>
          <a:prstGeom prst="rect">
            <a:avLst/>
          </a:prstGeom>
          <a:noFill/>
        </p:spPr>
        <p:txBody>
          <a:bodyPr wrap="square" lIns="0" tIns="0" rIns="0" bIns="0" rtlCol="0">
            <a:noAutofit/>
          </a:bodyPr>
          <a:lstStyle/>
          <a:p>
            <a:pPr marL="0" marR="0" lvl="0" indent="0" algn="r" defTabSz="673193" rtl="0" eaLnBrk="1" fontAlgn="auto" latinLnBrk="0" hangingPunct="1">
              <a:lnSpc>
                <a:spcPct val="100000"/>
              </a:lnSpc>
              <a:spcBef>
                <a:spcPts val="0"/>
              </a:spcBef>
              <a:spcAft>
                <a:spcPts val="0"/>
              </a:spcAft>
              <a:buClrTx/>
              <a:buSzTx/>
              <a:buFontTx/>
              <a:buNone/>
              <a:tabLst/>
              <a:defRPr/>
            </a:pPr>
            <a:fld id="{567A4CEE-210B-4A43-8E57-98E37E0AC15F}" type="slidenum">
              <a:rPr kumimoji="0" lang="en-US" sz="600" b="0" i="0" u="none" strike="noStrike" kern="1200" cap="none" spc="0" normalizeH="0" baseline="0" noProof="0">
                <a:ln>
                  <a:noFill/>
                </a:ln>
                <a:solidFill>
                  <a:srgbClr val="FFFFFF"/>
                </a:solidFill>
                <a:effectLst/>
                <a:uLnTx/>
                <a:uFillTx/>
                <a:latin typeface="Arial"/>
                <a:ea typeface="+mn-ea"/>
                <a:cs typeface="+mn-cs"/>
              </a:rPr>
              <a:pPr marL="0" marR="0" lvl="0" indent="0" algn="r" defTabSz="673193" rtl="0" eaLnBrk="1" fontAlgn="auto" latinLnBrk="0" hangingPunct="1">
                <a:lnSpc>
                  <a:spcPct val="100000"/>
                </a:lnSpc>
                <a:spcBef>
                  <a:spcPts val="0"/>
                </a:spcBef>
                <a:spcAft>
                  <a:spcPts val="0"/>
                </a:spcAft>
                <a:buClrTx/>
                <a:buSzTx/>
                <a:buFontTx/>
                <a:buNone/>
                <a:tabLst/>
                <a:defRPr/>
              </a:pPr>
              <a:t>22</a:t>
            </a:fld>
            <a:endParaRPr kumimoji="0" lang="en-US" sz="6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B43901CB-1D9B-4D55-B33D-BB4D5A8715AB}"/>
              </a:ext>
            </a:extLst>
          </p:cNvPr>
          <p:cNvSpPr/>
          <p:nvPr/>
        </p:nvSpPr>
        <p:spPr>
          <a:xfrm>
            <a:off x="5170309" y="4925431"/>
            <a:ext cx="3144008" cy="107951"/>
          </a:xfrm>
          <a:prstGeom prst="rect">
            <a:avLst/>
          </a:prstGeom>
          <a:noFill/>
        </p:spPr>
        <p:txBody>
          <a:bodyPr wrap="square" lIns="0" tIns="0" rIns="0" bIns="0" rtlCol="0">
            <a:noAutofit/>
          </a:bodyPr>
          <a:lstStyle/>
          <a:p>
            <a:pPr marL="0" marR="0" lvl="0" indent="0" algn="r" defTabSz="67319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 northerntrust.com  |  © 2022 Northern</a:t>
            </a:r>
            <a:r>
              <a:rPr kumimoji="0" lang="en-US" sz="600" b="0" i="0" u="none" strike="noStrike" kern="1200" cap="none" spc="-113" normalizeH="0" baseline="0" noProof="0" dirty="0">
                <a:ln>
                  <a:noFill/>
                </a:ln>
                <a:solidFill>
                  <a:srgbClr val="FFFFFF"/>
                </a:solidFill>
                <a:effectLst/>
                <a:uLnTx/>
                <a:uFillTx/>
                <a:latin typeface="Arial"/>
                <a:ea typeface="+mn-ea"/>
                <a:cs typeface="+mn-cs"/>
              </a:rPr>
              <a:t> </a:t>
            </a:r>
            <a:r>
              <a:rPr kumimoji="0" lang="en-US" sz="600" b="0" i="0" u="none" strike="noStrike" kern="1200" cap="none" spc="0" normalizeH="0" baseline="0" noProof="0" dirty="0">
                <a:ln>
                  <a:noFill/>
                </a:ln>
                <a:solidFill>
                  <a:srgbClr val="FFFFFF"/>
                </a:solidFill>
                <a:effectLst/>
                <a:uLnTx/>
                <a:uFillTx/>
                <a:latin typeface="Arial"/>
                <a:ea typeface="+mn-ea"/>
                <a:cs typeface="+mn-cs"/>
              </a:rPr>
              <a:t>Trust</a:t>
            </a:r>
          </a:p>
        </p:txBody>
      </p:sp>
    </p:spTree>
    <p:extLst>
      <p:ext uri="{BB962C8B-B14F-4D97-AF65-F5344CB8AC3E}">
        <p14:creationId xmlns:p14="http://schemas.microsoft.com/office/powerpoint/2010/main" val="209014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9" t="-1020" r="2974" b="28282"/>
          <a:stretch/>
        </p:blipFill>
        <p:spPr bwMode="auto">
          <a:xfrm>
            <a:off x="7431564" y="3140655"/>
            <a:ext cx="1255236" cy="1318099"/>
          </a:xfrm>
          <a:prstGeom prst="rect">
            <a:avLst/>
          </a:prstGeom>
          <a:noFill/>
          <a:ln w="6350">
            <a:noFill/>
            <a:miter lim="800000"/>
            <a:headEnd/>
            <a:tailEnd/>
          </a:ln>
          <a:extLst>
            <a:ext uri="{909E8E84-426E-40DD-AFC4-6F175D3DCCD1}">
              <a14:hiddenFill xmlns:a14="http://schemas.microsoft.com/office/drawing/2010/main">
                <a:solidFill>
                  <a:schemeClr val="accent1"/>
                </a:solidFill>
              </a14:hiddenFill>
            </a:ext>
          </a:extLst>
        </p:spPr>
      </p:pic>
      <p:sp>
        <p:nvSpPr>
          <p:cNvPr id="4" name="Text Placeholder 3"/>
          <p:cNvSpPr>
            <a:spLocks noGrp="1"/>
          </p:cNvSpPr>
          <p:nvPr>
            <p:ph type="body" idx="10"/>
          </p:nvPr>
        </p:nvSpPr>
        <p:spPr>
          <a:xfrm>
            <a:off x="459582" y="207440"/>
            <a:ext cx="8227220" cy="402389"/>
          </a:xfrm>
        </p:spPr>
        <p:txBody>
          <a:bodyPr/>
          <a:lstStyle/>
          <a:p>
            <a:r>
              <a:rPr lang="en-US" dirty="0"/>
              <a:t>Accessing Our Global Investment Insights </a:t>
            </a:r>
            <a:br>
              <a:rPr lang="en-US" dirty="0"/>
            </a:br>
            <a:endParaRPr lang="en-US" dirty="0"/>
          </a:p>
        </p:txBody>
      </p:sp>
      <p:sp>
        <p:nvSpPr>
          <p:cNvPr id="7" name="AutoShape 4" descr="Image result for investment news logo"/>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00" dirty="0">
              <a:solidFill>
                <a:srgbClr val="646469"/>
              </a:solidFill>
            </a:endParaRPr>
          </a:p>
        </p:txBody>
      </p:sp>
      <p:sp>
        <p:nvSpPr>
          <p:cNvPr id="11" name="AutoShape 23" descr="Image result for asset tv logo"/>
          <p:cNvSpPr>
            <a:spLocks noChangeAspect="1" noChangeArrowheads="1"/>
          </p:cNvSpPr>
          <p:nvPr/>
        </p:nvSpPr>
        <p:spPr bwMode="auto">
          <a:xfrm>
            <a:off x="230981" y="595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00" dirty="0">
              <a:solidFill>
                <a:srgbClr val="646469"/>
              </a:solidFill>
            </a:endParaRPr>
          </a:p>
        </p:txBody>
      </p:sp>
      <p:sp>
        <p:nvSpPr>
          <p:cNvPr id="68" name="TextBox 67">
            <a:extLst>
              <a:ext uri="{FF2B5EF4-FFF2-40B4-BE49-F238E27FC236}">
                <a16:creationId xmlns:a16="http://schemas.microsoft.com/office/drawing/2014/main" id="{D8111092-5088-4A67-BEAE-1B06F39B38A1}"/>
              </a:ext>
            </a:extLst>
          </p:cNvPr>
          <p:cNvSpPr txBox="1"/>
          <p:nvPr/>
        </p:nvSpPr>
        <p:spPr>
          <a:xfrm>
            <a:off x="4572001" y="936968"/>
            <a:ext cx="1192082" cy="338554"/>
          </a:xfrm>
          <a:prstGeom prst="rect">
            <a:avLst/>
          </a:prstGeom>
          <a:noFill/>
        </p:spPr>
        <p:txBody>
          <a:bodyPr wrap="square" lIns="0" tIns="0" rIns="0" bIns="0" rtlCol="0" anchor="b" anchorCtr="0">
            <a:spAutoFit/>
          </a:bodyPr>
          <a:lstStyle/>
          <a:p>
            <a:r>
              <a:rPr lang="en-US" sz="1100" b="1" dirty="0">
                <a:solidFill>
                  <a:srgbClr val="646469"/>
                </a:solidFill>
              </a:rPr>
              <a:t>FIVE-YEAR </a:t>
            </a:r>
            <a:br>
              <a:rPr lang="en-US" sz="1100" b="1" dirty="0">
                <a:solidFill>
                  <a:srgbClr val="646469"/>
                </a:solidFill>
              </a:rPr>
            </a:br>
            <a:r>
              <a:rPr lang="en-US" sz="1100" b="1" dirty="0">
                <a:solidFill>
                  <a:srgbClr val="646469"/>
                </a:solidFill>
              </a:rPr>
              <a:t>OUTLOOK</a:t>
            </a:r>
          </a:p>
        </p:txBody>
      </p:sp>
      <p:sp>
        <p:nvSpPr>
          <p:cNvPr id="69" name="TextBox 68">
            <a:extLst>
              <a:ext uri="{FF2B5EF4-FFF2-40B4-BE49-F238E27FC236}">
                <a16:creationId xmlns:a16="http://schemas.microsoft.com/office/drawing/2014/main" id="{9AEE5DBB-1E4D-4E7D-9C54-0568CF79537E}"/>
              </a:ext>
            </a:extLst>
          </p:cNvPr>
          <p:cNvSpPr txBox="1"/>
          <p:nvPr/>
        </p:nvSpPr>
        <p:spPr>
          <a:xfrm>
            <a:off x="5924663" y="768521"/>
            <a:ext cx="1286000" cy="507831"/>
          </a:xfrm>
          <a:prstGeom prst="rect">
            <a:avLst/>
          </a:prstGeom>
          <a:noFill/>
        </p:spPr>
        <p:txBody>
          <a:bodyPr wrap="square" lIns="0" tIns="0" rIns="0" bIns="0" rtlCol="0" anchor="b" anchorCtr="0">
            <a:spAutoFit/>
          </a:bodyPr>
          <a:lstStyle/>
          <a:p>
            <a:r>
              <a:rPr lang="en-US" sz="1100" b="1" dirty="0">
                <a:solidFill>
                  <a:srgbClr val="646469"/>
                </a:solidFill>
              </a:rPr>
              <a:t>INVESTMENT STRATEGY COMMENTARY</a:t>
            </a:r>
            <a:endParaRPr lang="en-US" sz="1000" dirty="0">
              <a:solidFill>
                <a:srgbClr val="646469"/>
              </a:solidFill>
            </a:endParaRPr>
          </a:p>
        </p:txBody>
      </p:sp>
      <p:sp>
        <p:nvSpPr>
          <p:cNvPr id="70" name="TextBox 69">
            <a:extLst>
              <a:ext uri="{FF2B5EF4-FFF2-40B4-BE49-F238E27FC236}">
                <a16:creationId xmlns:a16="http://schemas.microsoft.com/office/drawing/2014/main" id="{DB1D1EC7-F191-4188-A778-3B7D9B52555C}"/>
              </a:ext>
            </a:extLst>
          </p:cNvPr>
          <p:cNvSpPr txBox="1"/>
          <p:nvPr/>
        </p:nvSpPr>
        <p:spPr>
          <a:xfrm>
            <a:off x="7431565" y="1109761"/>
            <a:ext cx="1286000" cy="477054"/>
          </a:xfrm>
          <a:prstGeom prst="rect">
            <a:avLst/>
          </a:prstGeom>
          <a:noFill/>
        </p:spPr>
        <p:txBody>
          <a:bodyPr wrap="square" lIns="0" tIns="0" rIns="0" bIns="0" rtlCol="0" anchor="b" anchorCtr="0">
            <a:spAutoFit/>
          </a:bodyPr>
          <a:lstStyle/>
          <a:p>
            <a:r>
              <a:rPr lang="en-US" sz="1100" b="1" dirty="0">
                <a:solidFill>
                  <a:srgbClr val="646469"/>
                </a:solidFill>
              </a:rPr>
              <a:t>MARKETSCAPE </a:t>
            </a:r>
            <a:r>
              <a:rPr lang="en-US" sz="1000" dirty="0">
                <a:solidFill>
                  <a:srgbClr val="646469"/>
                </a:solidFill>
              </a:rPr>
              <a:t>Meaningful Insights in </a:t>
            </a:r>
            <a:br>
              <a:rPr lang="en-US" sz="1000" dirty="0">
                <a:solidFill>
                  <a:srgbClr val="646469"/>
                </a:solidFill>
              </a:rPr>
            </a:br>
            <a:r>
              <a:rPr lang="en-US" sz="1000" dirty="0">
                <a:solidFill>
                  <a:srgbClr val="646469"/>
                </a:solidFill>
              </a:rPr>
              <a:t>Less Than 3 Minutes</a:t>
            </a:r>
          </a:p>
        </p:txBody>
      </p:sp>
      <p:sp>
        <p:nvSpPr>
          <p:cNvPr id="71" name="TextBox 70">
            <a:extLst>
              <a:ext uri="{FF2B5EF4-FFF2-40B4-BE49-F238E27FC236}">
                <a16:creationId xmlns:a16="http://schemas.microsoft.com/office/drawing/2014/main" id="{DA76083C-FAB0-4D8F-9FE9-4CA1AF49D090}"/>
              </a:ext>
            </a:extLst>
          </p:cNvPr>
          <p:cNvSpPr txBox="1"/>
          <p:nvPr/>
        </p:nvSpPr>
        <p:spPr>
          <a:xfrm>
            <a:off x="7424847" y="2627849"/>
            <a:ext cx="1400179" cy="630942"/>
          </a:xfrm>
          <a:prstGeom prst="rect">
            <a:avLst/>
          </a:prstGeom>
          <a:noFill/>
        </p:spPr>
        <p:txBody>
          <a:bodyPr wrap="square" lIns="0" tIns="0" rIns="0" bIns="0" rtlCol="0">
            <a:spAutoFit/>
          </a:bodyPr>
          <a:lstStyle/>
          <a:p>
            <a:r>
              <a:rPr lang="en-US" sz="1100" b="1" dirty="0">
                <a:solidFill>
                  <a:srgbClr val="646469"/>
                </a:solidFill>
              </a:rPr>
              <a:t>BLOG</a:t>
            </a:r>
          </a:p>
          <a:p>
            <a:r>
              <a:rPr lang="en-US" sz="1000" dirty="0">
                <a:solidFill>
                  <a:srgbClr val="646469"/>
                </a:solidFill>
              </a:rPr>
              <a:t>Timely Market </a:t>
            </a:r>
          </a:p>
          <a:p>
            <a:r>
              <a:rPr lang="en-US" sz="1000" dirty="0">
                <a:solidFill>
                  <a:srgbClr val="646469"/>
                </a:solidFill>
              </a:rPr>
              <a:t>Perspectives</a:t>
            </a:r>
          </a:p>
          <a:p>
            <a:endParaRPr lang="en-US" sz="1000" b="1" dirty="0">
              <a:solidFill>
                <a:srgbClr val="646469"/>
              </a:solidFill>
            </a:endParaRPr>
          </a:p>
        </p:txBody>
      </p:sp>
      <p:cxnSp>
        <p:nvCxnSpPr>
          <p:cNvPr id="3" name="Straight Connector 2"/>
          <p:cNvCxnSpPr>
            <a:cxnSpLocks/>
          </p:cNvCxnSpPr>
          <p:nvPr/>
        </p:nvCxnSpPr>
        <p:spPr>
          <a:xfrm>
            <a:off x="7418248" y="2544699"/>
            <a:ext cx="12685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58" r="13367"/>
          <a:stretch/>
        </p:blipFill>
        <p:spPr bwMode="auto">
          <a:xfrm>
            <a:off x="7426808" y="1642757"/>
            <a:ext cx="1259992" cy="81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58" t="-1496" r="-4583" b="-3185"/>
          <a:stretch/>
        </p:blipFill>
        <p:spPr bwMode="auto">
          <a:xfrm>
            <a:off x="5924663" y="3367654"/>
            <a:ext cx="1018908" cy="1366118"/>
          </a:xfrm>
          <a:prstGeom prst="rect">
            <a:avLst/>
          </a:prstGeom>
          <a:noFill/>
          <a:ln w="635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717" t="-6047" r="-5937" b="-2776"/>
          <a:stretch/>
        </p:blipFill>
        <p:spPr bwMode="auto">
          <a:xfrm>
            <a:off x="5933982" y="1323980"/>
            <a:ext cx="1018909" cy="1305030"/>
          </a:xfrm>
          <a:prstGeom prst="rect">
            <a:avLst/>
          </a:prstGeom>
          <a:noFill/>
          <a:ln w="635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924667" y="2839493"/>
            <a:ext cx="1163577" cy="477054"/>
          </a:xfrm>
          <a:prstGeom prst="rect">
            <a:avLst/>
          </a:prstGeom>
          <a:noFill/>
        </p:spPr>
        <p:txBody>
          <a:bodyPr wrap="square" lIns="0" tIns="0" rIns="0" bIns="0" rtlCol="0">
            <a:spAutoFit/>
          </a:bodyPr>
          <a:lstStyle/>
          <a:p>
            <a:r>
              <a:rPr lang="en-US" sz="1100" b="1" cap="all" dirty="0">
                <a:solidFill>
                  <a:srgbClr val="646469"/>
                </a:solidFill>
                <a:latin typeface="+mj-lt"/>
              </a:rPr>
              <a:t>Perspective</a:t>
            </a:r>
            <a:r>
              <a:rPr lang="en-US" sz="1100" dirty="0">
                <a:solidFill>
                  <a:srgbClr val="646469"/>
                </a:solidFill>
                <a:latin typeface="+mj-lt"/>
              </a:rPr>
              <a:t> </a:t>
            </a:r>
            <a:r>
              <a:rPr lang="en-US" sz="1000" dirty="0">
                <a:solidFill>
                  <a:srgbClr val="646469"/>
                </a:solidFill>
                <a:latin typeface="+mj-lt"/>
              </a:rPr>
              <a:t>Monthly Tactical Updates</a:t>
            </a:r>
          </a:p>
        </p:txBody>
      </p:sp>
      <p:cxnSp>
        <p:nvCxnSpPr>
          <p:cNvPr id="10" name="Straight Connector 9"/>
          <p:cNvCxnSpPr>
            <a:cxnSpLocks/>
          </p:cNvCxnSpPr>
          <p:nvPr/>
        </p:nvCxnSpPr>
        <p:spPr>
          <a:xfrm>
            <a:off x="5924667" y="2757896"/>
            <a:ext cx="11635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8" name="Chart 37">
            <a:extLst>
              <a:ext uri="{FF2B5EF4-FFF2-40B4-BE49-F238E27FC236}">
                <a16:creationId xmlns:a16="http://schemas.microsoft.com/office/drawing/2014/main" id="{F82CD574-9422-4875-9E9F-3671B332B3B1}"/>
              </a:ext>
            </a:extLst>
          </p:cNvPr>
          <p:cNvGraphicFramePr/>
          <p:nvPr/>
        </p:nvGraphicFramePr>
        <p:xfrm>
          <a:off x="230981" y="811871"/>
          <a:ext cx="4121748" cy="4041201"/>
        </p:xfrm>
        <a:graphic>
          <a:graphicData uri="http://schemas.openxmlformats.org/drawingml/2006/chart">
            <c:chart xmlns:c="http://schemas.openxmlformats.org/drawingml/2006/chart" xmlns:r="http://schemas.openxmlformats.org/officeDocument/2006/relationships" r:id="rId8"/>
          </a:graphicData>
        </a:graphic>
      </p:graphicFrame>
      <p:sp>
        <p:nvSpPr>
          <p:cNvPr id="39" name="Oval 14">
            <a:extLst>
              <a:ext uri="{FF2B5EF4-FFF2-40B4-BE49-F238E27FC236}">
                <a16:creationId xmlns:a16="http://schemas.microsoft.com/office/drawing/2014/main" id="{031E8468-94E9-4FDE-B995-3BDD6E841BBA}"/>
              </a:ext>
            </a:extLst>
          </p:cNvPr>
          <p:cNvSpPr>
            <a:spLocks noChangeArrowheads="1"/>
          </p:cNvSpPr>
          <p:nvPr/>
        </p:nvSpPr>
        <p:spPr bwMode="auto">
          <a:xfrm>
            <a:off x="345281" y="2234075"/>
            <a:ext cx="1255631" cy="772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1200" b="1" dirty="0">
                <a:solidFill>
                  <a:srgbClr val="FFFFFF"/>
                </a:solidFill>
                <a:cs typeface="Arial"/>
              </a:rPr>
              <a:t>Point of View</a:t>
            </a:r>
          </a:p>
          <a:p>
            <a:pPr algn="ctr">
              <a:spcAft>
                <a:spcPts val="500"/>
              </a:spcAft>
              <a:defRPr/>
            </a:pPr>
            <a:r>
              <a:rPr lang="en-US" sz="1200" b="1" dirty="0">
                <a:solidFill>
                  <a:srgbClr val="FFFFFF"/>
                </a:solidFill>
                <a:cs typeface="Arial"/>
              </a:rPr>
              <a:t>Blog</a:t>
            </a:r>
          </a:p>
          <a:p>
            <a:pPr algn="ctr">
              <a:defRPr/>
            </a:pPr>
            <a:r>
              <a:rPr lang="en-US" sz="800" b="1" dirty="0">
                <a:solidFill>
                  <a:srgbClr val="FFFFFF"/>
                </a:solidFill>
                <a:cs typeface="Arial"/>
              </a:rPr>
              <a:t>Pointofview.</a:t>
            </a:r>
          </a:p>
          <a:p>
            <a:pPr algn="ctr">
              <a:defRPr/>
            </a:pPr>
            <a:r>
              <a:rPr lang="en-US" sz="800" b="1" dirty="0">
                <a:solidFill>
                  <a:srgbClr val="FFFFFF"/>
                </a:solidFill>
                <a:cs typeface="Arial"/>
              </a:rPr>
              <a:t>northerntrust.com</a:t>
            </a:r>
          </a:p>
        </p:txBody>
      </p:sp>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355" y="3496308"/>
            <a:ext cx="912557" cy="208582"/>
          </a:xfrm>
          <a:prstGeom prst="rect">
            <a:avLst/>
          </a:prstGeom>
        </p:spPr>
      </p:pic>
      <p:sp>
        <p:nvSpPr>
          <p:cNvPr id="41" name="Oval 14">
            <a:extLst>
              <a:ext uri="{FF2B5EF4-FFF2-40B4-BE49-F238E27FC236}">
                <a16:creationId xmlns:a16="http://schemas.microsoft.com/office/drawing/2014/main" id="{B6D26CB8-F60D-41BE-B4D9-212D8CDAF00B}"/>
              </a:ext>
            </a:extLst>
          </p:cNvPr>
          <p:cNvSpPr>
            <a:spLocks noChangeArrowheads="1"/>
          </p:cNvSpPr>
          <p:nvPr/>
        </p:nvSpPr>
        <p:spPr bwMode="auto">
          <a:xfrm>
            <a:off x="1705221" y="4008800"/>
            <a:ext cx="1169197" cy="478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br>
              <a:rPr lang="en-US" sz="800" dirty="0">
                <a:solidFill>
                  <a:srgbClr val="FFFFFF"/>
                </a:solidFill>
                <a:cs typeface="Arial"/>
              </a:rPr>
            </a:br>
            <a:r>
              <a:rPr lang="en-US" sz="800" dirty="0">
                <a:solidFill>
                  <a:srgbClr val="FFFFFF"/>
                </a:solidFill>
                <a:cs typeface="Arial"/>
              </a:rPr>
              <a:t>Webinars Live </a:t>
            </a:r>
            <a:br>
              <a:rPr lang="en-US" sz="800" dirty="0">
                <a:solidFill>
                  <a:srgbClr val="FFFFFF"/>
                </a:solidFill>
                <a:cs typeface="Arial"/>
              </a:rPr>
            </a:br>
            <a:r>
              <a:rPr lang="en-US" sz="800" dirty="0">
                <a:solidFill>
                  <a:srgbClr val="FFFFFF"/>
                </a:solidFill>
                <a:cs typeface="Arial"/>
              </a:rPr>
              <a:t>&amp; On Demand</a:t>
            </a:r>
          </a:p>
        </p:txBody>
      </p:sp>
      <p:pic>
        <p:nvPicPr>
          <p:cNvPr id="42" name="Picture 41">
            <a:extLst>
              <a:ext uri="{FF2B5EF4-FFF2-40B4-BE49-F238E27FC236}">
                <a16:creationId xmlns:a16="http://schemas.microsoft.com/office/drawing/2014/main" id="{17806688-C4CC-446C-A415-DE541F6C7015}"/>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907181" y="3838933"/>
            <a:ext cx="841624" cy="423560"/>
          </a:xfrm>
          <a:prstGeom prst="rect">
            <a:avLst/>
          </a:prstGeom>
        </p:spPr>
      </p:pic>
      <p:pic>
        <p:nvPicPr>
          <p:cNvPr id="43"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74418" y="3410022"/>
            <a:ext cx="995406" cy="275556"/>
          </a:xfrm>
          <a:prstGeom prst="rect">
            <a:avLst/>
          </a:prstGeom>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4" y="2757897"/>
            <a:ext cx="1029781" cy="135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9162" y="1364071"/>
            <a:ext cx="1032623" cy="4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69162" y="1883136"/>
            <a:ext cx="1032623" cy="714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1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6D810A-DA20-411B-B346-336C5E156449}"/>
              </a:ext>
            </a:extLst>
          </p:cNvPr>
          <p:cNvSpPr>
            <a:spLocks noGrp="1"/>
          </p:cNvSpPr>
          <p:nvPr>
            <p:ph type="body" idx="10"/>
          </p:nvPr>
        </p:nvSpPr>
        <p:spPr/>
        <p:txBody>
          <a:bodyPr/>
          <a:lstStyle/>
          <a:p>
            <a:r>
              <a:rPr lang="en-US" dirty="0"/>
              <a:t>Important Information</a:t>
            </a:r>
          </a:p>
        </p:txBody>
      </p:sp>
      <p:sp>
        <p:nvSpPr>
          <p:cNvPr id="4" name="Content Placeholder 4">
            <a:extLst>
              <a:ext uri="{FF2B5EF4-FFF2-40B4-BE49-F238E27FC236}">
                <a16:creationId xmlns:a16="http://schemas.microsoft.com/office/drawing/2014/main" id="{02E1EF5D-E2B7-4F5A-8DB4-225CB2A3C6D6}"/>
              </a:ext>
            </a:extLst>
          </p:cNvPr>
          <p:cNvSpPr txBox="1">
            <a:spLocks/>
          </p:cNvSpPr>
          <p:nvPr/>
        </p:nvSpPr>
        <p:spPr>
          <a:xfrm>
            <a:off x="460777" y="780594"/>
            <a:ext cx="8047123" cy="3188494"/>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sz="900" i="0" dirty="0">
                <a:solidFill>
                  <a:srgbClr val="646469"/>
                </a:solidFill>
              </a:rPr>
              <a:t>The information contained herein is intended for use with current or prospective clients of Northern Trust Investments, Inc. The information is not intended for distribution or use by any person in any jurisdiction where such distribution would be contrary to local law or regulation. Northern Trust and its affiliates may have positions in and may effect transactions in the markets, contracts and related investments different than described in this information. This information is obtained from sources believed to be reliable, and its accuracy and completeness are not guaranteed. Information does not constitute a recommendation of any investment strategy, is not intended as investment advice and does not take into account all the circumstances of each investor. Opinions and forecasts discussed are those of the author, do not necessarily reflect the views of Northern Trust and are subject to change without notice. </a:t>
            </a:r>
          </a:p>
          <a:p>
            <a:pPr>
              <a:lnSpc>
                <a:spcPct val="100000"/>
              </a:lnSpc>
              <a:spcBef>
                <a:spcPts val="0"/>
              </a:spcBef>
            </a:pPr>
            <a:r>
              <a:rPr lang="en-US" sz="900" i="0" dirty="0">
                <a:solidFill>
                  <a:srgbClr val="646469"/>
                </a:solidFill>
              </a:rPr>
              <a:t>This report is provided for informational purposes only and is not intended to be, and should not be construed as, an offer, solicitation or recommendation with respect to any transaction and should not be treated as legal advice, investment advice or tax advice. Recipients should not rely upon this information as a substitute for obtaining specific legal or tax advice from their own professional legal or tax advisors. References to specific securities and their issuers are for illustrative purposes only and are not intended and should not be interpreted as recommendations to purchase or sell such securities. Indices and trademarks are the property of their respective owners. Information is subject to change based on market or other conditions.</a:t>
            </a:r>
          </a:p>
          <a:p>
            <a:pPr>
              <a:lnSpc>
                <a:spcPct val="100000"/>
              </a:lnSpc>
              <a:spcBef>
                <a:spcPts val="0"/>
              </a:spcBef>
            </a:pPr>
            <a:r>
              <a:rPr lang="en-US" sz="900" i="0" dirty="0">
                <a:solidFill>
                  <a:srgbClr val="646469"/>
                </a:solidFill>
              </a:rPr>
              <a:t>All securities investing and trading activities risk the loss of capital. Each portfolio is subject to substantial risks including market risks, strategy risks, adviser risk and risks with respect to its investment in other structures. There can be no assurance that any portfolio investment objectives will be achieved, or that any investment will achieve profits or avoid incurring substantial losses. No investment strategy or risk management technique can guarantee returns or eliminate risk in any market environment. Risk controls and models do not promise any level of performance or guarantee against loss of principal. Any discussion of risk management is intended to describe Northern Trust’s efforts to monitor and manage risk but does not imply low risk. </a:t>
            </a:r>
          </a:p>
          <a:p>
            <a:pPr>
              <a:lnSpc>
                <a:spcPct val="100000"/>
              </a:lnSpc>
              <a:spcBef>
                <a:spcPts val="0"/>
              </a:spcBef>
            </a:pPr>
            <a:r>
              <a:rPr lang="en-US" sz="900" i="0" dirty="0">
                <a:solidFill>
                  <a:srgbClr val="646469"/>
                </a:solidFill>
              </a:rPr>
              <a:t>Past performance is no guarantee of future results. Performance returns and the principal value of an investment will fluctuate. Performance returns contained herein are subject to revision by Northern Trust. Comparative indices shown are provided as an indication of the performance of a particular segment of the capital markets and/or alternative strategies in general. Index performance returns do not reflect any management fees, transaction costs or expenses. It is not possible to invest directly in any index. Net performance returns are reduced by investment management fees and other expenses relating to the management of the account. Gross performance returns contained herein include reinvestment of dividends and other earnings, transaction costs, and all fees and expenses other than investment management fees, unless indicated otherwise. For additional information on fees, please refer to Part 2a of the Form ADV or consult a Northern Trust representative. </a:t>
            </a:r>
          </a:p>
        </p:txBody>
      </p:sp>
    </p:spTree>
    <p:extLst>
      <p:ext uri="{BB962C8B-B14F-4D97-AF65-F5344CB8AC3E}">
        <p14:creationId xmlns:p14="http://schemas.microsoft.com/office/powerpoint/2010/main" val="27714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6D810A-DA20-411B-B346-336C5E156449}"/>
              </a:ext>
            </a:extLst>
          </p:cNvPr>
          <p:cNvSpPr>
            <a:spLocks noGrp="1"/>
          </p:cNvSpPr>
          <p:nvPr>
            <p:ph type="body" idx="10"/>
          </p:nvPr>
        </p:nvSpPr>
        <p:spPr/>
        <p:txBody>
          <a:bodyPr/>
          <a:lstStyle/>
          <a:p>
            <a:r>
              <a:rPr lang="en-US" dirty="0"/>
              <a:t>Important Information</a:t>
            </a:r>
          </a:p>
        </p:txBody>
      </p:sp>
      <p:sp>
        <p:nvSpPr>
          <p:cNvPr id="4" name="Content Placeholder 4">
            <a:extLst>
              <a:ext uri="{FF2B5EF4-FFF2-40B4-BE49-F238E27FC236}">
                <a16:creationId xmlns:a16="http://schemas.microsoft.com/office/drawing/2014/main" id="{02E1EF5D-E2B7-4F5A-8DB4-225CB2A3C6D6}"/>
              </a:ext>
            </a:extLst>
          </p:cNvPr>
          <p:cNvSpPr txBox="1">
            <a:spLocks/>
          </p:cNvSpPr>
          <p:nvPr/>
        </p:nvSpPr>
        <p:spPr>
          <a:xfrm>
            <a:off x="460773" y="780592"/>
            <a:ext cx="8226028" cy="3697682"/>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sz="900" i="0" dirty="0">
                <a:solidFill>
                  <a:srgbClr val="646469"/>
                </a:solidFill>
              </a:rPr>
              <a:t>Forward-looking statements and assumptions are Northern Trust’s current estimates or expectations of future events or future results based upon proprietary research and should not be construed as an estimate or promise of results that a portfolio may achieve. Actual results could differ materially from the results indicated by this information. </a:t>
            </a:r>
          </a:p>
          <a:p>
            <a:pPr>
              <a:lnSpc>
                <a:spcPct val="100000"/>
              </a:lnSpc>
              <a:spcBef>
                <a:spcPts val="0"/>
              </a:spcBef>
            </a:pPr>
            <a:r>
              <a:rPr lang="en-US" sz="900" i="0" dirty="0">
                <a:solidFill>
                  <a:srgbClr val="646469"/>
                </a:solidFill>
              </a:rPr>
              <a:t>Capital Market Assumption (CMA) model expected returns do not show actual performance. CMA model expected returns are based on IPC Forecasted Returns and reflect Northern Trust’s Investment Policy Committee’s (IPC) forward-looking annual capital market assumptions. The Capital Market Assumptions Working Group (CMAWG), a subset of IPC members, publishes its assumptions as a white paper report. Forecasted returns are for average annual returns (geometric basis). Five year forecasts are developed annually; most recent forecasts released 8/11/2021. The model cannot account for the impact that economic, market, and other factors may have on the implementation and ongoing management of an actual investment strategy. Model outcomes do not reflect actual trading, liquidity constraints, fees, expenses, taxes and other factors that could impact the future returns. The model assumptions are passive only. References to expected returns are not promises or even estimates of actual returns an investor may achieve. The assumptions, views, techniques and estimates set out are provided for illustrative purposes only. Forecasts of financial market trends that are based on current market conditions constitute CMAWG judgment and are subject to change without notice. “Expected” or “alpha” return estimates are subject to uncertainty and error. The ability to achieve similar outcomes is subject to risk factors over which Northern Trust may have no or limited control.</a:t>
            </a:r>
          </a:p>
          <a:p>
            <a:pPr>
              <a:lnSpc>
                <a:spcPct val="100000"/>
              </a:lnSpc>
              <a:spcBef>
                <a:spcPts val="0"/>
              </a:spcBef>
            </a:pPr>
            <a:r>
              <a:rPr lang="en-US" sz="900" i="0" dirty="0">
                <a:solidFill>
                  <a:srgbClr val="646469"/>
                </a:solidFill>
              </a:rPr>
              <a:t>If presented, hypothetical portfolio information provided does not represent results of an actual investment portfolio but reflects representative historical performance of the strategies, funds or accounts listed herein, which were selected with the benefit of hindsight. Hypothetical performance results do not reflect actual trading. No representation is being made that any portfolio will achieve a performance record similar to that shown. A hypothetical investment does not necessarily take into account the fees, risks, economic or market factors/conditions an investor might experience in actual trading. Hypothetical results may have under- or over- compensation for the impact, if any, of certain market factors such as lack of liquidity, economic or market factors/conditions. The investment returns of other clients may differ materially from the portfolio portrayed. There are numerous other factors related to the markets in general or to the implementation of any specific program that cannot be fully accounted for in the preparation of hypothetical performance results. The information is confidential and may not be duplicated in any form or disseminated without the prior consent of Northern Trust.</a:t>
            </a:r>
          </a:p>
        </p:txBody>
      </p:sp>
    </p:spTree>
    <p:extLst>
      <p:ext uri="{BB962C8B-B14F-4D97-AF65-F5344CB8AC3E}">
        <p14:creationId xmlns:p14="http://schemas.microsoft.com/office/powerpoint/2010/main" val="32461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6D810A-DA20-411B-B346-336C5E156449}"/>
              </a:ext>
            </a:extLst>
          </p:cNvPr>
          <p:cNvSpPr>
            <a:spLocks noGrp="1"/>
          </p:cNvSpPr>
          <p:nvPr>
            <p:ph type="body" idx="10"/>
          </p:nvPr>
        </p:nvSpPr>
        <p:spPr/>
        <p:txBody>
          <a:bodyPr/>
          <a:lstStyle/>
          <a:p>
            <a:r>
              <a:rPr lang="en-US" dirty="0"/>
              <a:t>Important Information</a:t>
            </a:r>
          </a:p>
        </p:txBody>
      </p:sp>
      <p:sp>
        <p:nvSpPr>
          <p:cNvPr id="4" name="Content Placeholder 4">
            <a:extLst>
              <a:ext uri="{FF2B5EF4-FFF2-40B4-BE49-F238E27FC236}">
                <a16:creationId xmlns:a16="http://schemas.microsoft.com/office/drawing/2014/main" id="{02E1EF5D-E2B7-4F5A-8DB4-225CB2A3C6D6}"/>
              </a:ext>
            </a:extLst>
          </p:cNvPr>
          <p:cNvSpPr txBox="1">
            <a:spLocks/>
          </p:cNvSpPr>
          <p:nvPr/>
        </p:nvSpPr>
        <p:spPr>
          <a:xfrm>
            <a:off x="460773" y="780592"/>
            <a:ext cx="8226028" cy="3697682"/>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Tx/>
              <a:buNone/>
              <a:defRPr sz="1500" i="1" kern="1200">
                <a:solidFill>
                  <a:schemeClr val="bg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Arial" panose="020B0604020202020204" pitchFamily="34" charset="0"/>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tx2"/>
                </a:solidFill>
                <a:latin typeface="Arial" panose="020B0604020202020204" pitchFamily="34" charset="0"/>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sz="900" i="0" dirty="0">
                <a:solidFill>
                  <a:srgbClr val="646469"/>
                </a:solidFill>
              </a:rPr>
              <a:t>This information is intended for purposes of Northern Trust marketing of itself as a provider of the products and services described herein and not to provide any investment recommendations or advice within the meaning of the Department of Labor’s Final Fiduciary Rule (29 CFR §2510.3-21). Northern Trust is not undertaking to provide impartial investment advice or give advice in a fiduciary capacity to the recipient of these materials. To the extent that the recipient of these materials has authority to act on behalf of a benefit plan that is subject to Title I of the Employee Retirement Income Security Act of 1974, as amended (“ERISA”), Northern Trust provides information with the understanding that the recipient: (1) is a fiduciary under ERISA with respect to any plan transaction(s) contemplated herein and is responsible for exercising independent judgment in evaluating any such transaction(s); (2) is independent of Northern Trust; (3) is a bank or similarly regulated financial institution, insurance carrier, registered investment adviser, registered broker-dealer, or a plan fiduciary that holds, or has under management or control, total assets of at least $50 million; (4) is capable of evaluating investment risks independently, both in general and with regard to particular transactions and investment strategies. Please advise Northern Trust immediately if any of the foregoing understandings is incorrect. Further, Northern Trust and its affiliates receive fees and other compensation in connection with the products and services described herein as well as for custody, fund administration, transfer agent, investment operations outsourcing and other services rendered to various proprietary and third party investment products and firms that may be the subject of or become associated with the services described herein. </a:t>
            </a:r>
          </a:p>
          <a:p>
            <a:pPr>
              <a:lnSpc>
                <a:spcPct val="100000"/>
              </a:lnSpc>
              <a:spcBef>
                <a:spcPts val="0"/>
              </a:spcBef>
            </a:pPr>
            <a:r>
              <a:rPr lang="en-US" sz="900" i="0" dirty="0">
                <a:solidFill>
                  <a:srgbClr val="646469"/>
                </a:solidFill>
              </a:rPr>
              <a:t>Northern Trust Asset Management is composed of Northern Trust Investments, Inc. Northern Trust Global Investments Limited, Northern Trust Fund Managers (Ireland) Limited, Northern Trust Global Investments Japan, K.K, NT Global Advisors, Inc., 50 South Capital Advisors, LLC, Belvedere Advisors LLC and investment personnel of The Northern Trust Company of Hong Kong Limited and The Northern Trust Company.</a:t>
            </a:r>
          </a:p>
          <a:p>
            <a:pPr>
              <a:lnSpc>
                <a:spcPct val="100000"/>
              </a:lnSpc>
              <a:spcBef>
                <a:spcPts val="0"/>
              </a:spcBef>
            </a:pPr>
            <a:r>
              <a:rPr lang="en-US" sz="900" i="0" dirty="0">
                <a:solidFill>
                  <a:srgbClr val="646469"/>
                </a:solidFill>
              </a:rPr>
              <a:t>© 2022 Northern Trust Corporation. Head Office: 50 South La Salle Street, Chicago, Illinois 60603 U.S.A.</a:t>
            </a:r>
          </a:p>
        </p:txBody>
      </p:sp>
    </p:spTree>
    <p:extLst>
      <p:ext uri="{BB962C8B-B14F-4D97-AF65-F5344CB8AC3E}">
        <p14:creationId xmlns:p14="http://schemas.microsoft.com/office/powerpoint/2010/main" val="37765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61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solidFill>
                  <a:srgbClr val="646469"/>
                </a:solidFill>
              </a:rPr>
              <a:t>A 10% Correction Was Overdue</a:t>
            </a:r>
          </a:p>
        </p:txBody>
      </p:sp>
      <p:sp>
        <p:nvSpPr>
          <p:cNvPr id="5" name="Text Placeholder 15"/>
          <p:cNvSpPr txBox="1">
            <a:spLocks/>
          </p:cNvSpPr>
          <p:nvPr/>
        </p:nvSpPr>
        <p:spPr>
          <a:xfrm>
            <a:off x="456006" y="668512"/>
            <a:ext cx="8230794" cy="913554"/>
          </a:xfrm>
          <a:prstGeom prst="rect">
            <a:avLst/>
          </a:prstGeom>
        </p:spPr>
        <p:txBody>
          <a:bodyPr lIns="0" tIns="0" rIns="0" bIns="44886"/>
          <a:lstStyle>
            <a:defPPr>
              <a:defRPr lang="en-US"/>
            </a:defPPr>
            <a:lvl1pPr marL="0" indent="0" defTabSz="914400" eaLnBrk="1" fontAlgn="auto" latinLnBrk="0" hangingPunct="1">
              <a:lnSpc>
                <a:spcPct val="100000"/>
              </a:lnSpc>
              <a:spcBef>
                <a:spcPts val="1200"/>
              </a:spcBef>
              <a:spcAft>
                <a:spcPts val="1200"/>
              </a:spcAft>
              <a:buClrTx/>
              <a:buSzTx/>
              <a:buFontTx/>
              <a:buNone/>
              <a:defRPr sz="1600" b="0" i="1">
                <a:solidFill>
                  <a:srgbClr val="646469"/>
                </a:solidFill>
                <a:latin typeface="Arial" panose="020B0604020202020204" pitchFamily="34" charset="0"/>
                <a:cs typeface="+mn-cs"/>
              </a:defRPr>
            </a:lvl1pPr>
            <a:lvl2pPr marL="0" indent="0" defTabSz="914400" eaLnBrk="1" latinLnBrk="0" hangingPunct="1">
              <a:lnSpc>
                <a:spcPct val="100000"/>
              </a:lnSpc>
              <a:spcBef>
                <a:spcPts val="0"/>
              </a:spcBef>
              <a:spcAft>
                <a:spcPts val="600"/>
              </a:spcAft>
              <a:buFontTx/>
              <a:buNone/>
              <a:defRPr sz="1500" i="1">
                <a:solidFill>
                  <a:schemeClr val="tx2"/>
                </a:solidFill>
                <a:latin typeface="Arial" panose="020B0604020202020204" pitchFamily="34" charset="0"/>
                <a:cs typeface="+mn-cs"/>
              </a:defRPr>
            </a:lvl2pPr>
            <a:lvl3pPr marL="0" indent="0" defTabSz="914400" eaLnBrk="1" latinLnBrk="0" hangingPunct="1">
              <a:lnSpc>
                <a:spcPct val="120000"/>
              </a:lnSpc>
              <a:spcBef>
                <a:spcPts val="600"/>
              </a:spcBef>
              <a:spcAft>
                <a:spcPts val="600"/>
              </a:spcAft>
              <a:buFontTx/>
              <a:buNone/>
              <a:defRPr sz="1100">
                <a:solidFill>
                  <a:schemeClr val="tx2"/>
                </a:solidFill>
                <a:latin typeface="+mj-lt"/>
                <a:cs typeface="+mn-cs"/>
              </a:defRPr>
            </a:lvl3pPr>
            <a:lvl4pPr marL="0" indent="0" defTabSz="914400" eaLnBrk="1" latinLnBrk="0" hangingPunct="1">
              <a:lnSpc>
                <a:spcPct val="110000"/>
              </a:lnSpc>
              <a:spcBef>
                <a:spcPts val="0"/>
              </a:spcBef>
              <a:buFontTx/>
              <a:buNone/>
              <a:defRPr sz="1100" i="1">
                <a:solidFill>
                  <a:schemeClr val="tx2"/>
                </a:solidFill>
                <a:latin typeface="Arial" panose="020B0604020202020204" pitchFamily="34" charset="0"/>
                <a:cs typeface="+mn-cs"/>
              </a:defRPr>
            </a:lvl4pPr>
            <a:lvl5pPr marL="0" indent="0" defTabSz="914400" eaLnBrk="1" latinLnBrk="0" hangingPunct="1">
              <a:lnSpc>
                <a:spcPct val="150000"/>
              </a:lnSpc>
              <a:spcBef>
                <a:spcPts val="0"/>
              </a:spcBef>
              <a:buFontTx/>
              <a:buNone/>
              <a:defRPr sz="700">
                <a:solidFill>
                  <a:schemeClr val="tx2"/>
                </a:solidFill>
                <a:latin typeface="+mj-lt"/>
                <a:cs typeface="+mn-cs"/>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br>
              <a:rPr lang="en-US" dirty="0"/>
            </a:br>
            <a:endParaRPr lang="en-US" dirty="0"/>
          </a:p>
        </p:txBody>
      </p:sp>
      <p:sp>
        <p:nvSpPr>
          <p:cNvPr id="4" name="Text Placeholder 3">
            <a:extLst>
              <a:ext uri="{FF2B5EF4-FFF2-40B4-BE49-F238E27FC236}">
                <a16:creationId xmlns:a16="http://schemas.microsoft.com/office/drawing/2014/main" id="{D1120834-060F-49F9-95A8-6902E2D27B70}"/>
              </a:ext>
            </a:extLst>
          </p:cNvPr>
          <p:cNvSpPr>
            <a:spLocks noGrp="1"/>
          </p:cNvSpPr>
          <p:nvPr>
            <p:ph type="body" sz="quarter" idx="16"/>
          </p:nvPr>
        </p:nvSpPr>
        <p:spPr/>
        <p:txBody>
          <a:bodyPr/>
          <a:lstStyle/>
          <a:p>
            <a:r>
              <a:rPr lang="en-US" sz="800" dirty="0"/>
              <a:t>Source: Northern Trust Global Asset Allocation, Bloomberg. X% (X being 5, 10, and 20%) correction on the S&amp;P 500 is defined as a decline of X% from recent peak. A correction of X% is still occurring until the market increases X% from the trough. Data through 2/25/2022. Past performance does not guarantee future results.</a:t>
            </a:r>
          </a:p>
        </p:txBody>
      </p:sp>
      <p:pic>
        <p:nvPicPr>
          <p:cNvPr id="6" name="Picture 5">
            <a:extLst>
              <a:ext uri="{FF2B5EF4-FFF2-40B4-BE49-F238E27FC236}">
                <a16:creationId xmlns:a16="http://schemas.microsoft.com/office/drawing/2014/main" id="{FA951414-F94A-4846-BFC2-078EA84FB44A}"/>
              </a:ext>
            </a:extLst>
          </p:cNvPr>
          <p:cNvPicPr>
            <a:picLocks noChangeAspect="1"/>
          </p:cNvPicPr>
          <p:nvPr/>
        </p:nvPicPr>
        <p:blipFill>
          <a:blip r:embed="rId3"/>
          <a:stretch>
            <a:fillRect/>
          </a:stretch>
        </p:blipFill>
        <p:spPr>
          <a:xfrm>
            <a:off x="293624" y="885774"/>
            <a:ext cx="8211312" cy="2289048"/>
          </a:xfrm>
          <a:prstGeom prst="rect">
            <a:avLst/>
          </a:prstGeom>
        </p:spPr>
      </p:pic>
      <p:cxnSp>
        <p:nvCxnSpPr>
          <p:cNvPr id="11" name="Connector: Elbow 10">
            <a:extLst>
              <a:ext uri="{FF2B5EF4-FFF2-40B4-BE49-F238E27FC236}">
                <a16:creationId xmlns:a16="http://schemas.microsoft.com/office/drawing/2014/main" id="{1318F850-8E01-4101-A5EB-823B43A743C2}"/>
              </a:ext>
            </a:extLst>
          </p:cNvPr>
          <p:cNvCxnSpPr>
            <a:cxnSpLocks/>
          </p:cNvCxnSpPr>
          <p:nvPr/>
        </p:nvCxnSpPr>
        <p:spPr>
          <a:xfrm>
            <a:off x="3872690" y="3002537"/>
            <a:ext cx="1737278" cy="893960"/>
          </a:xfrm>
          <a:prstGeom prst="bentConnector3">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1A5CFEC-A7B3-4164-926D-EED99AFBFB87}"/>
              </a:ext>
            </a:extLst>
          </p:cNvPr>
          <p:cNvPicPr>
            <a:picLocks noChangeAspect="1"/>
          </p:cNvPicPr>
          <p:nvPr/>
        </p:nvPicPr>
        <p:blipFill>
          <a:blip r:embed="rId4"/>
          <a:stretch>
            <a:fillRect/>
          </a:stretch>
        </p:blipFill>
        <p:spPr>
          <a:xfrm>
            <a:off x="5919216" y="3096581"/>
            <a:ext cx="2758440" cy="1373124"/>
          </a:xfrm>
          <a:prstGeom prst="rect">
            <a:avLst/>
          </a:prstGeom>
        </p:spPr>
      </p:pic>
    </p:spTree>
    <p:extLst>
      <p:ext uri="{BB962C8B-B14F-4D97-AF65-F5344CB8AC3E}">
        <p14:creationId xmlns:p14="http://schemas.microsoft.com/office/powerpoint/2010/main" val="36783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0"/>
          </p:nvPr>
        </p:nvSpPr>
        <p:spPr/>
        <p:txBody>
          <a:bodyPr/>
          <a:lstStyle/>
          <a:p>
            <a:r>
              <a:rPr lang="en-US" dirty="0"/>
              <a:t>Buy Signals are More Clear than Sell Signals</a:t>
            </a:r>
            <a:endParaRPr lang="en-US" sz="1400" dirty="0"/>
          </a:p>
        </p:txBody>
      </p:sp>
      <p:sp>
        <p:nvSpPr>
          <p:cNvPr id="4" name="Text Placeholder 3"/>
          <p:cNvSpPr>
            <a:spLocks noGrp="1"/>
          </p:cNvSpPr>
          <p:nvPr>
            <p:ph type="body" sz="quarter" idx="16"/>
          </p:nvPr>
        </p:nvSpPr>
        <p:spPr/>
        <p:txBody>
          <a:bodyPr/>
          <a:lstStyle/>
          <a:p>
            <a:r>
              <a:rPr lang="en-US" sz="800" dirty="0"/>
              <a:t>Source: Northern Trust Asset Management, Bloomberg. Data for S&amp;P 500 Index. Median returns using daily data from 1/31/1990 through 8/31/2021. </a:t>
            </a:r>
          </a:p>
        </p:txBody>
      </p:sp>
      <p:graphicFrame>
        <p:nvGraphicFramePr>
          <p:cNvPr id="8" name="Chart 7">
            <a:extLst>
              <a:ext uri="{FF2B5EF4-FFF2-40B4-BE49-F238E27FC236}">
                <a16:creationId xmlns:a16="http://schemas.microsoft.com/office/drawing/2014/main" id="{34F72D95-A80E-4873-B2C3-34805EACB540}"/>
              </a:ext>
            </a:extLst>
          </p:cNvPr>
          <p:cNvGraphicFramePr>
            <a:graphicFrameLocks/>
          </p:cNvGraphicFramePr>
          <p:nvPr>
            <p:extLst>
              <p:ext uri="{D42A27DB-BD31-4B8C-83A1-F6EECF244321}">
                <p14:modId xmlns:p14="http://schemas.microsoft.com/office/powerpoint/2010/main" val="32612748"/>
              </p:ext>
            </p:extLst>
          </p:nvPr>
        </p:nvGraphicFramePr>
        <p:xfrm>
          <a:off x="376670" y="750049"/>
          <a:ext cx="8390659" cy="40730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59DB5429-995E-42EC-A576-7C0CFE0AABE1}"/>
              </a:ext>
            </a:extLst>
          </p:cNvPr>
          <p:cNvGrpSpPr/>
          <p:nvPr/>
        </p:nvGrpSpPr>
        <p:grpSpPr>
          <a:xfrm>
            <a:off x="1654551" y="1869019"/>
            <a:ext cx="1131571" cy="1053723"/>
            <a:chOff x="-204179" y="92411"/>
            <a:chExt cx="1133475" cy="1069266"/>
          </a:xfrm>
        </p:grpSpPr>
        <p:cxnSp>
          <p:nvCxnSpPr>
            <p:cNvPr id="10" name="Straight Arrow Connector 9">
              <a:extLst>
                <a:ext uri="{FF2B5EF4-FFF2-40B4-BE49-F238E27FC236}">
                  <a16:creationId xmlns:a16="http://schemas.microsoft.com/office/drawing/2014/main" id="{54ECF6F4-8942-47E7-9ED6-E8504048C97F}"/>
                </a:ext>
              </a:extLst>
            </p:cNvPr>
            <p:cNvCxnSpPr>
              <a:cxnSpLocks/>
            </p:cNvCxnSpPr>
            <p:nvPr/>
          </p:nvCxnSpPr>
          <p:spPr>
            <a:xfrm>
              <a:off x="362558" y="400166"/>
              <a:ext cx="1" cy="76151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A1A3E0E-B099-44EC-9B7D-1789C930B4A1}"/>
                </a:ext>
              </a:extLst>
            </p:cNvPr>
            <p:cNvSpPr txBox="1"/>
            <p:nvPr/>
          </p:nvSpPr>
          <p:spPr>
            <a:xfrm>
              <a:off x="-204179" y="92411"/>
              <a:ext cx="1133475"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accent4"/>
                  </a:solidFill>
                  <a:latin typeface="Arial" panose="020B0604020202020204" pitchFamily="34" charset="0"/>
                  <a:cs typeface="Arial" panose="020B0604020202020204" pitchFamily="34" charset="0"/>
                </a:rPr>
                <a:t>No signal</a:t>
              </a:r>
            </a:p>
          </p:txBody>
        </p:sp>
      </p:grpSp>
    </p:spTree>
    <p:extLst>
      <p:ext uri="{BB962C8B-B14F-4D97-AF65-F5344CB8AC3E}">
        <p14:creationId xmlns:p14="http://schemas.microsoft.com/office/powerpoint/2010/main" val="113520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59DC4-FD02-4A6F-BD8F-6D1A33846744}"/>
              </a:ext>
            </a:extLst>
          </p:cNvPr>
          <p:cNvSpPr>
            <a:spLocks noGrp="1"/>
          </p:cNvSpPr>
          <p:nvPr>
            <p:ph type="body" idx="10"/>
          </p:nvPr>
        </p:nvSpPr>
        <p:spPr/>
        <p:txBody>
          <a:bodyPr/>
          <a:lstStyle/>
          <a:p>
            <a:r>
              <a:rPr lang="en-US" dirty="0"/>
              <a:t>Where Inflation Matters: Earnings and Rates</a:t>
            </a:r>
          </a:p>
        </p:txBody>
      </p:sp>
      <p:sp>
        <p:nvSpPr>
          <p:cNvPr id="9" name="Text Placeholder 2">
            <a:extLst>
              <a:ext uri="{FF2B5EF4-FFF2-40B4-BE49-F238E27FC236}">
                <a16:creationId xmlns:a16="http://schemas.microsoft.com/office/drawing/2014/main" id="{B5CDA8A5-09B1-4AC6-BA29-0A7890190747}"/>
              </a:ext>
            </a:extLst>
          </p:cNvPr>
          <p:cNvSpPr>
            <a:spLocks noGrp="1"/>
          </p:cNvSpPr>
          <p:nvPr>
            <p:ph type="body" sz="quarter" idx="16"/>
          </p:nvPr>
        </p:nvSpPr>
        <p:spPr>
          <a:xfrm>
            <a:off x="459583" y="4715933"/>
            <a:ext cx="8227216" cy="220128"/>
          </a:xfrm>
        </p:spPr>
        <p:txBody>
          <a:bodyPr>
            <a:noAutofit/>
          </a:bodyPr>
          <a:lstStyle/>
          <a:p>
            <a:r>
              <a:rPr lang="en-US" sz="800" dirty="0"/>
              <a:t>Source: Northern Trust Asset Management, Bloomberg. Bloomberg consensus 12-month earnings estimates indexed on 1/1/2021. Data from 12/31/2020 through 2/4/2022. It is not possible to invest directly in any index</a:t>
            </a:r>
          </a:p>
        </p:txBody>
      </p:sp>
      <p:graphicFrame>
        <p:nvGraphicFramePr>
          <p:cNvPr id="5" name="Chart 4">
            <a:extLst>
              <a:ext uri="{FF2B5EF4-FFF2-40B4-BE49-F238E27FC236}">
                <a16:creationId xmlns:a16="http://schemas.microsoft.com/office/drawing/2014/main" id="{00000000-0008-0000-0200-000004000000}"/>
              </a:ext>
            </a:extLst>
          </p:cNvPr>
          <p:cNvGraphicFramePr>
            <a:graphicFrameLocks/>
          </p:cNvGraphicFramePr>
          <p:nvPr/>
        </p:nvGraphicFramePr>
        <p:xfrm>
          <a:off x="457200" y="774954"/>
          <a:ext cx="8229600" cy="3593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70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000-000004000000}"/>
              </a:ext>
            </a:extLst>
          </p:cNvPr>
          <p:cNvGraphicFramePr>
            <a:graphicFrameLocks noGrp="1"/>
          </p:cNvGraphicFramePr>
          <p:nvPr>
            <p:extLst>
              <p:ext uri="{D42A27DB-BD31-4B8C-83A1-F6EECF244321}">
                <p14:modId xmlns:p14="http://schemas.microsoft.com/office/powerpoint/2010/main" val="664648601"/>
              </p:ext>
            </p:extLst>
          </p:nvPr>
        </p:nvGraphicFramePr>
        <p:xfrm>
          <a:off x="600782" y="856346"/>
          <a:ext cx="8229600" cy="2365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idx="10"/>
          </p:nvPr>
        </p:nvSpPr>
        <p:spPr/>
        <p:txBody>
          <a:bodyPr/>
          <a:lstStyle/>
          <a:p>
            <a:r>
              <a:rPr lang="en-US" dirty="0"/>
              <a:t>Inflation in Developed Equities, Real Assets</a:t>
            </a:r>
          </a:p>
        </p:txBody>
      </p:sp>
      <p:sp>
        <p:nvSpPr>
          <p:cNvPr id="3" name="Text Placeholder 2"/>
          <p:cNvSpPr>
            <a:spLocks noGrp="1"/>
          </p:cNvSpPr>
          <p:nvPr>
            <p:ph type="body" sz="quarter" idx="16"/>
          </p:nvPr>
        </p:nvSpPr>
        <p:spPr>
          <a:xfrm>
            <a:off x="466347" y="4700318"/>
            <a:ext cx="8220453" cy="235744"/>
          </a:xfrm>
        </p:spPr>
        <p:txBody>
          <a:bodyPr/>
          <a:lstStyle/>
          <a:p>
            <a:r>
              <a:rPr lang="en-US" sz="800" dirty="0"/>
              <a:t>Source: Northern Trust Asset Management, Bloomberg. Five-year annualized data from December 31, 2016 to December 31, 2021. Past performance is no guarantee of future results.</a:t>
            </a:r>
          </a:p>
        </p:txBody>
      </p:sp>
      <p:sp>
        <p:nvSpPr>
          <p:cNvPr id="32" name="TextBox 31">
            <a:extLst>
              <a:ext uri="{FF2B5EF4-FFF2-40B4-BE49-F238E27FC236}">
                <a16:creationId xmlns:a16="http://schemas.microsoft.com/office/drawing/2014/main" id="{B00F8A77-8845-473A-BBDD-DB5A6E21D9A0}"/>
              </a:ext>
            </a:extLst>
          </p:cNvPr>
          <p:cNvSpPr txBox="1"/>
          <p:nvPr/>
        </p:nvSpPr>
        <p:spPr>
          <a:xfrm>
            <a:off x="466347" y="856346"/>
            <a:ext cx="8203200" cy="215444"/>
          </a:xfrm>
          <a:prstGeom prst="rect">
            <a:avLst/>
          </a:prstGeom>
          <a:noFill/>
        </p:spPr>
        <p:txBody>
          <a:bodyPr wrap="square" lIns="0" tIns="0" rIns="0" bIns="0" rtlCol="0">
            <a:spAutoFit/>
          </a:bodyPr>
          <a:lstStyle/>
          <a:p>
            <a:pPr marL="0" marR="0" lvl="0" indent="0" algn="l" defTabSz="68523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46469"/>
                </a:solidFill>
                <a:effectLst/>
                <a:uLnTx/>
                <a:uFillTx/>
                <a:latin typeface="Arial"/>
                <a:ea typeface="+mn-ea"/>
                <a:cs typeface="+mn-cs"/>
              </a:rPr>
              <a:t>2021 RETURNS (%)</a:t>
            </a:r>
            <a:endParaRPr kumimoji="0" lang="en-US" sz="1400" b="0" i="0" u="none" strike="noStrike" kern="1200" cap="none" spc="0" normalizeH="0" baseline="0" noProof="0" dirty="0">
              <a:ln>
                <a:noFill/>
              </a:ln>
              <a:solidFill>
                <a:srgbClr val="646469"/>
              </a:solidFill>
              <a:effectLst/>
              <a:uLnTx/>
              <a:uFillTx/>
              <a:latin typeface="Arial"/>
              <a:ea typeface="+mn-ea"/>
              <a:cs typeface="+mn-cs"/>
            </a:endParaRPr>
          </a:p>
        </p:txBody>
      </p:sp>
      <p:graphicFrame>
        <p:nvGraphicFramePr>
          <p:cNvPr id="18" name="Table 17"/>
          <p:cNvGraphicFramePr>
            <a:graphicFrameLocks noGrp="1"/>
          </p:cNvGraphicFramePr>
          <p:nvPr>
            <p:extLst>
              <p:ext uri="{D42A27DB-BD31-4B8C-83A1-F6EECF244321}">
                <p14:modId xmlns:p14="http://schemas.microsoft.com/office/powerpoint/2010/main" val="2119009313"/>
              </p:ext>
            </p:extLst>
          </p:nvPr>
        </p:nvGraphicFramePr>
        <p:xfrm>
          <a:off x="457199" y="3148765"/>
          <a:ext cx="8313447" cy="1342098"/>
        </p:xfrm>
        <a:graphic>
          <a:graphicData uri="http://schemas.openxmlformats.org/drawingml/2006/table">
            <a:tbl>
              <a:tblPr>
                <a:tableStyleId>{5C22544A-7EE6-4342-B048-85BDC9FD1C3A}</a:tableStyleId>
              </a:tblPr>
              <a:tblGrid>
                <a:gridCol w="548919">
                  <a:extLst>
                    <a:ext uri="{9D8B030D-6E8A-4147-A177-3AD203B41FA5}">
                      <a16:colId xmlns:a16="http://schemas.microsoft.com/office/drawing/2014/main" val="20000"/>
                    </a:ext>
                  </a:extLst>
                </a:gridCol>
                <a:gridCol w="589594">
                  <a:extLst>
                    <a:ext uri="{9D8B030D-6E8A-4147-A177-3AD203B41FA5}">
                      <a16:colId xmlns:a16="http://schemas.microsoft.com/office/drawing/2014/main" val="20001"/>
                    </a:ext>
                  </a:extLst>
                </a:gridCol>
                <a:gridCol w="673819">
                  <a:extLst>
                    <a:ext uri="{9D8B030D-6E8A-4147-A177-3AD203B41FA5}">
                      <a16:colId xmlns:a16="http://schemas.microsoft.com/office/drawing/2014/main" val="20002"/>
                    </a:ext>
                  </a:extLst>
                </a:gridCol>
                <a:gridCol w="636385">
                  <a:extLst>
                    <a:ext uri="{9D8B030D-6E8A-4147-A177-3AD203B41FA5}">
                      <a16:colId xmlns:a16="http://schemas.microsoft.com/office/drawing/2014/main" val="20003"/>
                    </a:ext>
                  </a:extLst>
                </a:gridCol>
                <a:gridCol w="623908">
                  <a:extLst>
                    <a:ext uri="{9D8B030D-6E8A-4147-A177-3AD203B41FA5}">
                      <a16:colId xmlns:a16="http://schemas.microsoft.com/office/drawing/2014/main" val="20004"/>
                    </a:ext>
                  </a:extLst>
                </a:gridCol>
                <a:gridCol w="623908">
                  <a:extLst>
                    <a:ext uri="{9D8B030D-6E8A-4147-A177-3AD203B41FA5}">
                      <a16:colId xmlns:a16="http://schemas.microsoft.com/office/drawing/2014/main" val="20005"/>
                    </a:ext>
                  </a:extLst>
                </a:gridCol>
                <a:gridCol w="686298">
                  <a:extLst>
                    <a:ext uri="{9D8B030D-6E8A-4147-A177-3AD203B41FA5}">
                      <a16:colId xmlns:a16="http://schemas.microsoft.com/office/drawing/2014/main" val="20006"/>
                    </a:ext>
                  </a:extLst>
                </a:gridCol>
                <a:gridCol w="623908">
                  <a:extLst>
                    <a:ext uri="{9D8B030D-6E8A-4147-A177-3AD203B41FA5}">
                      <a16:colId xmlns:a16="http://schemas.microsoft.com/office/drawing/2014/main" val="20007"/>
                    </a:ext>
                  </a:extLst>
                </a:gridCol>
                <a:gridCol w="648864">
                  <a:extLst>
                    <a:ext uri="{9D8B030D-6E8A-4147-A177-3AD203B41FA5}">
                      <a16:colId xmlns:a16="http://schemas.microsoft.com/office/drawing/2014/main" val="20008"/>
                    </a:ext>
                  </a:extLst>
                </a:gridCol>
                <a:gridCol w="636385">
                  <a:extLst>
                    <a:ext uri="{9D8B030D-6E8A-4147-A177-3AD203B41FA5}">
                      <a16:colId xmlns:a16="http://schemas.microsoft.com/office/drawing/2014/main" val="20009"/>
                    </a:ext>
                  </a:extLst>
                </a:gridCol>
                <a:gridCol w="661342">
                  <a:extLst>
                    <a:ext uri="{9D8B030D-6E8A-4147-A177-3AD203B41FA5}">
                      <a16:colId xmlns:a16="http://schemas.microsoft.com/office/drawing/2014/main" val="20010"/>
                    </a:ext>
                  </a:extLst>
                </a:gridCol>
                <a:gridCol w="636385">
                  <a:extLst>
                    <a:ext uri="{9D8B030D-6E8A-4147-A177-3AD203B41FA5}">
                      <a16:colId xmlns:a16="http://schemas.microsoft.com/office/drawing/2014/main" val="20011"/>
                    </a:ext>
                  </a:extLst>
                </a:gridCol>
                <a:gridCol w="723732">
                  <a:extLst>
                    <a:ext uri="{9D8B030D-6E8A-4147-A177-3AD203B41FA5}">
                      <a16:colId xmlns:a16="http://schemas.microsoft.com/office/drawing/2014/main" val="20012"/>
                    </a:ext>
                  </a:extLst>
                </a:gridCol>
              </a:tblGrid>
              <a:tr h="203614">
                <a:tc>
                  <a:txBody>
                    <a:bodyPr/>
                    <a:lstStyle/>
                    <a:p>
                      <a:pPr algn="l" fontAlgn="b"/>
                      <a:endParaRPr lang="en-US" sz="800" b="0" i="0" u="none" strike="noStrike" dirty="0">
                        <a:solidFill>
                          <a:srgbClr val="000000"/>
                        </a:solidFill>
                        <a:effectLst/>
                        <a:latin typeface="Calibri"/>
                      </a:endParaRPr>
                    </a:p>
                  </a:txBody>
                  <a:tcPr marL="0" marR="0" marT="0" marB="0" anchor="b">
                    <a:solidFill>
                      <a:schemeClr val="bg1"/>
                    </a:solidFill>
                  </a:tcPr>
                </a:tc>
                <a:tc gridSpan="4">
                  <a:txBody>
                    <a:bodyPr/>
                    <a:lstStyle/>
                    <a:p>
                      <a:pPr marL="0" marR="0" indent="0" algn="ctr" defTabSz="685783" rtl="0" eaLnBrk="1" fontAlgn="ctr" latinLnBrk="0" hangingPunct="1">
                        <a:lnSpc>
                          <a:spcPct val="100000"/>
                        </a:lnSpc>
                        <a:spcBef>
                          <a:spcPts val="0"/>
                        </a:spcBef>
                        <a:spcAft>
                          <a:spcPts val="0"/>
                        </a:spcAft>
                        <a:buClrTx/>
                        <a:buSzTx/>
                        <a:buFontTx/>
                        <a:buNone/>
                        <a:tabLst/>
                        <a:defRPr/>
                      </a:pPr>
                      <a:r>
                        <a:rPr lang="en-US" sz="1050" b="1" cap="all" dirty="0">
                          <a:solidFill>
                            <a:schemeClr val="bg1"/>
                          </a:solidFill>
                        </a:rPr>
                        <a:t>Risk control ASSETS</a:t>
                      </a:r>
                    </a:p>
                  </a:txBody>
                  <a:tcPr marL="0" marR="0" marT="0" marB="0" anchor="ctr">
                    <a:solidFill>
                      <a:schemeClr val="tx1"/>
                    </a:solidFill>
                  </a:tcP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gridSpan="8">
                  <a:txBody>
                    <a:bodyPr/>
                    <a:lstStyle/>
                    <a:p>
                      <a:pPr marL="0" marR="0" indent="0" algn="ctr" defTabSz="685783" rtl="0" eaLnBrk="1" fontAlgn="ctr" latinLnBrk="0" hangingPunct="1">
                        <a:lnSpc>
                          <a:spcPct val="100000"/>
                        </a:lnSpc>
                        <a:spcBef>
                          <a:spcPts val="0"/>
                        </a:spcBef>
                        <a:spcAft>
                          <a:spcPts val="0"/>
                        </a:spcAft>
                        <a:buClrTx/>
                        <a:buSzTx/>
                        <a:buFontTx/>
                        <a:buNone/>
                        <a:tabLst/>
                        <a:defRPr/>
                      </a:pPr>
                      <a:r>
                        <a:rPr lang="en-US" sz="1050" b="1" cap="all" dirty="0">
                          <a:solidFill>
                            <a:schemeClr val="bg1"/>
                          </a:solidFill>
                        </a:rPr>
                        <a:t>Risk assets</a:t>
                      </a:r>
                    </a:p>
                  </a:txBody>
                  <a:tcPr marL="0" marR="0" marT="0" marB="0" anchor="ctr">
                    <a:solidFill>
                      <a:srgbClr val="878787"/>
                    </a:solidFill>
                  </a:tcP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pPr algn="ctr" fontAlgn="ctr"/>
                      <a:endParaRPr lang="en-US" sz="800" b="1" i="0" u="none" strike="noStrike" dirty="0">
                        <a:solidFill>
                          <a:srgbClr val="646469"/>
                        </a:solidFill>
                        <a:effectLst/>
                        <a:latin typeface="Arial"/>
                      </a:endParaRPr>
                    </a:p>
                  </a:txBody>
                  <a:tcPr marL="0" marR="0" marT="0" marB="0" anchor="ctr"/>
                </a:tc>
                <a:extLst>
                  <a:ext uri="{0D108BD9-81ED-4DB2-BD59-A6C34878D82A}">
                    <a16:rowId xmlns:a16="http://schemas.microsoft.com/office/drawing/2014/main" val="10000"/>
                  </a:ext>
                </a:extLst>
              </a:tr>
              <a:tr h="213298">
                <a:tc>
                  <a:txBody>
                    <a:bodyPr/>
                    <a:lstStyle/>
                    <a:p>
                      <a:pPr algn="l" fontAlgn="b"/>
                      <a:endParaRPr lang="en-US" sz="800" b="0" i="0" u="none" strike="noStrike" dirty="0">
                        <a:solidFill>
                          <a:srgbClr val="000000"/>
                        </a:solidFill>
                        <a:effectLst/>
                        <a:latin typeface="Calibri"/>
                      </a:endParaRPr>
                    </a:p>
                  </a:txBody>
                  <a:tcPr marL="0" marR="0" marT="0" marB="0" anchor="b">
                    <a:solidFill>
                      <a:schemeClr val="bg1"/>
                    </a:solidFill>
                  </a:tcPr>
                </a:tc>
                <a:tc gridSpan="6">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50" b="1" cap="all" dirty="0">
                          <a:solidFill>
                            <a:schemeClr val="bg1"/>
                          </a:solidFill>
                        </a:rPr>
                        <a:t>Fixed Income</a:t>
                      </a:r>
                    </a:p>
                  </a:txBody>
                  <a:tcPr marL="0" marR="0" marT="0" marB="0" anchor="ctr">
                    <a:solidFill>
                      <a:srgbClr val="0F5541"/>
                    </a:solidFill>
                  </a:tcPr>
                </a:tc>
                <a:tc hMerge="1">
                  <a:txBody>
                    <a:bodyPr/>
                    <a:lstStyle/>
                    <a:p>
                      <a:endParaRPr lang="en-US"/>
                    </a:p>
                  </a:txBody>
                  <a:tcPr/>
                </a:tc>
                <a:tc hMerge="1">
                  <a:txBody>
                    <a:bodyPr/>
                    <a:lstStyle/>
                    <a:p>
                      <a:endParaRPr lang="en-US"/>
                    </a:p>
                  </a:txBody>
                  <a:tcPr/>
                </a:tc>
                <a:tc hMerge="1">
                  <a:txBody>
                    <a:bodyPr/>
                    <a:lstStyle/>
                    <a:p>
                      <a:pPr algn="ctr" fontAlgn="ctr"/>
                      <a:endParaRPr lang="en-US" sz="800" b="1" i="0" u="none" strike="noStrike" dirty="0">
                        <a:solidFill>
                          <a:srgbClr val="646469"/>
                        </a:solidFill>
                        <a:effectLst/>
                        <a:latin typeface="Arial"/>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a:r>
                        <a:rPr lang="en-US" sz="1050" b="1" cap="all" dirty="0">
                          <a:solidFill>
                            <a:schemeClr val="bg1"/>
                          </a:solidFill>
                        </a:rPr>
                        <a:t>Equities</a:t>
                      </a:r>
                      <a:endParaRPr lang="en-US" sz="1050" dirty="0">
                        <a:solidFill>
                          <a:schemeClr val="bg1"/>
                        </a:solidFill>
                      </a:endParaRPr>
                    </a:p>
                  </a:txBody>
                  <a:tcPr marL="0" marR="0" marT="0" marB="0" anchor="ctr">
                    <a:solidFill>
                      <a:srgbClr val="00829B"/>
                    </a:solidFill>
                  </a:tcPr>
                </a:tc>
                <a:tc hMerge="1">
                  <a:txBody>
                    <a:bodyPr/>
                    <a:lstStyle/>
                    <a:p>
                      <a:endParaRPr lang="en-US"/>
                    </a:p>
                  </a:txBody>
                  <a:tcPr/>
                </a:tc>
                <a:tc hMerge="1">
                  <a:txBody>
                    <a:bodyPr/>
                    <a:lstStyle/>
                    <a:p>
                      <a:endParaRPr lang="en-US"/>
                    </a:p>
                  </a:txBody>
                  <a:tcPr/>
                </a:tc>
                <a:tc gridSpan="3">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50" b="1" cap="all" dirty="0">
                          <a:solidFill>
                            <a:schemeClr val="bg1"/>
                          </a:solidFill>
                        </a:rPr>
                        <a:t>Real Assets</a:t>
                      </a:r>
                    </a:p>
                  </a:txBody>
                  <a:tcPr marL="0" marR="0" marT="0" marB="0" anchor="ctr">
                    <a:solidFill>
                      <a:srgbClr val="64A54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9185">
                <a:tc>
                  <a:txBody>
                    <a:bodyPr/>
                    <a:lstStyle/>
                    <a:p>
                      <a:pPr algn="l" fontAlgn="b"/>
                      <a:endParaRPr lang="en-US" sz="1050" b="0" i="0" u="none" strike="noStrike" dirty="0">
                        <a:solidFill>
                          <a:srgbClr val="000000"/>
                        </a:solidFill>
                        <a:effectLst/>
                        <a:latin typeface="Calibri"/>
                      </a:endParaRPr>
                    </a:p>
                  </a:txBody>
                  <a:tcPr marL="0" marR="0" marT="0" marB="0" anchor="b">
                    <a:solidFill>
                      <a:schemeClr val="bg1"/>
                    </a:solidFill>
                  </a:tcPr>
                </a:tc>
                <a:tc>
                  <a:txBody>
                    <a:bodyPr/>
                    <a:lstStyle/>
                    <a:p>
                      <a:pPr algn="ctr" fontAlgn="ctr"/>
                      <a:br>
                        <a:rPr lang="en-US" sz="1050" u="none" strike="noStrike" dirty="0">
                          <a:effectLst/>
                        </a:rPr>
                      </a:br>
                      <a:r>
                        <a:rPr lang="en-US" sz="1050" u="none" strike="noStrike" dirty="0">
                          <a:effectLst/>
                        </a:rPr>
                        <a:t>Cash</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r>
                        <a:rPr lang="en-US" sz="1050" u="none" strike="noStrike" dirty="0">
                          <a:effectLst/>
                        </a:rPr>
                        <a:t>Municipal</a:t>
                      </a:r>
                      <a:br>
                        <a:rPr lang="en-US" sz="1050" u="none" strike="noStrike" dirty="0">
                          <a:effectLst/>
                        </a:rPr>
                      </a:br>
                      <a:r>
                        <a:rPr lang="en-US" sz="1050" u="none" strike="noStrike" dirty="0">
                          <a:effectLst/>
                        </a:rPr>
                        <a:t>Bonds</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r>
                        <a:rPr lang="en-US" sz="1050" u="none" strike="noStrike" dirty="0">
                          <a:effectLst/>
                        </a:rPr>
                        <a:t>Inv.</a:t>
                      </a:r>
                      <a:br>
                        <a:rPr lang="en-US" sz="1050" u="none" strike="noStrike" dirty="0">
                          <a:effectLst/>
                        </a:rPr>
                      </a:br>
                      <a:r>
                        <a:rPr lang="en-US" sz="1050" u="none" strike="noStrike" dirty="0">
                          <a:effectLst/>
                        </a:rPr>
                        <a:t>Grade</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br>
                        <a:rPr lang="en-US" sz="1050" u="none" strike="noStrike" dirty="0">
                          <a:effectLst/>
                        </a:rPr>
                      </a:br>
                      <a:r>
                        <a:rPr lang="en-US" sz="1050" u="none" strike="noStrike" dirty="0">
                          <a:effectLst/>
                        </a:rPr>
                        <a:t>TIPS</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r>
                        <a:rPr lang="en-US" sz="1050" u="none" strike="noStrike" dirty="0">
                          <a:effectLst/>
                        </a:rPr>
                        <a:t>High</a:t>
                      </a:r>
                      <a:br>
                        <a:rPr lang="en-US" sz="1050" u="none" strike="noStrike" dirty="0">
                          <a:effectLst/>
                        </a:rPr>
                      </a:br>
                      <a:r>
                        <a:rPr lang="en-US" sz="1050" u="none" strike="noStrike" dirty="0">
                          <a:effectLst/>
                        </a:rPr>
                        <a:t>Yield</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br>
                        <a:rPr lang="en-US" sz="1050" u="none" strike="noStrike" dirty="0">
                          <a:effectLst/>
                        </a:rPr>
                      </a:br>
                      <a:r>
                        <a:rPr lang="en-US" sz="1050" u="none" strike="noStrike" dirty="0">
                          <a:effectLst/>
                        </a:rPr>
                        <a:t>EM Debt</a:t>
                      </a:r>
                      <a:endParaRPr lang="en-US" sz="1050" b="1" i="0" u="none" strike="noStrike" dirty="0">
                        <a:solidFill>
                          <a:srgbClr val="646469"/>
                        </a:solidFill>
                        <a:effectLst/>
                        <a:latin typeface="Arial"/>
                      </a:endParaRPr>
                    </a:p>
                  </a:txBody>
                  <a:tcPr marL="0" marR="0" marT="0" marB="0" anchor="ctr">
                    <a:solidFill>
                      <a:srgbClr val="0F5541">
                        <a:alpha val="10196"/>
                      </a:srgbClr>
                    </a:solidFill>
                  </a:tcPr>
                </a:tc>
                <a:tc>
                  <a:txBody>
                    <a:bodyPr/>
                    <a:lstStyle/>
                    <a:p>
                      <a:pPr algn="ctr" fontAlgn="ctr"/>
                      <a:br>
                        <a:rPr lang="en-US" sz="1050" u="none" strike="noStrike" dirty="0">
                          <a:effectLst/>
                        </a:rPr>
                      </a:br>
                      <a:r>
                        <a:rPr lang="en-US" sz="1050" u="none" strike="noStrike" dirty="0">
                          <a:effectLst/>
                        </a:rPr>
                        <a:t>U.S.</a:t>
                      </a:r>
                      <a:endParaRPr lang="en-US" sz="1050" b="1" i="0" u="none" strike="noStrike" dirty="0">
                        <a:solidFill>
                          <a:srgbClr val="646469"/>
                        </a:solidFill>
                        <a:effectLst/>
                        <a:latin typeface="Arial"/>
                      </a:endParaRPr>
                    </a:p>
                  </a:txBody>
                  <a:tcPr marL="0" marR="0" marT="0" marB="0" anchor="ctr">
                    <a:solidFill>
                      <a:srgbClr val="00829B">
                        <a:alpha val="10196"/>
                      </a:srgbClr>
                    </a:solidFill>
                  </a:tcPr>
                </a:tc>
                <a:tc>
                  <a:txBody>
                    <a:bodyPr/>
                    <a:lstStyle/>
                    <a:p>
                      <a:pPr algn="ctr" fontAlgn="ctr"/>
                      <a:r>
                        <a:rPr lang="en-US" sz="1050" u="none" strike="noStrike" dirty="0">
                          <a:effectLst/>
                        </a:rPr>
                        <a:t>Dev.</a:t>
                      </a:r>
                      <a:br>
                        <a:rPr lang="en-US" sz="1050" u="none" strike="noStrike" dirty="0">
                          <a:effectLst/>
                        </a:rPr>
                      </a:br>
                      <a:r>
                        <a:rPr lang="en-US" sz="1050" u="none" strike="noStrike" dirty="0">
                          <a:effectLst/>
                        </a:rPr>
                        <a:t>Ex-U.S.</a:t>
                      </a:r>
                      <a:endParaRPr lang="en-US" sz="1050" b="1" i="0" u="none" strike="noStrike" dirty="0">
                        <a:solidFill>
                          <a:srgbClr val="646469"/>
                        </a:solidFill>
                        <a:effectLst/>
                        <a:latin typeface="Arial"/>
                      </a:endParaRPr>
                    </a:p>
                  </a:txBody>
                  <a:tcPr marL="0" marR="0" marT="0" marB="0" anchor="ctr">
                    <a:solidFill>
                      <a:srgbClr val="00829B">
                        <a:alpha val="10196"/>
                      </a:srgbClr>
                    </a:solidFill>
                  </a:tcPr>
                </a:tc>
                <a:tc>
                  <a:txBody>
                    <a:bodyPr/>
                    <a:lstStyle/>
                    <a:p>
                      <a:pPr algn="ctr" fontAlgn="ctr"/>
                      <a:r>
                        <a:rPr lang="en-US" sz="1050" u="none" strike="noStrike" dirty="0">
                          <a:effectLst/>
                        </a:rPr>
                        <a:t>EM</a:t>
                      </a:r>
                      <a:br>
                        <a:rPr lang="en-US" sz="1050" u="none" strike="noStrike" dirty="0">
                          <a:effectLst/>
                        </a:rPr>
                      </a:br>
                      <a:r>
                        <a:rPr lang="en-US" sz="1050" u="none" strike="noStrike" dirty="0">
                          <a:effectLst/>
                        </a:rPr>
                        <a:t>Markets</a:t>
                      </a:r>
                      <a:endParaRPr lang="en-US" sz="1050" b="1" i="0" u="none" strike="noStrike" dirty="0">
                        <a:solidFill>
                          <a:srgbClr val="646469"/>
                        </a:solidFill>
                        <a:effectLst/>
                        <a:latin typeface="Arial"/>
                      </a:endParaRPr>
                    </a:p>
                  </a:txBody>
                  <a:tcPr marL="0" marR="0" marT="0" marB="0" anchor="ctr">
                    <a:solidFill>
                      <a:srgbClr val="00829B">
                        <a:alpha val="10196"/>
                      </a:srgbClr>
                    </a:solidFill>
                  </a:tcPr>
                </a:tc>
                <a:tc>
                  <a:txBody>
                    <a:bodyPr/>
                    <a:lstStyle/>
                    <a:p>
                      <a:pPr algn="ctr" fontAlgn="ctr"/>
                      <a:r>
                        <a:rPr lang="en-US" sz="1050" u="none" strike="noStrike" dirty="0">
                          <a:effectLst/>
                        </a:rPr>
                        <a:t>Nat. </a:t>
                      </a:r>
                      <a:br>
                        <a:rPr lang="en-US" sz="1050" u="none" strike="noStrike" dirty="0">
                          <a:effectLst/>
                        </a:rPr>
                      </a:br>
                      <a:r>
                        <a:rPr lang="en-US" sz="1050" u="none" strike="noStrike" dirty="0">
                          <a:effectLst/>
                        </a:rPr>
                        <a:t>Res</a:t>
                      </a:r>
                      <a:endParaRPr lang="en-US" sz="1050" b="1" i="0" u="none" strike="noStrike" dirty="0">
                        <a:solidFill>
                          <a:srgbClr val="646469"/>
                        </a:solidFill>
                        <a:effectLst/>
                        <a:latin typeface="Arial"/>
                      </a:endParaRPr>
                    </a:p>
                  </a:txBody>
                  <a:tcPr marL="0" marR="0" marT="0" marB="0" anchor="ctr">
                    <a:solidFill>
                      <a:srgbClr val="64A541">
                        <a:alpha val="10196"/>
                      </a:srgbClr>
                    </a:solidFill>
                  </a:tcPr>
                </a:tc>
                <a:tc>
                  <a:txBody>
                    <a:bodyPr/>
                    <a:lstStyle/>
                    <a:p>
                      <a:pPr algn="ctr" fontAlgn="ctr"/>
                      <a:r>
                        <a:rPr lang="en-US" sz="1050" u="none" strike="noStrike" dirty="0" err="1">
                          <a:effectLst/>
                        </a:rPr>
                        <a:t>Gbl</a:t>
                      </a:r>
                      <a:r>
                        <a:rPr lang="en-US" sz="1050" u="none" strike="noStrike" dirty="0">
                          <a:effectLst/>
                        </a:rPr>
                        <a:t>. Real</a:t>
                      </a:r>
                      <a:br>
                        <a:rPr lang="en-US" sz="1050" u="none" strike="noStrike" dirty="0">
                          <a:effectLst/>
                        </a:rPr>
                      </a:br>
                      <a:r>
                        <a:rPr lang="en-US" sz="1050" u="none" strike="noStrike" dirty="0">
                          <a:effectLst/>
                        </a:rPr>
                        <a:t>Estate</a:t>
                      </a:r>
                      <a:endParaRPr lang="en-US" sz="1050" b="1" i="0" u="none" strike="noStrike" dirty="0">
                        <a:solidFill>
                          <a:srgbClr val="646469"/>
                        </a:solidFill>
                        <a:effectLst/>
                        <a:latin typeface="Arial"/>
                      </a:endParaRPr>
                    </a:p>
                  </a:txBody>
                  <a:tcPr marL="0" marR="0" marT="0" marB="0" anchor="ctr">
                    <a:solidFill>
                      <a:srgbClr val="64A541">
                        <a:alpha val="10196"/>
                      </a:srgbClr>
                    </a:solidFill>
                  </a:tcPr>
                </a:tc>
                <a:tc>
                  <a:txBody>
                    <a:bodyPr/>
                    <a:lstStyle/>
                    <a:p>
                      <a:pPr algn="ctr" fontAlgn="ctr"/>
                      <a:r>
                        <a:rPr lang="en-US" sz="1050" u="none" strike="noStrike" dirty="0" err="1">
                          <a:effectLst/>
                        </a:rPr>
                        <a:t>Gbl</a:t>
                      </a:r>
                      <a:r>
                        <a:rPr lang="en-US" sz="1050" u="none" strike="noStrike" dirty="0">
                          <a:effectLst/>
                        </a:rPr>
                        <a:t>. Listed</a:t>
                      </a:r>
                      <a:br>
                        <a:rPr lang="en-US" sz="1050" u="none" strike="noStrike" dirty="0">
                          <a:effectLst/>
                        </a:rPr>
                      </a:br>
                      <a:r>
                        <a:rPr lang="en-US" sz="1050" u="none" strike="noStrike" dirty="0">
                          <a:effectLst/>
                        </a:rPr>
                        <a:t>Infra.</a:t>
                      </a:r>
                      <a:endParaRPr lang="en-US" sz="1050" b="1" i="0" u="none" strike="noStrike" dirty="0">
                        <a:solidFill>
                          <a:srgbClr val="646469"/>
                        </a:solidFill>
                        <a:effectLst/>
                        <a:latin typeface="Arial"/>
                      </a:endParaRPr>
                    </a:p>
                  </a:txBody>
                  <a:tcPr marL="0" marR="0" marT="0" marB="0" anchor="ctr">
                    <a:solidFill>
                      <a:srgbClr val="64A541">
                        <a:alpha val="10196"/>
                      </a:srgbClr>
                    </a:solidFill>
                  </a:tcPr>
                </a:tc>
                <a:extLst>
                  <a:ext uri="{0D108BD9-81ED-4DB2-BD59-A6C34878D82A}">
                    <a16:rowId xmlns:a16="http://schemas.microsoft.com/office/drawing/2014/main" val="10002"/>
                  </a:ext>
                </a:extLst>
              </a:tr>
              <a:tr h="184417">
                <a:tc>
                  <a:txBody>
                    <a:bodyPr/>
                    <a:lstStyle/>
                    <a:p>
                      <a:pPr algn="l" fontAlgn="b"/>
                      <a:r>
                        <a:rPr lang="en-US" sz="1050" u="none" strike="noStrike" dirty="0">
                          <a:effectLst/>
                        </a:rPr>
                        <a:t>2021     </a:t>
                      </a:r>
                      <a:endParaRPr lang="en-US" sz="1050" b="0" i="0" u="none" strike="noStrike" dirty="0">
                        <a:effectLst/>
                        <a:latin typeface="Arial"/>
                      </a:endParaRPr>
                    </a:p>
                  </a:txBody>
                  <a:tcPr marR="0" marT="0" marB="0" anchor="ctr"/>
                </a:tc>
                <a:tc>
                  <a:txBody>
                    <a:bodyPr/>
                    <a:lstStyle/>
                    <a:p>
                      <a:pPr algn="ctr" fontAlgn="ctr"/>
                      <a:r>
                        <a:rPr lang="en-GB" sz="1050" b="0" i="0" u="none" strike="noStrike" dirty="0">
                          <a:solidFill>
                            <a:srgbClr val="646469"/>
                          </a:solidFill>
                          <a:effectLst/>
                          <a:latin typeface="Arial" panose="020B0604020202020204" pitchFamily="34" charset="0"/>
                        </a:rPr>
                        <a:t>0.0</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1.5</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-1.5</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6.0</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5.3</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-8.7</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26.1</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12.9</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0.1</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25.2</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23.3</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11.9</a:t>
                      </a:r>
                    </a:p>
                  </a:txBody>
                  <a:tcPr marL="6350" marR="6350" marT="6350" marB="0" anchor="ctr"/>
                </a:tc>
                <a:extLst>
                  <a:ext uri="{0D108BD9-81ED-4DB2-BD59-A6C34878D82A}">
                    <a16:rowId xmlns:a16="http://schemas.microsoft.com/office/drawing/2014/main" val="10003"/>
                  </a:ext>
                </a:extLst>
              </a:tr>
              <a:tr h="217167">
                <a:tc>
                  <a:txBody>
                    <a:bodyPr/>
                    <a:lstStyle/>
                    <a:p>
                      <a:pPr algn="l" fontAlgn="ctr"/>
                      <a:r>
                        <a:rPr lang="en-US" sz="1050" u="none" strike="noStrike" dirty="0">
                          <a:effectLst/>
                        </a:rPr>
                        <a:t>2020</a:t>
                      </a:r>
                      <a:endParaRPr lang="en-US" sz="1050" b="0" i="0" u="none" strike="noStrike" dirty="0">
                        <a:solidFill>
                          <a:srgbClr val="646469"/>
                        </a:solidFill>
                        <a:effectLst/>
                        <a:latin typeface="Arial"/>
                      </a:endParaRPr>
                    </a:p>
                  </a:txBody>
                  <a:tcPr marR="0" marT="0" marB="0" anchor="ctr"/>
                </a:tc>
                <a:tc>
                  <a:txBody>
                    <a:bodyPr/>
                    <a:lstStyle/>
                    <a:p>
                      <a:pPr algn="ctr" fontAlgn="ctr"/>
                      <a:r>
                        <a:rPr lang="en-GB" sz="1050" b="0" i="0" u="none" strike="noStrike">
                          <a:solidFill>
                            <a:srgbClr val="646469"/>
                          </a:solidFill>
                          <a:effectLst/>
                          <a:latin typeface="Arial" panose="020B0604020202020204" pitchFamily="34" charset="0"/>
                        </a:rPr>
                        <a:t>0.5</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5.2</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7.5</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11.0</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7.0</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2.7</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21.1</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8.8</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18.8</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0.7</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-8.0</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-5.8</a:t>
                      </a:r>
                    </a:p>
                  </a:txBody>
                  <a:tcPr marL="6350" marR="6350" marT="6350" marB="0" anchor="ctr"/>
                </a:tc>
                <a:extLst>
                  <a:ext uri="{0D108BD9-81ED-4DB2-BD59-A6C34878D82A}">
                    <a16:rowId xmlns:a16="http://schemas.microsoft.com/office/drawing/2014/main" val="10004"/>
                  </a:ext>
                </a:extLst>
              </a:tr>
              <a:tr h="184417">
                <a:tc>
                  <a:txBody>
                    <a:bodyPr/>
                    <a:lstStyle/>
                    <a:p>
                      <a:pPr algn="l" fontAlgn="ctr"/>
                      <a:r>
                        <a:rPr lang="en-US" sz="1050" u="none" strike="noStrike" dirty="0">
                          <a:effectLst/>
                        </a:rPr>
                        <a:t>5 Year</a:t>
                      </a:r>
                      <a:endParaRPr lang="en-US" sz="1050" b="0" i="0" u="none" strike="noStrike" dirty="0">
                        <a:solidFill>
                          <a:srgbClr val="646469"/>
                        </a:solidFill>
                        <a:effectLst/>
                        <a:latin typeface="Arial"/>
                      </a:endParaRPr>
                    </a:p>
                  </a:txBody>
                  <a:tcPr marR="0" marT="0" marB="0" anchor="ctr"/>
                </a:tc>
                <a:tc>
                  <a:txBody>
                    <a:bodyPr/>
                    <a:lstStyle/>
                    <a:p>
                      <a:pPr algn="ctr" fontAlgn="ctr"/>
                      <a:r>
                        <a:rPr lang="en-GB" sz="1050" b="0" i="0" u="none" strike="noStrike">
                          <a:solidFill>
                            <a:srgbClr val="646469"/>
                          </a:solidFill>
                          <a:effectLst/>
                          <a:latin typeface="Arial" panose="020B0604020202020204" pitchFamily="34" charset="0"/>
                        </a:rPr>
                        <a:t>1.1</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4.2</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3.6</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5.3</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6.3</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2.8</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18.1</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10.4</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10.4</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9.6</a:t>
                      </a:r>
                    </a:p>
                  </a:txBody>
                  <a:tcPr marL="6350" marR="6350" marT="6350" marB="0" anchor="ctr"/>
                </a:tc>
                <a:tc>
                  <a:txBody>
                    <a:bodyPr/>
                    <a:lstStyle/>
                    <a:p>
                      <a:pPr algn="ctr" fontAlgn="ctr"/>
                      <a:r>
                        <a:rPr lang="en-GB" sz="1050" b="0" i="0" u="none" strike="noStrike">
                          <a:solidFill>
                            <a:srgbClr val="646469"/>
                          </a:solidFill>
                          <a:effectLst/>
                          <a:latin typeface="Arial" panose="020B0604020202020204" pitchFamily="34" charset="0"/>
                        </a:rPr>
                        <a:t>8.7</a:t>
                      </a:r>
                    </a:p>
                  </a:txBody>
                  <a:tcPr marL="6350" marR="6350" marT="6350" marB="0" anchor="ctr"/>
                </a:tc>
                <a:tc>
                  <a:txBody>
                    <a:bodyPr/>
                    <a:lstStyle/>
                    <a:p>
                      <a:pPr algn="ctr" fontAlgn="ctr"/>
                      <a:r>
                        <a:rPr lang="en-GB" sz="1050" b="0" i="0" u="none" strike="noStrike" dirty="0">
                          <a:solidFill>
                            <a:srgbClr val="646469"/>
                          </a:solidFill>
                          <a:effectLst/>
                          <a:latin typeface="Arial" panose="020B0604020202020204" pitchFamily="34" charset="0"/>
                        </a:rPr>
                        <a:t>7.8</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553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r>
              <a:rPr lang="en-US" dirty="0"/>
              <a:t>Interest Rate Curves Are on the Rise – Will It Last?</a:t>
            </a:r>
          </a:p>
        </p:txBody>
      </p:sp>
      <p:sp>
        <p:nvSpPr>
          <p:cNvPr id="4" name="Text Placeholder 3"/>
          <p:cNvSpPr>
            <a:spLocks noGrp="1"/>
          </p:cNvSpPr>
          <p:nvPr>
            <p:ph type="body" sz="quarter" idx="16"/>
          </p:nvPr>
        </p:nvSpPr>
        <p:spPr/>
        <p:txBody>
          <a:bodyPr/>
          <a:lstStyle/>
          <a:p>
            <a:r>
              <a:rPr lang="en-US" sz="800" dirty="0"/>
              <a:t>Source: Northern Trust Asset Management, Bloomberg. Data as of 6/30/2021. Past performance does not guarantee future results. </a:t>
            </a:r>
          </a:p>
        </p:txBody>
      </p:sp>
      <p:pic>
        <p:nvPicPr>
          <p:cNvPr id="5" name="Picture 4">
            <a:extLst>
              <a:ext uri="{FF2B5EF4-FFF2-40B4-BE49-F238E27FC236}">
                <a16:creationId xmlns:a16="http://schemas.microsoft.com/office/drawing/2014/main" id="{9713597F-23A6-415F-8BCA-D0710715ACF4}"/>
              </a:ext>
            </a:extLst>
          </p:cNvPr>
          <p:cNvPicPr>
            <a:picLocks noChangeAspect="1"/>
          </p:cNvPicPr>
          <p:nvPr/>
        </p:nvPicPr>
        <p:blipFill>
          <a:blip r:embed="rId3"/>
          <a:stretch>
            <a:fillRect/>
          </a:stretch>
        </p:blipFill>
        <p:spPr>
          <a:xfrm>
            <a:off x="386418" y="845058"/>
            <a:ext cx="8535924" cy="3453384"/>
          </a:xfrm>
          <a:prstGeom prst="rect">
            <a:avLst/>
          </a:prstGeom>
        </p:spPr>
      </p:pic>
    </p:spTree>
    <p:extLst>
      <p:ext uri="{BB962C8B-B14F-4D97-AF65-F5344CB8AC3E}">
        <p14:creationId xmlns:p14="http://schemas.microsoft.com/office/powerpoint/2010/main" val="146775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2F590-8951-47CA-885F-09F1CAC6A56F}"/>
              </a:ext>
            </a:extLst>
          </p:cNvPr>
          <p:cNvSpPr>
            <a:spLocks noGrp="1"/>
          </p:cNvSpPr>
          <p:nvPr>
            <p:ph type="body" idx="10"/>
          </p:nvPr>
        </p:nvSpPr>
        <p:spPr/>
        <p:txBody>
          <a:bodyPr/>
          <a:lstStyle/>
          <a:p>
            <a:r>
              <a:rPr lang="en-US" dirty="0"/>
              <a:t>Fed Forecasting Is More Miss Than Hit</a:t>
            </a:r>
          </a:p>
        </p:txBody>
      </p:sp>
      <p:sp>
        <p:nvSpPr>
          <p:cNvPr id="3" name="Text Placeholder 2">
            <a:extLst>
              <a:ext uri="{FF2B5EF4-FFF2-40B4-BE49-F238E27FC236}">
                <a16:creationId xmlns:a16="http://schemas.microsoft.com/office/drawing/2014/main" id="{0B935638-4610-4735-A8B1-6996A18D4B9A}"/>
              </a:ext>
            </a:extLst>
          </p:cNvPr>
          <p:cNvSpPr>
            <a:spLocks noGrp="1"/>
          </p:cNvSpPr>
          <p:nvPr>
            <p:ph type="body" sz="quarter" idx="16"/>
          </p:nvPr>
        </p:nvSpPr>
        <p:spPr>
          <a:xfrm>
            <a:off x="457200" y="4424166"/>
            <a:ext cx="8227220" cy="511896"/>
          </a:xfrm>
        </p:spPr>
        <p:txBody>
          <a:bodyPr/>
          <a:lstStyle/>
          <a:p>
            <a:r>
              <a:rPr lang="en-US" sz="800" dirty="0">
                <a:solidFill>
                  <a:srgbClr val="555759"/>
                </a:solidFill>
              </a:rPr>
              <a:t>Source: Northern Trust Asset Management, Bloomberg, Federal Reserve, as of 12/31/2021.</a:t>
            </a:r>
          </a:p>
          <a:p>
            <a:r>
              <a:rPr lang="en-US" sz="800" dirty="0">
                <a:solidFill>
                  <a:srgbClr val="555759"/>
                </a:solidFill>
              </a:rPr>
              <a:t>1 Forecasted number of 25 bps Fed funds hikes or cuts; Source: FOMC </a:t>
            </a:r>
            <a:r>
              <a:rPr lang="en-US" sz="800" i="1" dirty="0">
                <a:solidFill>
                  <a:srgbClr val="555759"/>
                </a:solidFill>
              </a:rPr>
              <a:t>Summary of Economic Projections</a:t>
            </a:r>
            <a:r>
              <a:rPr lang="en-US" sz="800" dirty="0">
                <a:solidFill>
                  <a:srgbClr val="555759"/>
                </a:solidFill>
              </a:rPr>
              <a:t>, beginning of each calendar year</a:t>
            </a:r>
          </a:p>
          <a:p>
            <a:r>
              <a:rPr lang="en-US" sz="800" dirty="0">
                <a:solidFill>
                  <a:srgbClr val="555759"/>
                </a:solidFill>
              </a:rPr>
              <a:t>2 Actual number of 25 bps Fed funds hikes or cuts, end of each calendar year; Source: Bloomberg</a:t>
            </a:r>
          </a:p>
        </p:txBody>
      </p:sp>
      <p:graphicFrame>
        <p:nvGraphicFramePr>
          <p:cNvPr id="6" name="Table 3">
            <a:extLst>
              <a:ext uri="{FF2B5EF4-FFF2-40B4-BE49-F238E27FC236}">
                <a16:creationId xmlns:a16="http://schemas.microsoft.com/office/drawing/2014/main" id="{52377A25-6189-4612-B794-FA5DA2FA9B7C}"/>
              </a:ext>
            </a:extLst>
          </p:cNvPr>
          <p:cNvGraphicFramePr>
            <a:graphicFrameLocks noGrp="1"/>
          </p:cNvGraphicFramePr>
          <p:nvPr>
            <p:extLst>
              <p:ext uri="{D42A27DB-BD31-4B8C-83A1-F6EECF244321}">
                <p14:modId xmlns:p14="http://schemas.microsoft.com/office/powerpoint/2010/main" val="1001582942"/>
              </p:ext>
            </p:extLst>
          </p:nvPr>
        </p:nvGraphicFramePr>
        <p:xfrm>
          <a:off x="1932262" y="1211438"/>
          <a:ext cx="5120639" cy="3040380"/>
        </p:xfrm>
        <a:graphic>
          <a:graphicData uri="http://schemas.openxmlformats.org/drawingml/2006/table">
            <a:tbl>
              <a:tblPr firstRow="1" bandRow="1">
                <a:tableStyleId>{0660B408-B3CF-4A94-85FC-2B1E0A45F4A2}</a:tableStyleId>
              </a:tblPr>
              <a:tblGrid>
                <a:gridCol w="1150829">
                  <a:extLst>
                    <a:ext uri="{9D8B030D-6E8A-4147-A177-3AD203B41FA5}">
                      <a16:colId xmlns:a16="http://schemas.microsoft.com/office/drawing/2014/main" val="341136863"/>
                    </a:ext>
                  </a:extLst>
                </a:gridCol>
                <a:gridCol w="1984905">
                  <a:extLst>
                    <a:ext uri="{9D8B030D-6E8A-4147-A177-3AD203B41FA5}">
                      <a16:colId xmlns:a16="http://schemas.microsoft.com/office/drawing/2014/main" val="3014693020"/>
                    </a:ext>
                  </a:extLst>
                </a:gridCol>
                <a:gridCol w="1984905">
                  <a:extLst>
                    <a:ext uri="{9D8B030D-6E8A-4147-A177-3AD203B41FA5}">
                      <a16:colId xmlns:a16="http://schemas.microsoft.com/office/drawing/2014/main" val="2196056374"/>
                    </a:ext>
                  </a:extLst>
                </a:gridCol>
              </a:tblGrid>
              <a:tr h="365760">
                <a:tc>
                  <a:txBody>
                    <a:bodyPr/>
                    <a:lstStyle/>
                    <a:p>
                      <a:pPr algn="ctr"/>
                      <a:r>
                        <a:rPr lang="en-US" sz="1500" dirty="0"/>
                        <a:t>Year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i="0" dirty="0"/>
                        <a:t>Forecasted</a:t>
                      </a:r>
                      <a:r>
                        <a:rPr lang="en-US" sz="1500" b="0" i="0" baseline="30000" dirty="0"/>
                        <a:t>1</a:t>
                      </a:r>
                      <a:endParaRPr lang="en-US" sz="1500" b="0" i="0" baseline="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i="0" dirty="0"/>
                        <a:t>Actual</a:t>
                      </a:r>
                      <a:r>
                        <a:rPr lang="en-US" sz="1500" b="0" i="0" baseline="30000" dirty="0"/>
                        <a:t>2</a:t>
                      </a:r>
                      <a:endParaRPr lang="en-US" sz="1500" b="0" baseline="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235635"/>
                  </a:ext>
                </a:extLst>
              </a:tr>
              <a:tr h="292608">
                <a:tc>
                  <a:txBody>
                    <a:bodyPr/>
                    <a:lstStyle/>
                    <a:p>
                      <a:pPr algn="ctr"/>
                      <a:r>
                        <a:rPr lang="en-US" sz="1500" b="0" dirty="0"/>
                        <a:t>2014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8148589"/>
                  </a:ext>
                </a:extLst>
              </a:tr>
              <a:tr h="292608">
                <a:tc>
                  <a:txBody>
                    <a:bodyPr/>
                    <a:lstStyle/>
                    <a:p>
                      <a:pPr algn="ctr"/>
                      <a:r>
                        <a:rPr lang="en-US" sz="1500" b="0" dirty="0"/>
                        <a:t>2015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115352"/>
                  </a:ext>
                </a:extLst>
              </a:tr>
              <a:tr h="292608">
                <a:tc>
                  <a:txBody>
                    <a:bodyPr/>
                    <a:lstStyle/>
                    <a:p>
                      <a:pPr algn="ctr"/>
                      <a:r>
                        <a:rPr lang="en-US" sz="1500" b="0" dirty="0"/>
                        <a:t>2016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0198091"/>
                  </a:ext>
                </a:extLst>
              </a:tr>
              <a:tr h="292608">
                <a:tc>
                  <a:txBody>
                    <a:bodyPr/>
                    <a:lstStyle/>
                    <a:p>
                      <a:pPr algn="ctr"/>
                      <a:r>
                        <a:rPr lang="en-US" sz="1500" b="0" dirty="0"/>
                        <a:t>2017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510747"/>
                  </a:ext>
                </a:extLst>
              </a:tr>
              <a:tr h="292608">
                <a:tc>
                  <a:txBody>
                    <a:bodyPr/>
                    <a:lstStyle/>
                    <a:p>
                      <a:pPr algn="ctr"/>
                      <a:r>
                        <a:rPr lang="en-US" sz="1500" b="0" dirty="0"/>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256954"/>
                  </a:ext>
                </a:extLst>
              </a:tr>
              <a:tr h="292608">
                <a:tc>
                  <a:txBody>
                    <a:bodyPr/>
                    <a:lstStyle/>
                    <a:p>
                      <a:pPr algn="ctr"/>
                      <a:r>
                        <a:rPr lang="en-US" sz="1500" b="0" dirty="0"/>
                        <a:t>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505171"/>
                  </a:ext>
                </a:extLst>
              </a:tr>
              <a:tr h="292608">
                <a:tc>
                  <a:txBody>
                    <a:bodyPr/>
                    <a:lstStyle/>
                    <a:p>
                      <a:pPr algn="ctr"/>
                      <a:r>
                        <a:rPr lang="en-US" sz="1500" b="0" dirty="0"/>
                        <a:t>2020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606045"/>
                  </a:ext>
                </a:extLst>
              </a:tr>
              <a:tr h="292608">
                <a:tc>
                  <a:txBody>
                    <a:bodyPr/>
                    <a:lstStyle/>
                    <a:p>
                      <a:pPr algn="ctr"/>
                      <a:r>
                        <a:rPr lang="en-US" sz="1500" b="0" dirty="0"/>
                        <a:t>2021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t>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0425932"/>
                  </a:ext>
                </a:extLst>
              </a:tr>
              <a:tr h="292608">
                <a:tc>
                  <a:txBody>
                    <a:bodyPr/>
                    <a:lstStyle/>
                    <a:p>
                      <a:pPr algn="ctr"/>
                      <a:r>
                        <a:rPr lang="en-US" sz="1500" b="0" dirty="0"/>
                        <a:t>2022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rgbClr val="C00000"/>
                          </a:solidFill>
                        </a:rPr>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i="0" dirty="0">
                          <a:solidFill>
                            <a:srgbClr val="C00000"/>
                          </a:solidFil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226603"/>
                  </a:ext>
                </a:extLst>
              </a:tr>
            </a:tbl>
          </a:graphicData>
        </a:graphic>
      </p:graphicFrame>
      <p:sp>
        <p:nvSpPr>
          <p:cNvPr id="7" name="TextBox 6">
            <a:extLst>
              <a:ext uri="{FF2B5EF4-FFF2-40B4-BE49-F238E27FC236}">
                <a16:creationId xmlns:a16="http://schemas.microsoft.com/office/drawing/2014/main" id="{DB41C8D4-2FFC-48EE-AF00-F8BB9BF59B91}"/>
              </a:ext>
            </a:extLst>
          </p:cNvPr>
          <p:cNvSpPr txBox="1"/>
          <p:nvPr/>
        </p:nvSpPr>
        <p:spPr>
          <a:xfrm>
            <a:off x="1932259" y="920750"/>
            <a:ext cx="5107811" cy="215444"/>
          </a:xfrm>
          <a:prstGeom prst="rect">
            <a:avLst/>
          </a:prstGeom>
          <a:noFill/>
        </p:spPr>
        <p:txBody>
          <a:bodyPr wrap="square" lIns="0" tIns="0" rIns="0" bIns="0" rtlCol="0">
            <a:spAutoFit/>
          </a:bodyPr>
          <a:lstStyle/>
          <a:p>
            <a:r>
              <a:rPr lang="en-US" sz="1400" b="1" dirty="0">
                <a:latin typeface="+mj-lt"/>
              </a:rPr>
              <a:t>NUMBER OF FED RATE HIKES/CUTS BY CALENDAR YEAR</a:t>
            </a:r>
          </a:p>
        </p:txBody>
      </p:sp>
    </p:spTree>
    <p:extLst>
      <p:ext uri="{BB962C8B-B14F-4D97-AF65-F5344CB8AC3E}">
        <p14:creationId xmlns:p14="http://schemas.microsoft.com/office/powerpoint/2010/main" val="27699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2F590-8951-47CA-885F-09F1CAC6A56F}"/>
              </a:ext>
            </a:extLst>
          </p:cNvPr>
          <p:cNvSpPr>
            <a:spLocks noGrp="1"/>
          </p:cNvSpPr>
          <p:nvPr>
            <p:ph type="body" idx="10"/>
          </p:nvPr>
        </p:nvSpPr>
        <p:spPr/>
        <p:txBody>
          <a:bodyPr/>
          <a:lstStyle/>
          <a:p>
            <a:r>
              <a:rPr lang="en-US" sz="2000" dirty="0"/>
              <a:t>A Natural Wind Down</a:t>
            </a:r>
          </a:p>
        </p:txBody>
      </p:sp>
      <p:sp>
        <p:nvSpPr>
          <p:cNvPr id="3" name="Text Placeholder 2">
            <a:extLst>
              <a:ext uri="{FF2B5EF4-FFF2-40B4-BE49-F238E27FC236}">
                <a16:creationId xmlns:a16="http://schemas.microsoft.com/office/drawing/2014/main" id="{0B935638-4610-4735-A8B1-6996A18D4B9A}"/>
              </a:ext>
            </a:extLst>
          </p:cNvPr>
          <p:cNvSpPr>
            <a:spLocks noGrp="1"/>
          </p:cNvSpPr>
          <p:nvPr>
            <p:ph type="body" sz="quarter" idx="16"/>
          </p:nvPr>
        </p:nvSpPr>
        <p:spPr>
          <a:xfrm>
            <a:off x="457200" y="4424166"/>
            <a:ext cx="8227220" cy="511896"/>
          </a:xfrm>
        </p:spPr>
        <p:txBody>
          <a:bodyPr/>
          <a:lstStyle/>
          <a:p>
            <a:r>
              <a:rPr lang="en-US" sz="800" dirty="0">
                <a:solidFill>
                  <a:srgbClr val="555759"/>
                </a:solidFill>
              </a:rPr>
              <a:t>Source: Northern Trust Asset Management, Bloomberg, New York Fed. *Assumes MBS paydowns continue at current rate, and no purchases, reinvestments and/or sales of Treasuries (to model the balance sheet reduction without selling assets).</a:t>
            </a:r>
          </a:p>
        </p:txBody>
      </p:sp>
      <p:sp>
        <p:nvSpPr>
          <p:cNvPr id="8" name="TextBox 7">
            <a:extLst>
              <a:ext uri="{FF2B5EF4-FFF2-40B4-BE49-F238E27FC236}">
                <a16:creationId xmlns:a16="http://schemas.microsoft.com/office/drawing/2014/main" id="{F796CFC1-1B0A-4980-B910-CFD1A9DBD920}"/>
              </a:ext>
            </a:extLst>
          </p:cNvPr>
          <p:cNvSpPr txBox="1"/>
          <p:nvPr/>
        </p:nvSpPr>
        <p:spPr>
          <a:xfrm>
            <a:off x="457200" y="719334"/>
            <a:ext cx="6192982" cy="215444"/>
          </a:xfrm>
          <a:prstGeom prst="rect">
            <a:avLst/>
          </a:prstGeom>
          <a:noFill/>
        </p:spPr>
        <p:txBody>
          <a:bodyPr wrap="square" lIns="0" tIns="0" rIns="0" bIns="0" rtlCol="0">
            <a:spAutoFit/>
          </a:bodyPr>
          <a:lstStyle/>
          <a:p>
            <a:r>
              <a:rPr lang="en-US" sz="1400" dirty="0"/>
              <a:t>The Fed balance sheet can normalize without selling</a:t>
            </a:r>
            <a:endParaRPr lang="en-US" sz="1400" dirty="0">
              <a:solidFill>
                <a:schemeClr val="tx2"/>
              </a:solidFill>
              <a:latin typeface="+mj-lt"/>
            </a:endParaRPr>
          </a:p>
        </p:txBody>
      </p:sp>
      <p:sp>
        <p:nvSpPr>
          <p:cNvPr id="9" name="TextBox 8">
            <a:extLst>
              <a:ext uri="{FF2B5EF4-FFF2-40B4-BE49-F238E27FC236}">
                <a16:creationId xmlns:a16="http://schemas.microsoft.com/office/drawing/2014/main" id="{204A88A0-B745-4157-9638-3D0E4129C386}"/>
              </a:ext>
            </a:extLst>
          </p:cNvPr>
          <p:cNvSpPr txBox="1"/>
          <p:nvPr/>
        </p:nvSpPr>
        <p:spPr>
          <a:xfrm>
            <a:off x="457200" y="1220154"/>
            <a:ext cx="6192982" cy="215444"/>
          </a:xfrm>
          <a:prstGeom prst="rect">
            <a:avLst/>
          </a:prstGeom>
          <a:noFill/>
        </p:spPr>
        <p:txBody>
          <a:bodyPr wrap="square" lIns="0" tIns="0" rIns="0" bIns="0" rtlCol="0">
            <a:spAutoFit/>
          </a:bodyPr>
          <a:lstStyle/>
          <a:p>
            <a:r>
              <a:rPr lang="en-US" sz="1400" b="1" dirty="0"/>
              <a:t>FED BALANCE SHEET REDUCTION* ($B)</a:t>
            </a:r>
            <a:endParaRPr lang="en-US" sz="1400" b="1" dirty="0">
              <a:solidFill>
                <a:schemeClr val="tx2"/>
              </a:solidFill>
              <a:latin typeface="+mj-lt"/>
            </a:endParaRPr>
          </a:p>
        </p:txBody>
      </p:sp>
      <p:graphicFrame>
        <p:nvGraphicFramePr>
          <p:cNvPr id="7" name="Chart 6">
            <a:extLst>
              <a:ext uri="{FF2B5EF4-FFF2-40B4-BE49-F238E27FC236}">
                <a16:creationId xmlns:a16="http://schemas.microsoft.com/office/drawing/2014/main" id="{EC697C21-9C15-47A1-9B57-D95E30E32244}"/>
              </a:ext>
            </a:extLst>
          </p:cNvPr>
          <p:cNvGraphicFramePr>
            <a:graphicFrameLocks/>
          </p:cNvGraphicFramePr>
          <p:nvPr>
            <p:extLst>
              <p:ext uri="{D42A27DB-BD31-4B8C-83A1-F6EECF244321}">
                <p14:modId xmlns:p14="http://schemas.microsoft.com/office/powerpoint/2010/main" val="2662408591"/>
              </p:ext>
            </p:extLst>
          </p:nvPr>
        </p:nvGraphicFramePr>
        <p:xfrm>
          <a:off x="281836" y="1435598"/>
          <a:ext cx="8402584" cy="3242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393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
  <p:tag name="SAVETOFOLDER" val="C:\Users\Dan\Desktop\poop\"/>
  <p:tag name="IMAGEWIDTH" val="960"/>
  <p:tag name="IMAGEHEIGHT" val="720"/>
  <p:tag name="EXPORTRANGE" val="EntirePresentation"/>
  <p:tag name="SIZEBY" val="DPI"/>
  <p:tag name="OUTPUTDPI" val="96"/>
  <p:tag name="EXPORTAS" val="JPG"/>
  <p:tag name="NUMBERFORMAT" val="0000"/>
  <p:tag name="ARTICULATE_PROJECT_OPEN" val="0"/>
</p:tagLst>
</file>

<file path=ppt/theme/theme1.xml><?xml version="1.0" encoding="utf-8"?>
<a:theme xmlns:a="http://schemas.openxmlformats.org/drawingml/2006/main" name="2016 Presentation Template">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Presentation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2.xml><?xml version="1.0" encoding="utf-8"?>
<a:theme xmlns:a="http://schemas.openxmlformats.org/drawingml/2006/main" name="2_2016 Presentation Template">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Presentation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3.xml><?xml version="1.0" encoding="utf-8"?>
<a:theme xmlns:a="http://schemas.openxmlformats.org/drawingml/2006/main" name="11_2016 Presentation Template">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Presentation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4.xml><?xml version="1.0" encoding="utf-8"?>
<a:theme xmlns:a="http://schemas.openxmlformats.org/drawingml/2006/main" name="1_2016 Presentation Template">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Presentation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5.xml><?xml version="1.0" encoding="utf-8"?>
<a:theme xmlns:a="http://schemas.openxmlformats.org/drawingml/2006/main" name="3_2016 Presentation Template">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Presentation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TAM - Color Palette">
    <a:dk1>
      <a:srgbClr val="646469"/>
    </a:dk1>
    <a:lt1>
      <a:srgbClr val="FFFFFF"/>
    </a:lt1>
    <a:dk2>
      <a:srgbClr val="646469"/>
    </a:dk2>
    <a:lt2>
      <a:srgbClr val="FFFFFF"/>
    </a:lt2>
    <a:accent1>
      <a:srgbClr val="0F5541"/>
    </a:accent1>
    <a:accent2>
      <a:srgbClr val="00879B"/>
    </a:accent2>
    <a:accent3>
      <a:srgbClr val="646469"/>
    </a:accent3>
    <a:accent4>
      <a:srgbClr val="B9BE00"/>
    </a:accent4>
    <a:accent5>
      <a:srgbClr val="878787"/>
    </a:accent5>
    <a:accent6>
      <a:srgbClr val="64C8AF"/>
    </a:accent6>
    <a:hlink>
      <a:srgbClr val="00879B"/>
    </a:hlink>
    <a:folHlink>
      <a:srgbClr val="64A54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FB87A73B1389D141959F3AC9251D124B" ma:contentTypeVersion="0" ma:contentTypeDescription="Create a new document." ma:contentTypeScope="" ma:versionID="41787193ef5895381ced602193e5a1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AD_HOC" displayName="AD_HOC" id="4cd79593-5bd9-48cb-a254-8356e975a011" isdomainofvalue="False" dataSourceId="56c6fe7c-b3ff-4771-91e2-1d2108c434f6"/>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VariableList UniqueId="7be9fbc5-7999-4b3d-bc7b-cf90e22a4201" Name="Computed" ContentType="XML" MajorVersion="0" MinorVersion="1" isLocalCopy="False" IsBaseObject="False" DataSourceId="1820e41f-c337-42d2-b454-b434d350840b" DataSourceMajorVersion="0" DataSourceMinorVersion="1"/>
</file>

<file path=customXml/item5.xml><?xml version="1.0" encoding="utf-8"?>
<VariableList UniqueId="4cd79593-5bd9-48cb-a254-8356e975a011" Name="AD_HOC" ContentType="XML" MajorVersion="0" MinorVersion="1" isLocalCopy="False" IsBaseObject="False" DataSourceId="56c6fe7c-b3ff-4771-91e2-1d2108c434f6" DataSourceMajorVersion="0" DataSourceMinorVersion="1"/>
</file>

<file path=customXml/item6.xml><?xml version="1.0" encoding="utf-8"?>
<VariableListDefinition name="Computed" displayName="Computed" id="7be9fbc5-7999-4b3d-bc7b-cf90e22a4201" isdomainofvalue="False" dataSourceId="1820e41f-c337-42d2-b454-b434d350840b"/>
</file>

<file path=customXml/item7.xml><?xml version="1.0" encoding="utf-8"?>
<AllExternalAdhocVariableMappings/>
</file>

<file path=customXml/item8.xml><?xml version="1.0" encoding="utf-8"?>
<VariableList UniqueId="38cc50af-9749-4f6a-b18a-d3fd2631db12" Name="System" ContentType="XML" MajorVersion="0" MinorVersion="1" isLocalCopy="False" IsBaseObject="False" DataSourceId="50419185-7580-427a-8c37-8ed3c21fc78d" DataSourceMajorVersion="0" DataSourceMinorVersion="1"/>
</file>

<file path=customXml/item9.xml><?xml version="1.0" encoding="utf-8"?>
<VariableListDefinition name="System" displayName="System" id="38cc50af-9749-4f6a-b18a-d3fd2631db12" isdomainofvalue="False" dataSourceId="50419185-7580-427a-8c37-8ed3c21fc78d"/>
</file>

<file path=customXml/itemProps1.xml><?xml version="1.0" encoding="utf-8"?>
<ds:datastoreItem xmlns:ds="http://schemas.openxmlformats.org/officeDocument/2006/customXml" ds:itemID="{47DA7427-8315-4E39-86AD-1581EFC7B7C5}">
  <ds:schemaRefs>
    <ds:schemaRef ds:uri="http://schemas.microsoft.com/sharepoint/v3/contenttype/forms"/>
  </ds:schemaRefs>
</ds:datastoreItem>
</file>

<file path=customXml/itemProps10.xml><?xml version="1.0" encoding="utf-8"?>
<ds:datastoreItem xmlns:ds="http://schemas.openxmlformats.org/officeDocument/2006/customXml" ds:itemID="{27FFA81A-0343-4A9B-86E7-26941E39C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B5B29C3-8904-4652-80ED-CA9358DAA6E4}">
  <ds:schemaRefs/>
</ds:datastoreItem>
</file>

<file path=customXml/itemProps3.xml><?xml version="1.0" encoding="utf-8"?>
<ds:datastoreItem xmlns:ds="http://schemas.openxmlformats.org/officeDocument/2006/customXml" ds:itemID="{6E38056D-CA91-4D92-8BE6-7DB3A9FC019E}">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C108A7B-2A22-4D07-AAD6-FD7F97300857}">
  <ds:schemaRefs/>
</ds:datastoreItem>
</file>

<file path=customXml/itemProps5.xml><?xml version="1.0" encoding="utf-8"?>
<ds:datastoreItem xmlns:ds="http://schemas.openxmlformats.org/officeDocument/2006/customXml" ds:itemID="{32D172AF-0F26-4CA8-BA86-416E0B49B0CE}">
  <ds:schemaRefs/>
</ds:datastoreItem>
</file>

<file path=customXml/itemProps6.xml><?xml version="1.0" encoding="utf-8"?>
<ds:datastoreItem xmlns:ds="http://schemas.openxmlformats.org/officeDocument/2006/customXml" ds:itemID="{429543E0-B2AD-4DB9-B6D3-2D77FC04B202}">
  <ds:schemaRefs/>
</ds:datastoreItem>
</file>

<file path=customXml/itemProps7.xml><?xml version="1.0" encoding="utf-8"?>
<ds:datastoreItem xmlns:ds="http://schemas.openxmlformats.org/officeDocument/2006/customXml" ds:itemID="{0981E74A-CFBF-4E17-88D4-BDBB9DFAE61F}">
  <ds:schemaRefs/>
</ds:datastoreItem>
</file>

<file path=customXml/itemProps8.xml><?xml version="1.0" encoding="utf-8"?>
<ds:datastoreItem xmlns:ds="http://schemas.openxmlformats.org/officeDocument/2006/customXml" ds:itemID="{8D487FDD-9600-4FCD-B94B-F7AFA1084493}">
  <ds:schemaRefs/>
</ds:datastoreItem>
</file>

<file path=customXml/itemProps9.xml><?xml version="1.0" encoding="utf-8"?>
<ds:datastoreItem xmlns:ds="http://schemas.openxmlformats.org/officeDocument/2006/customXml" ds:itemID="{3079B386-ABEE-4168-B1CD-BA25BAF5FFF9}">
  <ds:schemaRefs/>
</ds:datastoreItem>
</file>

<file path=docProps/app.xml><?xml version="1.0" encoding="utf-8"?>
<Properties xmlns="http://schemas.openxmlformats.org/officeDocument/2006/extended-properties" xmlns:vt="http://schemas.openxmlformats.org/officeDocument/2006/docPropsVTypes">
  <Template>2016 Presentation Template</Template>
  <TotalTime>1</TotalTime>
  <Words>2988</Words>
  <Application>Microsoft Office PowerPoint</Application>
  <PresentationFormat>On-screen Show (16:9)</PresentationFormat>
  <Paragraphs>349</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Arial Narrow</vt:lpstr>
      <vt:lpstr>Calibri</vt:lpstr>
      <vt:lpstr>Times New Roman</vt:lpstr>
      <vt:lpstr>2016 Presentation Template</vt:lpstr>
      <vt:lpstr>2_2016 Presentation Template</vt:lpstr>
      <vt:lpstr>11_2016 Presentation Template</vt:lpstr>
      <vt:lpstr>1_2016 Presentation Template</vt:lpstr>
      <vt:lpstr>3_2016 Presentation Template</vt:lpstr>
      <vt:lpstr>Strategic Outlook and Tactical Opportunities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Northern Trust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THEMES DRIVING THE NEXT 5 YEARS</dc:title>
  <dc:subject>www.duarte.com slidedoc</dc:subject>
  <dc:creator>Maureen M Bromwell</dc:creator>
  <dc:description>How do I make a slidedoc? What is a slidedoc?</dc:description>
  <cp:lastModifiedBy>rtill</cp:lastModifiedBy>
  <cp:revision>1336</cp:revision>
  <cp:lastPrinted>2019-12-13T17:24:05Z</cp:lastPrinted>
  <dcterms:created xsi:type="dcterms:W3CDTF">2017-03-02T20:49:45Z</dcterms:created>
  <dcterms:modified xsi:type="dcterms:W3CDTF">2022-03-01T04:16:06Z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24749045</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XSensitivityLevel">
    <vt:lpwstr>2SE-18</vt:lpwstr>
  </property>
  <property fmtid="{D5CDD505-2E9C-101B-9397-08002B2CF9AE}" pid="6" name="XFooterSwitch">
    <vt:lpwstr>True</vt:lpwstr>
  </property>
  <property fmtid="{D5CDD505-2E9C-101B-9397-08002B2CF9AE}" pid="7" name="DocumentPath">
    <vt:lpwstr/>
  </property>
  <property fmtid="{D5CDD505-2E9C-101B-9397-08002B2CF9AE}" pid="8" name="ContentTypeId">
    <vt:lpwstr>0x010100FB87A73B1389D141959F3AC9251D124B</vt:lpwstr>
  </property>
  <property fmtid="{D5CDD505-2E9C-101B-9397-08002B2CF9AE}" pid="9" name="xNTACLog1">
    <vt:lpwstr>2SE-18201912171040Srep3;;2SE-18202009020858SREP3</vt:lpwstr>
  </property>
  <property fmtid="{D5CDD505-2E9C-101B-9397-08002B2CF9AE}" pid="10" name="xNTACLog">
    <vt:lpwstr>2SE-18202009020858SREP3;2SE-18202008311551SREP3;2SE-18202008311516SREP3;2SE-18202008181449SREP3;2SE-18202008181413SREP3;2SE-18202008181253SREP3;2SE-18202008171532SREP3;2SE-18202008170829SREP3;2SE-18202008141645SREP3;2SE-18202008141630SREP3;2SE-18202008141</vt:lpwstr>
  </property>
  <property fmtid="{D5CDD505-2E9C-101B-9397-08002B2CF9AE}" pid="11" name="MSIP_Label_60ed68de-3b1e-4d4c-a1c7-b71c37e20421_Enabled">
    <vt:lpwstr>true</vt:lpwstr>
  </property>
  <property fmtid="{D5CDD505-2E9C-101B-9397-08002B2CF9AE}" pid="12" name="MSIP_Label_60ed68de-3b1e-4d4c-a1c7-b71c37e20421_SetDate">
    <vt:lpwstr>2020-12-03T21:34:47Z</vt:lpwstr>
  </property>
  <property fmtid="{D5CDD505-2E9C-101B-9397-08002B2CF9AE}" pid="13" name="MSIP_Label_60ed68de-3b1e-4d4c-a1c7-b71c37e20421_Method">
    <vt:lpwstr>Privileged</vt:lpwstr>
  </property>
  <property fmtid="{D5CDD505-2E9C-101B-9397-08002B2CF9AE}" pid="14" name="MSIP_Label_60ed68de-3b1e-4d4c-a1c7-b71c37e20421_Name">
    <vt:lpwstr>Unclassified - No Footer</vt:lpwstr>
  </property>
  <property fmtid="{D5CDD505-2E9C-101B-9397-08002B2CF9AE}" pid="15" name="MSIP_Label_60ed68de-3b1e-4d4c-a1c7-b71c37e20421_SiteId">
    <vt:lpwstr>2434528d-4270-4977-81dd-a6308c1761a3</vt:lpwstr>
  </property>
  <property fmtid="{D5CDD505-2E9C-101B-9397-08002B2CF9AE}" pid="16" name="MSIP_Label_60ed68de-3b1e-4d4c-a1c7-b71c37e20421_ActionId">
    <vt:lpwstr>5cca1cf2-1365-4432-95de-feacedb12fe8</vt:lpwstr>
  </property>
  <property fmtid="{D5CDD505-2E9C-101B-9397-08002B2CF9AE}" pid="17" name="MSIP_Label_60ed68de-3b1e-4d4c-a1c7-b71c37e20421_ContentBits">
    <vt:lpwstr>0</vt:lpwstr>
  </property>
</Properties>
</file>