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319" r:id="rId2"/>
    <p:sldId id="256" r:id="rId3"/>
    <p:sldId id="32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F53B4-2D90-42AE-A509-81FA5E778B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4E47C3-7FED-41D6-9737-386036D0EB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69AA82-B1E2-4F91-80C6-A47DAA4CC68F}"/>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5" name="Footer Placeholder 4">
            <a:extLst>
              <a:ext uri="{FF2B5EF4-FFF2-40B4-BE49-F238E27FC236}">
                <a16:creationId xmlns:a16="http://schemas.microsoft.com/office/drawing/2014/main" id="{8686D871-825E-435A-8610-F724DAE63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259DB6-8B5A-41E0-8A0C-C96934520B2E}"/>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336933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5D8E4-3CCE-48BE-B2DC-4F41C431BE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ADBC6D-DEA8-436C-859A-9A013C0751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5414E-FF12-4AD6-9A5A-0E6BE93C3615}"/>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5" name="Footer Placeholder 4">
            <a:extLst>
              <a:ext uri="{FF2B5EF4-FFF2-40B4-BE49-F238E27FC236}">
                <a16:creationId xmlns:a16="http://schemas.microsoft.com/office/drawing/2014/main" id="{BB08BFBC-3A74-401F-8942-944DA1EE24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533B0-D8C2-4F43-9E21-A31BE9A541CA}"/>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3288408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61E8D8-43FD-43F9-90AF-E9E123C159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196190-BF8E-4475-A1F7-831B17B57A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206B6-68CD-4E66-984B-8888984614D6}"/>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5" name="Footer Placeholder 4">
            <a:extLst>
              <a:ext uri="{FF2B5EF4-FFF2-40B4-BE49-F238E27FC236}">
                <a16:creationId xmlns:a16="http://schemas.microsoft.com/office/drawing/2014/main" id="{7E4B9125-F138-4B6F-9287-F01F469AC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72D2A9-4EDF-42F1-9944-35142AF61109}"/>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282076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6E0F-8D8E-44D2-BD64-84C1D060B9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6C8ACA-95CE-4DB6-8EC4-E0F849BA13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C7BCC0-9D91-473A-926F-5408A69CF4A8}"/>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5" name="Footer Placeholder 4">
            <a:extLst>
              <a:ext uri="{FF2B5EF4-FFF2-40B4-BE49-F238E27FC236}">
                <a16:creationId xmlns:a16="http://schemas.microsoft.com/office/drawing/2014/main" id="{A9E09323-6B71-4082-8244-680DFEFCF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57DF9C-5BD5-4F69-9893-6589675436FF}"/>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415445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1FC46-61D6-480F-9AFB-ABEB56F6C1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F830FE-210D-4FED-9C62-FC3E721CCC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A681EC-F560-471D-856C-4A074F7341FB}"/>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5" name="Footer Placeholder 4">
            <a:extLst>
              <a:ext uri="{FF2B5EF4-FFF2-40B4-BE49-F238E27FC236}">
                <a16:creationId xmlns:a16="http://schemas.microsoft.com/office/drawing/2014/main" id="{C0294A80-265F-48B1-A4FB-5B4BB34A40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C4E911-20C4-4EC0-AC3E-9F26387B572E}"/>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51616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C245-61B5-4EFE-836A-7ECB851B94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D75BBC-14A7-425E-995A-93109DE905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5A477B-9975-4255-B8FD-38F6D8658D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A4C104-7F6A-49B7-85B9-42EB9D5C7ECD}"/>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6" name="Footer Placeholder 5">
            <a:extLst>
              <a:ext uri="{FF2B5EF4-FFF2-40B4-BE49-F238E27FC236}">
                <a16:creationId xmlns:a16="http://schemas.microsoft.com/office/drawing/2014/main" id="{565FB635-0ADC-4639-822B-A26D593BAA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C47A46-36A6-4134-868B-B3F4F98E165C}"/>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107655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FCFCD-3487-4B6F-BFF5-5499228DF7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480882-CF45-4CBF-948F-8365B3B426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00136F-E261-43E7-AB3F-13BD6DA9BB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BFAF8-6999-4A19-9D44-75F05B03B2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A36023-F2E4-437A-8659-6E426150F2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9C1CF9-6AC1-49DE-AD78-3CF9588E8DD8}"/>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8" name="Footer Placeholder 7">
            <a:extLst>
              <a:ext uri="{FF2B5EF4-FFF2-40B4-BE49-F238E27FC236}">
                <a16:creationId xmlns:a16="http://schemas.microsoft.com/office/drawing/2014/main" id="{0F8C2AF1-5064-4BCE-BF59-AEE4B38333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5D8AF6-57C6-47A3-A8B2-7F9A47BA16F4}"/>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1919448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C74F7-BBF3-4611-9662-4388D9B092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3579EE-1D09-47B8-B5F5-BF2AAB5FA9B0}"/>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4" name="Footer Placeholder 3">
            <a:extLst>
              <a:ext uri="{FF2B5EF4-FFF2-40B4-BE49-F238E27FC236}">
                <a16:creationId xmlns:a16="http://schemas.microsoft.com/office/drawing/2014/main" id="{3C1FDC40-F0D1-4701-AA88-185E2E6728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D6302C-5FB9-467C-BD44-F28C30872099}"/>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309087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82DF6A-1C55-4A5B-B057-6829A8C7B7BF}"/>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3" name="Footer Placeholder 2">
            <a:extLst>
              <a:ext uri="{FF2B5EF4-FFF2-40B4-BE49-F238E27FC236}">
                <a16:creationId xmlns:a16="http://schemas.microsoft.com/office/drawing/2014/main" id="{EE036D3E-5AFF-4248-981A-FC7F58C77A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2B79C9-A5FB-4098-92B3-119208C7F75F}"/>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3208248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E2B3C-C409-41CA-A96C-8C30E27F47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A12997-45BA-4481-AD41-534C0AAE2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EE78A-62C4-4F7A-8126-F54BAEE49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4537DD-3F95-4356-8905-81646CC613E1}"/>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6" name="Footer Placeholder 5">
            <a:extLst>
              <a:ext uri="{FF2B5EF4-FFF2-40B4-BE49-F238E27FC236}">
                <a16:creationId xmlns:a16="http://schemas.microsoft.com/office/drawing/2014/main" id="{02D31455-355A-4772-A3B4-240BFB7712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925619-EA34-4FBF-80CC-B18DC0CFF9D0}"/>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1522951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E8A1-E27D-42C1-8B66-C358FA16E3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D63A2B-1329-4542-87F7-F15C1E5FF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D4A665-6257-4963-BFBA-DF2FB72B6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0F6F7F-8F0E-47DF-A70D-B4ECFF2FD90E}"/>
              </a:ext>
            </a:extLst>
          </p:cNvPr>
          <p:cNvSpPr>
            <a:spLocks noGrp="1"/>
          </p:cNvSpPr>
          <p:nvPr>
            <p:ph type="dt" sz="half" idx="10"/>
          </p:nvPr>
        </p:nvSpPr>
        <p:spPr/>
        <p:txBody>
          <a:bodyPr/>
          <a:lstStyle/>
          <a:p>
            <a:fld id="{A70B593E-F2A3-4329-9F1A-153458D1E301}" type="datetimeFigureOut">
              <a:rPr lang="en-US" smtClean="0"/>
              <a:t>2/28/2022</a:t>
            </a:fld>
            <a:endParaRPr lang="en-US"/>
          </a:p>
        </p:txBody>
      </p:sp>
      <p:sp>
        <p:nvSpPr>
          <p:cNvPr id="6" name="Footer Placeholder 5">
            <a:extLst>
              <a:ext uri="{FF2B5EF4-FFF2-40B4-BE49-F238E27FC236}">
                <a16:creationId xmlns:a16="http://schemas.microsoft.com/office/drawing/2014/main" id="{B8A3970D-C0D5-4934-AACD-E9DB592B8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421309-FC49-4CF2-B1DE-623AA9F1000F}"/>
              </a:ext>
            </a:extLst>
          </p:cNvPr>
          <p:cNvSpPr>
            <a:spLocks noGrp="1"/>
          </p:cNvSpPr>
          <p:nvPr>
            <p:ph type="sldNum" sz="quarter" idx="12"/>
          </p:nvPr>
        </p:nvSpPr>
        <p:spPr/>
        <p:txBody>
          <a:bodyPr/>
          <a:lstStyle/>
          <a:p>
            <a:fld id="{BB1F8066-9136-4DF2-BB45-725D6CF6D2B0}" type="slidenum">
              <a:rPr lang="en-US" smtClean="0"/>
              <a:t>‹#›</a:t>
            </a:fld>
            <a:endParaRPr lang="en-US"/>
          </a:p>
        </p:txBody>
      </p:sp>
    </p:spTree>
    <p:extLst>
      <p:ext uri="{BB962C8B-B14F-4D97-AF65-F5344CB8AC3E}">
        <p14:creationId xmlns:p14="http://schemas.microsoft.com/office/powerpoint/2010/main" val="227437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1238A9-0075-4B2C-B555-F152135FEE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24A478-7362-4C2E-9E34-82B4421F0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19E006-4A03-48BB-A0F4-1549BE782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B593E-F2A3-4329-9F1A-153458D1E301}" type="datetimeFigureOut">
              <a:rPr lang="en-US" smtClean="0"/>
              <a:t>2/28/2022</a:t>
            </a:fld>
            <a:endParaRPr lang="en-US"/>
          </a:p>
        </p:txBody>
      </p:sp>
      <p:sp>
        <p:nvSpPr>
          <p:cNvPr id="5" name="Footer Placeholder 4">
            <a:extLst>
              <a:ext uri="{FF2B5EF4-FFF2-40B4-BE49-F238E27FC236}">
                <a16:creationId xmlns:a16="http://schemas.microsoft.com/office/drawing/2014/main" id="{9D568153-35D2-4119-9B0D-098604891B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D17332-D2EC-49E0-95BC-FA4B4CD84E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F8066-9136-4DF2-BB45-725D6CF6D2B0}" type="slidenum">
              <a:rPr lang="en-US" smtClean="0"/>
              <a:t>‹#›</a:t>
            </a:fld>
            <a:endParaRPr lang="en-US"/>
          </a:p>
        </p:txBody>
      </p:sp>
    </p:spTree>
    <p:extLst>
      <p:ext uri="{BB962C8B-B14F-4D97-AF65-F5344CB8AC3E}">
        <p14:creationId xmlns:p14="http://schemas.microsoft.com/office/powerpoint/2010/main" val="475668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axnotes.com/tax-notes-today-federal/tax-preference-items-and-incentives/unpacking-complex-challenges-tax-expenditures-transcript/2021/04/22/52gqr?highlight=disparate%20impact%20and%20race" TargetMode="External"/><Relationship Id="rId2" Type="http://schemas.openxmlformats.org/officeDocument/2006/relationships/hyperlink" Target="https://www.jct.gov/publications/2019/jcx-55-19"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digitalcommons.law.uga.edu/cgi/viewcontent.cgi?article=1334&amp;context=fac_artchop" TargetMode="External"/><Relationship Id="rId7" Type="http://schemas.openxmlformats.org/officeDocument/2006/relationships/image" Target="../media/image1.jpg"/><Relationship Id="rId2" Type="http://schemas.openxmlformats.org/officeDocument/2006/relationships/hyperlink" Target="https://ssrn.com/abstract=3231315" TargetMode="External"/><Relationship Id="rId1" Type="http://schemas.openxmlformats.org/officeDocument/2006/relationships/slideLayout" Target="../slideLayouts/slideLayout2.xml"/><Relationship Id="rId6" Type="http://schemas.openxmlformats.org/officeDocument/2006/relationships/hyperlink" Target="https://repository.upenn.edu/cgi/viewcontent.cgi?article=1702&amp;context=prc_papers" TargetMode="External"/><Relationship Id="rId5" Type="http://schemas.openxmlformats.org/officeDocument/2006/relationships/hyperlink" Target="https://digitalcommons.wcl.american.edu/aublr/vol9/iss1/1/" TargetMode="External"/><Relationship Id="rId4" Type="http://schemas.openxmlformats.org/officeDocument/2006/relationships/hyperlink" Target="https://www.amazon.com/Whiteness-Wealth-System-Impoverishes-Americans/dp/0525577327/ref=sr_1_1?dchild=1&amp;keywords=The+whiteness+of+wealth&amp;qid=1621602767&amp;sr=8-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Rectangle 33">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DF48419-4EF4-4D24-B7EF-67FFAB76A27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Tax Expenditures</a:t>
            </a:r>
          </a:p>
        </p:txBody>
      </p:sp>
      <p:sp>
        <p:nvSpPr>
          <p:cNvPr id="3" name="Content Placeholder 2">
            <a:extLst>
              <a:ext uri="{FF2B5EF4-FFF2-40B4-BE49-F238E27FC236}">
                <a16:creationId xmlns:a16="http://schemas.microsoft.com/office/drawing/2014/main" id="{6F2E6D83-95D6-4456-A375-689C03C74958}"/>
              </a:ext>
            </a:extLst>
          </p:cNvPr>
          <p:cNvSpPr>
            <a:spLocks noGrp="1"/>
          </p:cNvSpPr>
          <p:nvPr>
            <p:ph idx="1"/>
          </p:nvPr>
        </p:nvSpPr>
        <p:spPr>
          <a:xfrm>
            <a:off x="1367624" y="2490436"/>
            <a:ext cx="9708995" cy="3567173"/>
          </a:xfrm>
        </p:spPr>
        <p:txBody>
          <a:bodyPr anchor="ctr">
            <a:normAutofit/>
          </a:bodyPr>
          <a:lstStyle/>
          <a:p>
            <a:r>
              <a:rPr lang="en-US" sz="1900">
                <a:effectLst/>
                <a:latin typeface="Arial" panose="020B0604020202020204" pitchFamily="34" charset="0"/>
              </a:rPr>
              <a:t>For budget and revenue estimate purposes, “[t]ax expenditures are similar to direct spending programs that function as entitlements to those who meet established statutory criteria.” JCT. (</a:t>
            </a:r>
            <a:r>
              <a:rPr lang="en-US" sz="1900">
                <a:effectLst/>
                <a:latin typeface="Arial" panose="020B0604020202020204" pitchFamily="34" charset="0"/>
                <a:hlinkClick r:id="rId2"/>
              </a:rPr>
              <a:t>https://www.jct.gov/publications/2019/jcx-55-19</a:t>
            </a:r>
            <a:r>
              <a:rPr lang="en-US" sz="1900">
                <a:effectLst/>
                <a:latin typeface="Arial" panose="020B0604020202020204" pitchFamily="34" charset="0"/>
              </a:rPr>
              <a:t>) </a:t>
            </a:r>
          </a:p>
          <a:p>
            <a:pPr lvl="1">
              <a:buFont typeface="Wingdings" panose="05000000000000000000" pitchFamily="2" charset="2"/>
              <a:buChar char="§"/>
            </a:pPr>
            <a:endParaRPr lang="en-US" sz="1900" i="1">
              <a:effectLst/>
              <a:latin typeface="Arial" panose="020B0604020202020204" pitchFamily="34" charset="0"/>
            </a:endParaRPr>
          </a:p>
          <a:p>
            <a:pPr lvl="1">
              <a:buFont typeface="Wingdings" panose="05000000000000000000" pitchFamily="2" charset="2"/>
              <a:buChar char="§"/>
            </a:pPr>
            <a:r>
              <a:rPr lang="en-US" sz="1900" i="1">
                <a:effectLst/>
                <a:latin typeface="Arial" panose="020B0604020202020204" pitchFamily="34" charset="0"/>
              </a:rPr>
              <a:t>Tax Expenditure Control Act of 1984</a:t>
            </a:r>
            <a:r>
              <a:rPr lang="en-US" sz="1900">
                <a:effectLst/>
                <a:latin typeface="Arial" panose="020B0604020202020204" pitchFamily="34" charset="0"/>
              </a:rPr>
              <a:t>: would remove tax expenditures from tax-writing committees’ jurisdiction; would require authorization by relevant substantive committees and sunset every 10 years.  </a:t>
            </a:r>
            <a:r>
              <a:rPr lang="en-US" sz="1900">
                <a:effectLst/>
                <a:latin typeface="Arial" panose="020B0604020202020204" pitchFamily="34" charset="0"/>
                <a:hlinkClick r:id="rId3"/>
              </a:rPr>
              <a:t>Introduced by Sen. Biden</a:t>
            </a:r>
            <a:r>
              <a:rPr lang="en-US" sz="1900">
                <a:effectLst/>
                <a:latin typeface="Arial" panose="020B0604020202020204" pitchFamily="34" charset="0"/>
              </a:rPr>
              <a:t>. </a:t>
            </a:r>
          </a:p>
          <a:p>
            <a:endParaRPr lang="en-US" sz="1900" b="1">
              <a:effectLst/>
              <a:latin typeface="Arial" panose="020B0604020202020204" pitchFamily="34" charset="0"/>
            </a:endParaRPr>
          </a:p>
          <a:p>
            <a:r>
              <a:rPr lang="en-US" sz="1900" b="1">
                <a:effectLst/>
                <a:latin typeface="Arial" panose="020B0604020202020204" pitchFamily="34" charset="0"/>
              </a:rPr>
              <a:t>IMPACT</a:t>
            </a:r>
            <a:r>
              <a:rPr lang="en-US" sz="1900">
                <a:effectLst/>
                <a:latin typeface="Arial" panose="020B0604020202020204" pitchFamily="34" charset="0"/>
              </a:rPr>
              <a:t>: “Lower transparency standards for statistical analysis of tax data relative to nontax data through the omission of race and ethnicity only further compounds the unaccountable nature of spending through the tax code.” (Bearer-Friend, 2019, p.49). </a:t>
            </a:r>
          </a:p>
          <a:p>
            <a:endParaRPr lang="en-US" sz="1900"/>
          </a:p>
        </p:txBody>
      </p:sp>
      <p:pic>
        <p:nvPicPr>
          <p:cNvPr id="11" name="Picture 10" descr="A close up of a sign&#10;&#10;Description automatically generated">
            <a:extLst>
              <a:ext uri="{FF2B5EF4-FFF2-40B4-BE49-F238E27FC236}">
                <a16:creationId xmlns:a16="http://schemas.microsoft.com/office/drawing/2014/main" id="{D68F5377-8814-48CB-82F0-7124C470BF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88133" y="5533135"/>
            <a:ext cx="1168400" cy="1121665"/>
          </a:xfrm>
          <a:prstGeom prst="rect">
            <a:avLst/>
          </a:prstGeom>
        </p:spPr>
      </p:pic>
    </p:spTree>
    <p:extLst>
      <p:ext uri="{BB962C8B-B14F-4D97-AF65-F5344CB8AC3E}">
        <p14:creationId xmlns:p14="http://schemas.microsoft.com/office/powerpoint/2010/main" val="187670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37E7654-B44D-47A2-A336-34E90CC82D45}"/>
              </a:ext>
            </a:extLst>
          </p:cNvPr>
          <p:cNvPicPr>
            <a:picLocks noChangeAspect="1"/>
          </p:cNvPicPr>
          <p:nvPr/>
        </p:nvPicPr>
        <p:blipFill>
          <a:blip r:embed="rId2"/>
          <a:stretch>
            <a:fillRect/>
          </a:stretch>
        </p:blipFill>
        <p:spPr>
          <a:xfrm>
            <a:off x="643467" y="826476"/>
            <a:ext cx="10905066" cy="4888523"/>
          </a:xfrm>
          <a:prstGeom prst="rect">
            <a:avLst/>
          </a:prstGeom>
        </p:spPr>
      </p:pic>
      <p:pic>
        <p:nvPicPr>
          <p:cNvPr id="4" name="Picture 3" descr="A close up of a sign&#10;&#10;Description automatically generated">
            <a:extLst>
              <a:ext uri="{FF2B5EF4-FFF2-40B4-BE49-F238E27FC236}">
                <a16:creationId xmlns:a16="http://schemas.microsoft.com/office/drawing/2014/main" id="{42E5CBB3-85CD-4D1A-9AFD-F06A2C7822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88133" y="5533135"/>
            <a:ext cx="1168400" cy="1121665"/>
          </a:xfrm>
          <a:prstGeom prst="rect">
            <a:avLst/>
          </a:prstGeom>
        </p:spPr>
      </p:pic>
    </p:spTree>
    <p:extLst>
      <p:ext uri="{BB962C8B-B14F-4D97-AF65-F5344CB8AC3E}">
        <p14:creationId xmlns:p14="http://schemas.microsoft.com/office/powerpoint/2010/main" val="2806886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Title 2">
            <a:extLst>
              <a:ext uri="{FF2B5EF4-FFF2-40B4-BE49-F238E27FC236}">
                <a16:creationId xmlns:a16="http://schemas.microsoft.com/office/drawing/2014/main" id="{0E8490CD-28A9-4E20-BA12-62C28B46B744}"/>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Citations</a:t>
            </a:r>
          </a:p>
        </p:txBody>
      </p:sp>
      <p:sp>
        <p:nvSpPr>
          <p:cNvPr id="4" name="Content Placeholder 3">
            <a:extLst>
              <a:ext uri="{FF2B5EF4-FFF2-40B4-BE49-F238E27FC236}">
                <a16:creationId xmlns:a16="http://schemas.microsoft.com/office/drawing/2014/main" id="{4989D22B-62FD-47DE-BDFA-98876DE95AC1}"/>
              </a:ext>
            </a:extLst>
          </p:cNvPr>
          <p:cNvSpPr>
            <a:spLocks noGrp="1"/>
          </p:cNvSpPr>
          <p:nvPr>
            <p:ph idx="1"/>
          </p:nvPr>
        </p:nvSpPr>
        <p:spPr>
          <a:xfrm>
            <a:off x="1367624" y="2490436"/>
            <a:ext cx="9708995" cy="4164364"/>
          </a:xfrm>
        </p:spPr>
        <p:txBody>
          <a:bodyPr anchor="ctr">
            <a:normAutofit/>
          </a:bodyPr>
          <a:lstStyle/>
          <a:p>
            <a:r>
              <a:rPr lang="en-US" sz="1500" dirty="0"/>
              <a:t>Bearer-Friend, Jeremy, 2019.  </a:t>
            </a:r>
            <a:r>
              <a:rPr lang="en-US" sz="1500" i="1" dirty="0"/>
              <a:t>Should the IRS Know Your Race? The Challenge of Colorblind Tax Data </a:t>
            </a:r>
            <a:r>
              <a:rPr lang="en-US" sz="1500" dirty="0"/>
              <a:t>(August 14, 2018). 73 Tax Law Review 1 (2019), Available at SSRN: </a:t>
            </a:r>
            <a:r>
              <a:rPr lang="en-US" sz="1500" dirty="0">
                <a:hlinkClick r:id="rId2"/>
              </a:rPr>
              <a:t>https://ssrn.com/abstract=3231315</a:t>
            </a:r>
            <a:r>
              <a:rPr lang="en-US" sz="1500" dirty="0"/>
              <a:t> </a:t>
            </a:r>
          </a:p>
          <a:p>
            <a:r>
              <a:rPr lang="en-US" sz="1500" dirty="0">
                <a:effectLst/>
                <a:ea typeface="Calibri" panose="020F0502020204030204" pitchFamily="34" charset="0"/>
                <a:cs typeface="Times New Roman" panose="02020603050405020304" pitchFamily="18" charset="0"/>
              </a:rPr>
              <a:t>Brennen, David, 2001.  </a:t>
            </a:r>
            <a:r>
              <a:rPr lang="en-US" sz="1500" i="1" dirty="0">
                <a:effectLst/>
                <a:ea typeface="Calibri" panose="020F0502020204030204" pitchFamily="34" charset="0"/>
                <a:cs typeface="Times New Roman" panose="02020603050405020304" pitchFamily="18" charset="0"/>
              </a:rPr>
              <a:t>Tax Expenditures, Social Justice, and Civil Rights: Expanding the Tax Expenditures, Social Justice, and Civil Rights: Expanding the Scope of Civil Rights Laws to Apply to Tax-Exempt Charities</a:t>
            </a:r>
            <a:r>
              <a:rPr lang="en-US" sz="1500" dirty="0">
                <a:effectLst/>
                <a:ea typeface="Calibri" panose="020F0502020204030204" pitchFamily="34" charset="0"/>
                <a:cs typeface="Times New Roman" panose="02020603050405020304" pitchFamily="18" charset="0"/>
              </a:rPr>
              <a:t>. </a:t>
            </a:r>
            <a:r>
              <a:rPr lang="en-US" sz="1500" u="sng" dirty="0">
                <a:effectLst/>
                <a:ea typeface="Calibri" panose="020F0502020204030204" pitchFamily="34" charset="0"/>
                <a:cs typeface="Times New Roman" panose="02020603050405020304" pitchFamily="18" charset="0"/>
                <a:hlinkClick r:id="rId3"/>
              </a:rPr>
              <a:t>https://digitalcommons.law.uga.edu/cgi/viewcontent.cgi?article=1334&amp;context=fac_artchop</a:t>
            </a:r>
            <a:endParaRPr lang="en-US" sz="1500" dirty="0">
              <a:effectLst/>
              <a:ea typeface="Calibri" panose="020F0502020204030204" pitchFamily="34" charset="0"/>
              <a:cs typeface="Times New Roman" panose="02020603050405020304" pitchFamily="18" charset="0"/>
            </a:endParaRPr>
          </a:p>
          <a:p>
            <a:pPr>
              <a:spcBef>
                <a:spcPts val="0"/>
              </a:spcBef>
              <a:spcAft>
                <a:spcPts val="0"/>
              </a:spcAft>
            </a:pPr>
            <a:endParaRPr lang="en-US" sz="1500" dirty="0">
              <a:ea typeface="Times New Roman" panose="02020603050405020304" pitchFamily="18" charset="0"/>
            </a:endParaRPr>
          </a:p>
          <a:p>
            <a:pPr>
              <a:spcBef>
                <a:spcPts val="0"/>
              </a:spcBef>
              <a:spcAft>
                <a:spcPts val="0"/>
              </a:spcAft>
            </a:pPr>
            <a:r>
              <a:rPr lang="en-US" sz="1500" dirty="0">
                <a:ea typeface="Times New Roman" panose="02020603050405020304" pitchFamily="18" charset="0"/>
              </a:rPr>
              <a:t>Brown, Dorothy.  The Whiteness of Wealth: How the Tax System Impoverishes Black Americans and How We Can Fix It. </a:t>
            </a:r>
            <a:r>
              <a:rPr lang="en-US" sz="1500" dirty="0">
                <a:ea typeface="Times New Roman" panose="02020603050405020304" pitchFamily="18" charset="0"/>
                <a:hlinkClick r:id="rId4"/>
              </a:rPr>
              <a:t>https://www.amazon.com/Whiteness-Wealth-System-Impoverishes-Americans/dp/0525577327/ref=sr_1_1?dchild=1&amp;keywords=The+whiteness+of+wealth&amp;qid=1621602767&amp;sr=8-1</a:t>
            </a:r>
            <a:endParaRPr lang="en-US" sz="1500" dirty="0">
              <a:ea typeface="Times New Roman" panose="02020603050405020304" pitchFamily="18" charset="0"/>
            </a:endParaRPr>
          </a:p>
          <a:p>
            <a:pPr>
              <a:spcBef>
                <a:spcPts val="0"/>
              </a:spcBef>
              <a:spcAft>
                <a:spcPts val="0"/>
              </a:spcAft>
            </a:pPr>
            <a:endParaRPr lang="en-US" sz="1500" dirty="0">
              <a:effectLst/>
              <a:ea typeface="Times New Roman" panose="02020603050405020304" pitchFamily="18" charset="0"/>
            </a:endParaRPr>
          </a:p>
          <a:p>
            <a:pPr>
              <a:spcBef>
                <a:spcPts val="0"/>
              </a:spcBef>
              <a:spcAft>
                <a:spcPts val="0"/>
              </a:spcAft>
            </a:pPr>
            <a:r>
              <a:rPr lang="en-US" sz="1500" dirty="0">
                <a:effectLst/>
                <a:ea typeface="Times New Roman" panose="02020603050405020304" pitchFamily="18" charset="0"/>
              </a:rPr>
              <a:t>Bruckner, Caroline, 2020. </a:t>
            </a:r>
            <a:r>
              <a:rPr lang="en-US" sz="1500" i="1" dirty="0">
                <a:effectLst/>
                <a:ea typeface="Times New Roman" panose="02020603050405020304" pitchFamily="18" charset="0"/>
              </a:rPr>
              <a:t>Doubling Down on a Billion Dollar Blind Spot: Tax Reform and Women Business Owners</a:t>
            </a:r>
            <a:r>
              <a:rPr lang="en-US" sz="1500" dirty="0">
                <a:effectLst/>
                <a:ea typeface="Times New Roman" panose="02020603050405020304" pitchFamily="18" charset="0"/>
              </a:rPr>
              <a:t>.  </a:t>
            </a:r>
            <a:r>
              <a:rPr lang="en-US" sz="1500" cap="small" dirty="0">
                <a:effectLst/>
                <a:ea typeface="Times New Roman" panose="02020603050405020304" pitchFamily="18" charset="0"/>
              </a:rPr>
              <a:t>American University Business Law Review, </a:t>
            </a:r>
            <a:r>
              <a:rPr lang="en-US" sz="1500" dirty="0">
                <a:effectLst/>
                <a:ea typeface="Times New Roman" panose="02020603050405020304" pitchFamily="18" charset="0"/>
              </a:rPr>
              <a:t>Vol. 9, Issue 1. </a:t>
            </a:r>
            <a:r>
              <a:rPr lang="en-US" sz="1500" dirty="0">
                <a:effectLst/>
                <a:ea typeface="Times New Roman" panose="02020603050405020304" pitchFamily="18" charset="0"/>
                <a:hlinkClick r:id="rId5"/>
              </a:rPr>
              <a:t>https://digitalcommons.wcl.american.edu/aublr/vol9/iss1/1/</a:t>
            </a:r>
            <a:endParaRPr lang="en-US" sz="1500" dirty="0">
              <a:effectLst/>
              <a:ea typeface="Times New Roman" panose="02020603050405020304" pitchFamily="18" charset="0"/>
            </a:endParaRPr>
          </a:p>
          <a:p>
            <a:pPr marL="0" marR="0" lvl="0" indent="0">
              <a:spcBef>
                <a:spcPts val="0"/>
              </a:spcBef>
              <a:spcAft>
                <a:spcPts val="0"/>
              </a:spcAft>
              <a:buNone/>
            </a:pPr>
            <a:endParaRPr lang="en-US" sz="1500" dirty="0">
              <a:effectLst/>
              <a:ea typeface="Times New Roman" panose="02020603050405020304" pitchFamily="18" charset="0"/>
            </a:endParaRPr>
          </a:p>
          <a:p>
            <a:pPr>
              <a:spcBef>
                <a:spcPts val="0"/>
              </a:spcBef>
            </a:pPr>
            <a:r>
              <a:rPr lang="en-US" sz="1500" dirty="0">
                <a:effectLst/>
                <a:ea typeface="Times New Roman" panose="02020603050405020304" pitchFamily="18" charset="0"/>
              </a:rPr>
              <a:t>Bruckner, Caroline &amp; Jonathan Forman (2021). </a:t>
            </a:r>
            <a:r>
              <a:rPr lang="en-US" sz="1500" i="1" dirty="0">
                <a:effectLst/>
                <a:ea typeface="Times New Roman" panose="02020603050405020304" pitchFamily="18" charset="0"/>
              </a:rPr>
              <a:t>Shoring Up Shortfalls: Women, Retirement, and the Growing </a:t>
            </a:r>
            <a:r>
              <a:rPr lang="en-US" sz="1500" i="1" dirty="0" err="1">
                <a:effectLst/>
                <a:ea typeface="Times New Roman" panose="02020603050405020304" pitchFamily="18" charset="0"/>
              </a:rPr>
              <a:t>GigSupp</a:t>
            </a:r>
            <a:r>
              <a:rPr lang="en-US" sz="1500" i="1" dirty="0">
                <a:effectLst/>
                <a:ea typeface="Times New Roman" panose="02020603050405020304" pitchFamily="18" charset="0"/>
              </a:rPr>
              <a:t> Economy</a:t>
            </a:r>
            <a:r>
              <a:rPr lang="en-US" sz="1500" dirty="0">
                <a:effectLst/>
                <a:ea typeface="Times New Roman" panose="02020603050405020304" pitchFamily="18" charset="0"/>
              </a:rPr>
              <a:t>. The Wharton School/Pension Research Council Working Paper (2021-3). </a:t>
            </a:r>
            <a:r>
              <a:rPr lang="en-US" sz="1500" dirty="0">
                <a:effectLst/>
                <a:ea typeface="Times New Roman" panose="02020603050405020304" pitchFamily="18" charset="0"/>
                <a:hlinkClick r:id="rId6"/>
              </a:rPr>
              <a:t>https://repository.upenn.edu/cgi/viewcontent.cgi?article=1702&amp;context=prc_papers</a:t>
            </a:r>
            <a:endParaRPr lang="en-US" sz="1500" dirty="0">
              <a:ea typeface="Times New Roman" panose="02020603050405020304" pitchFamily="18" charset="0"/>
            </a:endParaRPr>
          </a:p>
          <a:p>
            <a:pPr marL="0" indent="0">
              <a:spcBef>
                <a:spcPts val="0"/>
              </a:spcBef>
              <a:spcAft>
                <a:spcPts val="0"/>
              </a:spcAft>
              <a:buNone/>
            </a:pPr>
            <a:endParaRPr lang="en-US" sz="1500" dirty="0">
              <a:effectLst/>
              <a:ea typeface="Times New Roman" panose="02020603050405020304" pitchFamily="18" charset="0"/>
            </a:endParaRPr>
          </a:p>
          <a:p>
            <a:endParaRPr lang="en-US" sz="1500" dirty="0"/>
          </a:p>
        </p:txBody>
      </p:sp>
      <p:pic>
        <p:nvPicPr>
          <p:cNvPr id="5" name="Picture 4" descr="A close up of a sign&#10;&#10;Description automatically generated">
            <a:extLst>
              <a:ext uri="{FF2B5EF4-FFF2-40B4-BE49-F238E27FC236}">
                <a16:creationId xmlns:a16="http://schemas.microsoft.com/office/drawing/2014/main" id="{C44A4146-FCC0-4F85-BC9B-A0674B1BF67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88133" y="5533135"/>
            <a:ext cx="1168400" cy="1121665"/>
          </a:xfrm>
          <a:prstGeom prst="rect">
            <a:avLst/>
          </a:prstGeom>
        </p:spPr>
      </p:pic>
    </p:spTree>
    <p:extLst>
      <p:ext uri="{BB962C8B-B14F-4D97-AF65-F5344CB8AC3E}">
        <p14:creationId xmlns:p14="http://schemas.microsoft.com/office/powerpoint/2010/main" val="1085624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416</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Tax Expenditures</vt:lpstr>
      <vt:lpstr>PowerPoint Presentation</vt:lpstr>
      <vt:lpstr>Citations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Expenditures</dc:title>
  <dc:creator>Caroline Bruckner</dc:creator>
  <cp:lastModifiedBy>rtill</cp:lastModifiedBy>
  <cp:revision>2</cp:revision>
  <dcterms:created xsi:type="dcterms:W3CDTF">2022-03-01T02:12:54Z</dcterms:created>
  <dcterms:modified xsi:type="dcterms:W3CDTF">2022-03-01T03:56:31Z</dcterms:modified>
</cp:coreProperties>
</file>