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317" r:id="rId5"/>
    <p:sldId id="321" r:id="rId6"/>
    <p:sldId id="320" r:id="rId7"/>
    <p:sldId id="294" r:id="rId8"/>
    <p:sldId id="295" r:id="rId9"/>
    <p:sldId id="312" r:id="rId10"/>
    <p:sldId id="296" r:id="rId11"/>
    <p:sldId id="297" r:id="rId12"/>
    <p:sldId id="299" r:id="rId13"/>
    <p:sldId id="300" r:id="rId14"/>
    <p:sldId id="301" r:id="rId15"/>
    <p:sldId id="313" r:id="rId16"/>
    <p:sldId id="303" r:id="rId17"/>
    <p:sldId id="314" r:id="rId18"/>
    <p:sldId id="302" r:id="rId19"/>
    <p:sldId id="315" r:id="rId20"/>
    <p:sldId id="307" r:id="rId21"/>
    <p:sldId id="318" r:id="rId22"/>
    <p:sldId id="319" r:id="rId23"/>
    <p:sldId id="3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4" userDrawn="1">
          <p15:clr>
            <a:srgbClr val="A4A3A4"/>
          </p15:clr>
        </p15:guide>
        <p15:guide id="2" pos="325" userDrawn="1">
          <p15:clr>
            <a:srgbClr val="A4A3A4"/>
          </p15:clr>
        </p15:guide>
        <p15:guide id="3" pos="41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D47A0F-DA0C-C3B0-5ED3-C3469BBCA11A}" name="Sarah Roberto" initials="SR" userId="b3e870385c816a1f" providerId="Windows Live"/>
  <p188:author id="{42AA0D34-4ACA-B57B-DD95-487B2984BDD9}" name="Jessica Simmons" initials="JS" userId="Jessica Simmons" providerId="None"/>
  <p188:author id="{D057ED68-46EE-485E-F33A-3CD6B98CE590}" name="Fernandez, Daniel" initials="FD" userId="S::dfernandez@hoopp.com::e5daa932-9bb2-4585-bcb5-cbfc7faea8ad" providerId="AD"/>
  <p188:author id="{B4ED198A-99F9-039F-DB9C-83B7169FCDD9}" name="Jen" initials="J" userId="S::jdonnelly@hoopp.com::f1be0a5e-3f03-44d7-8850-346a88b6d369" providerId="AD"/>
  <p188:author id="{0CE4DB8A-E4D7-B629-DFBC-E2B097F95D03}" name="Wong, Ka Kei Queenie" initials="WQ" userId="S::qwong@hoopp.com::36860964-c39c-4475-acbe-b3675a5d3b9f" providerId="AD"/>
  <p188:author id="{A2C95CA2-EB13-14A7-AA4B-90C38B2F31CC}" name="Fernandez, Daniel" initials="DF" userId="Fernandez, Daniel" providerId="None"/>
  <p188:author id="{D0B8C5F6-03DC-09BD-184D-EE9E55B47F54}" name="Sarah" initials="S" userId="S::sarah@certocreative.com::e8d9e57e-94b7-4894-a2f5-37800ab796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8F41"/>
    <a:srgbClr val="0070C0"/>
    <a:srgbClr val="019944"/>
    <a:srgbClr val="C00000"/>
    <a:srgbClr val="385723"/>
    <a:srgbClr val="8DB4DA"/>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BBF2BB-3B74-4516-ACE3-808948A159F5}" v="1" dt="2022-02-27T21:48:09.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72" autoAdjust="0"/>
    <p:restoredTop sz="83127" autoAdjust="0"/>
  </p:normalViewPr>
  <p:slideViewPr>
    <p:cSldViewPr snapToGrid="0">
      <p:cViewPr varScale="1">
        <p:scale>
          <a:sx n="68" d="100"/>
          <a:sy n="68" d="100"/>
        </p:scale>
        <p:origin x="1526" y="67"/>
      </p:cViewPr>
      <p:guideLst>
        <p:guide orient="horz" pos="414"/>
        <p:guide pos="325"/>
        <p:guide pos="41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9E15D0-26B8-204F-82D8-DA9DDD8776B9}" type="datetimeFigureOut">
              <a:rPr lang="en-US" smtClean="0"/>
              <a:t>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90E9B-B6B6-474C-9E65-FF7267ADD87D}" type="slidenum">
              <a:rPr lang="en-US" smtClean="0"/>
              <a:t>‹#›</a:t>
            </a:fld>
            <a:endParaRPr lang="en-US"/>
          </a:p>
        </p:txBody>
      </p:sp>
    </p:spTree>
    <p:extLst>
      <p:ext uri="{BB962C8B-B14F-4D97-AF65-F5344CB8AC3E}">
        <p14:creationId xmlns:p14="http://schemas.microsoft.com/office/powerpoint/2010/main" val="3755807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ongress.gov/bill/117th-congress/house-bill/2954/text#:~:text=Introduced%20in%20House%20(05%2F04%2F2021)&amp;text=To%20increase%20retirement%20savings%2C%20simplify,rules%2C%20and%20for%20other%20purposes.&amp;text=A%20BILL-,To%20increase%20retirement%20savings%2C%20simplify%20and%20clarify%20retirement,rules%2C%20and%20for%20other%20purpose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ongress.gov/bill/117th-congress/senate-bill/1770/all-info"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a:extLst>
              <a:ext uri="{FF2B5EF4-FFF2-40B4-BE49-F238E27FC236}">
                <a16:creationId xmlns:a16="http://schemas.microsoft.com/office/drawing/2014/main" id="{B1728E9D-BBDC-F444-905E-F3A8CF4C98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2" name="Notes Placeholder 2">
            <a:extLst>
              <a:ext uri="{FF2B5EF4-FFF2-40B4-BE49-F238E27FC236}">
                <a16:creationId xmlns:a16="http://schemas.microsoft.com/office/drawing/2014/main" id="{609C07C2-DEBA-D34A-B78B-7D8C7663BE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cs typeface="Calibri"/>
            </a:endParaRPr>
          </a:p>
        </p:txBody>
      </p:sp>
      <p:sp>
        <p:nvSpPr>
          <p:cNvPr id="5123" name="Slide Number Placeholder 3">
            <a:extLst>
              <a:ext uri="{FF2B5EF4-FFF2-40B4-BE49-F238E27FC236}">
                <a16:creationId xmlns:a16="http://schemas.microsoft.com/office/drawing/2014/main" id="{37CF3115-D9E9-2E42-A959-28B2B5E830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C1207C7-D45F-054A-9AB1-B407C069A47F}" type="slidenum">
              <a:rPr lang="en-US" altLang="en-US"/>
              <a:pPr fontAlgn="base">
                <a:spcBef>
                  <a:spcPct val="0"/>
                </a:spcBef>
                <a:spcAft>
                  <a:spcPct val="0"/>
                </a:spcAft>
              </a:pPr>
              <a:t>2</a:t>
            </a:fld>
            <a:endParaRPr lang="en-US" altLang="en-US"/>
          </a:p>
        </p:txBody>
      </p:sp>
    </p:spTree>
    <p:extLst>
      <p:ext uri="{BB962C8B-B14F-4D97-AF65-F5344CB8AC3E}">
        <p14:creationId xmlns:p14="http://schemas.microsoft.com/office/powerpoint/2010/main" val="2093743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defRPr/>
            </a:pPr>
            <a:r>
              <a:rPr lang="en-US" dirty="0"/>
              <a:t>The same amount of savings yields Sophia retirement income that lasts only until age 81 without portability, compared to age 91 with full portability.</a:t>
            </a:r>
            <a:endParaRPr lang="en-US" dirty="0">
              <a:solidFill>
                <a:srgbClr val="000000"/>
              </a:solidFill>
              <a:latin typeface="Calibri"/>
              <a:cs typeface="Calibri"/>
            </a:endParaRPr>
          </a:p>
          <a:p>
            <a:pPr>
              <a:buFont typeface="Arial" panose="020B0604020202020204" pitchFamily="34" charset="0"/>
              <a:buChar char="•"/>
              <a:defRPr/>
            </a:pPr>
            <a:endParaRPr lang="en-US" dirty="0">
              <a:solidFill>
                <a:srgbClr val="000000"/>
              </a:solidFill>
              <a:latin typeface="Calibri"/>
              <a:cs typeface="Calibri"/>
            </a:endParaRPr>
          </a:p>
          <a:p>
            <a:pPr marL="171450" indent="-171450">
              <a:buFont typeface="Arial" panose="020B0604020202020204" pitchFamily="34" charset="0"/>
              <a:buChar char="•"/>
              <a:defRPr/>
            </a:pPr>
            <a:r>
              <a:rPr lang="en-US" sz="1200" i="0" dirty="0">
                <a:solidFill>
                  <a:srgbClr val="00B050"/>
                </a:solidFill>
                <a:latin typeface="Arial"/>
                <a:cs typeface="Arial"/>
              </a:rPr>
              <a:t>In portable retirement plans, members enjoy continued access to their plan features (e.g. same savings behaviour, fees and costs, investment discipline, governance structure, risk pooling drivers) upon leaving their job or retiring.</a:t>
            </a:r>
            <a:r>
              <a:rPr lang="en-US" dirty="0">
                <a:solidFill>
                  <a:srgbClr val="00B050"/>
                </a:solidFill>
                <a:latin typeface="Arial"/>
                <a:cs typeface="Arial"/>
              </a:rPr>
              <a:t>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dirty="0">
              <a:solidFill>
                <a:srgbClr val="00B050"/>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solidFill>
                  <a:srgbClr val="00B050"/>
                </a:solidFill>
                <a:latin typeface="Arial" panose="020B0604020202020204" pitchFamily="34" charset="0"/>
                <a:cs typeface="Arial" panose="020B0604020202020204" pitchFamily="34" charset="0"/>
              </a:rPr>
              <a:t>In nonportable retirement plans, members who leave their company or retire often do not have continued access to their workplace retirement plans and their existing plan assets are “rolled over” into higher cost retail plans</a:t>
            </a:r>
          </a:p>
        </p:txBody>
      </p:sp>
      <p:sp>
        <p:nvSpPr>
          <p:cNvPr id="4" name="Slide Number Placeholder 3"/>
          <p:cNvSpPr>
            <a:spLocks noGrp="1"/>
          </p:cNvSpPr>
          <p:nvPr>
            <p:ph type="sldNum" sz="quarter" idx="5"/>
          </p:nvPr>
        </p:nvSpPr>
        <p:spPr/>
        <p:txBody>
          <a:bodyPr/>
          <a:lstStyle/>
          <a:p>
            <a:fld id="{87C90E9B-B6B6-474C-9E65-FF7267ADD87D}" type="slidenum">
              <a:rPr lang="en-US" smtClean="0"/>
              <a:t>11</a:t>
            </a:fld>
            <a:endParaRPr lang="en-US"/>
          </a:p>
        </p:txBody>
      </p:sp>
    </p:spTree>
    <p:extLst>
      <p:ext uri="{BB962C8B-B14F-4D97-AF65-F5344CB8AC3E}">
        <p14:creationId xmlns:p14="http://schemas.microsoft.com/office/powerpoint/2010/main" val="1513182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C90E9B-B6B6-474C-9E65-FF7267ADD87D}" type="slidenum">
              <a:rPr lang="en-US" smtClean="0"/>
              <a:t>12</a:t>
            </a:fld>
            <a:endParaRPr lang="en-US"/>
          </a:p>
        </p:txBody>
      </p:sp>
    </p:spTree>
    <p:extLst>
      <p:ext uri="{BB962C8B-B14F-4D97-AF65-F5344CB8AC3E}">
        <p14:creationId xmlns:p14="http://schemas.microsoft.com/office/powerpoint/2010/main" val="2200791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solidFill>
                  <a:srgbClr val="272727"/>
                </a:solidFill>
                <a:latin typeface="Font-book"/>
              </a:rPr>
              <a:t>83% of employers offering a defined benefit pension plan said it was “extremely important” or “very important” to recruitment (with 47% saying it was “extremely important”)</a:t>
            </a:r>
          </a:p>
          <a:p>
            <a:pPr>
              <a:buFont typeface="Arial" panose="020B0604020202020204" pitchFamily="34" charset="0"/>
              <a:buChar char="•"/>
            </a:pPr>
            <a:r>
              <a:rPr lang="en-US" dirty="0">
                <a:solidFill>
                  <a:srgbClr val="272727"/>
                </a:solidFill>
                <a:latin typeface="Font-book"/>
              </a:rPr>
              <a:t>88% of employers offering a defined benefit pension plan said it was “extremely important” or “very important” to retention (with 40% saying it was “extremely important”)</a:t>
            </a:r>
          </a:p>
          <a:p>
            <a:pPr marL="171450" indent="-171450">
              <a:buFont typeface="Arial" panose="020B0604020202020204" pitchFamily="34" charset="0"/>
              <a:buChar char="•"/>
            </a:pPr>
            <a:r>
              <a:rPr lang="en-US" b="0" i="0" dirty="0">
                <a:solidFill>
                  <a:srgbClr val="272727"/>
                </a:solidFill>
                <a:effectLst/>
                <a:latin typeface="Font-book"/>
              </a:rPr>
              <a:t>Between 77% and 87% of employers who currently offer the benefit said a workplace retirement plan was extremely important or very important for recruitment.</a:t>
            </a:r>
            <a:endParaRPr lang="en-US" dirty="0">
              <a:cs typeface="Calibri"/>
            </a:endParaRPr>
          </a:p>
          <a:p>
            <a:pPr marL="171450" indent="-171450">
              <a:buFont typeface="Arial" panose="020B0604020202020204" pitchFamily="34" charset="0"/>
              <a:buChar char="•"/>
            </a:pPr>
            <a:endParaRPr lang="en-US" b="0" i="0" dirty="0">
              <a:solidFill>
                <a:srgbClr val="272727"/>
              </a:solidFill>
              <a:effectLst/>
              <a:latin typeface="Font-book"/>
            </a:endParaRPr>
          </a:p>
          <a:p>
            <a:pPr marL="171450" indent="-171450">
              <a:buFont typeface="Arial" panose="020B0604020202020204" pitchFamily="34" charset="0"/>
              <a:buChar char="•"/>
            </a:pPr>
            <a:r>
              <a:rPr lang="en-US" b="0" i="0" dirty="0">
                <a:solidFill>
                  <a:srgbClr val="272727"/>
                </a:solidFill>
                <a:effectLst/>
                <a:latin typeface="Font-book"/>
              </a:rPr>
              <a:t>A study from Manulife found that 86% of employees who belong to a workplace group retirement plan agreed these benefits increase retention, with 82% of the same employees agreeing they increased their loyalty to their respective employers. </a:t>
            </a:r>
          </a:p>
          <a:p>
            <a:pPr marL="171450" indent="-171450">
              <a:buFont typeface="Arial" panose="020B0604020202020204" pitchFamily="34" charset="0"/>
              <a:buChar char="•"/>
            </a:pPr>
            <a:endParaRPr lang="en-US" b="0" i="0" dirty="0">
              <a:solidFill>
                <a:srgbClr val="272727"/>
              </a:solidFill>
              <a:effectLst/>
              <a:latin typeface="Font-book"/>
            </a:endParaRPr>
          </a:p>
          <a:p>
            <a:pPr marL="171450" indent="-171450">
              <a:buFont typeface="Arial" panose="020B0604020202020204" pitchFamily="34" charset="0"/>
              <a:buChar char="•"/>
            </a:pPr>
            <a:r>
              <a:rPr lang="en-US" b="0" i="0" dirty="0">
                <a:solidFill>
                  <a:srgbClr val="FFFFFF"/>
                </a:solidFill>
                <a:effectLst/>
                <a:latin typeface="Font-book"/>
              </a:rPr>
              <a:t>Bell Canada – one of the largest telecom companies in Canada stated that one of the primary reasons the company has offered and continues to offer retirement benefits, which they’ve been doing since the 1920s, is to help attract, retain and motivate its employees.  </a:t>
            </a:r>
            <a:endParaRPr lang="en-US" baseline="0" dirty="0"/>
          </a:p>
        </p:txBody>
      </p:sp>
      <p:sp>
        <p:nvSpPr>
          <p:cNvPr id="4" name="Slide Number Placeholder 3"/>
          <p:cNvSpPr>
            <a:spLocks noGrp="1"/>
          </p:cNvSpPr>
          <p:nvPr>
            <p:ph type="sldNum" sz="quarter" idx="5"/>
          </p:nvPr>
        </p:nvSpPr>
        <p:spPr/>
        <p:txBody>
          <a:bodyPr/>
          <a:lstStyle/>
          <a:p>
            <a:fld id="{87C90E9B-B6B6-474C-9E65-FF7267ADD87D}" type="slidenum">
              <a:rPr lang="en-US" smtClean="0"/>
              <a:t>13</a:t>
            </a:fld>
            <a:endParaRPr lang="en-US"/>
          </a:p>
        </p:txBody>
      </p:sp>
    </p:spTree>
    <p:extLst>
      <p:ext uri="{BB962C8B-B14F-4D97-AF65-F5344CB8AC3E}">
        <p14:creationId xmlns:p14="http://schemas.microsoft.com/office/powerpoint/2010/main" val="2706251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C90E9B-B6B6-474C-9E65-FF7267ADD87D}" type="slidenum">
              <a:rPr lang="en-US" smtClean="0"/>
              <a:t>14</a:t>
            </a:fld>
            <a:endParaRPr lang="en-US"/>
          </a:p>
        </p:txBody>
      </p:sp>
    </p:spTree>
    <p:extLst>
      <p:ext uri="{BB962C8B-B14F-4D97-AF65-F5344CB8AC3E}">
        <p14:creationId xmlns:p14="http://schemas.microsoft.com/office/powerpoint/2010/main" val="1639537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defRPr/>
            </a:pPr>
            <a:r>
              <a:rPr lang="en-US" dirty="0"/>
              <a:t>Employers ranked workplace retirement plans among the top ways to reduce financial stress, comparable to pay and fringe benefits, and above wellness benefits, health insurance, disability insurance and life insurance.</a:t>
            </a:r>
            <a:endParaRPr lang="en-US" dirty="0">
              <a:cs typeface="Calibri"/>
            </a:endParaRPr>
          </a:p>
          <a:p>
            <a:pPr>
              <a:defRPr/>
            </a:pPr>
            <a:endParaRPr lang="en-US" dirty="0"/>
          </a:p>
          <a:p>
            <a:pPr>
              <a:defRPr/>
            </a:pPr>
            <a:r>
              <a:rPr lang="en-US" dirty="0"/>
              <a:t>As with recruitment and retention, retirement plans that tend to incorporate more value drivers were more likely to be regarded as “extremely important” to reducing financial stress, with defined benefit pension plans being the benefit most likely to be regarded as such.</a:t>
            </a:r>
            <a:endParaRPr lang="en-US" dirty="0">
              <a:solidFill>
                <a:srgbClr val="000000"/>
              </a:solidFill>
              <a:latin typeface="Calibri" panose="020F0502020204030204"/>
              <a:cs typeface="Calibri" panose="020F0502020204030204"/>
            </a:endParaRPr>
          </a:p>
          <a:p>
            <a:pPr>
              <a:defRPr/>
            </a:pPr>
            <a:endParaRPr lang="en-US" dirty="0">
              <a:solidFill>
                <a:srgbClr val="000000"/>
              </a:solidFill>
              <a:latin typeface="Calibri" panose="020F0502020204030204"/>
              <a:cs typeface="Calibri" panose="020F0502020204030204"/>
            </a:endParaRPr>
          </a:p>
          <a:p>
            <a:pPr marL="171450" indent="-171450">
              <a:buFont typeface="Arial" panose="020B0604020202020204" pitchFamily="34" charset="0"/>
              <a:buChar char="•"/>
              <a:defRPr/>
            </a:pPr>
            <a:r>
              <a:rPr lang="en-US" b="0" i="0" dirty="0">
                <a:solidFill>
                  <a:srgbClr val="272727"/>
                </a:solidFill>
                <a:effectLst/>
                <a:latin typeface="Font-book"/>
              </a:rPr>
              <a:t>According to the Canadian Payroll Association, financial stress is costing Canadian employers approximately $16 billion annually due to lost productivity.</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87C90E9B-B6B6-474C-9E65-FF7267ADD87D}" type="slidenum">
              <a:rPr lang="en-US" smtClean="0"/>
              <a:t>15</a:t>
            </a:fld>
            <a:endParaRPr lang="en-US"/>
          </a:p>
        </p:txBody>
      </p:sp>
    </p:spTree>
    <p:extLst>
      <p:ext uri="{BB962C8B-B14F-4D97-AF65-F5344CB8AC3E}">
        <p14:creationId xmlns:p14="http://schemas.microsoft.com/office/powerpoint/2010/main" val="1743189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C90E9B-B6B6-474C-9E65-FF7267ADD87D}" type="slidenum">
              <a:rPr lang="en-US" smtClean="0"/>
              <a:t>16</a:t>
            </a:fld>
            <a:endParaRPr lang="en-US"/>
          </a:p>
        </p:txBody>
      </p:sp>
    </p:spTree>
    <p:extLst>
      <p:ext uri="{BB962C8B-B14F-4D97-AF65-F5344CB8AC3E}">
        <p14:creationId xmlns:p14="http://schemas.microsoft.com/office/powerpoint/2010/main" val="3409952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C90E9B-B6B6-474C-9E65-FF7267ADD87D}" type="slidenum">
              <a:rPr lang="en-US" smtClean="0"/>
              <a:t>17</a:t>
            </a:fld>
            <a:endParaRPr lang="en-US"/>
          </a:p>
        </p:txBody>
      </p:sp>
    </p:spTree>
    <p:extLst>
      <p:ext uri="{BB962C8B-B14F-4D97-AF65-F5344CB8AC3E}">
        <p14:creationId xmlns:p14="http://schemas.microsoft.com/office/powerpoint/2010/main" val="3820895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7C90E9B-B6B6-474C-9E65-FF7267ADD87D}" type="slidenum">
              <a:rPr lang="en-US" smtClean="0"/>
              <a:t>18</a:t>
            </a:fld>
            <a:endParaRPr lang="en-US"/>
          </a:p>
        </p:txBody>
      </p:sp>
    </p:spTree>
    <p:extLst>
      <p:ext uri="{BB962C8B-B14F-4D97-AF65-F5344CB8AC3E}">
        <p14:creationId xmlns:p14="http://schemas.microsoft.com/office/powerpoint/2010/main" val="3872307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Arial" panose="020B0604020202020204" pitchFamily="34" charset="0"/>
              </a:rPr>
              <a:t>Canadian Public Pension Leadership Council – a consortium of defined-benefit pension plans in Canada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latin typeface="Arial" panose="020B0604020202020204" pitchFamily="34" charset="0"/>
            </a:endParaRPr>
          </a:p>
          <a:p>
            <a:r>
              <a:rPr lang="en-US" b="0" i="0" dirty="0">
                <a:solidFill>
                  <a:srgbClr val="747474"/>
                </a:solidFill>
                <a:effectLst/>
                <a:latin typeface="Arial" panose="020B0604020202020204" pitchFamily="34" charset="0"/>
              </a:rPr>
              <a:t>Canadian Centre for Economic Analysis studied the economic contribution public sector pension plans bring to the local economies in Canada</a:t>
            </a:r>
          </a:p>
          <a:p>
            <a:endParaRPr lang="en-US" b="0" i="0" dirty="0">
              <a:solidFill>
                <a:srgbClr val="747474"/>
              </a:solidFill>
              <a:effectLst/>
              <a:latin typeface="Arial" panose="020B0604020202020204" pitchFamily="34" charset="0"/>
            </a:endParaRPr>
          </a:p>
          <a:p>
            <a:r>
              <a:rPr lang="en-US" b="0" i="0" dirty="0">
                <a:solidFill>
                  <a:srgbClr val="747474"/>
                </a:solidFill>
                <a:effectLst/>
                <a:latin typeface="Arial" panose="020B0604020202020204" pitchFamily="34" charset="0"/>
              </a:rPr>
              <a:t>The economy of every community in Canada is positively impacted by public sector pension plan activity, whether through the work of active members and their employers, retired members’ pension-related spending, or through the local investment activities that pension plans perform on behalf of their members. The study looks at plans with </a:t>
            </a:r>
            <a:r>
              <a:rPr lang="en-US" b="1" i="0" dirty="0">
                <a:solidFill>
                  <a:srgbClr val="000000"/>
                </a:solidFill>
                <a:effectLst/>
                <a:latin typeface="Arial" panose="020B0604020202020204" pitchFamily="34" charset="0"/>
              </a:rPr>
              <a:t>$1.27 Trillion in assets under management representing 1,233 public sector plans</a:t>
            </a:r>
          </a:p>
          <a:p>
            <a:endParaRPr lang="en-US" b="0" i="0" dirty="0">
              <a:solidFill>
                <a:srgbClr val="74747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Arial" panose="020B0604020202020204" pitchFamily="34" charset="0"/>
              </a:rPr>
              <a:t>The National Institute on Aging (NIA) in Canada – a think-tank focused on the realities of Canada’s ageing population.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7C90E9B-B6B6-474C-9E65-FF7267ADD87D}" type="slidenum">
              <a:rPr lang="en-US" smtClean="0"/>
              <a:t>19</a:t>
            </a:fld>
            <a:endParaRPr lang="en-US"/>
          </a:p>
        </p:txBody>
      </p:sp>
    </p:spTree>
    <p:extLst>
      <p:ext uri="{BB962C8B-B14F-4D97-AF65-F5344CB8AC3E}">
        <p14:creationId xmlns:p14="http://schemas.microsoft.com/office/powerpoint/2010/main" val="2289698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a:extLst>
              <a:ext uri="{FF2B5EF4-FFF2-40B4-BE49-F238E27FC236}">
                <a16:creationId xmlns:a16="http://schemas.microsoft.com/office/drawing/2014/main" id="{B1728E9D-BBDC-F444-905E-F3A8CF4C98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2" name="Notes Placeholder 2">
            <a:extLst>
              <a:ext uri="{FF2B5EF4-FFF2-40B4-BE49-F238E27FC236}">
                <a16:creationId xmlns:a16="http://schemas.microsoft.com/office/drawing/2014/main" id="{609C07C2-DEBA-D34A-B78B-7D8C7663BE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buFont typeface="Arial" panose="020B0604020202020204" pitchFamily="34" charset="0"/>
              <a:buNone/>
            </a:pPr>
            <a:r>
              <a:rPr lang="en-US" b="0" i="0" dirty="0">
                <a:solidFill>
                  <a:srgbClr val="272727"/>
                </a:solidFill>
                <a:effectLst/>
                <a:latin typeface="Font-book"/>
              </a:rPr>
              <a:t>Why HOOPP does research:</a:t>
            </a:r>
          </a:p>
          <a:p>
            <a:pPr algn="l">
              <a:buFont typeface="Arial" panose="020B0604020202020204" pitchFamily="34" charset="0"/>
              <a:buNone/>
            </a:pPr>
            <a:endParaRPr lang="en-US" b="0" i="0" dirty="0">
              <a:solidFill>
                <a:srgbClr val="272727"/>
              </a:solidFill>
              <a:effectLst/>
              <a:latin typeface="Font-book"/>
            </a:endParaRPr>
          </a:p>
          <a:p>
            <a:pPr algn="l">
              <a:buFont typeface="Arial" panose="020B0604020202020204" pitchFamily="34" charset="0"/>
              <a:buChar char="•"/>
            </a:pPr>
            <a:r>
              <a:rPr lang="en-US" b="0" i="0" dirty="0">
                <a:solidFill>
                  <a:srgbClr val="272727"/>
                </a:solidFill>
                <a:effectLst/>
                <a:latin typeface="Font-book"/>
              </a:rPr>
              <a:t>Provide unbiased information and research about retirement and pensions</a:t>
            </a:r>
          </a:p>
          <a:p>
            <a:pPr algn="l">
              <a:buFont typeface="Arial" panose="020B0604020202020204" pitchFamily="34" charset="0"/>
              <a:buChar char="•"/>
            </a:pPr>
            <a:r>
              <a:rPr lang="en-US" b="0" i="0" dirty="0">
                <a:solidFill>
                  <a:srgbClr val="272727"/>
                </a:solidFill>
                <a:effectLst/>
                <a:latin typeface="Font-book"/>
              </a:rPr>
              <a:t>Highlight public demand for more accessible and affordable retirement programs for every Canadian</a:t>
            </a:r>
          </a:p>
          <a:p>
            <a:pPr algn="l">
              <a:buFont typeface="Arial" panose="020B0604020202020204" pitchFamily="34" charset="0"/>
              <a:buChar char="•"/>
            </a:pPr>
            <a:r>
              <a:rPr lang="en-US" b="0" i="0" dirty="0">
                <a:solidFill>
                  <a:srgbClr val="272727"/>
                </a:solidFill>
                <a:effectLst/>
                <a:latin typeface="Font-book"/>
              </a:rPr>
              <a:t>Driving to consensus by engaging governments and stakeholders in constructive discussions to identify practical solutions</a:t>
            </a:r>
          </a:p>
          <a:p>
            <a:pPr algn="l">
              <a:buFont typeface="Arial" panose="020B0604020202020204" pitchFamily="34" charset="0"/>
              <a:buChar char="•"/>
            </a:pPr>
            <a:r>
              <a:rPr lang="en-US" b="0" i="0" dirty="0">
                <a:solidFill>
                  <a:srgbClr val="272727"/>
                </a:solidFill>
                <a:effectLst/>
                <a:latin typeface="Font-book"/>
              </a:rPr>
              <a:t>Advocate for regulatory modernization and innovation in the pension industry</a:t>
            </a:r>
          </a:p>
          <a:p>
            <a:pPr>
              <a:spcBef>
                <a:spcPct val="0"/>
              </a:spcBef>
            </a:pPr>
            <a:endParaRPr lang="en-US" altLang="en-US" dirty="0">
              <a:cs typeface="Calibri"/>
            </a:endParaRPr>
          </a:p>
        </p:txBody>
      </p:sp>
      <p:sp>
        <p:nvSpPr>
          <p:cNvPr id="5123" name="Slide Number Placeholder 3">
            <a:extLst>
              <a:ext uri="{FF2B5EF4-FFF2-40B4-BE49-F238E27FC236}">
                <a16:creationId xmlns:a16="http://schemas.microsoft.com/office/drawing/2014/main" id="{37CF3115-D9E9-2E42-A959-28B2B5E830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C1207C7-D45F-054A-9AB1-B407C069A47F}" type="slidenum">
              <a:rPr lang="en-US" altLang="en-US"/>
              <a:pPr fontAlgn="base">
                <a:spcBef>
                  <a:spcPct val="0"/>
                </a:spcBef>
                <a:spcAft>
                  <a:spcPct val="0"/>
                </a:spcAft>
              </a:pPr>
              <a:t>3</a:t>
            </a:fld>
            <a:endParaRPr lang="en-US" altLang="en-US"/>
          </a:p>
        </p:txBody>
      </p:sp>
    </p:spTree>
    <p:extLst>
      <p:ext uri="{BB962C8B-B14F-4D97-AF65-F5344CB8AC3E}">
        <p14:creationId xmlns:p14="http://schemas.microsoft.com/office/powerpoint/2010/main" val="381914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Segoe UI" panose="020B0502040204020203" pitchFamily="34" charset="0"/>
              </a:rPr>
              <a:t>"... transferring cost of retirement to individuals and ultimately taxpayers."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rgbClr val="000000"/>
                </a:solidFill>
                <a:latin typeface="Segoe UI" panose="020B0502040204020203" pitchFamily="34" charset="0"/>
              </a:rPr>
              <a:t>US trends:</a:t>
            </a:r>
          </a:p>
          <a:p>
            <a:pPr marL="342900" lvl="0" indent="-342900">
              <a:lnSpc>
                <a:spcPct val="115000"/>
              </a:lnSpc>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Among all private-sector workers, 68% had access to either a DB or DC plan (or both) in 2021; Among these workers, 15% had access to a DB plan, 65% had access to a DC plan, and some had access to both.</a:t>
            </a:r>
          </a:p>
          <a:p>
            <a:pPr marL="342900" lvl="0" indent="-342900">
              <a:lnSpc>
                <a:spcPct val="115000"/>
              </a:lnSpc>
              <a:spcAft>
                <a:spcPts val="1000"/>
              </a:spcAft>
              <a:buFont typeface="Symbol" panose="05050102010706020507" pitchFamily="18" charset="2"/>
              <a:buChar cha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Distribution of assets by OECD country: Canada (5.7%); US (65.6%)</a:t>
            </a:r>
          </a:p>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State retirement systems are now over 80% funded for the first time since 2008 (in 2021); Mercer Pension Index (Canada)</a:t>
            </a:r>
          </a:p>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Aging population in US; Normal retirement age for those aged 62 (2022): 67</a:t>
            </a:r>
          </a:p>
          <a:p>
            <a:pPr marL="342900" lvl="0" indent="-342900">
              <a:lnSpc>
                <a:spcPct val="115000"/>
              </a:lnSpc>
              <a:buFont typeface="Symbol" panose="05050102010706020507" pitchFamily="18" charset="2"/>
              <a:buChar char=""/>
            </a:pPr>
            <a:r>
              <a:rPr lang="en-CA" sz="1200" dirty="0">
                <a:effectLst/>
                <a:latin typeface="Calibri" panose="020F0502020204030204" pitchFamily="34" charset="0"/>
                <a:ea typeface="Calibri" panose="020F0502020204030204" pitchFamily="34" charset="0"/>
                <a:cs typeface="Times New Roman" panose="02020603050405020304" pitchFamily="18" charset="0"/>
              </a:rPr>
              <a:t>About 62% of businesses with a 401(k) automatically enroll workers into the retirement plan, according to the Plan Sponsor Council of America; 2020 was the first year employers most commonly used a 6% “deferral” rate, rather than 3%.</a:t>
            </a:r>
          </a:p>
          <a:p>
            <a:pPr marL="342900" lvl="0" indent="-342900">
              <a:lnSpc>
                <a:spcPct val="115000"/>
              </a:lnSpc>
              <a:buFont typeface="Symbol" panose="05050102010706020507" pitchFamily="18" charset="2"/>
              <a:buChar char=""/>
            </a:pPr>
            <a:r>
              <a:rPr lang="en-CA" sz="1200" b="1" i="1" dirty="0">
                <a:effectLst/>
                <a:latin typeface="Calibri" panose="020F0502020204030204" pitchFamily="34" charset="0"/>
                <a:ea typeface="Calibri" panose="020F0502020204030204" pitchFamily="34" charset="0"/>
                <a:cs typeface="Times New Roman" panose="02020603050405020304" pitchFamily="18" charset="0"/>
              </a:rPr>
              <a:t>Potential changes by Congress (House Bill: </a:t>
            </a:r>
            <a:r>
              <a:rPr lang="en-CA" sz="1200" b="1"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Securing a Strong Retirement Act</a:t>
            </a:r>
            <a:r>
              <a:rPr lang="en-CA" sz="1200" b="1" i="1" dirty="0">
                <a:effectLst/>
                <a:latin typeface="Calibri" panose="020F0502020204030204" pitchFamily="34" charset="0"/>
                <a:ea typeface="Calibri" panose="020F0502020204030204" pitchFamily="34" charset="0"/>
                <a:cs typeface="Times New Roman" panose="02020603050405020304" pitchFamily="18" charset="0"/>
              </a:rPr>
              <a:t> — nicknamed “Secure 2.0”; Senate Bill: </a:t>
            </a:r>
            <a:r>
              <a:rPr lang="en-CA" sz="1200" b="1"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Retirement Security and Savings Act</a:t>
            </a:r>
            <a:r>
              <a:rPr lang="en-CA" sz="1200" b="1" i="1" dirty="0">
                <a:effectLst/>
                <a:latin typeface="Calibri" panose="020F0502020204030204" pitchFamily="34" charset="0"/>
                <a:ea typeface="Calibri" panose="020F0502020204030204" pitchFamily="34" charset="0"/>
                <a:cs typeface="Times New Roman" panose="02020603050405020304" pitchFamily="18" charset="0"/>
              </a:rPr>
              <a:t>); </a:t>
            </a:r>
            <a:r>
              <a:rPr lang="en-CA" sz="1200" dirty="0">
                <a:effectLst/>
                <a:latin typeface="Calibri" panose="020F0502020204030204" pitchFamily="34" charset="0"/>
                <a:ea typeface="Calibri" panose="020F0502020204030204" pitchFamily="34" charset="0"/>
                <a:cs typeface="Times New Roman" panose="02020603050405020304" pitchFamily="18" charset="0"/>
              </a:rPr>
              <a:t>Required minimum distributions, student loan debt impeding retirement savings, part-time worker eligibility for 401(k) plans, automatic enrollment, and expanded “catch-up” contributions for older savers.</a:t>
            </a:r>
          </a:p>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61% of Canadian DB funds are in a surplus position (LINK: https://www.mercer.ca/en/newsroom/db-pensions-well-funded-q4-2021.html) - </a:t>
            </a:r>
            <a:r>
              <a:rPr lang="en-US" b="0" i="0" dirty="0">
                <a:solidFill>
                  <a:srgbClr val="001F37"/>
                </a:solidFill>
                <a:effectLst/>
                <a:latin typeface="MuteRegular"/>
              </a:rPr>
              <a:t>The </a:t>
            </a:r>
            <a:r>
              <a:rPr lang="en-US" b="1" i="0" dirty="0">
                <a:solidFill>
                  <a:srgbClr val="001F37"/>
                </a:solidFill>
                <a:effectLst/>
                <a:latin typeface="MuteBold"/>
              </a:rPr>
              <a:t>Mercer Pension Health Pulse </a:t>
            </a:r>
            <a:r>
              <a:rPr lang="en-US" b="0" i="0" dirty="0">
                <a:solidFill>
                  <a:srgbClr val="001F37"/>
                </a:solidFill>
                <a:effectLst/>
                <a:latin typeface="MuteRegular"/>
              </a:rPr>
              <a:t>tracks the median ratio of solvency assets to solvency liabilities of the pension plans in the Mercer pension database, a database of the financial, demographic and other information of the pension plans of Mercer clients in Canada.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15000"/>
              </a:lnSpc>
              <a:spcBef>
                <a:spcPts val="0"/>
              </a:spcBef>
              <a:spcAft>
                <a:spcPts val="1000"/>
              </a:spcAft>
              <a:buClrTx/>
              <a:buSzTx/>
              <a:buFont typeface="Symbol" panose="05050102010706020507" pitchFamily="18" charset="2"/>
              <a:buChar char=""/>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endParaRPr lang="en-CA"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7C90E9B-B6B6-474C-9E65-FF7267ADD87D}" type="slidenum">
              <a:rPr lang="en-US" smtClean="0"/>
              <a:t>4</a:t>
            </a:fld>
            <a:endParaRPr lang="en-US"/>
          </a:p>
        </p:txBody>
      </p:sp>
    </p:spTree>
    <p:extLst>
      <p:ext uri="{BB962C8B-B14F-4D97-AF65-F5344CB8AC3E}">
        <p14:creationId xmlns:p14="http://schemas.microsoft.com/office/powerpoint/2010/main" val="3822528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dirty="0"/>
              <a:t>Workplace retirement plans should not be solely viewed as a cost, but as an investment as well. How, though, should employers construct a business case to evaluate such investments? </a:t>
            </a:r>
          </a:p>
          <a:p>
            <a:pPr marL="171450" indent="-171450" algn="l">
              <a:buFont typeface="Arial" panose="020B0604020202020204" pitchFamily="34" charset="0"/>
              <a:buChar char="•"/>
            </a:pPr>
            <a:endParaRPr lang="en-US" dirty="0"/>
          </a:p>
          <a:p>
            <a:pPr marL="0" indent="0" algn="l">
              <a:buFont typeface="Arial" panose="020B0604020202020204" pitchFamily="34" charset="0"/>
              <a:buNone/>
            </a:pPr>
            <a:r>
              <a:rPr lang="en-US" dirty="0"/>
              <a:t>A framework based on four elements: </a:t>
            </a:r>
          </a:p>
          <a:p>
            <a:pPr marL="0" indent="0" algn="l">
              <a:buFont typeface="Arial" panose="020B0604020202020204" pitchFamily="34" charset="0"/>
              <a:buNone/>
            </a:pPr>
            <a:endParaRPr lang="en-US" dirty="0"/>
          </a:p>
          <a:p>
            <a:pPr marL="0" indent="0" algn="l">
              <a:buFont typeface="Arial" panose="020B0604020202020204" pitchFamily="34" charset="0"/>
              <a:buNone/>
            </a:pPr>
            <a:r>
              <a:rPr lang="en-US" dirty="0"/>
              <a:t>Compensation Efficiency: </a:t>
            </a:r>
          </a:p>
          <a:p>
            <a:pPr marL="0" indent="0" algn="l">
              <a:buFont typeface="Arial" panose="020B0604020202020204" pitchFamily="34" charset="0"/>
              <a:buNone/>
            </a:pPr>
            <a:r>
              <a:rPr lang="en-US" b="0" i="0" dirty="0">
                <a:solidFill>
                  <a:srgbClr val="272727"/>
                </a:solidFill>
                <a:effectLst/>
                <a:latin typeface="Font-book"/>
              </a:rPr>
              <a:t>Talent attraction and retention:</a:t>
            </a:r>
          </a:p>
          <a:p>
            <a:pPr marL="0" indent="0" algn="l">
              <a:buFont typeface="Arial" panose="020B0604020202020204" pitchFamily="34" charset="0"/>
              <a:buNone/>
            </a:pPr>
            <a:r>
              <a:rPr lang="en-US" b="0" i="0" dirty="0">
                <a:solidFill>
                  <a:srgbClr val="272727"/>
                </a:solidFill>
                <a:effectLst/>
                <a:latin typeface="Font-book"/>
              </a:rPr>
              <a:t>Reduced financial stress:</a:t>
            </a:r>
          </a:p>
          <a:p>
            <a:pPr marL="0" indent="0" algn="l">
              <a:buFont typeface="Arial" panose="020B0604020202020204" pitchFamily="34" charset="0"/>
              <a:buNone/>
            </a:pPr>
            <a:r>
              <a:rPr lang="en-US" b="0" i="0" dirty="0">
                <a:solidFill>
                  <a:srgbClr val="272727"/>
                </a:solidFill>
                <a:effectLst/>
                <a:latin typeface="Font-book"/>
              </a:rPr>
              <a:t>ESG considerations: </a:t>
            </a:r>
          </a:p>
          <a:p>
            <a:endParaRPr lang="en-US" dirty="0"/>
          </a:p>
          <a:p>
            <a:endParaRPr lang="en-US" dirty="0"/>
          </a:p>
        </p:txBody>
      </p:sp>
      <p:sp>
        <p:nvSpPr>
          <p:cNvPr id="4" name="Slide Number Placeholder 3"/>
          <p:cNvSpPr>
            <a:spLocks noGrp="1"/>
          </p:cNvSpPr>
          <p:nvPr>
            <p:ph type="sldNum" sz="quarter" idx="5"/>
          </p:nvPr>
        </p:nvSpPr>
        <p:spPr/>
        <p:txBody>
          <a:bodyPr/>
          <a:lstStyle/>
          <a:p>
            <a:fld id="{87C90E9B-B6B6-474C-9E65-FF7267ADD87D}" type="slidenum">
              <a:rPr lang="en-US" smtClean="0"/>
              <a:t>5</a:t>
            </a:fld>
            <a:endParaRPr lang="en-US"/>
          </a:p>
        </p:txBody>
      </p:sp>
    </p:spTree>
    <p:extLst>
      <p:ext uri="{BB962C8B-B14F-4D97-AF65-F5344CB8AC3E}">
        <p14:creationId xmlns:p14="http://schemas.microsoft.com/office/powerpoint/2010/main" val="1991902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C90E9B-B6B6-474C-9E65-FF7267ADD87D}" type="slidenum">
              <a:rPr lang="en-US" smtClean="0"/>
              <a:t>6</a:t>
            </a:fld>
            <a:endParaRPr lang="en-US"/>
          </a:p>
        </p:txBody>
      </p:sp>
    </p:spTree>
    <p:extLst>
      <p:ext uri="{BB962C8B-B14F-4D97-AF65-F5344CB8AC3E}">
        <p14:creationId xmlns:p14="http://schemas.microsoft.com/office/powerpoint/2010/main" val="1862743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F99D84EB-61E5-AF41-87A0-5D0E7FF4DD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19DEC964-96C0-EC46-9A4A-754264027B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“Recall back to the original </a:t>
            </a:r>
            <a:r>
              <a:rPr lang="en-US" i="1" dirty="0"/>
              <a:t>Value of a Good Pension</a:t>
            </a:r>
            <a:r>
              <a:rPr lang="en-US" i="0" dirty="0"/>
              <a:t> research…”</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i="0" dirty="0"/>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b="0" i="0" dirty="0">
                <a:solidFill>
                  <a:srgbClr val="272727"/>
                </a:solidFill>
                <a:effectLst/>
                <a:latin typeface="Font-book"/>
              </a:rPr>
              <a:t>The first three value drivers can be applied by any individual saving for retirement, as well as anyone in a collective savings arrangement. The last three drivers are generally more of a benefit of collective savings arrangements, but considering the impact they can have, there is clearly work required to make them more accessible to all Canadians.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i="0" dirty="0"/>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b="0" i="0" dirty="0">
                <a:solidFill>
                  <a:srgbClr val="272727"/>
                </a:solidFill>
                <a:effectLst/>
                <a:latin typeface="Font-book"/>
              </a:rPr>
              <a:t>When used in combination, the five value drivers can significantly enhance your ability to save for retirement. </a:t>
            </a:r>
            <a:endParaRPr lang="en-US" i="0" dirty="0"/>
          </a:p>
        </p:txBody>
      </p:sp>
      <p:sp>
        <p:nvSpPr>
          <p:cNvPr id="9219" name="Slide Number Placeholder 3">
            <a:extLst>
              <a:ext uri="{FF2B5EF4-FFF2-40B4-BE49-F238E27FC236}">
                <a16:creationId xmlns:a16="http://schemas.microsoft.com/office/drawing/2014/main" id="{D67257FB-FEE9-9249-B041-E4646E6A91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7F35F51-6567-5A4A-B31E-2D4F4A15F379}" type="slidenum">
              <a:rPr lang="en-US" altLang="en-US"/>
              <a:pPr fontAlgn="base">
                <a:spcBef>
                  <a:spcPct val="0"/>
                </a:spcBef>
                <a:spcAft>
                  <a:spcPct val="0"/>
                </a:spcAft>
              </a:pPr>
              <a:t>7</a:t>
            </a:fld>
            <a:endParaRPr lang="en-US" altLang="en-US"/>
          </a:p>
        </p:txBody>
      </p:sp>
    </p:spTree>
    <p:extLst>
      <p:ext uri="{BB962C8B-B14F-4D97-AF65-F5344CB8AC3E}">
        <p14:creationId xmlns:p14="http://schemas.microsoft.com/office/powerpoint/2010/main" val="866890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dirty="0"/>
              <a:t>When looking at “value for money” - Lifetime contributions required to achieve 70% replacement rate for a typical worker is 4x less expensive in a Canada-model pension plan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b="0" i="0" dirty="0">
              <a:solidFill>
                <a:srgbClr val="272727"/>
              </a:solidFill>
              <a:effectLst/>
              <a:latin typeface="Font-book"/>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b="0" i="0" dirty="0">
                <a:solidFill>
                  <a:srgbClr val="272727"/>
                </a:solidFill>
                <a:effectLst/>
                <a:latin typeface="Font-book"/>
              </a:rPr>
              <a:t>When these drivers are used in combination, the average individual could see their cost of retirement reduced by almost $900,000.</a:t>
            </a:r>
            <a:endParaRPr lang="en-US" dirty="0"/>
          </a:p>
          <a:p>
            <a:endParaRPr lang="en-US" dirty="0"/>
          </a:p>
        </p:txBody>
      </p:sp>
      <p:sp>
        <p:nvSpPr>
          <p:cNvPr id="4" name="Slide Number Placeholder 3"/>
          <p:cNvSpPr>
            <a:spLocks noGrp="1"/>
          </p:cNvSpPr>
          <p:nvPr>
            <p:ph type="sldNum" sz="quarter" idx="5"/>
          </p:nvPr>
        </p:nvSpPr>
        <p:spPr/>
        <p:txBody>
          <a:bodyPr/>
          <a:lstStyle/>
          <a:p>
            <a:fld id="{87C90E9B-B6B6-474C-9E65-FF7267ADD87D}" type="slidenum">
              <a:rPr lang="en-US" smtClean="0"/>
              <a:t>8</a:t>
            </a:fld>
            <a:endParaRPr lang="en-US"/>
          </a:p>
        </p:txBody>
      </p:sp>
    </p:spTree>
    <p:extLst>
      <p:ext uri="{BB962C8B-B14F-4D97-AF65-F5344CB8AC3E}">
        <p14:creationId xmlns:p14="http://schemas.microsoft.com/office/powerpoint/2010/main" val="302917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solidFill>
                  <a:srgbClr val="FFFFFF"/>
                </a:solidFill>
                <a:effectLst/>
                <a:latin typeface="Font-book"/>
              </a:rPr>
              <a:t>When an employer offers a Canada-model pension plan rather than no pension plan at all, a representative worker could increase their pay available for other uses (i.e., not retirement) by an average of 69%, or about $26,600 per year. Workers in high-quality plans can thus take home more in pay each year without sacrificing their retirement security.</a:t>
            </a:r>
          </a:p>
          <a:p>
            <a:pPr marL="171450" indent="-171450">
              <a:buFont typeface="Arial" panose="020B0604020202020204" pitchFamily="34" charset="0"/>
              <a:buChar char="•"/>
            </a:pPr>
            <a:endParaRPr lang="en-US" i="0" dirty="0">
              <a:solidFill>
                <a:srgbClr val="FFFFFF"/>
              </a:solidFill>
              <a:effectLst/>
              <a:latin typeface="Font-book"/>
            </a:endParaRPr>
          </a:p>
          <a:p>
            <a:pPr marL="171450" indent="-171450">
              <a:buFont typeface="Arial" panose="020B0604020202020204" pitchFamily="34" charset="0"/>
              <a:buChar char="•"/>
            </a:pPr>
            <a:endParaRPr lang="en-US" i="0" dirty="0">
              <a:solidFill>
                <a:srgbClr val="FFFFFF"/>
              </a:solidFill>
              <a:effectLst/>
              <a:latin typeface="Font-book"/>
            </a:endParaRPr>
          </a:p>
        </p:txBody>
      </p:sp>
      <p:sp>
        <p:nvSpPr>
          <p:cNvPr id="4" name="Slide Number Placeholder 3"/>
          <p:cNvSpPr>
            <a:spLocks noGrp="1"/>
          </p:cNvSpPr>
          <p:nvPr>
            <p:ph type="sldNum" sz="quarter" idx="5"/>
          </p:nvPr>
        </p:nvSpPr>
        <p:spPr/>
        <p:txBody>
          <a:bodyPr/>
          <a:lstStyle/>
          <a:p>
            <a:fld id="{87C90E9B-B6B6-474C-9E65-FF7267ADD87D}" type="slidenum">
              <a:rPr lang="en-US" smtClean="0"/>
              <a:t>9</a:t>
            </a:fld>
            <a:endParaRPr lang="en-US"/>
          </a:p>
        </p:txBody>
      </p:sp>
    </p:spTree>
    <p:extLst>
      <p:ext uri="{BB962C8B-B14F-4D97-AF65-F5344CB8AC3E}">
        <p14:creationId xmlns:p14="http://schemas.microsoft.com/office/powerpoint/2010/main" val="1438242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solidFill>
                  <a:srgbClr val="000000"/>
                </a:solidFill>
                <a:latin typeface="Calibri"/>
                <a:cs typeface="Calibri"/>
              </a:rPr>
              <a:t> This chart breaks</a:t>
            </a:r>
            <a:r>
              <a:rPr lang="en-US" dirty="0"/>
              <a:t> down the contribution of each of the five value drivers to the $26,570 difference in pay available for other uses by Sophia, between the typical individual approach and the Canada-model pension plan. There is significantly more compensation efficiency through workplace retirement models on the right end of the spectrum. Workers in high-quality plans can take home thousands of dollars more in pay each year without sacrificing their retirement security.</a:t>
            </a:r>
          </a:p>
          <a:p>
            <a:pPr>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solidFill>
                  <a:srgbClr val="FFFFFF"/>
                </a:solidFill>
                <a:latin typeface="Font-book"/>
              </a:rPr>
              <a:t>Similar</a:t>
            </a:r>
            <a:r>
              <a:rPr lang="en-US" b="0" i="0" dirty="0">
                <a:solidFill>
                  <a:srgbClr val="FFFFFF"/>
                </a:solidFill>
                <a:effectLst/>
                <a:latin typeface="Font-book"/>
              </a:rPr>
              <a:t> to NIRS’ “</a:t>
            </a:r>
            <a:r>
              <a:rPr lang="en-US" b="0" i="1" dirty="0">
                <a:solidFill>
                  <a:srgbClr val="FFFFFF"/>
                </a:solidFill>
                <a:effectLst/>
                <a:latin typeface="Font-book"/>
              </a:rPr>
              <a:t>Better Bang for your Buck</a:t>
            </a:r>
            <a:r>
              <a:rPr lang="en-US" b="0" i="0" dirty="0">
                <a:solidFill>
                  <a:srgbClr val="FFFFFF"/>
                </a:solidFill>
                <a:effectLst/>
                <a:latin typeface="Font-book"/>
              </a:rPr>
              <a:t>” research, by pooling longevity and investment risk, avoiding poor investment decisions, and taking into account the impact of fees and costs, both employers and employees enjoy better value for their money without sacrificing their income security.</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7C90E9B-B6B6-474C-9E65-FF7267ADD87D}" type="slidenum">
              <a:rPr lang="en-US" smtClean="0"/>
              <a:t>10</a:t>
            </a:fld>
            <a:endParaRPr lang="en-US"/>
          </a:p>
        </p:txBody>
      </p:sp>
    </p:spTree>
    <p:extLst>
      <p:ext uri="{BB962C8B-B14F-4D97-AF65-F5344CB8AC3E}">
        <p14:creationId xmlns:p14="http://schemas.microsoft.com/office/powerpoint/2010/main" val="4051577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6" name="Group 10">
            <a:extLst>
              <a:ext uri="{FF2B5EF4-FFF2-40B4-BE49-F238E27FC236}">
                <a16:creationId xmlns:a16="http://schemas.microsoft.com/office/drawing/2014/main" id="{9E59F626-4534-B845-8684-D24AF9CCEC9C}"/>
              </a:ext>
            </a:extLst>
          </p:cNvPr>
          <p:cNvGrpSpPr>
            <a:grpSpLocks/>
          </p:cNvGrpSpPr>
          <p:nvPr userDrawn="1"/>
        </p:nvGrpSpPr>
        <p:grpSpPr bwMode="auto">
          <a:xfrm>
            <a:off x="517525" y="6232525"/>
            <a:ext cx="2727325" cy="231775"/>
            <a:chOff x="7096569" y="554469"/>
            <a:chExt cx="4688591" cy="400498"/>
          </a:xfrm>
        </p:grpSpPr>
        <p:pic>
          <p:nvPicPr>
            <p:cNvPr id="11" name="Picture 11">
              <a:extLst>
                <a:ext uri="{FF2B5EF4-FFF2-40B4-BE49-F238E27FC236}">
                  <a16:creationId xmlns:a16="http://schemas.microsoft.com/office/drawing/2014/main" id="{2A526953-3873-5A47-802D-FABB17005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0943" y="591548"/>
              <a:ext cx="2494217" cy="2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Logo&#10;&#10;Description automatically generated">
              <a:extLst>
                <a:ext uri="{FF2B5EF4-FFF2-40B4-BE49-F238E27FC236}">
                  <a16:creationId xmlns:a16="http://schemas.microsoft.com/office/drawing/2014/main" id="{5BBB5582-A684-FB46-BB5A-3CA5BB77C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28" t="18323" r="6389" b="18323"/>
            <a:stretch>
              <a:fillRect/>
            </a:stretch>
          </p:blipFill>
          <p:spPr bwMode="auto">
            <a:xfrm>
              <a:off x="7096569" y="554469"/>
              <a:ext cx="1559700" cy="40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A picture containing text, person&#10;&#10;Description automatically generated">
            <a:extLst>
              <a:ext uri="{FF2B5EF4-FFF2-40B4-BE49-F238E27FC236}">
                <a16:creationId xmlns:a16="http://schemas.microsoft.com/office/drawing/2014/main" id="{6D17B3DC-BA63-C440-8D10-B8CFA9F95AFD}"/>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25066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10">
            <a:extLst>
              <a:ext uri="{FF2B5EF4-FFF2-40B4-BE49-F238E27FC236}">
                <a16:creationId xmlns:a16="http://schemas.microsoft.com/office/drawing/2014/main" id="{C3A57A27-69A7-8247-AF56-B53AF12CA155}"/>
              </a:ext>
            </a:extLst>
          </p:cNvPr>
          <p:cNvGrpSpPr>
            <a:grpSpLocks/>
          </p:cNvGrpSpPr>
          <p:nvPr userDrawn="1"/>
        </p:nvGrpSpPr>
        <p:grpSpPr bwMode="auto">
          <a:xfrm>
            <a:off x="517525" y="6232525"/>
            <a:ext cx="2727325" cy="231775"/>
            <a:chOff x="7096569" y="554469"/>
            <a:chExt cx="4688591" cy="400498"/>
          </a:xfrm>
        </p:grpSpPr>
        <p:pic>
          <p:nvPicPr>
            <p:cNvPr id="6" name="Picture 11">
              <a:extLst>
                <a:ext uri="{FF2B5EF4-FFF2-40B4-BE49-F238E27FC236}">
                  <a16:creationId xmlns:a16="http://schemas.microsoft.com/office/drawing/2014/main" id="{24E49416-1EA2-994B-B5A8-680FBF2AB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0943" y="591548"/>
              <a:ext cx="2494217" cy="2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Logo&#10;&#10;Description automatically generated">
              <a:extLst>
                <a:ext uri="{FF2B5EF4-FFF2-40B4-BE49-F238E27FC236}">
                  <a16:creationId xmlns:a16="http://schemas.microsoft.com/office/drawing/2014/main" id="{150DDC88-0E5B-4046-A1BA-B3A7391CC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528" t="18323" r="6389" b="18323"/>
            <a:stretch>
              <a:fillRect/>
            </a:stretch>
          </p:blipFill>
          <p:spPr bwMode="auto">
            <a:xfrm>
              <a:off x="7096569" y="554469"/>
              <a:ext cx="1559700" cy="40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Slide Number Placeholder 5">
            <a:extLst>
              <a:ext uri="{FF2B5EF4-FFF2-40B4-BE49-F238E27FC236}">
                <a16:creationId xmlns:a16="http://schemas.microsoft.com/office/drawing/2014/main" id="{856B2C5B-2D68-B346-A785-6C1205318D94}"/>
              </a:ext>
            </a:extLst>
          </p:cNvPr>
          <p:cNvSpPr>
            <a:spLocks noGrp="1"/>
          </p:cNvSpPr>
          <p:nvPr>
            <p:ph type="sldNum" sz="quarter" idx="12"/>
          </p:nvPr>
        </p:nvSpPr>
        <p:spPr>
          <a:xfrm>
            <a:off x="11174277" y="6189096"/>
            <a:ext cx="500197" cy="365125"/>
          </a:xfrm>
        </p:spPr>
        <p:txBody>
          <a:bodyPr lIns="0" tIns="0" rIns="0" bIns="0"/>
          <a:lstStyle>
            <a:lvl1pPr>
              <a:defRPr sz="800">
                <a:solidFill>
                  <a:schemeClr val="tx1">
                    <a:lumMod val="50000"/>
                    <a:lumOff val="50000"/>
                  </a:schemeClr>
                </a:solidFill>
                <a:latin typeface="Arial" panose="020B0604020202020204" pitchFamily="34" charset="0"/>
                <a:cs typeface="Arial" panose="020B0604020202020204" pitchFamily="34" charset="0"/>
              </a:defRPr>
            </a:lvl1pPr>
          </a:lstStyle>
          <a:p>
            <a:fld id="{5C95BEC4-4105-7C4D-9B5F-6FD65CA12BAF}" type="slidenum">
              <a:rPr lang="en-US" smtClean="0"/>
              <a:pPr/>
              <a:t>‹#›</a:t>
            </a:fld>
            <a:endParaRPr lang="en-US"/>
          </a:p>
        </p:txBody>
      </p:sp>
    </p:spTree>
    <p:extLst>
      <p:ext uri="{BB962C8B-B14F-4D97-AF65-F5344CB8AC3E}">
        <p14:creationId xmlns:p14="http://schemas.microsoft.com/office/powerpoint/2010/main" val="18336260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F7D490-FCF7-1741-8A7B-5508B3A412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256C4E-9107-4345-B576-ACE801E6F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7484F-A3EB-3940-BCFE-4ACFF174D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A549AEB-8FE6-5B4B-AD3E-E72AF69DC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DCD8E4-02F1-E948-93AC-8B63A2A7F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5BEC4-4105-7C4D-9B5F-6FD65CA12BAF}" type="slidenum">
              <a:rPr lang="en-US" smtClean="0"/>
              <a:t>‹#›</a:t>
            </a:fld>
            <a:endParaRPr lang="en-US"/>
          </a:p>
        </p:txBody>
      </p:sp>
    </p:spTree>
    <p:extLst>
      <p:ext uri="{BB962C8B-B14F-4D97-AF65-F5344CB8AC3E}">
        <p14:creationId xmlns:p14="http://schemas.microsoft.com/office/powerpoint/2010/main" val="103014941"/>
      </p:ext>
    </p:extLst>
  </p:cSld>
  <p:clrMap bg1="lt1" tx1="dk1" bg2="lt2" tx2="dk2" accent1="accent1" accent2="accent2" accent3="accent3" accent4="accent4" accent5="accent5" accent6="accent6" hlink="hlink" folHlink="folHlink"/>
  <p:sldLayoutIdLst>
    <p:sldLayoutId id="2147483649" r:id="rId1"/>
    <p:sldLayoutId id="214748365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hoopp.com/docs/default-source/about-hoopp-library/advocacy/2021-canadian-employer-pension-survey-report-presentation-deck.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s://hoopp.com/docs/default-source/about-hoopp-library/advocacy/2021-canadian-employer-pension-survey-report-presentation-deck.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C7B18A4F-264E-5349-8AD5-22C3FC43DE64}"/>
              </a:ext>
            </a:extLst>
          </p:cNvPr>
          <p:cNvPicPr>
            <a:picLocks noChangeAspect="1"/>
          </p:cNvPicPr>
          <p:nvPr/>
        </p:nvPicPr>
        <p:blipFill>
          <a:blip r:embed="rId2"/>
          <a:stretch>
            <a:fillRect/>
          </a:stretch>
        </p:blipFill>
        <p:spPr>
          <a:xfrm>
            <a:off x="0" y="0"/>
            <a:ext cx="12192000" cy="6858000"/>
          </a:xfrm>
          <a:prstGeom prst="rect">
            <a:avLst/>
          </a:prstGeom>
        </p:spPr>
      </p:pic>
      <p:sp>
        <p:nvSpPr>
          <p:cNvPr id="3074" name="TextBox 7">
            <a:extLst>
              <a:ext uri="{FF2B5EF4-FFF2-40B4-BE49-F238E27FC236}">
                <a16:creationId xmlns:a16="http://schemas.microsoft.com/office/drawing/2014/main" id="{072C6B2B-A0CC-1546-BB91-BD3C5CE2F02A}"/>
              </a:ext>
            </a:extLst>
          </p:cNvPr>
          <p:cNvSpPr txBox="1">
            <a:spLocks noChangeArrowheads="1"/>
          </p:cNvSpPr>
          <p:nvPr/>
        </p:nvSpPr>
        <p:spPr bwMode="auto">
          <a:xfrm>
            <a:off x="515938" y="671146"/>
            <a:ext cx="6070397"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400" dirty="0">
                <a:solidFill>
                  <a:srgbClr val="0070C0"/>
                </a:solidFill>
                <a:latin typeface="Arial" panose="020B0604020202020204" pitchFamily="34" charset="0"/>
                <a:ea typeface="Roboto Light" panose="02000000000000000000" pitchFamily="2" charset="0"/>
                <a:cs typeface="Arial" panose="020B0604020202020204" pitchFamily="34" charset="0"/>
              </a:rPr>
              <a:t>The Value of a Good Pension: </a:t>
            </a:r>
            <a:br>
              <a:rPr lang="en-US" altLang="en-US" sz="3400" b="1" dirty="0">
                <a:solidFill>
                  <a:srgbClr val="0070C0"/>
                </a:solidFill>
                <a:latin typeface="Arial" panose="020B0604020202020204" pitchFamily="34" charset="0"/>
                <a:ea typeface="Roboto Light" panose="02000000000000000000" pitchFamily="2" charset="0"/>
                <a:cs typeface="Arial" panose="020B0604020202020204" pitchFamily="34" charset="0"/>
              </a:rPr>
            </a:br>
            <a:r>
              <a:rPr lang="en-US" altLang="en-US" sz="3400" dirty="0">
                <a:latin typeface="Arial" panose="020B0604020202020204" pitchFamily="34" charset="0"/>
                <a:ea typeface="Roboto Light" panose="02000000000000000000" pitchFamily="2" charset="0"/>
                <a:cs typeface="Arial" panose="020B0604020202020204" pitchFamily="34" charset="0"/>
              </a:rPr>
              <a:t>The business case for good workplace retirement plans</a:t>
            </a:r>
          </a:p>
        </p:txBody>
      </p:sp>
      <p:sp>
        <p:nvSpPr>
          <p:cNvPr id="9" name="TextBox 8">
            <a:extLst>
              <a:ext uri="{FF2B5EF4-FFF2-40B4-BE49-F238E27FC236}">
                <a16:creationId xmlns:a16="http://schemas.microsoft.com/office/drawing/2014/main" id="{CA4B579C-A440-C24E-B2B7-56DD298215A3}"/>
              </a:ext>
            </a:extLst>
          </p:cNvPr>
          <p:cNvSpPr txBox="1"/>
          <p:nvPr/>
        </p:nvSpPr>
        <p:spPr>
          <a:xfrm>
            <a:off x="515938" y="2411323"/>
            <a:ext cx="5548775" cy="381771"/>
          </a:xfrm>
          <a:prstGeom prst="rect">
            <a:avLst/>
          </a:prstGeom>
          <a:noFill/>
        </p:spPr>
        <p:txBody>
          <a:bodyPr wrap="square">
            <a:spAutoFit/>
          </a:bodyPr>
          <a:lstStyle/>
          <a:p>
            <a:pPr eaLnBrk="1" fontAlgn="auto" hangingPunct="1">
              <a:lnSpc>
                <a:spcPct val="114000"/>
              </a:lnSpc>
              <a:spcBef>
                <a:spcPts val="0"/>
              </a:spcBef>
              <a:spcAft>
                <a:spcPts val="0"/>
              </a:spcAft>
              <a:defRPr/>
            </a:pPr>
            <a:r>
              <a:rPr lang="en-US"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NIRS 13</a:t>
            </a:r>
            <a:r>
              <a:rPr lang="en-US" baseline="30000"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th</a:t>
            </a:r>
            <a:r>
              <a:rPr lang="en-US" dirty="0">
                <a:solidFill>
                  <a:schemeClr val="tx1">
                    <a:lumMod val="50000"/>
                    <a:lumOff val="50000"/>
                  </a:schemeClr>
                </a:solidFill>
                <a:latin typeface="Arial" panose="020B0604020202020204" pitchFamily="34" charset="0"/>
                <a:ea typeface="Roboto Light" panose="02000000000000000000" pitchFamily="2" charset="0"/>
                <a:cs typeface="Arial" panose="020B0604020202020204" pitchFamily="34" charset="0"/>
              </a:rPr>
              <a:t> Annual Retirement Policy Conference</a:t>
            </a:r>
          </a:p>
        </p:txBody>
      </p:sp>
      <p:sp>
        <p:nvSpPr>
          <p:cNvPr id="3076" name="TextBox 9">
            <a:extLst>
              <a:ext uri="{FF2B5EF4-FFF2-40B4-BE49-F238E27FC236}">
                <a16:creationId xmlns:a16="http://schemas.microsoft.com/office/drawing/2014/main" id="{16584063-736D-3645-800C-71DAC013957E}"/>
              </a:ext>
            </a:extLst>
          </p:cNvPr>
          <p:cNvSpPr txBox="1">
            <a:spLocks noChangeArrowheads="1"/>
          </p:cNvSpPr>
          <p:nvPr/>
        </p:nvSpPr>
        <p:spPr bwMode="auto">
          <a:xfrm>
            <a:off x="515938" y="4064907"/>
            <a:ext cx="3430970" cy="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a:spcAft>
                <a:spcPts val="1000"/>
              </a:spcAft>
            </a:pPr>
            <a:r>
              <a:rPr lang="en-US" altLang="en-US" sz="1000" b="1" dirty="0">
                <a:solidFill>
                  <a:srgbClr val="0070C0"/>
                </a:solidFill>
                <a:latin typeface="Arial"/>
                <a:cs typeface="Arial"/>
              </a:rPr>
              <a:t>Darryl Mabini</a:t>
            </a:r>
            <a:br>
              <a:rPr lang="en-US" altLang="en-US" sz="1000" b="1" dirty="0">
                <a:latin typeface="Arial" panose="020B0604020202020204" pitchFamily="34" charset="0"/>
                <a:cs typeface="Arial" panose="020B0604020202020204" pitchFamily="34" charset="0"/>
              </a:rPr>
            </a:br>
            <a:r>
              <a:rPr lang="en-US" altLang="en-US" sz="1000" dirty="0">
                <a:solidFill>
                  <a:srgbClr val="000000"/>
                </a:solidFill>
                <a:latin typeface="Arial"/>
                <a:cs typeface="Arial"/>
              </a:rPr>
              <a:t>Assistant Vice-President, Stakeholder Engagement &amp; Research, Healthcare of Ontario Pension Plan (HOOPP)	</a:t>
            </a:r>
            <a:endParaRPr lang="en-US" dirty="0"/>
          </a:p>
          <a:p>
            <a:pPr eaLnBrk="1" hangingPunct="1">
              <a:spcAft>
                <a:spcPts val="1000"/>
              </a:spcAft>
            </a:pPr>
            <a:endParaRPr lang="en-US" altLang="en-US" sz="1000" dirty="0">
              <a:solidFill>
                <a:srgbClr val="000000"/>
              </a:solidFill>
              <a:latin typeface="Arial"/>
              <a:cs typeface="Arial"/>
            </a:endParaRPr>
          </a:p>
        </p:txBody>
      </p:sp>
      <p:sp>
        <p:nvSpPr>
          <p:cNvPr id="3077" name="TextBox 11">
            <a:extLst>
              <a:ext uri="{FF2B5EF4-FFF2-40B4-BE49-F238E27FC236}">
                <a16:creationId xmlns:a16="http://schemas.microsoft.com/office/drawing/2014/main" id="{66AF639B-7169-1E44-B665-04C1791C03FA}"/>
              </a:ext>
            </a:extLst>
          </p:cNvPr>
          <p:cNvSpPr txBox="1">
            <a:spLocks noChangeArrowheads="1"/>
          </p:cNvSpPr>
          <p:nvPr/>
        </p:nvSpPr>
        <p:spPr bwMode="auto">
          <a:xfrm>
            <a:off x="515938" y="3305223"/>
            <a:ext cx="3199115" cy="62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defTabSz="342900">
              <a:defRPr>
                <a:solidFill>
                  <a:schemeClr val="tx1"/>
                </a:solidFill>
                <a:latin typeface="Calibri" panose="020F0502020204030204" pitchFamily="34" charset="0"/>
              </a:defRPr>
            </a:lvl1pPr>
            <a:lvl2pPr marL="742950" indent="-285750" defTabSz="342900">
              <a:defRPr>
                <a:solidFill>
                  <a:schemeClr val="tx1"/>
                </a:solidFill>
                <a:latin typeface="Calibri" panose="020F0502020204030204" pitchFamily="34" charset="0"/>
              </a:defRPr>
            </a:lvl2pPr>
            <a:lvl3pPr marL="1143000" indent="-228600" defTabSz="342900">
              <a:defRPr>
                <a:solidFill>
                  <a:schemeClr val="tx1"/>
                </a:solidFill>
                <a:latin typeface="Calibri" panose="020F0502020204030204" pitchFamily="34" charset="0"/>
              </a:defRPr>
            </a:lvl3pPr>
            <a:lvl4pPr marL="1600200" indent="-228600" defTabSz="342900">
              <a:defRPr>
                <a:solidFill>
                  <a:schemeClr val="tx1"/>
                </a:solidFill>
                <a:latin typeface="Calibri" panose="020F0502020204030204" pitchFamily="34" charset="0"/>
              </a:defRPr>
            </a:lvl4pPr>
            <a:lvl5pPr marL="2057400" indent="-228600" defTabSz="342900">
              <a:defRPr>
                <a:solidFill>
                  <a:schemeClr val="tx1"/>
                </a:solidFill>
                <a:latin typeface="Calibri" panose="020F0502020204030204" pitchFamily="34" charset="0"/>
              </a:defRPr>
            </a:lvl5pPr>
            <a:lvl6pPr marL="2514600" indent="-228600" defTabSz="342900" fontAlgn="base">
              <a:spcBef>
                <a:spcPct val="0"/>
              </a:spcBef>
              <a:spcAft>
                <a:spcPct val="0"/>
              </a:spcAft>
              <a:defRPr>
                <a:solidFill>
                  <a:schemeClr val="tx1"/>
                </a:solidFill>
                <a:latin typeface="Calibri" panose="020F0502020204030204" pitchFamily="34" charset="0"/>
              </a:defRPr>
            </a:lvl6pPr>
            <a:lvl7pPr marL="2971800" indent="-228600" defTabSz="342900" fontAlgn="base">
              <a:spcBef>
                <a:spcPct val="0"/>
              </a:spcBef>
              <a:spcAft>
                <a:spcPct val="0"/>
              </a:spcAft>
              <a:defRPr>
                <a:solidFill>
                  <a:schemeClr val="tx1"/>
                </a:solidFill>
                <a:latin typeface="Calibri" panose="020F0502020204030204" pitchFamily="34" charset="0"/>
              </a:defRPr>
            </a:lvl7pPr>
            <a:lvl8pPr marL="3429000" indent="-228600" defTabSz="342900" fontAlgn="base">
              <a:spcBef>
                <a:spcPct val="0"/>
              </a:spcBef>
              <a:spcAft>
                <a:spcPct val="0"/>
              </a:spcAft>
              <a:defRPr>
                <a:solidFill>
                  <a:schemeClr val="tx1"/>
                </a:solidFill>
                <a:latin typeface="Calibri" panose="020F0502020204030204" pitchFamily="34" charset="0"/>
              </a:defRPr>
            </a:lvl8pPr>
            <a:lvl9pPr marL="3886200" indent="-228600" defTabSz="342900" fontAlgn="base">
              <a:spcBef>
                <a:spcPct val="0"/>
              </a:spcBef>
              <a:spcAft>
                <a:spcPct val="0"/>
              </a:spcAft>
              <a:defRPr>
                <a:solidFill>
                  <a:schemeClr val="tx1"/>
                </a:solidFill>
                <a:latin typeface="Calibri" panose="020F0502020204030204" pitchFamily="34" charset="0"/>
              </a:defRPr>
            </a:lvl9pPr>
          </a:lstStyle>
          <a:p>
            <a:pPr eaLnBrk="1" hangingPunct="1">
              <a:lnSpc>
                <a:spcPct val="113000"/>
              </a:lnSpc>
            </a:pPr>
            <a:r>
              <a:rPr lang="en-US" altLang="en-US" sz="1600" b="1" dirty="0">
                <a:solidFill>
                  <a:srgbClr val="0070C0"/>
                </a:solidFill>
                <a:latin typeface="Arial"/>
                <a:cs typeface="Arial"/>
              </a:rPr>
              <a:t>Tuesday, March 1, 2022</a:t>
            </a:r>
            <a:br>
              <a:rPr lang="en-US" altLang="en-US" sz="1600" b="1" baseline="30000" dirty="0">
                <a:latin typeface="Arial" panose="020B0604020202020204" pitchFamily="34" charset="0"/>
                <a:cs typeface="Arial" panose="020B0604020202020204" pitchFamily="34" charset="0"/>
              </a:rPr>
            </a:br>
            <a:r>
              <a:rPr lang="en-US" altLang="en-US" sz="1600" b="1" dirty="0">
                <a:solidFill>
                  <a:srgbClr val="0070C0"/>
                </a:solidFill>
                <a:latin typeface="Arial"/>
                <a:cs typeface="Arial"/>
              </a:rPr>
              <a:t>1:50 p.m. – 2:20 p.m. EST</a:t>
            </a:r>
          </a:p>
        </p:txBody>
      </p:sp>
      <p:sp>
        <p:nvSpPr>
          <p:cNvPr id="2" name="Slide Number Placeholder 1">
            <a:extLst>
              <a:ext uri="{FF2B5EF4-FFF2-40B4-BE49-F238E27FC236}">
                <a16:creationId xmlns:a16="http://schemas.microsoft.com/office/drawing/2014/main" id="{5A5BECB9-873E-F846-BC3C-97CA79967B60}"/>
              </a:ext>
            </a:extLst>
          </p:cNvPr>
          <p:cNvSpPr>
            <a:spLocks noGrp="1"/>
          </p:cNvSpPr>
          <p:nvPr>
            <p:ph type="sldNum" sz="quarter" idx="4294967295"/>
          </p:nvPr>
        </p:nvSpPr>
        <p:spPr>
          <a:xfrm>
            <a:off x="8610600" y="6356350"/>
            <a:ext cx="2743200" cy="365125"/>
          </a:xfrm>
        </p:spPr>
        <p:txBody>
          <a:bodyPr/>
          <a:lstStyle/>
          <a:p>
            <a:fld id="{5C95BEC4-4105-7C4D-9B5F-6FD65CA12BAF}" type="slidenum">
              <a:rPr lang="en-US" smtClean="0"/>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957E08B9-853B-8D4F-8D4C-EACD546F6F61}"/>
              </a:ext>
            </a:extLst>
          </p:cNvPr>
          <p:cNvSpPr txBox="1">
            <a:spLocks noChangeArrowheads="1"/>
          </p:cNvSpPr>
          <p:nvPr/>
        </p:nvSpPr>
        <p:spPr bwMode="auto">
          <a:xfrm>
            <a:off x="515938" y="657225"/>
            <a:ext cx="10779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t>Employers and employees can get </a:t>
            </a:r>
            <a:b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br>
            <a: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t>better bang for their collective buck</a:t>
            </a:r>
          </a:p>
        </p:txBody>
      </p:sp>
      <p:sp>
        <p:nvSpPr>
          <p:cNvPr id="8" name="TextBox 27">
            <a:extLst>
              <a:ext uri="{FF2B5EF4-FFF2-40B4-BE49-F238E27FC236}">
                <a16:creationId xmlns:a16="http://schemas.microsoft.com/office/drawing/2014/main" id="{BB226660-10F9-FF4B-891E-20D2A2F6C618}"/>
              </a:ext>
            </a:extLst>
          </p:cNvPr>
          <p:cNvSpPr txBox="1">
            <a:spLocks noChangeArrowheads="1"/>
          </p:cNvSpPr>
          <p:nvPr/>
        </p:nvSpPr>
        <p:spPr bwMode="auto">
          <a:xfrm>
            <a:off x="515938" y="1857554"/>
            <a:ext cx="75418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sz="1400" b="1" dirty="0">
                <a:latin typeface="Arial" panose="020B0604020202020204" pitchFamily="34" charset="0"/>
                <a:ea typeface="Roboto" panose="02000000000000000000" pitchFamily="2" charset="0"/>
                <a:cs typeface="Arial" panose="020B0604020202020204" pitchFamily="34" charset="0"/>
              </a:rPr>
              <a:t>How the value drivers contribute to greater compensation efficiency</a:t>
            </a:r>
          </a:p>
        </p:txBody>
      </p:sp>
      <p:sp>
        <p:nvSpPr>
          <p:cNvPr id="20" name="Slide Number Placeholder 19">
            <a:extLst>
              <a:ext uri="{FF2B5EF4-FFF2-40B4-BE49-F238E27FC236}">
                <a16:creationId xmlns:a16="http://schemas.microsoft.com/office/drawing/2014/main" id="{8543199A-DDB8-6740-B1F6-5F1B87F5E1FA}"/>
              </a:ext>
            </a:extLst>
          </p:cNvPr>
          <p:cNvSpPr>
            <a:spLocks noGrp="1"/>
          </p:cNvSpPr>
          <p:nvPr>
            <p:ph type="sldNum" sz="quarter" idx="12"/>
          </p:nvPr>
        </p:nvSpPr>
        <p:spPr/>
        <p:txBody>
          <a:bodyPr/>
          <a:lstStyle/>
          <a:p>
            <a:fld id="{5C95BEC4-4105-7C4D-9B5F-6FD65CA12BAF}" type="slidenum">
              <a:rPr lang="en-US" smtClean="0">
                <a:solidFill>
                  <a:schemeClr val="bg1"/>
                </a:solidFill>
              </a:rPr>
              <a:pPr/>
              <a:t>10</a:t>
            </a:fld>
            <a:endParaRPr lang="en-US">
              <a:solidFill>
                <a:schemeClr val="bg1"/>
              </a:solidFill>
            </a:endParaRPr>
          </a:p>
        </p:txBody>
      </p:sp>
      <p:pic>
        <p:nvPicPr>
          <p:cNvPr id="3" name="Picture 2" descr="A picture containing text, person, indoor, computer&#10;&#10;Description automatically generated">
            <a:extLst>
              <a:ext uri="{FF2B5EF4-FFF2-40B4-BE49-F238E27FC236}">
                <a16:creationId xmlns:a16="http://schemas.microsoft.com/office/drawing/2014/main" id="{AC5C8D06-D956-D046-A32D-14EF3E7FA28D}"/>
              </a:ext>
            </a:extLst>
          </p:cNvPr>
          <p:cNvPicPr>
            <a:picLocks noChangeAspect="1"/>
          </p:cNvPicPr>
          <p:nvPr/>
        </p:nvPicPr>
        <p:blipFill rotWithShape="1">
          <a:blip r:embed="rId3"/>
          <a:srcRect l="63498" r="7752"/>
          <a:stretch/>
        </p:blipFill>
        <p:spPr>
          <a:xfrm>
            <a:off x="8686800" y="9874"/>
            <a:ext cx="3505200" cy="6858000"/>
          </a:xfrm>
          <a:prstGeom prst="rect">
            <a:avLst/>
          </a:prstGeom>
        </p:spPr>
      </p:pic>
      <p:pic>
        <p:nvPicPr>
          <p:cNvPr id="9" name="Picture 8" descr="Graphical user interface, text&#10;&#10;Description automatically generated">
            <a:extLst>
              <a:ext uri="{FF2B5EF4-FFF2-40B4-BE49-F238E27FC236}">
                <a16:creationId xmlns:a16="http://schemas.microsoft.com/office/drawing/2014/main" id="{32E3E0D9-CC12-2D4E-A358-6796D0C015FC}"/>
              </a:ext>
            </a:extLst>
          </p:cNvPr>
          <p:cNvPicPr>
            <a:picLocks noChangeAspect="1"/>
          </p:cNvPicPr>
          <p:nvPr/>
        </p:nvPicPr>
        <p:blipFill>
          <a:blip r:embed="rId4"/>
          <a:stretch>
            <a:fillRect/>
          </a:stretch>
        </p:blipFill>
        <p:spPr>
          <a:xfrm>
            <a:off x="658813" y="2240265"/>
            <a:ext cx="6630824" cy="3729839"/>
          </a:xfrm>
          <a:prstGeom prst="rect">
            <a:avLst/>
          </a:prstGeom>
        </p:spPr>
      </p:pic>
      <p:sp>
        <p:nvSpPr>
          <p:cNvPr id="7" name="TextBox 6">
            <a:extLst>
              <a:ext uri="{FF2B5EF4-FFF2-40B4-BE49-F238E27FC236}">
                <a16:creationId xmlns:a16="http://schemas.microsoft.com/office/drawing/2014/main" id="{2CF4819E-9B60-434F-83D5-939EADEDD971}"/>
              </a:ext>
            </a:extLst>
          </p:cNvPr>
          <p:cNvSpPr txBox="1"/>
          <p:nvPr/>
        </p:nvSpPr>
        <p:spPr>
          <a:xfrm>
            <a:off x="2951244" y="4365744"/>
            <a:ext cx="1650125" cy="461665"/>
          </a:xfrm>
          <a:prstGeom prst="rect">
            <a:avLst/>
          </a:prstGeom>
          <a:noFill/>
        </p:spPr>
        <p:txBody>
          <a:bodyPr wrap="square" rtlCol="0">
            <a:spAutoFit/>
          </a:bodyPr>
          <a:lstStyle/>
          <a:p>
            <a:pPr algn="ctr"/>
            <a:r>
              <a:rPr lang="en-US" sz="1200" i="1" dirty="0">
                <a:solidFill>
                  <a:schemeClr val="tx1">
                    <a:lumMod val="65000"/>
                    <a:lumOff val="35000"/>
                  </a:schemeClr>
                </a:solidFill>
              </a:rPr>
              <a:t>In Canadian Dollars ($CAD)</a:t>
            </a:r>
          </a:p>
        </p:txBody>
      </p:sp>
    </p:spTree>
    <p:extLst>
      <p:ext uri="{BB962C8B-B14F-4D97-AF65-F5344CB8AC3E}">
        <p14:creationId xmlns:p14="http://schemas.microsoft.com/office/powerpoint/2010/main" val="321326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7F759A37-1DBF-9047-B7FA-C124E7A77293}"/>
              </a:ext>
            </a:extLst>
          </p:cNvPr>
          <p:cNvSpPr txBox="1">
            <a:spLocks noChangeArrowheads="1"/>
          </p:cNvSpPr>
          <p:nvPr/>
        </p:nvSpPr>
        <p:spPr bwMode="auto">
          <a:xfrm>
            <a:off x="515938" y="681009"/>
            <a:ext cx="10779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a:solidFill>
                  <a:srgbClr val="0070C0"/>
                </a:solidFill>
                <a:latin typeface="Arial" panose="020B0604020202020204" pitchFamily="34" charset="0"/>
                <a:ea typeface="Roboto Light" panose="02000000000000000000" pitchFamily="2" charset="0"/>
                <a:cs typeface="Arial" panose="020B0604020202020204" pitchFamily="34" charset="0"/>
              </a:rPr>
              <a:t>Portability of retirement plans increase </a:t>
            </a:r>
            <a:br>
              <a:rPr lang="en-US" altLang="en-US" sz="3600">
                <a:solidFill>
                  <a:srgbClr val="0070C0"/>
                </a:solidFill>
                <a:latin typeface="Arial" panose="020B0604020202020204" pitchFamily="34" charset="0"/>
                <a:ea typeface="Roboto Light" panose="02000000000000000000" pitchFamily="2" charset="0"/>
                <a:cs typeface="Arial" panose="020B0604020202020204" pitchFamily="34" charset="0"/>
              </a:rPr>
            </a:br>
            <a:r>
              <a:rPr lang="en-US" altLang="en-US" sz="3600">
                <a:solidFill>
                  <a:srgbClr val="0070C0"/>
                </a:solidFill>
                <a:latin typeface="Arial" panose="020B0604020202020204" pitchFamily="34" charset="0"/>
                <a:ea typeface="Roboto Light" panose="02000000000000000000" pitchFamily="2" charset="0"/>
                <a:cs typeface="Arial" panose="020B0604020202020204" pitchFamily="34" charset="0"/>
              </a:rPr>
              <a:t>retirement income and security</a:t>
            </a:r>
          </a:p>
        </p:txBody>
      </p:sp>
      <p:sp>
        <p:nvSpPr>
          <p:cNvPr id="13" name="Slide Number Placeholder 12">
            <a:extLst>
              <a:ext uri="{FF2B5EF4-FFF2-40B4-BE49-F238E27FC236}">
                <a16:creationId xmlns:a16="http://schemas.microsoft.com/office/drawing/2014/main" id="{EDD4596A-9097-8843-A4B6-71BFD32C3A76}"/>
              </a:ext>
            </a:extLst>
          </p:cNvPr>
          <p:cNvSpPr>
            <a:spLocks noGrp="1"/>
          </p:cNvSpPr>
          <p:nvPr>
            <p:ph type="sldNum" sz="quarter" idx="12"/>
          </p:nvPr>
        </p:nvSpPr>
        <p:spPr/>
        <p:txBody>
          <a:bodyPr/>
          <a:lstStyle/>
          <a:p>
            <a:fld id="{5C95BEC4-4105-7C4D-9B5F-6FD65CA12BAF}" type="slidenum">
              <a:rPr lang="en-US" smtClean="0"/>
              <a:pPr/>
              <a:t>11</a:t>
            </a:fld>
            <a:endParaRPr lang="en-US"/>
          </a:p>
        </p:txBody>
      </p:sp>
      <p:cxnSp>
        <p:nvCxnSpPr>
          <p:cNvPr id="14" name="Straight Connector 13">
            <a:extLst>
              <a:ext uri="{FF2B5EF4-FFF2-40B4-BE49-F238E27FC236}">
                <a16:creationId xmlns:a16="http://schemas.microsoft.com/office/drawing/2014/main" id="{7FBA3C86-A03B-044B-A629-637B8ED52585}"/>
              </a:ext>
            </a:extLst>
          </p:cNvPr>
          <p:cNvCxnSpPr>
            <a:cxnSpLocks/>
          </p:cNvCxnSpPr>
          <p:nvPr/>
        </p:nvCxnSpPr>
        <p:spPr>
          <a:xfrm>
            <a:off x="8960570" y="2291242"/>
            <a:ext cx="1663966" cy="298628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F0B2ABB-3DE7-3A4D-9802-EA0A083990F3}"/>
              </a:ext>
            </a:extLst>
          </p:cNvPr>
          <p:cNvSpPr/>
          <p:nvPr/>
        </p:nvSpPr>
        <p:spPr>
          <a:xfrm>
            <a:off x="8960570" y="3029472"/>
            <a:ext cx="3099731" cy="1761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15BE391-E53C-A842-9854-BB112093A4A9}"/>
              </a:ext>
            </a:extLst>
          </p:cNvPr>
          <p:cNvSpPr txBox="1"/>
          <p:nvPr/>
        </p:nvSpPr>
        <p:spPr>
          <a:xfrm>
            <a:off x="8862923" y="2980748"/>
            <a:ext cx="2911233" cy="1761251"/>
          </a:xfrm>
          <a:prstGeom prst="rect">
            <a:avLst/>
          </a:prstGeom>
          <a:noFill/>
        </p:spPr>
        <p:txBody>
          <a:bodyPr wrap="square" rtlCol="0">
            <a:spAutoFit/>
          </a:bodyPr>
          <a:lstStyle/>
          <a:p>
            <a:pPr>
              <a:lnSpc>
                <a:spcPts val="2200"/>
              </a:lnSpc>
              <a:spcBef>
                <a:spcPts val="800"/>
              </a:spcBef>
              <a:spcAft>
                <a:spcPts val="800"/>
              </a:spcAft>
            </a:pPr>
            <a:r>
              <a:rPr lang="en-US" sz="1600" b="1" i="1" dirty="0">
                <a:solidFill>
                  <a:srgbClr val="0070C0"/>
                </a:solidFill>
                <a:latin typeface="Arial" panose="020B0604020202020204" pitchFamily="34" charset="0"/>
                <a:cs typeface="Arial" panose="020B0604020202020204" pitchFamily="34" charset="0"/>
              </a:rPr>
              <a:t>The portability of a workplace retirement plan can mean that the same amount of savings leads to a materially different level of retirement security.</a:t>
            </a:r>
          </a:p>
        </p:txBody>
      </p:sp>
      <p:pic>
        <p:nvPicPr>
          <p:cNvPr id="3" name="Picture 2" descr="Graphical user interface, text&#10;&#10;Description automatically generated">
            <a:extLst>
              <a:ext uri="{FF2B5EF4-FFF2-40B4-BE49-F238E27FC236}">
                <a16:creationId xmlns:a16="http://schemas.microsoft.com/office/drawing/2014/main" id="{10070070-8003-2240-AB80-2C9AA7E7BA7E}"/>
              </a:ext>
            </a:extLst>
          </p:cNvPr>
          <p:cNvPicPr>
            <a:picLocks noChangeAspect="1"/>
          </p:cNvPicPr>
          <p:nvPr/>
        </p:nvPicPr>
        <p:blipFill rotWithShape="1">
          <a:blip r:embed="rId3"/>
          <a:srcRect l="5147" t="7585" r="6770" b="9654"/>
          <a:stretch/>
        </p:blipFill>
        <p:spPr>
          <a:xfrm>
            <a:off x="658813" y="1948737"/>
            <a:ext cx="7237796" cy="3825274"/>
          </a:xfrm>
          <a:prstGeom prst="rect">
            <a:avLst/>
          </a:prstGeom>
        </p:spPr>
      </p:pic>
    </p:spTree>
    <p:extLst>
      <p:ext uri="{BB962C8B-B14F-4D97-AF65-F5344CB8AC3E}">
        <p14:creationId xmlns:p14="http://schemas.microsoft.com/office/powerpoint/2010/main" val="2955843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a:extLst>
              <a:ext uri="{FF2B5EF4-FFF2-40B4-BE49-F238E27FC236}">
                <a16:creationId xmlns:a16="http://schemas.microsoft.com/office/drawing/2014/main" id="{2B54366B-98CA-884D-A833-29F1CA9756FF}"/>
              </a:ext>
            </a:extLst>
          </p:cNvPr>
          <p:cNvSpPr>
            <a:spLocks noGrp="1"/>
          </p:cNvSpPr>
          <p:nvPr>
            <p:ph type="sldNum" sz="quarter" idx="12"/>
          </p:nvPr>
        </p:nvSpPr>
        <p:spPr/>
        <p:txBody>
          <a:bodyPr/>
          <a:lstStyle/>
          <a:p>
            <a:fld id="{5C95BEC4-4105-7C4D-9B5F-6FD65CA12BAF}" type="slidenum">
              <a:rPr lang="en-US" smtClean="0"/>
              <a:pPr/>
              <a:t>12</a:t>
            </a:fld>
            <a:endParaRPr lang="en-US"/>
          </a:p>
        </p:txBody>
      </p:sp>
      <p:grpSp>
        <p:nvGrpSpPr>
          <p:cNvPr id="2" name="Group 1">
            <a:extLst>
              <a:ext uri="{FF2B5EF4-FFF2-40B4-BE49-F238E27FC236}">
                <a16:creationId xmlns:a16="http://schemas.microsoft.com/office/drawing/2014/main" id="{A833AC34-EA13-6645-AC85-571353A00CB1}"/>
              </a:ext>
            </a:extLst>
          </p:cNvPr>
          <p:cNvGrpSpPr/>
          <p:nvPr/>
        </p:nvGrpSpPr>
        <p:grpSpPr>
          <a:xfrm>
            <a:off x="1266077" y="1215343"/>
            <a:ext cx="9659847" cy="3993266"/>
            <a:chOff x="1241291" y="1215343"/>
            <a:chExt cx="9659847" cy="3993266"/>
          </a:xfrm>
        </p:grpSpPr>
        <p:sp>
          <p:nvSpPr>
            <p:cNvPr id="14" name="Rectangle 13">
              <a:extLst>
                <a:ext uri="{FF2B5EF4-FFF2-40B4-BE49-F238E27FC236}">
                  <a16:creationId xmlns:a16="http://schemas.microsoft.com/office/drawing/2014/main" id="{495BAAE6-7C01-0D4A-B141-D49E128A0901}"/>
                </a:ext>
              </a:extLst>
            </p:cNvPr>
            <p:cNvSpPr/>
            <p:nvPr/>
          </p:nvSpPr>
          <p:spPr>
            <a:xfrm>
              <a:off x="1241291" y="3401453"/>
              <a:ext cx="2186542" cy="1807156"/>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Compensation</a:t>
              </a:r>
              <a:br>
                <a:rPr lang="en-US" sz="1400" b="1">
                  <a:solidFill>
                    <a:schemeClr val="tx1"/>
                  </a:solidFill>
                  <a:latin typeface="Arial" panose="020B0604020202020204" pitchFamily="34" charset="0"/>
                  <a:cs typeface="Arial" panose="020B0604020202020204" pitchFamily="34" charset="0"/>
                </a:rPr>
              </a:br>
              <a:r>
                <a:rPr lang="en-US" sz="1400" b="1">
                  <a:solidFill>
                    <a:schemeClr val="tx1"/>
                  </a:solidFill>
                  <a:latin typeface="Arial" panose="020B0604020202020204" pitchFamily="34" charset="0"/>
                  <a:cs typeface="Arial" panose="020B0604020202020204" pitchFamily="34" charset="0"/>
                </a:rPr>
                <a:t>efficiency</a:t>
              </a:r>
            </a:p>
          </p:txBody>
        </p:sp>
        <p:sp>
          <p:nvSpPr>
            <p:cNvPr id="19" name="Rectangle 18">
              <a:extLst>
                <a:ext uri="{FF2B5EF4-FFF2-40B4-BE49-F238E27FC236}">
                  <a16:creationId xmlns:a16="http://schemas.microsoft.com/office/drawing/2014/main" id="{DDF15F89-020D-3E47-997C-EFFB31D669D1}"/>
                </a:ext>
              </a:extLst>
            </p:cNvPr>
            <p:cNvSpPr/>
            <p:nvPr/>
          </p:nvSpPr>
          <p:spPr>
            <a:xfrm>
              <a:off x="3732392" y="3401453"/>
              <a:ext cx="2186542" cy="180715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Talent attraction and retention</a:t>
              </a:r>
            </a:p>
          </p:txBody>
        </p:sp>
        <p:sp>
          <p:nvSpPr>
            <p:cNvPr id="20" name="Rectangle 19">
              <a:extLst>
                <a:ext uri="{FF2B5EF4-FFF2-40B4-BE49-F238E27FC236}">
                  <a16:creationId xmlns:a16="http://schemas.microsoft.com/office/drawing/2014/main" id="{7FEC3BE4-263A-D044-9741-AC78D78DEDF3}"/>
                </a:ext>
              </a:extLst>
            </p:cNvPr>
            <p:cNvSpPr/>
            <p:nvPr/>
          </p:nvSpPr>
          <p:spPr>
            <a:xfrm>
              <a:off x="6223493" y="3401453"/>
              <a:ext cx="2186542" cy="1807156"/>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Reduced </a:t>
              </a:r>
              <a:br>
                <a:rPr lang="en-US" sz="1400" b="1">
                  <a:solidFill>
                    <a:schemeClr val="tx1"/>
                  </a:solidFill>
                  <a:latin typeface="Arial" panose="020B0604020202020204" pitchFamily="34" charset="0"/>
                  <a:cs typeface="Arial" panose="020B0604020202020204" pitchFamily="34" charset="0"/>
                </a:rPr>
              </a:br>
              <a:r>
                <a:rPr lang="en-US" sz="1400" b="1">
                  <a:solidFill>
                    <a:schemeClr val="tx1"/>
                  </a:solidFill>
                  <a:latin typeface="Arial" panose="020B0604020202020204" pitchFamily="34" charset="0"/>
                  <a:cs typeface="Arial" panose="020B0604020202020204" pitchFamily="34" charset="0"/>
                </a:rPr>
                <a:t>financial stress</a:t>
              </a:r>
            </a:p>
          </p:txBody>
        </p:sp>
        <p:sp>
          <p:nvSpPr>
            <p:cNvPr id="21" name="Rectangle 20">
              <a:extLst>
                <a:ext uri="{FF2B5EF4-FFF2-40B4-BE49-F238E27FC236}">
                  <a16:creationId xmlns:a16="http://schemas.microsoft.com/office/drawing/2014/main" id="{EFEC156E-71F3-9544-8AB5-CBFF5DB009E4}"/>
                </a:ext>
              </a:extLst>
            </p:cNvPr>
            <p:cNvSpPr/>
            <p:nvPr/>
          </p:nvSpPr>
          <p:spPr>
            <a:xfrm>
              <a:off x="8714596" y="3401453"/>
              <a:ext cx="2186542" cy="1807156"/>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ESG considerations</a:t>
              </a:r>
            </a:p>
          </p:txBody>
        </p:sp>
        <p:sp>
          <p:nvSpPr>
            <p:cNvPr id="13" name="Up Arrow 12">
              <a:extLst>
                <a:ext uri="{FF2B5EF4-FFF2-40B4-BE49-F238E27FC236}">
                  <a16:creationId xmlns:a16="http://schemas.microsoft.com/office/drawing/2014/main" id="{AB248957-6F54-FC43-9AC3-5B798FB7988C}"/>
                </a:ext>
              </a:extLst>
            </p:cNvPr>
            <p:cNvSpPr/>
            <p:nvPr/>
          </p:nvSpPr>
          <p:spPr>
            <a:xfrm>
              <a:off x="1911694" y="2115115"/>
              <a:ext cx="826170" cy="98323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EE92D19A-6B1E-DC4D-B600-3E1C457B5F6C}"/>
                </a:ext>
              </a:extLst>
            </p:cNvPr>
            <p:cNvSpPr/>
            <p:nvPr/>
          </p:nvSpPr>
          <p:spPr bwMode="auto">
            <a:xfrm>
              <a:off x="1241291" y="1215343"/>
              <a:ext cx="9659847" cy="61026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Ins="432000" bIns="0" anchor="ctr"/>
            <a:lstStyle/>
            <a:p>
              <a:pPr algn="ctr" eaLnBrk="1" fontAlgn="auto" hangingPunct="1">
                <a:spcBef>
                  <a:spcPts val="0"/>
                </a:spcBef>
                <a:spcAft>
                  <a:spcPts val="0"/>
                </a:spcAft>
                <a:buClr>
                  <a:schemeClr val="bg1"/>
                </a:buClr>
                <a:defRPr/>
              </a:pPr>
              <a:r>
                <a:rPr lang="en-CA" sz="1600" b="1">
                  <a:solidFill>
                    <a:schemeClr val="bg1"/>
                  </a:solidFill>
                  <a:latin typeface="Arial" panose="020B0604020202020204" pitchFamily="34" charset="0"/>
                  <a:ea typeface="Roboto" panose="02000000000000000000" pitchFamily="2" charset="0"/>
                  <a:cs typeface="Arial" panose="020B0604020202020204" pitchFamily="34" charset="0"/>
                </a:rPr>
                <a:t>Business case for good workplace retirement plans</a:t>
              </a:r>
            </a:p>
          </p:txBody>
        </p:sp>
        <p:sp>
          <p:nvSpPr>
            <p:cNvPr id="15" name="Up Arrow 14">
              <a:extLst>
                <a:ext uri="{FF2B5EF4-FFF2-40B4-BE49-F238E27FC236}">
                  <a16:creationId xmlns:a16="http://schemas.microsoft.com/office/drawing/2014/main" id="{51235FAA-B0FC-604A-8D18-CAE1B7603A03}"/>
                </a:ext>
              </a:extLst>
            </p:cNvPr>
            <p:cNvSpPr/>
            <p:nvPr/>
          </p:nvSpPr>
          <p:spPr>
            <a:xfrm>
              <a:off x="4419075" y="2114561"/>
              <a:ext cx="826170" cy="983235"/>
            </a:xfrm>
            <a:prstGeom prst="upArrow">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sp>
          <p:nvSpPr>
            <p:cNvPr id="16" name="Up Arrow 15">
              <a:extLst>
                <a:ext uri="{FF2B5EF4-FFF2-40B4-BE49-F238E27FC236}">
                  <a16:creationId xmlns:a16="http://schemas.microsoft.com/office/drawing/2014/main" id="{D9ABA9BD-0869-CC46-8CAF-BFDCA9D32B00}"/>
                </a:ext>
              </a:extLst>
            </p:cNvPr>
            <p:cNvSpPr/>
            <p:nvPr/>
          </p:nvSpPr>
          <p:spPr>
            <a:xfrm>
              <a:off x="6896547" y="2114560"/>
              <a:ext cx="826170" cy="98323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sp>
          <p:nvSpPr>
            <p:cNvPr id="17" name="Up Arrow 16">
              <a:extLst>
                <a:ext uri="{FF2B5EF4-FFF2-40B4-BE49-F238E27FC236}">
                  <a16:creationId xmlns:a16="http://schemas.microsoft.com/office/drawing/2014/main" id="{805B1FF3-C36E-4D47-A6A6-C28FDE0896F7}"/>
                </a:ext>
              </a:extLst>
            </p:cNvPr>
            <p:cNvSpPr/>
            <p:nvPr/>
          </p:nvSpPr>
          <p:spPr>
            <a:xfrm>
              <a:off x="9394781" y="2115116"/>
              <a:ext cx="826170" cy="98323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B8E09265-1F95-B44A-ACB7-B053223F2231}"/>
                </a:ext>
              </a:extLst>
            </p:cNvPr>
            <p:cNvPicPr>
              <a:picLocks noChangeAspect="1"/>
            </p:cNvPicPr>
            <p:nvPr/>
          </p:nvPicPr>
          <p:blipFill>
            <a:blip r:embed="rId3">
              <a:duotone>
                <a:schemeClr val="accent3">
                  <a:shade val="45000"/>
                  <a:satMod val="135000"/>
                </a:schemeClr>
                <a:prstClr val="white"/>
              </a:duotone>
            </a:blip>
            <a:stretch>
              <a:fillRect/>
            </a:stretch>
          </p:blipFill>
          <p:spPr>
            <a:xfrm flipH="1">
              <a:off x="9273542" y="2837487"/>
              <a:ext cx="1113194" cy="1126827"/>
            </a:xfrm>
            <a:prstGeom prst="rect">
              <a:avLst/>
            </a:prstGeom>
            <a:solidFill>
              <a:schemeClr val="bg1">
                <a:lumMod val="75000"/>
              </a:schemeClr>
            </a:solidFill>
            <a:ln>
              <a:noFill/>
            </a:ln>
          </p:spPr>
        </p:pic>
        <p:pic>
          <p:nvPicPr>
            <p:cNvPr id="9" name="Picture 8" descr="Icon&#10;&#10;Description automatically generated">
              <a:extLst>
                <a:ext uri="{FF2B5EF4-FFF2-40B4-BE49-F238E27FC236}">
                  <a16:creationId xmlns:a16="http://schemas.microsoft.com/office/drawing/2014/main" id="{78252A32-EFFE-6E4E-A6FF-312EE1FF926C}"/>
                </a:ext>
              </a:extLst>
            </p:cNvPr>
            <p:cNvPicPr>
              <a:picLocks noChangeAspect="1"/>
            </p:cNvPicPr>
            <p:nvPr/>
          </p:nvPicPr>
          <p:blipFill>
            <a:blip r:embed="rId4">
              <a:duotone>
                <a:schemeClr val="accent3">
                  <a:shade val="45000"/>
                  <a:satMod val="135000"/>
                </a:schemeClr>
                <a:prstClr val="white"/>
              </a:duotone>
            </a:blip>
            <a:stretch>
              <a:fillRect/>
            </a:stretch>
          </p:blipFill>
          <p:spPr>
            <a:xfrm flipH="1">
              <a:off x="6775308" y="2838041"/>
              <a:ext cx="1113194" cy="1126827"/>
            </a:xfrm>
            <a:prstGeom prst="rect">
              <a:avLst/>
            </a:prstGeom>
            <a:solidFill>
              <a:schemeClr val="bg1">
                <a:lumMod val="75000"/>
              </a:schemeClr>
            </a:solidFill>
            <a:ln>
              <a:noFill/>
            </a:ln>
          </p:spPr>
        </p:pic>
        <p:pic>
          <p:nvPicPr>
            <p:cNvPr id="10" name="Picture 9" descr="Icon&#10;&#10;Description automatically generated">
              <a:extLst>
                <a:ext uri="{FF2B5EF4-FFF2-40B4-BE49-F238E27FC236}">
                  <a16:creationId xmlns:a16="http://schemas.microsoft.com/office/drawing/2014/main" id="{BA9E5B30-2F81-BC4C-A726-AA4B6093C673}"/>
                </a:ext>
              </a:extLst>
            </p:cNvPr>
            <p:cNvPicPr>
              <a:picLocks noChangeAspect="1"/>
            </p:cNvPicPr>
            <p:nvPr/>
          </p:nvPicPr>
          <p:blipFill>
            <a:blip r:embed="rId5"/>
            <a:stretch>
              <a:fillRect/>
            </a:stretch>
          </p:blipFill>
          <p:spPr>
            <a:xfrm flipH="1">
              <a:off x="4277074" y="2837487"/>
              <a:ext cx="1113194" cy="1126827"/>
            </a:xfrm>
            <a:prstGeom prst="rect">
              <a:avLst/>
            </a:prstGeom>
          </p:spPr>
        </p:pic>
        <p:pic>
          <p:nvPicPr>
            <p:cNvPr id="11" name="Picture 10" descr="Icon&#10;&#10;Description automatically generated">
              <a:extLst>
                <a:ext uri="{FF2B5EF4-FFF2-40B4-BE49-F238E27FC236}">
                  <a16:creationId xmlns:a16="http://schemas.microsoft.com/office/drawing/2014/main" id="{35371A9C-86FC-F849-BF88-EFD5FB850659}"/>
                </a:ext>
              </a:extLst>
            </p:cNvPr>
            <p:cNvPicPr>
              <a:picLocks noChangeAspect="1"/>
            </p:cNvPicPr>
            <p:nvPr/>
          </p:nvPicPr>
          <p:blipFill>
            <a:blip r:embed="rId6">
              <a:duotone>
                <a:schemeClr val="accent3">
                  <a:shade val="45000"/>
                  <a:satMod val="135000"/>
                </a:schemeClr>
                <a:prstClr val="white"/>
              </a:duotone>
            </a:blip>
            <a:stretch>
              <a:fillRect/>
            </a:stretch>
          </p:blipFill>
          <p:spPr>
            <a:xfrm flipH="1">
              <a:off x="1768182" y="2838040"/>
              <a:ext cx="1113197" cy="1126828"/>
            </a:xfrm>
            <a:prstGeom prst="rect">
              <a:avLst/>
            </a:prstGeom>
            <a:solidFill>
              <a:schemeClr val="bg1">
                <a:lumMod val="75000"/>
              </a:schemeClr>
            </a:solidFill>
            <a:ln>
              <a:noFill/>
            </a:ln>
          </p:spPr>
        </p:pic>
      </p:grpSp>
    </p:spTree>
    <p:extLst>
      <p:ext uri="{BB962C8B-B14F-4D97-AF65-F5344CB8AC3E}">
        <p14:creationId xmlns:p14="http://schemas.microsoft.com/office/powerpoint/2010/main" val="1189943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2">
            <a:extLst>
              <a:ext uri="{FF2B5EF4-FFF2-40B4-BE49-F238E27FC236}">
                <a16:creationId xmlns:a16="http://schemas.microsoft.com/office/drawing/2014/main" id="{2A171C61-AA35-3842-AB82-92BD5FA3E95E}"/>
              </a:ext>
            </a:extLst>
          </p:cNvPr>
          <p:cNvSpPr txBox="1">
            <a:spLocks noChangeArrowheads="1"/>
          </p:cNvSpPr>
          <p:nvPr/>
        </p:nvSpPr>
        <p:spPr bwMode="auto">
          <a:xfrm>
            <a:off x="515938" y="664895"/>
            <a:ext cx="9361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t>Offering a workplace retirement plan </a:t>
            </a:r>
            <a:b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br>
            <a: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t>delivers ROI to employers</a:t>
            </a:r>
          </a:p>
        </p:txBody>
      </p:sp>
      <p:sp>
        <p:nvSpPr>
          <p:cNvPr id="13" name="TextBox 27">
            <a:extLst>
              <a:ext uri="{FF2B5EF4-FFF2-40B4-BE49-F238E27FC236}">
                <a16:creationId xmlns:a16="http://schemas.microsoft.com/office/drawing/2014/main" id="{E07157C1-3061-B44E-8AF1-FB41DBEB6A83}"/>
              </a:ext>
            </a:extLst>
          </p:cNvPr>
          <p:cNvSpPr txBox="1">
            <a:spLocks noChangeArrowheads="1"/>
          </p:cNvSpPr>
          <p:nvPr/>
        </p:nvSpPr>
        <p:spPr bwMode="auto">
          <a:xfrm>
            <a:off x="658813" y="1983113"/>
            <a:ext cx="53879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sz="1400" b="1" dirty="0">
                <a:latin typeface="Arial" panose="020B0604020202020204" pitchFamily="34" charset="0"/>
                <a:ea typeface="Roboto" panose="02000000000000000000" pitchFamily="2" charset="0"/>
                <a:cs typeface="Arial" panose="020B0604020202020204" pitchFamily="34" charset="0"/>
              </a:rPr>
              <a:t>Importance for recruitment </a:t>
            </a:r>
            <a:br>
              <a:rPr lang="en-CA" altLang="en-US" sz="1400" b="1" dirty="0">
                <a:latin typeface="Arial" panose="020B0604020202020204" pitchFamily="34" charset="0"/>
                <a:ea typeface="Roboto" panose="02000000000000000000" pitchFamily="2" charset="0"/>
                <a:cs typeface="Arial" panose="020B0604020202020204" pitchFamily="34" charset="0"/>
              </a:rPr>
            </a:br>
            <a:r>
              <a:rPr lang="en-CA" altLang="en-US" sz="1400" b="1" dirty="0">
                <a:latin typeface="Arial" panose="020B0604020202020204" pitchFamily="34" charset="0"/>
                <a:ea typeface="Roboto" panose="02000000000000000000" pitchFamily="2" charset="0"/>
                <a:cs typeface="Arial" panose="020B0604020202020204" pitchFamily="34" charset="0"/>
              </a:rPr>
              <a:t>(among businesses providing benefits)</a:t>
            </a:r>
          </a:p>
        </p:txBody>
      </p:sp>
      <p:sp>
        <p:nvSpPr>
          <p:cNvPr id="17" name="TextBox 27">
            <a:extLst>
              <a:ext uri="{FF2B5EF4-FFF2-40B4-BE49-F238E27FC236}">
                <a16:creationId xmlns:a16="http://schemas.microsoft.com/office/drawing/2014/main" id="{26858D13-5551-DF4E-A33C-B9DBBFF1A33C}"/>
              </a:ext>
            </a:extLst>
          </p:cNvPr>
          <p:cNvSpPr txBox="1">
            <a:spLocks noChangeArrowheads="1"/>
          </p:cNvSpPr>
          <p:nvPr/>
        </p:nvSpPr>
        <p:spPr bwMode="auto">
          <a:xfrm>
            <a:off x="6153708" y="1983113"/>
            <a:ext cx="47885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sz="1400" b="1">
                <a:latin typeface="Arial" panose="020B0604020202020204" pitchFamily="34" charset="0"/>
                <a:ea typeface="Roboto" panose="02000000000000000000" pitchFamily="2" charset="0"/>
                <a:cs typeface="Arial" panose="020B0604020202020204" pitchFamily="34" charset="0"/>
              </a:rPr>
              <a:t>Importance for retention </a:t>
            </a:r>
            <a:br>
              <a:rPr lang="en-CA" altLang="en-US" sz="1400" b="1">
                <a:latin typeface="Arial" panose="020B0604020202020204" pitchFamily="34" charset="0"/>
                <a:ea typeface="Roboto" panose="02000000000000000000" pitchFamily="2" charset="0"/>
                <a:cs typeface="Arial" panose="020B0604020202020204" pitchFamily="34" charset="0"/>
              </a:rPr>
            </a:br>
            <a:r>
              <a:rPr lang="en-CA" altLang="en-US" sz="1400" b="1">
                <a:latin typeface="Arial" panose="020B0604020202020204" pitchFamily="34" charset="0"/>
                <a:ea typeface="Roboto" panose="02000000000000000000" pitchFamily="2" charset="0"/>
                <a:cs typeface="Arial" panose="020B0604020202020204" pitchFamily="34" charset="0"/>
              </a:rPr>
              <a:t>(among businesses providing benefits)</a:t>
            </a:r>
          </a:p>
        </p:txBody>
      </p:sp>
      <p:sp>
        <p:nvSpPr>
          <p:cNvPr id="32" name="TextBox 31">
            <a:extLst>
              <a:ext uri="{FF2B5EF4-FFF2-40B4-BE49-F238E27FC236}">
                <a16:creationId xmlns:a16="http://schemas.microsoft.com/office/drawing/2014/main" id="{5DBD3CB2-736E-1441-BAC5-50C6E1E24941}"/>
              </a:ext>
            </a:extLst>
          </p:cNvPr>
          <p:cNvSpPr txBox="1"/>
          <p:nvPr/>
        </p:nvSpPr>
        <p:spPr>
          <a:xfrm>
            <a:off x="658813" y="5784467"/>
            <a:ext cx="10716350" cy="320088"/>
          </a:xfrm>
          <a:prstGeom prst="rect">
            <a:avLst/>
          </a:prstGeom>
          <a:noFill/>
        </p:spPr>
        <p:txBody>
          <a:bodyPr wrap="square">
            <a:spAutoFit/>
          </a:bodyPr>
          <a:lstStyle/>
          <a:p>
            <a:pPr>
              <a:lnSpc>
                <a:spcPct val="110000"/>
              </a:lnSpc>
              <a:defRPr/>
            </a:pPr>
            <a:r>
              <a:rPr lang="en-CA" sz="700" dirty="0">
                <a:solidFill>
                  <a:schemeClr val="bg1">
                    <a:lumMod val="50000"/>
                  </a:schemeClr>
                </a:solidFill>
                <a:latin typeface="Arial" panose="020B0604020202020204" pitchFamily="34" charset="0"/>
                <a:cs typeface="Arial" panose="020B0604020202020204" pitchFamily="34" charset="0"/>
              </a:rPr>
              <a:t>Sources: Maru/Matchbox. Commissioned by Healthcare of Ontario Pension Plan (HOOPP), "Canadian Employer Pension Survey" (October 2021). </a:t>
            </a:r>
            <a:br>
              <a:rPr lang="en-CA" sz="700" dirty="0">
                <a:solidFill>
                  <a:schemeClr val="bg1">
                    <a:lumMod val="50000"/>
                  </a:schemeClr>
                </a:solidFill>
                <a:latin typeface="Arial" panose="020B0604020202020204" pitchFamily="34" charset="0"/>
                <a:cs typeface="Arial" panose="020B0604020202020204" pitchFamily="34" charset="0"/>
              </a:rPr>
            </a:br>
            <a:r>
              <a:rPr lang="en-CA" sz="700" u="sng" dirty="0">
                <a:solidFill>
                  <a:srgbClr val="0070C0"/>
                </a:solidFill>
                <a:latin typeface="Arial" panose="020B0604020202020204" pitchFamily="34" charset="0"/>
                <a:cs typeface="Arial" panose="020B0604020202020204" pitchFamily="34" charset="0"/>
                <a:hlinkClick r:id="rId3" tooltip="https://hoopp.com/docs/default-source/about-hoopp-library/advocacy/2021-canadian-employer-pension-survey-report-presentation-deck.pdf">
                  <a:extLst>
                    <a:ext uri="{A12FA001-AC4F-418D-AE19-62706E023703}">
                      <ahyp:hlinkClr xmlns:ahyp="http://schemas.microsoft.com/office/drawing/2018/hyperlinkcolor" val="tx"/>
                    </a:ext>
                  </a:extLst>
                </a:hlinkClick>
              </a:rPr>
              <a:t>https://hoopp.com/docs/default-source/about-hoopp-library/advocacy/2021-canadian-employer-pension-survey-report-presentation-deck.pdf</a:t>
            </a:r>
            <a:endParaRPr lang="en-CA" sz="700" dirty="0">
              <a:solidFill>
                <a:srgbClr val="0070C0"/>
              </a:solidFill>
              <a:latin typeface="Arial" panose="020B0604020202020204" pitchFamily="34" charset="0"/>
              <a:cs typeface="Arial" panose="020B0604020202020204" pitchFamily="34" charset="0"/>
            </a:endParaRPr>
          </a:p>
        </p:txBody>
      </p:sp>
      <p:sp>
        <p:nvSpPr>
          <p:cNvPr id="46" name="Slide Number Placeholder 45">
            <a:extLst>
              <a:ext uri="{FF2B5EF4-FFF2-40B4-BE49-F238E27FC236}">
                <a16:creationId xmlns:a16="http://schemas.microsoft.com/office/drawing/2014/main" id="{01885DE8-8F56-BD41-959B-C9766B11C20A}"/>
              </a:ext>
            </a:extLst>
          </p:cNvPr>
          <p:cNvSpPr>
            <a:spLocks noGrp="1"/>
          </p:cNvSpPr>
          <p:nvPr>
            <p:ph type="sldNum" sz="quarter" idx="12"/>
          </p:nvPr>
        </p:nvSpPr>
        <p:spPr/>
        <p:txBody>
          <a:bodyPr/>
          <a:lstStyle/>
          <a:p>
            <a:fld id="{5C95BEC4-4105-7C4D-9B5F-6FD65CA12BAF}" type="slidenum">
              <a:rPr lang="en-US" smtClean="0"/>
              <a:pPr/>
              <a:t>13</a:t>
            </a:fld>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A019B01D-10F9-DD48-8C25-15C5D7C53E94}"/>
              </a:ext>
            </a:extLst>
          </p:cNvPr>
          <p:cNvPicPr>
            <a:picLocks noChangeAspect="1"/>
          </p:cNvPicPr>
          <p:nvPr/>
        </p:nvPicPr>
        <p:blipFill rotWithShape="1">
          <a:blip r:embed="rId4"/>
          <a:srcRect b="13792"/>
          <a:stretch/>
        </p:blipFill>
        <p:spPr>
          <a:xfrm>
            <a:off x="324609" y="2624222"/>
            <a:ext cx="5829099" cy="2826658"/>
          </a:xfrm>
          <a:prstGeom prst="rect">
            <a:avLst/>
          </a:prstGeom>
        </p:spPr>
      </p:pic>
      <p:sp>
        <p:nvSpPr>
          <p:cNvPr id="21" name="TextBox 20">
            <a:extLst>
              <a:ext uri="{FF2B5EF4-FFF2-40B4-BE49-F238E27FC236}">
                <a16:creationId xmlns:a16="http://schemas.microsoft.com/office/drawing/2014/main" id="{6B6439FB-6614-F544-9279-65E7618BF5BB}"/>
              </a:ext>
            </a:extLst>
          </p:cNvPr>
          <p:cNvSpPr txBox="1"/>
          <p:nvPr/>
        </p:nvSpPr>
        <p:spPr>
          <a:xfrm>
            <a:off x="658813" y="5578973"/>
            <a:ext cx="3561220" cy="200055"/>
          </a:xfrm>
          <a:prstGeom prst="rect">
            <a:avLst/>
          </a:prstGeom>
          <a:noFill/>
        </p:spPr>
        <p:txBody>
          <a:bodyPr wrap="square">
            <a:spAutoFit/>
          </a:bodyPr>
          <a:lstStyle/>
          <a:p>
            <a:r>
              <a:rPr lang="en-CA" sz="700" dirty="0">
                <a:solidFill>
                  <a:schemeClr val="bg1">
                    <a:lumMod val="50000"/>
                  </a:schemeClr>
                </a:solidFill>
                <a:latin typeface="Arial" panose="020B0604020202020204" pitchFamily="34" charset="0"/>
                <a:cs typeface="Arial" panose="020B0604020202020204" pitchFamily="34" charset="0"/>
              </a:rPr>
              <a:t>* Defined benefit, defined contribution or Group RRSP / Group retirement plan</a:t>
            </a:r>
          </a:p>
        </p:txBody>
      </p:sp>
      <p:sp>
        <p:nvSpPr>
          <p:cNvPr id="25" name="TextBox 24">
            <a:extLst>
              <a:ext uri="{FF2B5EF4-FFF2-40B4-BE49-F238E27FC236}">
                <a16:creationId xmlns:a16="http://schemas.microsoft.com/office/drawing/2014/main" id="{730F56A2-045C-2B40-934A-B000A0A3EAF3}"/>
              </a:ext>
            </a:extLst>
          </p:cNvPr>
          <p:cNvSpPr txBox="1"/>
          <p:nvPr/>
        </p:nvSpPr>
        <p:spPr>
          <a:xfrm>
            <a:off x="6456839" y="5578973"/>
            <a:ext cx="3561220" cy="200055"/>
          </a:xfrm>
          <a:prstGeom prst="rect">
            <a:avLst/>
          </a:prstGeom>
          <a:noFill/>
        </p:spPr>
        <p:txBody>
          <a:bodyPr wrap="square">
            <a:spAutoFit/>
          </a:bodyPr>
          <a:lstStyle/>
          <a:p>
            <a:r>
              <a:rPr lang="en-CA" sz="700">
                <a:solidFill>
                  <a:schemeClr val="bg1">
                    <a:lumMod val="50000"/>
                  </a:schemeClr>
                </a:solidFill>
                <a:latin typeface="Arial" panose="020B0604020202020204" pitchFamily="34" charset="0"/>
                <a:cs typeface="Arial" panose="020B0604020202020204" pitchFamily="34" charset="0"/>
              </a:rPr>
              <a:t>* Defined benefit, defined contribution or Group RRSP / Group retirement plan</a:t>
            </a:r>
          </a:p>
        </p:txBody>
      </p:sp>
      <p:pic>
        <p:nvPicPr>
          <p:cNvPr id="3" name="Picture 2" descr="Graphical user interface&#10;&#10;Description automatically generated with low confidence">
            <a:extLst>
              <a:ext uri="{FF2B5EF4-FFF2-40B4-BE49-F238E27FC236}">
                <a16:creationId xmlns:a16="http://schemas.microsoft.com/office/drawing/2014/main" id="{78C5DC8B-5BA6-8F4C-BA35-AB130670836D}"/>
              </a:ext>
            </a:extLst>
          </p:cNvPr>
          <p:cNvPicPr>
            <a:picLocks noChangeAspect="1"/>
          </p:cNvPicPr>
          <p:nvPr/>
        </p:nvPicPr>
        <p:blipFill>
          <a:blip r:embed="rId5"/>
          <a:stretch>
            <a:fillRect/>
          </a:stretch>
        </p:blipFill>
        <p:spPr>
          <a:xfrm>
            <a:off x="6153708" y="2651108"/>
            <a:ext cx="5771068" cy="3246226"/>
          </a:xfrm>
          <a:prstGeom prst="rect">
            <a:avLst/>
          </a:prstGeom>
        </p:spPr>
      </p:pic>
      <p:sp>
        <p:nvSpPr>
          <p:cNvPr id="12" name="Rectangle 11">
            <a:extLst>
              <a:ext uri="{FF2B5EF4-FFF2-40B4-BE49-F238E27FC236}">
                <a16:creationId xmlns:a16="http://schemas.microsoft.com/office/drawing/2014/main" id="{DFE4B0FF-0E42-A74E-ACC1-0FCA4C84F276}"/>
              </a:ext>
            </a:extLst>
          </p:cNvPr>
          <p:cNvSpPr/>
          <p:nvPr/>
        </p:nvSpPr>
        <p:spPr>
          <a:xfrm>
            <a:off x="1607419" y="2843062"/>
            <a:ext cx="4488581" cy="13475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F2D2841-6D8F-2B4B-B3E4-C7BDDB95FD98}"/>
              </a:ext>
            </a:extLst>
          </p:cNvPr>
          <p:cNvSpPr/>
          <p:nvPr/>
        </p:nvSpPr>
        <p:spPr>
          <a:xfrm>
            <a:off x="7272034" y="3018456"/>
            <a:ext cx="4652742" cy="13749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822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a:extLst>
              <a:ext uri="{FF2B5EF4-FFF2-40B4-BE49-F238E27FC236}">
                <a16:creationId xmlns:a16="http://schemas.microsoft.com/office/drawing/2014/main" id="{2B54366B-98CA-884D-A833-29F1CA9756FF}"/>
              </a:ext>
            </a:extLst>
          </p:cNvPr>
          <p:cNvSpPr>
            <a:spLocks noGrp="1"/>
          </p:cNvSpPr>
          <p:nvPr>
            <p:ph type="sldNum" sz="quarter" idx="12"/>
          </p:nvPr>
        </p:nvSpPr>
        <p:spPr/>
        <p:txBody>
          <a:bodyPr/>
          <a:lstStyle/>
          <a:p>
            <a:fld id="{5C95BEC4-4105-7C4D-9B5F-6FD65CA12BAF}" type="slidenum">
              <a:rPr lang="en-US" smtClean="0"/>
              <a:pPr/>
              <a:t>14</a:t>
            </a:fld>
            <a:endParaRPr lang="en-US"/>
          </a:p>
        </p:txBody>
      </p:sp>
      <p:grpSp>
        <p:nvGrpSpPr>
          <p:cNvPr id="2" name="Group 1">
            <a:extLst>
              <a:ext uri="{FF2B5EF4-FFF2-40B4-BE49-F238E27FC236}">
                <a16:creationId xmlns:a16="http://schemas.microsoft.com/office/drawing/2014/main" id="{DE8B489D-F1D2-F74E-9FB7-A6F8EE163A01}"/>
              </a:ext>
            </a:extLst>
          </p:cNvPr>
          <p:cNvGrpSpPr/>
          <p:nvPr/>
        </p:nvGrpSpPr>
        <p:grpSpPr>
          <a:xfrm>
            <a:off x="1266077" y="1215343"/>
            <a:ext cx="9659847" cy="3993266"/>
            <a:chOff x="1241291" y="1215343"/>
            <a:chExt cx="9659847" cy="3993266"/>
          </a:xfrm>
        </p:grpSpPr>
        <p:sp>
          <p:nvSpPr>
            <p:cNvPr id="14" name="Rectangle 13">
              <a:extLst>
                <a:ext uri="{FF2B5EF4-FFF2-40B4-BE49-F238E27FC236}">
                  <a16:creationId xmlns:a16="http://schemas.microsoft.com/office/drawing/2014/main" id="{495BAAE6-7C01-0D4A-B141-D49E128A0901}"/>
                </a:ext>
              </a:extLst>
            </p:cNvPr>
            <p:cNvSpPr/>
            <p:nvPr/>
          </p:nvSpPr>
          <p:spPr>
            <a:xfrm>
              <a:off x="1241291" y="3401453"/>
              <a:ext cx="2186542" cy="1807156"/>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Compensation</a:t>
              </a:r>
              <a:br>
                <a:rPr lang="en-US" sz="1400" b="1">
                  <a:solidFill>
                    <a:schemeClr val="tx1"/>
                  </a:solidFill>
                  <a:latin typeface="Arial" panose="020B0604020202020204" pitchFamily="34" charset="0"/>
                  <a:cs typeface="Arial" panose="020B0604020202020204" pitchFamily="34" charset="0"/>
                </a:rPr>
              </a:br>
              <a:r>
                <a:rPr lang="en-US" sz="1400" b="1">
                  <a:solidFill>
                    <a:schemeClr val="tx1"/>
                  </a:solidFill>
                  <a:latin typeface="Arial" panose="020B0604020202020204" pitchFamily="34" charset="0"/>
                  <a:cs typeface="Arial" panose="020B0604020202020204" pitchFamily="34" charset="0"/>
                </a:rPr>
                <a:t>efficiency</a:t>
              </a:r>
            </a:p>
          </p:txBody>
        </p:sp>
        <p:sp>
          <p:nvSpPr>
            <p:cNvPr id="19" name="Rectangle 18">
              <a:extLst>
                <a:ext uri="{FF2B5EF4-FFF2-40B4-BE49-F238E27FC236}">
                  <a16:creationId xmlns:a16="http://schemas.microsoft.com/office/drawing/2014/main" id="{DDF15F89-020D-3E47-997C-EFFB31D669D1}"/>
                </a:ext>
              </a:extLst>
            </p:cNvPr>
            <p:cNvSpPr/>
            <p:nvPr/>
          </p:nvSpPr>
          <p:spPr>
            <a:xfrm>
              <a:off x="3732392" y="3401453"/>
              <a:ext cx="2186542" cy="1807156"/>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Talent attraction and retention</a:t>
              </a:r>
            </a:p>
          </p:txBody>
        </p:sp>
        <p:sp>
          <p:nvSpPr>
            <p:cNvPr id="20" name="Rectangle 19">
              <a:extLst>
                <a:ext uri="{FF2B5EF4-FFF2-40B4-BE49-F238E27FC236}">
                  <a16:creationId xmlns:a16="http://schemas.microsoft.com/office/drawing/2014/main" id="{7FEC3BE4-263A-D044-9741-AC78D78DEDF3}"/>
                </a:ext>
              </a:extLst>
            </p:cNvPr>
            <p:cNvSpPr/>
            <p:nvPr/>
          </p:nvSpPr>
          <p:spPr>
            <a:xfrm>
              <a:off x="6223493" y="3401453"/>
              <a:ext cx="2186542" cy="180715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Reduced </a:t>
              </a:r>
              <a:br>
                <a:rPr lang="en-US" sz="1400" b="1">
                  <a:solidFill>
                    <a:schemeClr val="tx1"/>
                  </a:solidFill>
                  <a:latin typeface="Arial" panose="020B0604020202020204" pitchFamily="34" charset="0"/>
                  <a:cs typeface="Arial" panose="020B0604020202020204" pitchFamily="34" charset="0"/>
                </a:rPr>
              </a:br>
              <a:r>
                <a:rPr lang="en-US" sz="1400" b="1">
                  <a:solidFill>
                    <a:schemeClr val="tx1"/>
                  </a:solidFill>
                  <a:latin typeface="Arial" panose="020B0604020202020204" pitchFamily="34" charset="0"/>
                  <a:cs typeface="Arial" panose="020B0604020202020204" pitchFamily="34" charset="0"/>
                </a:rPr>
                <a:t>financial stress</a:t>
              </a:r>
            </a:p>
          </p:txBody>
        </p:sp>
        <p:sp>
          <p:nvSpPr>
            <p:cNvPr id="21" name="Rectangle 20">
              <a:extLst>
                <a:ext uri="{FF2B5EF4-FFF2-40B4-BE49-F238E27FC236}">
                  <a16:creationId xmlns:a16="http://schemas.microsoft.com/office/drawing/2014/main" id="{EFEC156E-71F3-9544-8AB5-CBFF5DB009E4}"/>
                </a:ext>
              </a:extLst>
            </p:cNvPr>
            <p:cNvSpPr/>
            <p:nvPr/>
          </p:nvSpPr>
          <p:spPr>
            <a:xfrm>
              <a:off x="8714596" y="3401453"/>
              <a:ext cx="2186542" cy="1807156"/>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ESG considerations</a:t>
              </a:r>
            </a:p>
          </p:txBody>
        </p:sp>
        <p:sp>
          <p:nvSpPr>
            <p:cNvPr id="13" name="Up Arrow 12">
              <a:extLst>
                <a:ext uri="{FF2B5EF4-FFF2-40B4-BE49-F238E27FC236}">
                  <a16:creationId xmlns:a16="http://schemas.microsoft.com/office/drawing/2014/main" id="{AB248957-6F54-FC43-9AC3-5B798FB7988C}"/>
                </a:ext>
              </a:extLst>
            </p:cNvPr>
            <p:cNvSpPr/>
            <p:nvPr/>
          </p:nvSpPr>
          <p:spPr>
            <a:xfrm>
              <a:off x="1911694" y="2115115"/>
              <a:ext cx="826170" cy="98323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EE92D19A-6B1E-DC4D-B600-3E1C457B5F6C}"/>
                </a:ext>
              </a:extLst>
            </p:cNvPr>
            <p:cNvSpPr/>
            <p:nvPr/>
          </p:nvSpPr>
          <p:spPr bwMode="auto">
            <a:xfrm>
              <a:off x="1241291" y="1215343"/>
              <a:ext cx="9659847" cy="61026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Ins="432000" bIns="0" anchor="ctr"/>
            <a:lstStyle/>
            <a:p>
              <a:pPr algn="ctr" eaLnBrk="1" fontAlgn="auto" hangingPunct="1">
                <a:spcBef>
                  <a:spcPts val="0"/>
                </a:spcBef>
                <a:spcAft>
                  <a:spcPts val="0"/>
                </a:spcAft>
                <a:buClr>
                  <a:schemeClr val="bg1"/>
                </a:buClr>
                <a:defRPr/>
              </a:pPr>
              <a:r>
                <a:rPr lang="en-CA" sz="1600" b="1">
                  <a:solidFill>
                    <a:schemeClr val="bg1"/>
                  </a:solidFill>
                  <a:latin typeface="Arial" panose="020B0604020202020204" pitchFamily="34" charset="0"/>
                  <a:ea typeface="Roboto" panose="02000000000000000000" pitchFamily="2" charset="0"/>
                  <a:cs typeface="Arial" panose="020B0604020202020204" pitchFamily="34" charset="0"/>
                </a:rPr>
                <a:t>Business case for good workplace retirement plans</a:t>
              </a:r>
            </a:p>
          </p:txBody>
        </p:sp>
        <p:sp>
          <p:nvSpPr>
            <p:cNvPr id="15" name="Up Arrow 14">
              <a:extLst>
                <a:ext uri="{FF2B5EF4-FFF2-40B4-BE49-F238E27FC236}">
                  <a16:creationId xmlns:a16="http://schemas.microsoft.com/office/drawing/2014/main" id="{51235FAA-B0FC-604A-8D18-CAE1B7603A03}"/>
                </a:ext>
              </a:extLst>
            </p:cNvPr>
            <p:cNvSpPr/>
            <p:nvPr/>
          </p:nvSpPr>
          <p:spPr>
            <a:xfrm>
              <a:off x="4419075" y="2114561"/>
              <a:ext cx="826170" cy="98323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sp>
          <p:nvSpPr>
            <p:cNvPr id="16" name="Up Arrow 15">
              <a:extLst>
                <a:ext uri="{FF2B5EF4-FFF2-40B4-BE49-F238E27FC236}">
                  <a16:creationId xmlns:a16="http://schemas.microsoft.com/office/drawing/2014/main" id="{D9ABA9BD-0869-CC46-8CAF-BFDCA9D32B00}"/>
                </a:ext>
              </a:extLst>
            </p:cNvPr>
            <p:cNvSpPr/>
            <p:nvPr/>
          </p:nvSpPr>
          <p:spPr>
            <a:xfrm>
              <a:off x="6896547" y="2114560"/>
              <a:ext cx="826170" cy="983235"/>
            </a:xfrm>
            <a:prstGeom prst="upArrow">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a:extLst>
                <a:ext uri="{FF2B5EF4-FFF2-40B4-BE49-F238E27FC236}">
                  <a16:creationId xmlns:a16="http://schemas.microsoft.com/office/drawing/2014/main" id="{805B1FF3-C36E-4D47-A6A6-C28FDE0896F7}"/>
                </a:ext>
              </a:extLst>
            </p:cNvPr>
            <p:cNvSpPr/>
            <p:nvPr/>
          </p:nvSpPr>
          <p:spPr>
            <a:xfrm>
              <a:off x="9394781" y="2115116"/>
              <a:ext cx="826170" cy="98323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B8E09265-1F95-B44A-ACB7-B053223F2231}"/>
                </a:ext>
              </a:extLst>
            </p:cNvPr>
            <p:cNvPicPr>
              <a:picLocks noChangeAspect="1"/>
            </p:cNvPicPr>
            <p:nvPr/>
          </p:nvPicPr>
          <p:blipFill>
            <a:blip r:embed="rId3">
              <a:duotone>
                <a:schemeClr val="accent3">
                  <a:shade val="45000"/>
                  <a:satMod val="135000"/>
                </a:schemeClr>
                <a:prstClr val="white"/>
              </a:duotone>
            </a:blip>
            <a:stretch>
              <a:fillRect/>
            </a:stretch>
          </p:blipFill>
          <p:spPr>
            <a:xfrm flipH="1">
              <a:off x="9250835" y="2837487"/>
              <a:ext cx="1113194" cy="1126827"/>
            </a:xfrm>
            <a:prstGeom prst="rect">
              <a:avLst/>
            </a:prstGeom>
            <a:solidFill>
              <a:schemeClr val="bg1">
                <a:lumMod val="75000"/>
              </a:schemeClr>
            </a:solidFill>
            <a:ln>
              <a:noFill/>
            </a:ln>
          </p:spPr>
        </p:pic>
        <p:pic>
          <p:nvPicPr>
            <p:cNvPr id="9" name="Picture 8" descr="Icon&#10;&#10;Description automatically generated">
              <a:extLst>
                <a:ext uri="{FF2B5EF4-FFF2-40B4-BE49-F238E27FC236}">
                  <a16:creationId xmlns:a16="http://schemas.microsoft.com/office/drawing/2014/main" id="{78252A32-EFFE-6E4E-A6FF-312EE1FF926C}"/>
                </a:ext>
              </a:extLst>
            </p:cNvPr>
            <p:cNvPicPr>
              <a:picLocks noChangeAspect="1"/>
            </p:cNvPicPr>
            <p:nvPr/>
          </p:nvPicPr>
          <p:blipFill>
            <a:blip r:embed="rId4"/>
            <a:stretch>
              <a:fillRect/>
            </a:stretch>
          </p:blipFill>
          <p:spPr>
            <a:xfrm flipH="1">
              <a:off x="6764176" y="2838041"/>
              <a:ext cx="1113194" cy="1126827"/>
            </a:xfrm>
            <a:prstGeom prst="rect">
              <a:avLst/>
            </a:prstGeom>
          </p:spPr>
        </p:pic>
        <p:pic>
          <p:nvPicPr>
            <p:cNvPr id="10" name="Picture 9" descr="Icon&#10;&#10;Description automatically generated">
              <a:extLst>
                <a:ext uri="{FF2B5EF4-FFF2-40B4-BE49-F238E27FC236}">
                  <a16:creationId xmlns:a16="http://schemas.microsoft.com/office/drawing/2014/main" id="{BA9E5B30-2F81-BC4C-A726-AA4B6093C673}"/>
                </a:ext>
              </a:extLst>
            </p:cNvPr>
            <p:cNvPicPr>
              <a:picLocks noChangeAspect="1"/>
            </p:cNvPicPr>
            <p:nvPr/>
          </p:nvPicPr>
          <p:blipFill>
            <a:blip r:embed="rId5">
              <a:duotone>
                <a:schemeClr val="accent3">
                  <a:shade val="45000"/>
                  <a:satMod val="135000"/>
                </a:schemeClr>
                <a:prstClr val="white"/>
              </a:duotone>
            </a:blip>
            <a:stretch>
              <a:fillRect/>
            </a:stretch>
          </p:blipFill>
          <p:spPr>
            <a:xfrm flipH="1">
              <a:off x="4277517" y="2837487"/>
              <a:ext cx="1113194" cy="1126827"/>
            </a:xfrm>
            <a:prstGeom prst="rect">
              <a:avLst/>
            </a:prstGeom>
            <a:solidFill>
              <a:schemeClr val="bg1">
                <a:lumMod val="75000"/>
              </a:schemeClr>
            </a:solidFill>
            <a:ln>
              <a:noFill/>
            </a:ln>
          </p:spPr>
        </p:pic>
        <p:pic>
          <p:nvPicPr>
            <p:cNvPr id="11" name="Picture 10" descr="Icon&#10;&#10;Description automatically generated">
              <a:extLst>
                <a:ext uri="{FF2B5EF4-FFF2-40B4-BE49-F238E27FC236}">
                  <a16:creationId xmlns:a16="http://schemas.microsoft.com/office/drawing/2014/main" id="{35371A9C-86FC-F849-BF88-EFD5FB850659}"/>
                </a:ext>
              </a:extLst>
            </p:cNvPr>
            <p:cNvPicPr>
              <a:picLocks noChangeAspect="1"/>
            </p:cNvPicPr>
            <p:nvPr/>
          </p:nvPicPr>
          <p:blipFill>
            <a:blip r:embed="rId6">
              <a:duotone>
                <a:schemeClr val="accent3">
                  <a:shade val="45000"/>
                  <a:satMod val="135000"/>
                </a:schemeClr>
                <a:prstClr val="white"/>
              </a:duotone>
            </a:blip>
            <a:stretch>
              <a:fillRect/>
            </a:stretch>
          </p:blipFill>
          <p:spPr>
            <a:xfrm flipH="1">
              <a:off x="1768182" y="2838040"/>
              <a:ext cx="1113197" cy="1126828"/>
            </a:xfrm>
            <a:prstGeom prst="rect">
              <a:avLst/>
            </a:prstGeom>
            <a:solidFill>
              <a:schemeClr val="bg1">
                <a:lumMod val="75000"/>
              </a:schemeClr>
            </a:solidFill>
            <a:ln>
              <a:noFill/>
            </a:ln>
          </p:spPr>
        </p:pic>
      </p:grpSp>
    </p:spTree>
    <p:extLst>
      <p:ext uri="{BB962C8B-B14F-4D97-AF65-F5344CB8AC3E}">
        <p14:creationId xmlns:p14="http://schemas.microsoft.com/office/powerpoint/2010/main" val="2842352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2">
            <a:extLst>
              <a:ext uri="{FF2B5EF4-FFF2-40B4-BE49-F238E27FC236}">
                <a16:creationId xmlns:a16="http://schemas.microsoft.com/office/drawing/2014/main" id="{2A171C61-AA35-3842-AB82-92BD5FA3E95E}"/>
              </a:ext>
            </a:extLst>
          </p:cNvPr>
          <p:cNvSpPr txBox="1">
            <a:spLocks noChangeArrowheads="1"/>
          </p:cNvSpPr>
          <p:nvPr/>
        </p:nvSpPr>
        <p:spPr bwMode="auto">
          <a:xfrm>
            <a:off x="515938" y="653199"/>
            <a:ext cx="9361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t>Workplace retirement plans reduce </a:t>
            </a:r>
            <a:b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br>
            <a: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t>financial stress for employees</a:t>
            </a:r>
          </a:p>
        </p:txBody>
      </p:sp>
      <p:sp>
        <p:nvSpPr>
          <p:cNvPr id="13" name="TextBox 27">
            <a:extLst>
              <a:ext uri="{FF2B5EF4-FFF2-40B4-BE49-F238E27FC236}">
                <a16:creationId xmlns:a16="http://schemas.microsoft.com/office/drawing/2014/main" id="{E07157C1-3061-B44E-8AF1-FB41DBEB6A83}"/>
              </a:ext>
            </a:extLst>
          </p:cNvPr>
          <p:cNvSpPr txBox="1">
            <a:spLocks noChangeArrowheads="1"/>
          </p:cNvSpPr>
          <p:nvPr/>
        </p:nvSpPr>
        <p:spPr bwMode="auto">
          <a:xfrm>
            <a:off x="515938" y="1929334"/>
            <a:ext cx="69030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sz="1400" b="1">
                <a:latin typeface="Arial" panose="020B0604020202020204" pitchFamily="34" charset="0"/>
                <a:ea typeface="Roboto" panose="02000000000000000000" pitchFamily="2" charset="0"/>
                <a:cs typeface="Arial" panose="020B0604020202020204" pitchFamily="34" charset="0"/>
              </a:rPr>
              <a:t>Importance for reducing financial stress (among businesses providing benefits)</a:t>
            </a:r>
          </a:p>
        </p:txBody>
      </p:sp>
      <p:sp>
        <p:nvSpPr>
          <p:cNvPr id="19" name="TextBox 18">
            <a:extLst>
              <a:ext uri="{FF2B5EF4-FFF2-40B4-BE49-F238E27FC236}">
                <a16:creationId xmlns:a16="http://schemas.microsoft.com/office/drawing/2014/main" id="{FF029DCA-D656-894B-B909-FC2E0027E936}"/>
              </a:ext>
            </a:extLst>
          </p:cNvPr>
          <p:cNvSpPr txBox="1"/>
          <p:nvPr/>
        </p:nvSpPr>
        <p:spPr>
          <a:xfrm>
            <a:off x="658813" y="5816128"/>
            <a:ext cx="6540079" cy="320088"/>
          </a:xfrm>
          <a:prstGeom prst="rect">
            <a:avLst/>
          </a:prstGeom>
          <a:noFill/>
        </p:spPr>
        <p:txBody>
          <a:bodyPr wrap="square">
            <a:spAutoFit/>
          </a:bodyPr>
          <a:lstStyle/>
          <a:p>
            <a:pPr>
              <a:lnSpc>
                <a:spcPct val="110000"/>
              </a:lnSpc>
              <a:defRPr/>
            </a:pPr>
            <a:r>
              <a:rPr lang="en-CA" sz="700">
                <a:solidFill>
                  <a:schemeClr val="bg1">
                    <a:lumMod val="50000"/>
                  </a:schemeClr>
                </a:solidFill>
                <a:latin typeface="Arial" panose="020B0604020202020204" pitchFamily="34" charset="0"/>
                <a:cs typeface="Arial" panose="020B0604020202020204" pitchFamily="34" charset="0"/>
              </a:rPr>
              <a:t>Source: Maru/Matchbox. Commissioned by Healthcare of Ontario Pension Plan (HOOPP), "Canadian Employer Pension Survey" (October 2021). </a:t>
            </a:r>
            <a:br>
              <a:rPr lang="en-CA" sz="700">
                <a:solidFill>
                  <a:schemeClr val="bg1">
                    <a:lumMod val="50000"/>
                  </a:schemeClr>
                </a:solidFill>
                <a:latin typeface="Arial" panose="020B0604020202020204" pitchFamily="34" charset="0"/>
                <a:cs typeface="Arial" panose="020B0604020202020204" pitchFamily="34" charset="0"/>
              </a:rPr>
            </a:br>
            <a:r>
              <a:rPr lang="en-CA" sz="700" u="sng">
                <a:solidFill>
                  <a:srgbClr val="0070C0"/>
                </a:solidFill>
                <a:latin typeface="Arial" panose="020B0604020202020204" pitchFamily="34" charset="0"/>
                <a:cs typeface="Arial" panose="020B0604020202020204" pitchFamily="34" charset="0"/>
                <a:hlinkClick r:id="rId3" tooltip="https://hoopp.com/docs/default-source/about-hoopp-library/advocacy/2021-canadian-employer-pension-survey-report-presentation-deck.pdf">
                  <a:extLst>
                    <a:ext uri="{A12FA001-AC4F-418D-AE19-62706E023703}">
                      <ahyp:hlinkClr xmlns:ahyp="http://schemas.microsoft.com/office/drawing/2018/hyperlinkcolor" val="tx"/>
                    </a:ext>
                  </a:extLst>
                </a:hlinkClick>
              </a:rPr>
              <a:t>https://hoopp.com/docs/default-source/about-hoopp-library/advocacy/2021-canadian-employer-pension-survey-report-presentation-deck.pdf</a:t>
            </a:r>
            <a:endParaRPr lang="en-CA" sz="700">
              <a:solidFill>
                <a:srgbClr val="0070C0"/>
              </a:solidFill>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6ACEFFD9-47CE-3246-9B3C-B0B98E181441}"/>
              </a:ext>
            </a:extLst>
          </p:cNvPr>
          <p:cNvSpPr>
            <a:spLocks noGrp="1"/>
          </p:cNvSpPr>
          <p:nvPr>
            <p:ph type="sldNum" sz="quarter" idx="12"/>
          </p:nvPr>
        </p:nvSpPr>
        <p:spPr/>
        <p:txBody>
          <a:bodyPr/>
          <a:lstStyle/>
          <a:p>
            <a:fld id="{5C95BEC4-4105-7C4D-9B5F-6FD65CA12BAF}" type="slidenum">
              <a:rPr lang="en-US" smtClean="0">
                <a:solidFill>
                  <a:schemeClr val="bg1"/>
                </a:solidFill>
              </a:rPr>
              <a:pPr/>
              <a:t>15</a:t>
            </a:fld>
            <a:endParaRPr lang="en-US">
              <a:solidFill>
                <a:schemeClr val="bg1"/>
              </a:solidFill>
            </a:endParaRPr>
          </a:p>
        </p:txBody>
      </p:sp>
      <p:pic>
        <p:nvPicPr>
          <p:cNvPr id="3" name="Picture 2" descr="A picture containing person, screen, computer, indoor&#10;&#10;Description automatically generated">
            <a:extLst>
              <a:ext uri="{FF2B5EF4-FFF2-40B4-BE49-F238E27FC236}">
                <a16:creationId xmlns:a16="http://schemas.microsoft.com/office/drawing/2014/main" id="{4B55CAE5-504C-384D-97FB-8B832DFA4A2A}"/>
              </a:ext>
            </a:extLst>
          </p:cNvPr>
          <p:cNvPicPr>
            <a:picLocks noChangeAspect="1"/>
          </p:cNvPicPr>
          <p:nvPr/>
        </p:nvPicPr>
        <p:blipFill rotWithShape="1">
          <a:blip r:embed="rId4"/>
          <a:srcRect l="51771" r="2753"/>
          <a:stretch/>
        </p:blipFill>
        <p:spPr>
          <a:xfrm>
            <a:off x="6647566" y="693906"/>
            <a:ext cx="5544434" cy="6858000"/>
          </a:xfrm>
          <a:prstGeom prst="rect">
            <a:avLst/>
          </a:prstGeom>
        </p:spPr>
      </p:pic>
      <p:sp>
        <p:nvSpPr>
          <p:cNvPr id="15" name="TextBox 14">
            <a:extLst>
              <a:ext uri="{FF2B5EF4-FFF2-40B4-BE49-F238E27FC236}">
                <a16:creationId xmlns:a16="http://schemas.microsoft.com/office/drawing/2014/main" id="{149B8F2D-2BC4-5C4F-B95C-27CD5B4F68AA}"/>
              </a:ext>
            </a:extLst>
          </p:cNvPr>
          <p:cNvSpPr txBox="1"/>
          <p:nvPr/>
        </p:nvSpPr>
        <p:spPr>
          <a:xfrm>
            <a:off x="658813" y="5653448"/>
            <a:ext cx="5988753" cy="200055"/>
          </a:xfrm>
          <a:prstGeom prst="rect">
            <a:avLst/>
          </a:prstGeom>
          <a:noFill/>
        </p:spPr>
        <p:txBody>
          <a:bodyPr wrap="square">
            <a:spAutoFit/>
          </a:bodyPr>
          <a:lstStyle/>
          <a:p>
            <a:r>
              <a:rPr lang="en-CA" sz="700" dirty="0">
                <a:solidFill>
                  <a:schemeClr val="bg1">
                    <a:lumMod val="50000"/>
                  </a:schemeClr>
                </a:solidFill>
                <a:latin typeface="Arial" panose="020B0604020202020204" pitchFamily="34" charset="0"/>
                <a:cs typeface="Arial" panose="020B0604020202020204" pitchFamily="34" charset="0"/>
              </a:rPr>
              <a:t>* Defined benefit, defined contribution or Group RRSP / Group retirement plan</a:t>
            </a:r>
          </a:p>
        </p:txBody>
      </p:sp>
      <p:pic>
        <p:nvPicPr>
          <p:cNvPr id="4" name="Picture 3" descr="A picture containing graphical user interface&#10;&#10;Description automatically generated">
            <a:extLst>
              <a:ext uri="{FF2B5EF4-FFF2-40B4-BE49-F238E27FC236}">
                <a16:creationId xmlns:a16="http://schemas.microsoft.com/office/drawing/2014/main" id="{3B4837A9-00D2-4C4C-A1A3-DD095A3FA626}"/>
              </a:ext>
            </a:extLst>
          </p:cNvPr>
          <p:cNvPicPr>
            <a:picLocks noChangeAspect="1"/>
          </p:cNvPicPr>
          <p:nvPr/>
        </p:nvPicPr>
        <p:blipFill rotWithShape="1">
          <a:blip r:embed="rId5"/>
          <a:srcRect l="11457" b="11655"/>
          <a:stretch/>
        </p:blipFill>
        <p:spPr>
          <a:xfrm>
            <a:off x="658813" y="2283278"/>
            <a:ext cx="5932266" cy="3329463"/>
          </a:xfrm>
          <a:prstGeom prst="rect">
            <a:avLst/>
          </a:prstGeom>
        </p:spPr>
      </p:pic>
      <p:sp>
        <p:nvSpPr>
          <p:cNvPr id="9" name="Rectangle 8">
            <a:extLst>
              <a:ext uri="{FF2B5EF4-FFF2-40B4-BE49-F238E27FC236}">
                <a16:creationId xmlns:a16="http://schemas.microsoft.com/office/drawing/2014/main" id="{46A6367F-9A1A-8647-98F3-6576D18A1DEC}"/>
              </a:ext>
            </a:extLst>
          </p:cNvPr>
          <p:cNvSpPr/>
          <p:nvPr/>
        </p:nvSpPr>
        <p:spPr>
          <a:xfrm>
            <a:off x="1672778" y="2535032"/>
            <a:ext cx="4918301" cy="18021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a:extLst>
              <a:ext uri="{FF2B5EF4-FFF2-40B4-BE49-F238E27FC236}">
                <a16:creationId xmlns:a16="http://schemas.microsoft.com/office/drawing/2014/main" id="{2B54366B-98CA-884D-A833-29F1CA9756FF}"/>
              </a:ext>
            </a:extLst>
          </p:cNvPr>
          <p:cNvSpPr>
            <a:spLocks noGrp="1"/>
          </p:cNvSpPr>
          <p:nvPr>
            <p:ph type="sldNum" sz="quarter" idx="12"/>
          </p:nvPr>
        </p:nvSpPr>
        <p:spPr/>
        <p:txBody>
          <a:bodyPr/>
          <a:lstStyle/>
          <a:p>
            <a:fld id="{5C95BEC4-4105-7C4D-9B5F-6FD65CA12BAF}" type="slidenum">
              <a:rPr lang="en-US" smtClean="0"/>
              <a:pPr/>
              <a:t>16</a:t>
            </a:fld>
            <a:endParaRPr lang="en-US"/>
          </a:p>
        </p:txBody>
      </p:sp>
      <p:sp>
        <p:nvSpPr>
          <p:cNvPr id="14" name="Rectangle 13">
            <a:extLst>
              <a:ext uri="{FF2B5EF4-FFF2-40B4-BE49-F238E27FC236}">
                <a16:creationId xmlns:a16="http://schemas.microsoft.com/office/drawing/2014/main" id="{495BAAE6-7C01-0D4A-B141-D49E128A0901}"/>
              </a:ext>
            </a:extLst>
          </p:cNvPr>
          <p:cNvSpPr/>
          <p:nvPr/>
        </p:nvSpPr>
        <p:spPr>
          <a:xfrm>
            <a:off x="1241291" y="3401453"/>
            <a:ext cx="2186542" cy="1807156"/>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r>
              <a:rPr lang="en-US" sz="1400" b="1">
                <a:solidFill>
                  <a:schemeClr val="tx1"/>
                </a:solidFill>
                <a:latin typeface="Arial" panose="020B0604020202020204" pitchFamily="34" charset="0"/>
                <a:cs typeface="Arial" panose="020B0604020202020204" pitchFamily="34" charset="0"/>
              </a:rPr>
              <a:t>Compensation</a:t>
            </a:r>
            <a:br>
              <a:rPr lang="en-US" sz="1400" b="1">
                <a:solidFill>
                  <a:schemeClr val="tx1"/>
                </a:solidFill>
                <a:latin typeface="Arial" panose="020B0604020202020204" pitchFamily="34" charset="0"/>
                <a:cs typeface="Arial" panose="020B0604020202020204" pitchFamily="34" charset="0"/>
              </a:rPr>
            </a:br>
            <a:r>
              <a:rPr lang="en-US" sz="1400" b="1">
                <a:solidFill>
                  <a:schemeClr val="tx1"/>
                </a:solidFill>
                <a:latin typeface="Arial" panose="020B0604020202020204" pitchFamily="34" charset="0"/>
                <a:cs typeface="Arial" panose="020B0604020202020204" pitchFamily="34" charset="0"/>
              </a:rPr>
              <a:t>efficiency</a:t>
            </a:r>
          </a:p>
        </p:txBody>
      </p:sp>
      <p:sp>
        <p:nvSpPr>
          <p:cNvPr id="19" name="Rectangle 18">
            <a:extLst>
              <a:ext uri="{FF2B5EF4-FFF2-40B4-BE49-F238E27FC236}">
                <a16:creationId xmlns:a16="http://schemas.microsoft.com/office/drawing/2014/main" id="{DDF15F89-020D-3E47-997C-EFFB31D669D1}"/>
              </a:ext>
            </a:extLst>
          </p:cNvPr>
          <p:cNvSpPr/>
          <p:nvPr/>
        </p:nvSpPr>
        <p:spPr>
          <a:xfrm>
            <a:off x="3732392" y="3401453"/>
            <a:ext cx="2186542" cy="1807156"/>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r>
              <a:rPr lang="en-US" sz="1400" b="1">
                <a:solidFill>
                  <a:schemeClr val="tx1"/>
                </a:solidFill>
                <a:latin typeface="Arial" panose="020B0604020202020204" pitchFamily="34" charset="0"/>
                <a:cs typeface="Arial" panose="020B0604020202020204" pitchFamily="34" charset="0"/>
              </a:rPr>
              <a:t>Talent attraction and retention</a:t>
            </a:r>
          </a:p>
        </p:txBody>
      </p:sp>
      <p:sp>
        <p:nvSpPr>
          <p:cNvPr id="20" name="Rectangle 19">
            <a:extLst>
              <a:ext uri="{FF2B5EF4-FFF2-40B4-BE49-F238E27FC236}">
                <a16:creationId xmlns:a16="http://schemas.microsoft.com/office/drawing/2014/main" id="{7FEC3BE4-263A-D044-9741-AC78D78DEDF3}"/>
              </a:ext>
            </a:extLst>
          </p:cNvPr>
          <p:cNvSpPr/>
          <p:nvPr/>
        </p:nvSpPr>
        <p:spPr>
          <a:xfrm>
            <a:off x="6223493" y="3401453"/>
            <a:ext cx="2186542" cy="1807156"/>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r>
              <a:rPr lang="en-US" sz="1400" b="1">
                <a:solidFill>
                  <a:schemeClr val="tx1"/>
                </a:solidFill>
                <a:latin typeface="Arial" panose="020B0604020202020204" pitchFamily="34" charset="0"/>
                <a:cs typeface="Arial" panose="020B0604020202020204" pitchFamily="34" charset="0"/>
              </a:rPr>
              <a:t>Reduced </a:t>
            </a:r>
            <a:br>
              <a:rPr lang="en-US" sz="1400" b="1">
                <a:solidFill>
                  <a:schemeClr val="tx1"/>
                </a:solidFill>
                <a:latin typeface="Arial" panose="020B0604020202020204" pitchFamily="34" charset="0"/>
                <a:cs typeface="Arial" panose="020B0604020202020204" pitchFamily="34" charset="0"/>
              </a:rPr>
            </a:br>
            <a:r>
              <a:rPr lang="en-US" sz="1400" b="1">
                <a:solidFill>
                  <a:schemeClr val="tx1"/>
                </a:solidFill>
                <a:latin typeface="Arial" panose="020B0604020202020204" pitchFamily="34" charset="0"/>
                <a:cs typeface="Arial" panose="020B0604020202020204" pitchFamily="34" charset="0"/>
              </a:rPr>
              <a:t>financial stress</a:t>
            </a:r>
          </a:p>
        </p:txBody>
      </p:sp>
      <p:sp>
        <p:nvSpPr>
          <p:cNvPr id="21" name="Rectangle 20">
            <a:extLst>
              <a:ext uri="{FF2B5EF4-FFF2-40B4-BE49-F238E27FC236}">
                <a16:creationId xmlns:a16="http://schemas.microsoft.com/office/drawing/2014/main" id="{EFEC156E-71F3-9544-8AB5-CBFF5DB009E4}"/>
              </a:ext>
            </a:extLst>
          </p:cNvPr>
          <p:cNvSpPr/>
          <p:nvPr/>
        </p:nvSpPr>
        <p:spPr>
          <a:xfrm>
            <a:off x="8714596" y="3401453"/>
            <a:ext cx="2186542" cy="180715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r>
              <a:rPr lang="en-US" sz="1400" b="1">
                <a:solidFill>
                  <a:schemeClr val="tx1"/>
                </a:solidFill>
                <a:latin typeface="Arial" panose="020B0604020202020204" pitchFamily="34" charset="0"/>
                <a:cs typeface="Arial" panose="020B0604020202020204" pitchFamily="34" charset="0"/>
              </a:rPr>
              <a:t>ESG considerations</a:t>
            </a:r>
          </a:p>
        </p:txBody>
      </p:sp>
      <p:sp>
        <p:nvSpPr>
          <p:cNvPr id="13" name="Up Arrow 12">
            <a:extLst>
              <a:ext uri="{FF2B5EF4-FFF2-40B4-BE49-F238E27FC236}">
                <a16:creationId xmlns:a16="http://schemas.microsoft.com/office/drawing/2014/main" id="{AB248957-6F54-FC43-9AC3-5B798FB7988C}"/>
              </a:ext>
            </a:extLst>
          </p:cNvPr>
          <p:cNvSpPr/>
          <p:nvPr/>
        </p:nvSpPr>
        <p:spPr>
          <a:xfrm>
            <a:off x="1911694" y="2115115"/>
            <a:ext cx="826170" cy="98323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E92D19A-6B1E-DC4D-B600-3E1C457B5F6C}"/>
              </a:ext>
            </a:extLst>
          </p:cNvPr>
          <p:cNvSpPr/>
          <p:nvPr/>
        </p:nvSpPr>
        <p:spPr bwMode="auto">
          <a:xfrm>
            <a:off x="1241291" y="1215343"/>
            <a:ext cx="9659847" cy="6102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Ins="432000" bIns="0" anchor="ctr"/>
          <a:lstStyle/>
          <a:p>
            <a:pPr algn="ctr" eaLnBrk="1" fontAlgn="auto" hangingPunct="1">
              <a:spcBef>
                <a:spcPts val="0"/>
              </a:spcBef>
              <a:spcAft>
                <a:spcPts val="0"/>
              </a:spcAft>
              <a:buClr>
                <a:schemeClr val="bg1"/>
              </a:buClr>
              <a:defRPr/>
            </a:pPr>
            <a:r>
              <a:rPr lang="en-CA" sz="1600" b="1">
                <a:solidFill>
                  <a:schemeClr val="bg1"/>
                </a:solidFill>
                <a:latin typeface="Arial" panose="020B0604020202020204" pitchFamily="34" charset="0"/>
                <a:ea typeface="Roboto" panose="02000000000000000000" pitchFamily="2" charset="0"/>
                <a:cs typeface="Arial" panose="020B0604020202020204" pitchFamily="34" charset="0"/>
              </a:rPr>
              <a:t>Business case for good workplace retirement plans</a:t>
            </a:r>
          </a:p>
        </p:txBody>
      </p:sp>
      <p:sp>
        <p:nvSpPr>
          <p:cNvPr id="15" name="Up Arrow 14">
            <a:extLst>
              <a:ext uri="{FF2B5EF4-FFF2-40B4-BE49-F238E27FC236}">
                <a16:creationId xmlns:a16="http://schemas.microsoft.com/office/drawing/2014/main" id="{51235FAA-B0FC-604A-8D18-CAE1B7603A03}"/>
              </a:ext>
            </a:extLst>
          </p:cNvPr>
          <p:cNvSpPr/>
          <p:nvPr/>
        </p:nvSpPr>
        <p:spPr>
          <a:xfrm>
            <a:off x="4419075" y="2114561"/>
            <a:ext cx="826170" cy="98323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sp>
        <p:nvSpPr>
          <p:cNvPr id="16" name="Up Arrow 15">
            <a:extLst>
              <a:ext uri="{FF2B5EF4-FFF2-40B4-BE49-F238E27FC236}">
                <a16:creationId xmlns:a16="http://schemas.microsoft.com/office/drawing/2014/main" id="{D9ABA9BD-0869-CC46-8CAF-BFDCA9D32B00}"/>
              </a:ext>
            </a:extLst>
          </p:cNvPr>
          <p:cNvSpPr/>
          <p:nvPr/>
        </p:nvSpPr>
        <p:spPr>
          <a:xfrm>
            <a:off x="6896547" y="2114560"/>
            <a:ext cx="826170" cy="98323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sp>
        <p:nvSpPr>
          <p:cNvPr id="17" name="Up Arrow 16">
            <a:extLst>
              <a:ext uri="{FF2B5EF4-FFF2-40B4-BE49-F238E27FC236}">
                <a16:creationId xmlns:a16="http://schemas.microsoft.com/office/drawing/2014/main" id="{805B1FF3-C36E-4D47-A6A6-C28FDE0896F7}"/>
              </a:ext>
            </a:extLst>
          </p:cNvPr>
          <p:cNvSpPr/>
          <p:nvPr/>
        </p:nvSpPr>
        <p:spPr>
          <a:xfrm>
            <a:off x="9394781" y="2115116"/>
            <a:ext cx="826170" cy="983235"/>
          </a:xfrm>
          <a:prstGeom prst="upArrow">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B8E09265-1F95-B44A-ACB7-B053223F2231}"/>
              </a:ext>
            </a:extLst>
          </p:cNvPr>
          <p:cNvPicPr>
            <a:picLocks noChangeAspect="1"/>
          </p:cNvPicPr>
          <p:nvPr/>
        </p:nvPicPr>
        <p:blipFill>
          <a:blip r:embed="rId3"/>
          <a:stretch>
            <a:fillRect/>
          </a:stretch>
        </p:blipFill>
        <p:spPr>
          <a:xfrm flipH="1">
            <a:off x="9248641" y="2837487"/>
            <a:ext cx="1113194" cy="1126827"/>
          </a:xfrm>
          <a:prstGeom prst="rect">
            <a:avLst/>
          </a:prstGeom>
        </p:spPr>
      </p:pic>
      <p:pic>
        <p:nvPicPr>
          <p:cNvPr id="9" name="Picture 8" descr="Icon&#10;&#10;Description automatically generated">
            <a:extLst>
              <a:ext uri="{FF2B5EF4-FFF2-40B4-BE49-F238E27FC236}">
                <a16:creationId xmlns:a16="http://schemas.microsoft.com/office/drawing/2014/main" id="{78252A32-EFFE-6E4E-A6FF-312EE1FF926C}"/>
              </a:ext>
            </a:extLst>
          </p:cNvPr>
          <p:cNvPicPr>
            <a:picLocks noChangeAspect="1"/>
          </p:cNvPicPr>
          <p:nvPr/>
        </p:nvPicPr>
        <p:blipFill>
          <a:blip r:embed="rId4">
            <a:duotone>
              <a:schemeClr val="accent3">
                <a:shade val="45000"/>
                <a:satMod val="135000"/>
              </a:schemeClr>
              <a:prstClr val="white"/>
            </a:duotone>
          </a:blip>
          <a:stretch>
            <a:fillRect/>
          </a:stretch>
        </p:blipFill>
        <p:spPr>
          <a:xfrm flipH="1">
            <a:off x="6750409" y="2838041"/>
            <a:ext cx="1113194" cy="1126827"/>
          </a:xfrm>
          <a:prstGeom prst="rect">
            <a:avLst/>
          </a:prstGeom>
          <a:solidFill>
            <a:schemeClr val="bg1">
              <a:lumMod val="75000"/>
            </a:schemeClr>
          </a:solidFill>
          <a:ln>
            <a:noFill/>
          </a:ln>
        </p:spPr>
      </p:pic>
      <p:pic>
        <p:nvPicPr>
          <p:cNvPr id="10" name="Picture 9" descr="Icon&#10;&#10;Description automatically generated">
            <a:extLst>
              <a:ext uri="{FF2B5EF4-FFF2-40B4-BE49-F238E27FC236}">
                <a16:creationId xmlns:a16="http://schemas.microsoft.com/office/drawing/2014/main" id="{BA9E5B30-2F81-BC4C-A726-AA4B6093C673}"/>
              </a:ext>
            </a:extLst>
          </p:cNvPr>
          <p:cNvPicPr>
            <a:picLocks noChangeAspect="1"/>
          </p:cNvPicPr>
          <p:nvPr/>
        </p:nvPicPr>
        <p:blipFill>
          <a:blip r:embed="rId5">
            <a:duotone>
              <a:schemeClr val="accent3">
                <a:shade val="45000"/>
                <a:satMod val="135000"/>
              </a:schemeClr>
              <a:prstClr val="white"/>
            </a:duotone>
          </a:blip>
          <a:stretch>
            <a:fillRect/>
          </a:stretch>
        </p:blipFill>
        <p:spPr>
          <a:xfrm flipH="1">
            <a:off x="4286900" y="2837487"/>
            <a:ext cx="1113194" cy="1126827"/>
          </a:xfrm>
          <a:prstGeom prst="rect">
            <a:avLst/>
          </a:prstGeom>
          <a:solidFill>
            <a:schemeClr val="bg1">
              <a:lumMod val="75000"/>
            </a:schemeClr>
          </a:solidFill>
          <a:ln>
            <a:noFill/>
          </a:ln>
        </p:spPr>
      </p:pic>
      <p:pic>
        <p:nvPicPr>
          <p:cNvPr id="11" name="Picture 10" descr="Icon&#10;&#10;Description automatically generated">
            <a:extLst>
              <a:ext uri="{FF2B5EF4-FFF2-40B4-BE49-F238E27FC236}">
                <a16:creationId xmlns:a16="http://schemas.microsoft.com/office/drawing/2014/main" id="{35371A9C-86FC-F849-BF88-EFD5FB850659}"/>
              </a:ext>
            </a:extLst>
          </p:cNvPr>
          <p:cNvPicPr>
            <a:picLocks noChangeAspect="1"/>
          </p:cNvPicPr>
          <p:nvPr/>
        </p:nvPicPr>
        <p:blipFill>
          <a:blip r:embed="rId6">
            <a:duotone>
              <a:schemeClr val="accent3">
                <a:shade val="45000"/>
                <a:satMod val="135000"/>
              </a:schemeClr>
              <a:prstClr val="white"/>
            </a:duotone>
          </a:blip>
          <a:stretch>
            <a:fillRect/>
          </a:stretch>
        </p:blipFill>
        <p:spPr>
          <a:xfrm flipH="1">
            <a:off x="1768182" y="2838040"/>
            <a:ext cx="1113197" cy="1126828"/>
          </a:xfrm>
          <a:prstGeom prst="rect">
            <a:avLst/>
          </a:prstGeom>
          <a:solidFill>
            <a:schemeClr val="bg1">
              <a:lumMod val="75000"/>
            </a:schemeClr>
          </a:solidFill>
          <a:ln>
            <a:noFill/>
          </a:ln>
        </p:spPr>
      </p:pic>
    </p:spTree>
    <p:extLst>
      <p:ext uri="{BB962C8B-B14F-4D97-AF65-F5344CB8AC3E}">
        <p14:creationId xmlns:p14="http://schemas.microsoft.com/office/powerpoint/2010/main" val="3064706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9C21B228-8482-3949-BD38-74082AEFF07C}"/>
              </a:ext>
            </a:extLst>
          </p:cNvPr>
          <p:cNvSpPr>
            <a:spLocks noGrp="1"/>
          </p:cNvSpPr>
          <p:nvPr>
            <p:ph type="sldNum" sz="quarter" idx="12"/>
          </p:nvPr>
        </p:nvSpPr>
        <p:spPr/>
        <p:txBody>
          <a:bodyPr/>
          <a:lstStyle/>
          <a:p>
            <a:fld id="{5C95BEC4-4105-7C4D-9B5F-6FD65CA12BAF}" type="slidenum">
              <a:rPr lang="en-US" smtClean="0"/>
              <a:pPr/>
              <a:t>17</a:t>
            </a:fld>
            <a:endParaRPr lang="en-US"/>
          </a:p>
        </p:txBody>
      </p:sp>
      <p:sp>
        <p:nvSpPr>
          <p:cNvPr id="9" name="TextBox 1">
            <a:extLst>
              <a:ext uri="{FF2B5EF4-FFF2-40B4-BE49-F238E27FC236}">
                <a16:creationId xmlns:a16="http://schemas.microsoft.com/office/drawing/2014/main" id="{9322AE5E-C085-5E46-A95D-A3CCA689EBD5}"/>
              </a:ext>
            </a:extLst>
          </p:cNvPr>
          <p:cNvSpPr txBox="1">
            <a:spLocks noChangeArrowheads="1"/>
          </p:cNvSpPr>
          <p:nvPr/>
        </p:nvSpPr>
        <p:spPr bwMode="auto">
          <a:xfrm>
            <a:off x="708025" y="2545828"/>
            <a:ext cx="1083233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altLang="en-US" sz="3600" b="1" dirty="0">
                <a:solidFill>
                  <a:srgbClr val="0070C0"/>
                </a:solidFill>
                <a:latin typeface="Arial" panose="020B0604020202020204" pitchFamily="34" charset="0"/>
                <a:ea typeface="Roboto Light" panose="02000000000000000000" pitchFamily="2" charset="0"/>
                <a:cs typeface="Arial" panose="020B0604020202020204" pitchFamily="34" charset="0"/>
              </a:rPr>
              <a:t>Assuming a voluntary system, how to encourage greater access to quality retirement plans?</a:t>
            </a:r>
          </a:p>
        </p:txBody>
      </p:sp>
    </p:spTree>
    <p:extLst>
      <p:ext uri="{BB962C8B-B14F-4D97-AF65-F5344CB8AC3E}">
        <p14:creationId xmlns:p14="http://schemas.microsoft.com/office/powerpoint/2010/main" val="3538037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0">
            <a:extLst>
              <a:ext uri="{FF2B5EF4-FFF2-40B4-BE49-F238E27FC236}">
                <a16:creationId xmlns:a16="http://schemas.microsoft.com/office/drawing/2014/main" id="{5BAFD611-4833-174F-9B9A-8486555F0228}"/>
              </a:ext>
            </a:extLst>
          </p:cNvPr>
          <p:cNvGrpSpPr>
            <a:grpSpLocks/>
          </p:cNvGrpSpPr>
          <p:nvPr/>
        </p:nvGrpSpPr>
        <p:grpSpPr bwMode="auto">
          <a:xfrm>
            <a:off x="517525" y="6232525"/>
            <a:ext cx="2727325" cy="231775"/>
            <a:chOff x="7096569" y="554469"/>
            <a:chExt cx="4688591" cy="400498"/>
          </a:xfrm>
        </p:grpSpPr>
        <p:pic>
          <p:nvPicPr>
            <p:cNvPr id="4" name="Picture 11">
              <a:extLst>
                <a:ext uri="{FF2B5EF4-FFF2-40B4-BE49-F238E27FC236}">
                  <a16:creationId xmlns:a16="http://schemas.microsoft.com/office/drawing/2014/main" id="{2847DA7E-55CD-ED47-BFE8-95E913536E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0943" y="591548"/>
              <a:ext cx="2494217" cy="2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Logo&#10;&#10;Description automatically generated">
              <a:extLst>
                <a:ext uri="{FF2B5EF4-FFF2-40B4-BE49-F238E27FC236}">
                  <a16:creationId xmlns:a16="http://schemas.microsoft.com/office/drawing/2014/main" id="{7659BF50-1C8D-4C41-B2B6-92DD14A45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528" t="18323" r="6389" b="18323"/>
            <a:stretch>
              <a:fillRect/>
            </a:stretch>
          </p:blipFill>
          <p:spPr bwMode="auto">
            <a:xfrm>
              <a:off x="7096569" y="554469"/>
              <a:ext cx="1559700" cy="40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1">
            <a:extLst>
              <a:ext uri="{FF2B5EF4-FFF2-40B4-BE49-F238E27FC236}">
                <a16:creationId xmlns:a16="http://schemas.microsoft.com/office/drawing/2014/main" id="{B9DC66F0-1088-E444-AB74-C1586FB1EFF0}"/>
              </a:ext>
            </a:extLst>
          </p:cNvPr>
          <p:cNvSpPr txBox="1">
            <a:spLocks noChangeArrowheads="1"/>
          </p:cNvSpPr>
          <p:nvPr/>
        </p:nvSpPr>
        <p:spPr bwMode="auto">
          <a:xfrm>
            <a:off x="515938" y="648681"/>
            <a:ext cx="10779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dirty="0">
                <a:solidFill>
                  <a:srgbClr val="C00000"/>
                </a:solidFill>
                <a:latin typeface="Arial"/>
                <a:ea typeface="Roboto Light"/>
                <a:cs typeface="Arial"/>
              </a:rPr>
              <a:t>Areas to explore – for stakeholders</a:t>
            </a:r>
            <a:endParaRPr lang="en-US" altLang="en-US" sz="3600" dirty="0">
              <a:solidFill>
                <a:srgbClr val="C00000"/>
              </a:solidFill>
              <a:latin typeface="Arial" panose="020B0604020202020204" pitchFamily="34" charset="0"/>
              <a:ea typeface="Roboto Light" panose="02000000000000000000" pitchFamily="2" charset="0"/>
              <a:cs typeface="Arial" panose="020B0604020202020204" pitchFamily="34" charset="0"/>
            </a:endParaRPr>
          </a:p>
        </p:txBody>
      </p:sp>
      <p:sp>
        <p:nvSpPr>
          <p:cNvPr id="7" name="TextBox 2">
            <a:extLst>
              <a:ext uri="{FF2B5EF4-FFF2-40B4-BE49-F238E27FC236}">
                <a16:creationId xmlns:a16="http://schemas.microsoft.com/office/drawing/2014/main" id="{F65DA05D-FE0E-454B-BA0E-359D17C639F3}"/>
              </a:ext>
            </a:extLst>
          </p:cNvPr>
          <p:cNvSpPr txBox="1">
            <a:spLocks noChangeArrowheads="1"/>
          </p:cNvSpPr>
          <p:nvPr/>
        </p:nvSpPr>
        <p:spPr bwMode="auto">
          <a:xfrm>
            <a:off x="515938" y="1618178"/>
            <a:ext cx="76110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400" b="1" dirty="0">
                <a:solidFill>
                  <a:srgbClr val="C00000"/>
                </a:solidFill>
                <a:latin typeface="Arial"/>
                <a:ea typeface="Roboto"/>
                <a:cs typeface="Arial"/>
              </a:rPr>
              <a:t>For government, business and pension industry</a:t>
            </a:r>
          </a:p>
        </p:txBody>
      </p:sp>
      <p:sp>
        <p:nvSpPr>
          <p:cNvPr id="8" name="TextBox 7">
            <a:extLst>
              <a:ext uri="{FF2B5EF4-FFF2-40B4-BE49-F238E27FC236}">
                <a16:creationId xmlns:a16="http://schemas.microsoft.com/office/drawing/2014/main" id="{9FA2B7D0-1CB8-3641-892F-97CCFB63B98F}"/>
              </a:ext>
            </a:extLst>
          </p:cNvPr>
          <p:cNvSpPr txBox="1"/>
          <p:nvPr/>
        </p:nvSpPr>
        <p:spPr>
          <a:xfrm>
            <a:off x="658813" y="2173129"/>
            <a:ext cx="6861819" cy="3098284"/>
          </a:xfrm>
          <a:prstGeom prst="rect">
            <a:avLst/>
          </a:prstGeom>
          <a:noFill/>
        </p:spPr>
        <p:txBody>
          <a:bodyPr wrap="square" lIns="91440" tIns="45720" rIns="91440" bIns="45720" anchor="t">
            <a:spAutoFit/>
          </a:bodyPr>
          <a:lstStyle/>
          <a:p>
            <a:pPr marL="285750" indent="-285750">
              <a:spcAft>
                <a:spcPts val="1000"/>
              </a:spcAft>
              <a:buClr>
                <a:srgbClr val="C00000"/>
              </a:buClr>
              <a:buFont typeface="Arial" panose="020B0604020202020204" pitchFamily="34" charset="0"/>
              <a:buChar char="•"/>
              <a:defRPr/>
            </a:pPr>
            <a:r>
              <a:rPr lang="en-CA" b="1"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Employer-level auto features (enrolment, escalation)</a:t>
            </a:r>
          </a:p>
          <a:p>
            <a:pPr marL="285750" indent="-285750">
              <a:spcAft>
                <a:spcPts val="1000"/>
              </a:spcAft>
              <a:buClr>
                <a:srgbClr val="C00000"/>
              </a:buClr>
              <a:buFont typeface="Arial" panose="020B0604020202020204" pitchFamily="34" charset="0"/>
              <a:buChar char="•"/>
              <a:defRPr/>
            </a:pPr>
            <a:r>
              <a:rPr lang="en-CA" b="1"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Encourage portable, multi-employer plans outside the public sector</a:t>
            </a:r>
          </a:p>
          <a:p>
            <a:pPr marL="285750" indent="-285750">
              <a:spcAft>
                <a:spcPts val="1000"/>
              </a:spcAft>
              <a:buClr>
                <a:srgbClr val="C00000"/>
              </a:buClr>
              <a:buFont typeface="Arial" panose="020B0604020202020204" pitchFamily="34" charset="0"/>
              <a:buChar char="•"/>
              <a:defRPr/>
            </a:pPr>
            <a:r>
              <a:rPr lang="en-CA" b="1"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Increase availability of longevity insurance and other forms of risk pooling within workplace plans</a:t>
            </a:r>
          </a:p>
          <a:p>
            <a:pPr marL="285750" indent="-285750">
              <a:spcAft>
                <a:spcPts val="1000"/>
              </a:spcAft>
              <a:buClr>
                <a:srgbClr val="C00000"/>
              </a:buClr>
              <a:buFont typeface="Arial" panose="020B0604020202020204" pitchFamily="34" charset="0"/>
              <a:buChar char="•"/>
              <a:defRPr/>
            </a:pPr>
            <a:r>
              <a:rPr lang="en-CA" b="1"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Incorporate decumulation options into capital accumulation plans </a:t>
            </a:r>
          </a:p>
          <a:p>
            <a:pPr marL="285750" indent="-285750">
              <a:spcAft>
                <a:spcPts val="1000"/>
              </a:spcAft>
              <a:buClr>
                <a:srgbClr val="C00000"/>
              </a:buClr>
              <a:buFont typeface="Arial" panose="020B0604020202020204" pitchFamily="34" charset="0"/>
              <a:buChar char="•"/>
              <a:defRPr/>
            </a:pPr>
            <a:r>
              <a:rPr lang="en-CA" b="1"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Help plan sponsors and members understand value for money</a:t>
            </a:r>
          </a:p>
        </p:txBody>
      </p:sp>
      <p:sp>
        <p:nvSpPr>
          <p:cNvPr id="10" name="Slide Number Placeholder 9">
            <a:extLst>
              <a:ext uri="{FF2B5EF4-FFF2-40B4-BE49-F238E27FC236}">
                <a16:creationId xmlns:a16="http://schemas.microsoft.com/office/drawing/2014/main" id="{F68409DD-8110-2C45-B7C6-968206917D7C}"/>
              </a:ext>
            </a:extLst>
          </p:cNvPr>
          <p:cNvSpPr>
            <a:spLocks noGrp="1"/>
          </p:cNvSpPr>
          <p:nvPr>
            <p:ph type="sldNum" sz="quarter" idx="12"/>
          </p:nvPr>
        </p:nvSpPr>
        <p:spPr/>
        <p:txBody>
          <a:bodyPr/>
          <a:lstStyle/>
          <a:p>
            <a:fld id="{5C95BEC4-4105-7C4D-9B5F-6FD65CA12BAF}" type="slidenum">
              <a:rPr lang="en-US" smtClean="0">
                <a:solidFill>
                  <a:schemeClr val="bg1"/>
                </a:solidFill>
              </a:rPr>
              <a:pPr/>
              <a:t>18</a:t>
            </a:fld>
            <a:endParaRPr lang="en-US">
              <a:solidFill>
                <a:schemeClr val="bg1"/>
              </a:solidFill>
            </a:endParaRPr>
          </a:p>
        </p:txBody>
      </p:sp>
      <p:pic>
        <p:nvPicPr>
          <p:cNvPr id="11" name="Picture 10" descr="A picture containing text, person&#10;&#10;Description automatically generated">
            <a:extLst>
              <a:ext uri="{FF2B5EF4-FFF2-40B4-BE49-F238E27FC236}">
                <a16:creationId xmlns:a16="http://schemas.microsoft.com/office/drawing/2014/main" id="{ADA773E1-EE6E-6F43-AD6E-99B63F261F86}"/>
              </a:ext>
            </a:extLst>
          </p:cNvPr>
          <p:cNvPicPr>
            <a:picLocks noChangeAspect="1"/>
          </p:cNvPicPr>
          <p:nvPr/>
        </p:nvPicPr>
        <p:blipFill rotWithShape="1">
          <a:blip r:embed="rId5"/>
          <a:srcRect l="52500" t="21230"/>
          <a:stretch/>
        </p:blipFill>
        <p:spPr>
          <a:xfrm>
            <a:off x="5881816" y="971847"/>
            <a:ext cx="6310184" cy="5886153"/>
          </a:xfrm>
          <a:prstGeom prst="rect">
            <a:avLst/>
          </a:prstGeom>
        </p:spPr>
      </p:pic>
    </p:spTree>
    <p:extLst>
      <p:ext uri="{BB962C8B-B14F-4D97-AF65-F5344CB8AC3E}">
        <p14:creationId xmlns:p14="http://schemas.microsoft.com/office/powerpoint/2010/main" val="2556069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B9DC66F0-1088-E444-AB74-C1586FB1EFF0}"/>
              </a:ext>
            </a:extLst>
          </p:cNvPr>
          <p:cNvSpPr txBox="1">
            <a:spLocks noChangeArrowheads="1"/>
          </p:cNvSpPr>
          <p:nvPr/>
        </p:nvSpPr>
        <p:spPr bwMode="auto">
          <a:xfrm>
            <a:off x="515938" y="657225"/>
            <a:ext cx="10779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dirty="0">
                <a:solidFill>
                  <a:srgbClr val="385723"/>
                </a:solidFill>
                <a:latin typeface="Arial"/>
                <a:ea typeface="Roboto Light"/>
                <a:cs typeface="Arial"/>
              </a:rPr>
              <a:t>Research at HOOPP</a:t>
            </a:r>
          </a:p>
        </p:txBody>
      </p:sp>
      <p:sp>
        <p:nvSpPr>
          <p:cNvPr id="8" name="TextBox 7">
            <a:extLst>
              <a:ext uri="{FF2B5EF4-FFF2-40B4-BE49-F238E27FC236}">
                <a16:creationId xmlns:a16="http://schemas.microsoft.com/office/drawing/2014/main" id="{9FA2B7D0-1CB8-3641-892F-97CCFB63B98F}"/>
              </a:ext>
            </a:extLst>
          </p:cNvPr>
          <p:cNvSpPr txBox="1"/>
          <p:nvPr/>
        </p:nvSpPr>
        <p:spPr>
          <a:xfrm>
            <a:off x="658813" y="1531581"/>
            <a:ext cx="6554623" cy="338554"/>
          </a:xfrm>
          <a:prstGeom prst="rect">
            <a:avLst/>
          </a:prstGeom>
          <a:noFill/>
        </p:spPr>
        <p:txBody>
          <a:bodyPr wrap="square" lIns="91440" tIns="45720" rIns="91440" bIns="45720" anchor="t">
            <a:spAutoFit/>
          </a:bodyPr>
          <a:lstStyle/>
          <a:p>
            <a:pPr>
              <a:spcAft>
                <a:spcPts val="1000"/>
              </a:spcAft>
              <a:buClr>
                <a:srgbClr val="385723"/>
              </a:buClr>
              <a:defRPr/>
            </a:pPr>
            <a:r>
              <a:rPr lang="en-CA" sz="1600" b="1" dirty="0">
                <a:solidFill>
                  <a:schemeClr val="tx1">
                    <a:lumMod val="65000"/>
                    <a:lumOff val="35000"/>
                  </a:schemeClr>
                </a:solidFill>
                <a:latin typeface="Arial"/>
                <a:ea typeface="Roboto"/>
                <a:cs typeface="Arial"/>
              </a:rPr>
              <a:t>Visit hoopp.com to find more</a:t>
            </a:r>
            <a:endParaRPr lang="en-CA" sz="1600" dirty="0">
              <a:solidFill>
                <a:schemeClr val="tx1">
                  <a:lumMod val="65000"/>
                  <a:lumOff val="35000"/>
                </a:schemeClr>
              </a:solidFill>
              <a:latin typeface="Arial"/>
              <a:ea typeface="Roboto"/>
              <a:cs typeface="Arial"/>
            </a:endParaRPr>
          </a:p>
        </p:txBody>
      </p:sp>
      <p:sp>
        <p:nvSpPr>
          <p:cNvPr id="10" name="Slide Number Placeholder 9">
            <a:extLst>
              <a:ext uri="{FF2B5EF4-FFF2-40B4-BE49-F238E27FC236}">
                <a16:creationId xmlns:a16="http://schemas.microsoft.com/office/drawing/2014/main" id="{C948678C-50E1-7846-AB00-7A0E8B39170E}"/>
              </a:ext>
            </a:extLst>
          </p:cNvPr>
          <p:cNvSpPr>
            <a:spLocks noGrp="1"/>
          </p:cNvSpPr>
          <p:nvPr>
            <p:ph type="sldNum" sz="quarter" idx="12"/>
          </p:nvPr>
        </p:nvSpPr>
        <p:spPr/>
        <p:txBody>
          <a:bodyPr/>
          <a:lstStyle/>
          <a:p>
            <a:fld id="{5C95BEC4-4105-7C4D-9B5F-6FD65CA12BAF}" type="slidenum">
              <a:rPr lang="en-US" smtClean="0">
                <a:solidFill>
                  <a:schemeClr val="bg1"/>
                </a:solidFill>
              </a:rPr>
              <a:pPr/>
              <a:t>19</a:t>
            </a:fld>
            <a:endParaRPr lang="en-US">
              <a:solidFill>
                <a:schemeClr val="bg1"/>
              </a:solidFill>
            </a:endParaRPr>
          </a:p>
        </p:txBody>
      </p:sp>
      <p:pic>
        <p:nvPicPr>
          <p:cNvPr id="3" name="Picture 2" descr="A picture containing person, person, computer, indoor&#10;&#10;Description automatically generated">
            <a:extLst>
              <a:ext uri="{FF2B5EF4-FFF2-40B4-BE49-F238E27FC236}">
                <a16:creationId xmlns:a16="http://schemas.microsoft.com/office/drawing/2014/main" id="{149F36A2-CAA7-374D-80B2-1EB5573C1825}"/>
              </a:ext>
            </a:extLst>
          </p:cNvPr>
          <p:cNvPicPr>
            <a:picLocks noChangeAspect="1"/>
          </p:cNvPicPr>
          <p:nvPr/>
        </p:nvPicPr>
        <p:blipFill rotWithShape="1">
          <a:blip r:embed="rId3"/>
          <a:srcRect l="51222"/>
          <a:stretch/>
        </p:blipFill>
        <p:spPr>
          <a:xfrm>
            <a:off x="6685006" y="507398"/>
            <a:ext cx="5506994" cy="6350601"/>
          </a:xfrm>
          <a:prstGeom prst="rect">
            <a:avLst/>
          </a:prstGeom>
        </p:spPr>
      </p:pic>
      <p:pic>
        <p:nvPicPr>
          <p:cNvPr id="15" name="Picture 14">
            <a:extLst>
              <a:ext uri="{FF2B5EF4-FFF2-40B4-BE49-F238E27FC236}">
                <a16:creationId xmlns:a16="http://schemas.microsoft.com/office/drawing/2014/main" id="{ABB36362-3DF4-48CF-A247-26C0DDF97CD9}"/>
              </a:ext>
            </a:extLst>
          </p:cNvPr>
          <p:cNvPicPr>
            <a:picLocks noChangeAspect="1"/>
          </p:cNvPicPr>
          <p:nvPr/>
        </p:nvPicPr>
        <p:blipFill>
          <a:blip r:embed="rId4"/>
          <a:stretch>
            <a:fillRect/>
          </a:stretch>
        </p:blipFill>
        <p:spPr>
          <a:xfrm>
            <a:off x="658813" y="2014062"/>
            <a:ext cx="6051112" cy="3650950"/>
          </a:xfrm>
          <a:prstGeom prst="rect">
            <a:avLst/>
          </a:prstGeom>
        </p:spPr>
      </p:pic>
    </p:spTree>
    <p:extLst>
      <p:ext uri="{BB962C8B-B14F-4D97-AF65-F5344CB8AC3E}">
        <p14:creationId xmlns:p14="http://schemas.microsoft.com/office/powerpoint/2010/main" val="629038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44FCFC1A-7147-E94E-AAAF-3A5BBC527846}"/>
              </a:ext>
            </a:extLst>
          </p:cNvPr>
          <p:cNvSpPr>
            <a:spLocks noGrp="1"/>
          </p:cNvSpPr>
          <p:nvPr>
            <p:ph type="sldNum" sz="quarter" idx="12"/>
          </p:nvPr>
        </p:nvSpPr>
        <p:spPr/>
        <p:txBody>
          <a:bodyPr/>
          <a:lstStyle/>
          <a:p>
            <a:fld id="{5C95BEC4-4105-7C4D-9B5F-6FD65CA12BAF}" type="slidenum">
              <a:rPr lang="en-US" smtClean="0"/>
              <a:pPr/>
              <a:t>2</a:t>
            </a:fld>
            <a:endParaRPr lang="en-US"/>
          </a:p>
        </p:txBody>
      </p:sp>
      <p:sp>
        <p:nvSpPr>
          <p:cNvPr id="25" name="TextBox 1">
            <a:extLst>
              <a:ext uri="{FF2B5EF4-FFF2-40B4-BE49-F238E27FC236}">
                <a16:creationId xmlns:a16="http://schemas.microsoft.com/office/drawing/2014/main" id="{E7E4D64A-F909-1A4B-B93A-F06223EB9309}"/>
              </a:ext>
            </a:extLst>
          </p:cNvPr>
          <p:cNvSpPr txBox="1">
            <a:spLocks noChangeArrowheads="1"/>
          </p:cNvSpPr>
          <p:nvPr/>
        </p:nvSpPr>
        <p:spPr bwMode="auto">
          <a:xfrm>
            <a:off x="515938" y="657225"/>
            <a:ext cx="103801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t>Who we are –</a:t>
            </a:r>
            <a:b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br>
            <a:r>
              <a:rPr lang="en-US" altLang="en-US" sz="3600" dirty="0">
                <a:solidFill>
                  <a:srgbClr val="078F41"/>
                </a:solidFill>
                <a:latin typeface="Arial" panose="020B0604020202020204" pitchFamily="34" charset="0"/>
                <a:ea typeface="Roboto Light" panose="02000000000000000000" pitchFamily="2" charset="0"/>
                <a:cs typeface="Arial" panose="020B0604020202020204" pitchFamily="34" charset="0"/>
              </a:rPr>
              <a:t>Healthcare of Ontario Pension Plan (HOOPP)</a:t>
            </a:r>
          </a:p>
        </p:txBody>
      </p:sp>
      <p:grpSp>
        <p:nvGrpSpPr>
          <p:cNvPr id="18" name="Group 17">
            <a:extLst>
              <a:ext uri="{FF2B5EF4-FFF2-40B4-BE49-F238E27FC236}">
                <a16:creationId xmlns:a16="http://schemas.microsoft.com/office/drawing/2014/main" id="{438A67A3-8A9D-8F43-ABEE-E0833A2BE28D}"/>
              </a:ext>
            </a:extLst>
          </p:cNvPr>
          <p:cNvGrpSpPr/>
          <p:nvPr/>
        </p:nvGrpSpPr>
        <p:grpSpPr>
          <a:xfrm>
            <a:off x="611514" y="2201318"/>
            <a:ext cx="10545796" cy="2052000"/>
            <a:chOff x="611514" y="2067307"/>
            <a:chExt cx="10545796" cy="2052000"/>
          </a:xfrm>
        </p:grpSpPr>
        <p:grpSp>
          <p:nvGrpSpPr>
            <p:cNvPr id="14" name="Group 13">
              <a:extLst>
                <a:ext uri="{FF2B5EF4-FFF2-40B4-BE49-F238E27FC236}">
                  <a16:creationId xmlns:a16="http://schemas.microsoft.com/office/drawing/2014/main" id="{E6FE23A5-2FEF-B947-84F1-44854A7D9DB3}"/>
                </a:ext>
              </a:extLst>
            </p:cNvPr>
            <p:cNvGrpSpPr/>
            <p:nvPr/>
          </p:nvGrpSpPr>
          <p:grpSpPr>
            <a:xfrm>
              <a:off x="611514" y="2067307"/>
              <a:ext cx="2448000" cy="2052000"/>
              <a:chOff x="611514" y="2067307"/>
              <a:chExt cx="2448000" cy="2052000"/>
            </a:xfrm>
          </p:grpSpPr>
          <p:sp>
            <p:nvSpPr>
              <p:cNvPr id="59" name="Rounded Rectangle 58">
                <a:extLst>
                  <a:ext uri="{FF2B5EF4-FFF2-40B4-BE49-F238E27FC236}">
                    <a16:creationId xmlns:a16="http://schemas.microsoft.com/office/drawing/2014/main" id="{DCD39152-7C3F-4B48-8BBF-E31E33BF2F50}"/>
                  </a:ext>
                </a:extLst>
              </p:cNvPr>
              <p:cNvSpPr/>
              <p:nvPr/>
            </p:nvSpPr>
            <p:spPr>
              <a:xfrm>
                <a:off x="611514" y="2067307"/>
                <a:ext cx="2448000" cy="2052000"/>
              </a:xfrm>
              <a:prstGeom prst="roundRect">
                <a:avLst>
                  <a:gd name="adj" fmla="val 8451"/>
                </a:avLst>
              </a:prstGeom>
              <a:solidFill>
                <a:srgbClr val="019944">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DB54CE2C-380A-1F43-B46A-112B5348500E}"/>
                  </a:ext>
                </a:extLst>
              </p:cNvPr>
              <p:cNvSpPr/>
              <p:nvPr/>
            </p:nvSpPr>
            <p:spPr>
              <a:xfrm>
                <a:off x="680695" y="2133600"/>
                <a:ext cx="2309640" cy="1919415"/>
              </a:xfrm>
              <a:prstGeom prst="roundRect">
                <a:avLst>
                  <a:gd name="adj" fmla="val 8451"/>
                </a:avLst>
              </a:prstGeom>
              <a:solidFill>
                <a:schemeClr val="bg1"/>
              </a:solidFill>
              <a:ln w="25400">
                <a:solidFill>
                  <a:srgbClr val="01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E258273C-BAE1-3B4B-B104-C484BD197101}"/>
                  </a:ext>
                </a:extLst>
              </p:cNvPr>
              <p:cNvSpPr txBox="1"/>
              <p:nvPr/>
            </p:nvSpPr>
            <p:spPr>
              <a:xfrm>
                <a:off x="1230221" y="2471716"/>
                <a:ext cx="1210588"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Net assets</a:t>
                </a:r>
              </a:p>
            </p:txBody>
          </p:sp>
          <p:sp>
            <p:nvSpPr>
              <p:cNvPr id="49" name="TextBox 48">
                <a:extLst>
                  <a:ext uri="{FF2B5EF4-FFF2-40B4-BE49-F238E27FC236}">
                    <a16:creationId xmlns:a16="http://schemas.microsoft.com/office/drawing/2014/main" id="{79994288-A8E4-B245-8896-12C5715C345E}"/>
                  </a:ext>
                </a:extLst>
              </p:cNvPr>
              <p:cNvSpPr txBox="1"/>
              <p:nvPr/>
            </p:nvSpPr>
            <p:spPr>
              <a:xfrm>
                <a:off x="1060303" y="2967886"/>
                <a:ext cx="1550424" cy="707886"/>
              </a:xfrm>
              <a:prstGeom prst="rect">
                <a:avLst/>
              </a:prstGeom>
              <a:noFill/>
            </p:spPr>
            <p:txBody>
              <a:bodyPr wrap="none" rtlCol="0">
                <a:spAutoFit/>
              </a:bodyPr>
              <a:lstStyle/>
              <a:p>
                <a:pPr algn="ctr"/>
                <a:r>
                  <a:rPr lang="en-US" sz="4000" b="1" dirty="0">
                    <a:solidFill>
                      <a:srgbClr val="078F41"/>
                    </a:solidFill>
                    <a:latin typeface="Arial Black" panose="020B0604020202020204" pitchFamily="34" charset="0"/>
                    <a:cs typeface="Arial Black" panose="020B0604020202020204" pitchFamily="34" charset="0"/>
                  </a:rPr>
                  <a:t>$104</a:t>
                </a:r>
              </a:p>
            </p:txBody>
          </p:sp>
          <p:sp>
            <p:nvSpPr>
              <p:cNvPr id="50" name="TextBox 49">
                <a:extLst>
                  <a:ext uri="{FF2B5EF4-FFF2-40B4-BE49-F238E27FC236}">
                    <a16:creationId xmlns:a16="http://schemas.microsoft.com/office/drawing/2014/main" id="{DB3E7F77-B037-BB4E-A4C6-B114574C3848}"/>
                  </a:ext>
                </a:extLst>
              </p:cNvPr>
              <p:cNvSpPr txBox="1"/>
              <p:nvPr/>
            </p:nvSpPr>
            <p:spPr>
              <a:xfrm>
                <a:off x="1480289" y="3566812"/>
                <a:ext cx="710451" cy="307777"/>
              </a:xfrm>
              <a:prstGeom prst="rect">
                <a:avLst/>
              </a:prstGeom>
              <a:noFill/>
            </p:spPr>
            <p:txBody>
              <a:bodyPr wrap="none" rtlCol="0">
                <a:spAutoFit/>
              </a:bodyPr>
              <a:lstStyle/>
              <a:p>
                <a:pPr algn="ctr"/>
                <a:r>
                  <a:rPr lang="en-US" sz="1400" b="1" dirty="0">
                    <a:solidFill>
                      <a:srgbClr val="078F41"/>
                    </a:solidFill>
                    <a:latin typeface="Arial" panose="020B0604020202020204" pitchFamily="34" charset="0"/>
                    <a:cs typeface="Arial" panose="020B0604020202020204" pitchFamily="34" charset="0"/>
                  </a:rPr>
                  <a:t>billion</a:t>
                </a:r>
              </a:p>
            </p:txBody>
          </p:sp>
        </p:grpSp>
        <p:grpSp>
          <p:nvGrpSpPr>
            <p:cNvPr id="11" name="Group 10">
              <a:extLst>
                <a:ext uri="{FF2B5EF4-FFF2-40B4-BE49-F238E27FC236}">
                  <a16:creationId xmlns:a16="http://schemas.microsoft.com/office/drawing/2014/main" id="{526D9856-2F3F-944E-85C1-A732E4B59493}"/>
                </a:ext>
              </a:extLst>
            </p:cNvPr>
            <p:cNvGrpSpPr/>
            <p:nvPr/>
          </p:nvGrpSpPr>
          <p:grpSpPr>
            <a:xfrm>
              <a:off x="3311619" y="2067307"/>
              <a:ext cx="2448000" cy="2052000"/>
              <a:chOff x="3311619" y="2067307"/>
              <a:chExt cx="2448000" cy="2052000"/>
            </a:xfrm>
          </p:grpSpPr>
          <p:sp>
            <p:nvSpPr>
              <p:cNvPr id="60" name="Rounded Rectangle 59">
                <a:extLst>
                  <a:ext uri="{FF2B5EF4-FFF2-40B4-BE49-F238E27FC236}">
                    <a16:creationId xmlns:a16="http://schemas.microsoft.com/office/drawing/2014/main" id="{A9FD2A70-E409-D54F-9035-3AA1B37814CB}"/>
                  </a:ext>
                </a:extLst>
              </p:cNvPr>
              <p:cNvSpPr/>
              <p:nvPr/>
            </p:nvSpPr>
            <p:spPr>
              <a:xfrm>
                <a:off x="3311619" y="2067307"/>
                <a:ext cx="2448000" cy="2052000"/>
              </a:xfrm>
              <a:prstGeom prst="roundRect">
                <a:avLst>
                  <a:gd name="adj" fmla="val 8451"/>
                </a:avLst>
              </a:prstGeom>
              <a:solidFill>
                <a:srgbClr val="019944">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A9A16991-50D8-6E4F-91E5-E951745D6C81}"/>
                  </a:ext>
                </a:extLst>
              </p:cNvPr>
              <p:cNvSpPr/>
              <p:nvPr/>
            </p:nvSpPr>
            <p:spPr>
              <a:xfrm>
                <a:off x="3379960" y="2133600"/>
                <a:ext cx="2309640" cy="1919415"/>
              </a:xfrm>
              <a:prstGeom prst="roundRect">
                <a:avLst>
                  <a:gd name="adj" fmla="val 8451"/>
                </a:avLst>
              </a:prstGeom>
              <a:solidFill>
                <a:schemeClr val="bg1"/>
              </a:solidFill>
              <a:ln w="25400">
                <a:solidFill>
                  <a:srgbClr val="01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676725D-8514-7E4D-9111-FDF79DA70D38}"/>
                  </a:ext>
                </a:extLst>
              </p:cNvPr>
              <p:cNvSpPr txBox="1"/>
              <p:nvPr/>
            </p:nvSpPr>
            <p:spPr>
              <a:xfrm>
                <a:off x="3741935" y="2471716"/>
                <a:ext cx="1585690" cy="338554"/>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Funded status</a:t>
                </a:r>
              </a:p>
            </p:txBody>
          </p:sp>
          <p:sp>
            <p:nvSpPr>
              <p:cNvPr id="52" name="TextBox 51">
                <a:extLst>
                  <a:ext uri="{FF2B5EF4-FFF2-40B4-BE49-F238E27FC236}">
                    <a16:creationId xmlns:a16="http://schemas.microsoft.com/office/drawing/2014/main" id="{6CD57227-49C4-0246-A2DA-479C18243FD8}"/>
                  </a:ext>
                </a:extLst>
              </p:cNvPr>
              <p:cNvSpPr txBox="1"/>
              <p:nvPr/>
            </p:nvSpPr>
            <p:spPr>
              <a:xfrm>
                <a:off x="3673807" y="2967886"/>
                <a:ext cx="1721946" cy="707886"/>
              </a:xfrm>
              <a:prstGeom prst="rect">
                <a:avLst/>
              </a:prstGeom>
              <a:noFill/>
            </p:spPr>
            <p:txBody>
              <a:bodyPr wrap="none" rtlCol="0">
                <a:spAutoFit/>
              </a:bodyPr>
              <a:lstStyle/>
              <a:p>
                <a:pPr algn="ctr"/>
                <a:r>
                  <a:rPr lang="en-US" sz="4000" b="1" dirty="0">
                    <a:solidFill>
                      <a:srgbClr val="078F41"/>
                    </a:solidFill>
                    <a:latin typeface="Arial Black" panose="020B0604020202020204" pitchFamily="34" charset="0"/>
                    <a:cs typeface="Arial Black" panose="020B0604020202020204" pitchFamily="34" charset="0"/>
                  </a:rPr>
                  <a:t>119%</a:t>
                </a:r>
              </a:p>
            </p:txBody>
          </p:sp>
        </p:grpSp>
        <p:grpSp>
          <p:nvGrpSpPr>
            <p:cNvPr id="6" name="Group 5">
              <a:extLst>
                <a:ext uri="{FF2B5EF4-FFF2-40B4-BE49-F238E27FC236}">
                  <a16:creationId xmlns:a16="http://schemas.microsoft.com/office/drawing/2014/main" id="{4077E4AB-50A1-5242-9DD7-4B8BD0BFE642}"/>
                </a:ext>
              </a:extLst>
            </p:cNvPr>
            <p:cNvGrpSpPr/>
            <p:nvPr/>
          </p:nvGrpSpPr>
          <p:grpSpPr>
            <a:xfrm>
              <a:off x="6010046" y="2067307"/>
              <a:ext cx="2448000" cy="2052000"/>
              <a:chOff x="6010046" y="2067307"/>
              <a:chExt cx="2448000" cy="2052000"/>
            </a:xfrm>
          </p:grpSpPr>
          <p:sp>
            <p:nvSpPr>
              <p:cNvPr id="61" name="Rounded Rectangle 60">
                <a:extLst>
                  <a:ext uri="{FF2B5EF4-FFF2-40B4-BE49-F238E27FC236}">
                    <a16:creationId xmlns:a16="http://schemas.microsoft.com/office/drawing/2014/main" id="{4B5FE65B-E1F2-CE4A-9D69-176E945EADA1}"/>
                  </a:ext>
                </a:extLst>
              </p:cNvPr>
              <p:cNvSpPr/>
              <p:nvPr/>
            </p:nvSpPr>
            <p:spPr>
              <a:xfrm>
                <a:off x="6010046" y="2067307"/>
                <a:ext cx="2448000" cy="2052000"/>
              </a:xfrm>
              <a:prstGeom prst="roundRect">
                <a:avLst>
                  <a:gd name="adj" fmla="val 8451"/>
                </a:avLst>
              </a:prstGeom>
              <a:solidFill>
                <a:srgbClr val="019944">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8153E13E-D85B-AE41-8580-00D6DFBCA62A}"/>
                  </a:ext>
                </a:extLst>
              </p:cNvPr>
              <p:cNvSpPr/>
              <p:nvPr/>
            </p:nvSpPr>
            <p:spPr>
              <a:xfrm>
                <a:off x="6079225" y="2133600"/>
                <a:ext cx="2309640" cy="1919415"/>
              </a:xfrm>
              <a:prstGeom prst="roundRect">
                <a:avLst>
                  <a:gd name="adj" fmla="val 8451"/>
                </a:avLst>
              </a:prstGeom>
              <a:solidFill>
                <a:schemeClr val="bg1"/>
              </a:solidFill>
              <a:ln w="25400">
                <a:solidFill>
                  <a:srgbClr val="01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5FE93F95-1149-8444-B40D-7DE26B4E1D16}"/>
                  </a:ext>
                </a:extLst>
              </p:cNvPr>
              <p:cNvSpPr txBox="1"/>
              <p:nvPr/>
            </p:nvSpPr>
            <p:spPr>
              <a:xfrm>
                <a:off x="6436198" y="2348606"/>
                <a:ext cx="1595694" cy="528350"/>
              </a:xfrm>
              <a:prstGeom prst="rect">
                <a:avLst/>
              </a:prstGeom>
              <a:noFill/>
            </p:spPr>
            <p:txBody>
              <a:bodyPr wrap="square" rtlCol="0">
                <a:spAutoFit/>
              </a:bodyPr>
              <a:lstStyle/>
              <a:p>
                <a:pPr algn="ctr">
                  <a:lnSpc>
                    <a:spcPts val="1700"/>
                  </a:lnSpc>
                </a:pPr>
                <a:r>
                  <a:rPr lang="en-US" sz="1600" b="1" dirty="0">
                    <a:latin typeface="Arial" panose="020B0604020202020204" pitchFamily="34" charset="0"/>
                    <a:cs typeface="Arial" panose="020B0604020202020204" pitchFamily="34" charset="0"/>
                  </a:rPr>
                  <a:t>Rate of return for 2020</a:t>
                </a:r>
              </a:p>
            </p:txBody>
          </p:sp>
          <p:sp>
            <p:nvSpPr>
              <p:cNvPr id="56" name="TextBox 55">
                <a:extLst>
                  <a:ext uri="{FF2B5EF4-FFF2-40B4-BE49-F238E27FC236}">
                    <a16:creationId xmlns:a16="http://schemas.microsoft.com/office/drawing/2014/main" id="{5C8CCCEC-6837-B144-BF2C-65453699ADA0}"/>
                  </a:ext>
                </a:extLst>
              </p:cNvPr>
              <p:cNvSpPr txBox="1"/>
              <p:nvPr/>
            </p:nvSpPr>
            <p:spPr>
              <a:xfrm>
                <a:off x="6116592" y="2967886"/>
                <a:ext cx="2234907" cy="707886"/>
              </a:xfrm>
              <a:prstGeom prst="rect">
                <a:avLst/>
              </a:prstGeom>
              <a:noFill/>
            </p:spPr>
            <p:txBody>
              <a:bodyPr wrap="none" rtlCol="0">
                <a:spAutoFit/>
              </a:bodyPr>
              <a:lstStyle/>
              <a:p>
                <a:pPr algn="ctr"/>
                <a:r>
                  <a:rPr lang="en-US" sz="4000" b="1" dirty="0">
                    <a:solidFill>
                      <a:srgbClr val="078F41"/>
                    </a:solidFill>
                    <a:latin typeface="Arial Black" panose="020B0604020202020204" pitchFamily="34" charset="0"/>
                    <a:cs typeface="Arial Black" panose="020B0604020202020204" pitchFamily="34" charset="0"/>
                  </a:rPr>
                  <a:t>11.42%</a:t>
                </a:r>
              </a:p>
            </p:txBody>
          </p:sp>
        </p:grpSp>
        <p:grpSp>
          <p:nvGrpSpPr>
            <p:cNvPr id="5" name="Group 4">
              <a:extLst>
                <a:ext uri="{FF2B5EF4-FFF2-40B4-BE49-F238E27FC236}">
                  <a16:creationId xmlns:a16="http://schemas.microsoft.com/office/drawing/2014/main" id="{E238BB30-7479-FB48-BCA6-B199FC0A0227}"/>
                </a:ext>
              </a:extLst>
            </p:cNvPr>
            <p:cNvGrpSpPr/>
            <p:nvPr/>
          </p:nvGrpSpPr>
          <p:grpSpPr>
            <a:xfrm>
              <a:off x="8709310" y="2067307"/>
              <a:ext cx="2448000" cy="2052000"/>
              <a:chOff x="8709310" y="2067307"/>
              <a:chExt cx="2448000" cy="2052000"/>
            </a:xfrm>
          </p:grpSpPr>
          <p:sp>
            <p:nvSpPr>
              <p:cNvPr id="62" name="Rounded Rectangle 61">
                <a:extLst>
                  <a:ext uri="{FF2B5EF4-FFF2-40B4-BE49-F238E27FC236}">
                    <a16:creationId xmlns:a16="http://schemas.microsoft.com/office/drawing/2014/main" id="{F84F0215-09A0-C648-B8E3-758CB513A1D3}"/>
                  </a:ext>
                </a:extLst>
              </p:cNvPr>
              <p:cNvSpPr/>
              <p:nvPr/>
            </p:nvSpPr>
            <p:spPr>
              <a:xfrm>
                <a:off x="8709310" y="2067307"/>
                <a:ext cx="2448000" cy="2052000"/>
              </a:xfrm>
              <a:prstGeom prst="roundRect">
                <a:avLst>
                  <a:gd name="adj" fmla="val 8451"/>
                </a:avLst>
              </a:prstGeom>
              <a:solidFill>
                <a:srgbClr val="019944">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C062493B-4EEF-D041-BDD3-1BB4843CA8E0}"/>
                  </a:ext>
                </a:extLst>
              </p:cNvPr>
              <p:cNvSpPr/>
              <p:nvPr/>
            </p:nvSpPr>
            <p:spPr>
              <a:xfrm>
                <a:off x="8778490" y="2133600"/>
                <a:ext cx="2309640" cy="1919415"/>
              </a:xfrm>
              <a:prstGeom prst="roundRect">
                <a:avLst>
                  <a:gd name="adj" fmla="val 8451"/>
                </a:avLst>
              </a:prstGeom>
              <a:solidFill>
                <a:schemeClr val="bg1"/>
              </a:solidFill>
              <a:ln w="25400">
                <a:solidFill>
                  <a:srgbClr val="0199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023A2D6-49C6-B841-A44E-98DA2110AD0E}"/>
                  </a:ext>
                </a:extLst>
              </p:cNvPr>
              <p:cNvSpPr txBox="1"/>
              <p:nvPr/>
            </p:nvSpPr>
            <p:spPr>
              <a:xfrm>
                <a:off x="8904843" y="2348606"/>
                <a:ext cx="2056936" cy="528350"/>
              </a:xfrm>
              <a:prstGeom prst="rect">
                <a:avLst/>
              </a:prstGeom>
              <a:noFill/>
            </p:spPr>
            <p:txBody>
              <a:bodyPr wrap="square" rtlCol="0">
                <a:spAutoFit/>
              </a:bodyPr>
              <a:lstStyle>
                <a:defPPr>
                  <a:defRPr lang="en-US"/>
                </a:defPPr>
                <a:lvl1pPr algn="ctr">
                  <a:lnSpc>
                    <a:spcPts val="1700"/>
                  </a:lnSpc>
                  <a:defRPr sz="1600" b="1">
                    <a:latin typeface="Arial" panose="020B0604020202020204" pitchFamily="34" charset="0"/>
                    <a:cs typeface="Arial" panose="020B0604020202020204" pitchFamily="34" charset="0"/>
                  </a:defRPr>
                </a:lvl1pPr>
              </a:lstStyle>
              <a:p>
                <a:r>
                  <a:rPr lang="en-US" dirty="0"/>
                  <a:t>10-year annualized rate </a:t>
                </a:r>
                <a:r>
                  <a:rPr lang="en-US"/>
                  <a:t>of return</a:t>
                </a:r>
                <a:endParaRPr lang="en-US" dirty="0"/>
              </a:p>
            </p:txBody>
          </p:sp>
        </p:grpSp>
      </p:grpSp>
      <p:grpSp>
        <p:nvGrpSpPr>
          <p:cNvPr id="17" name="Group 16">
            <a:extLst>
              <a:ext uri="{FF2B5EF4-FFF2-40B4-BE49-F238E27FC236}">
                <a16:creationId xmlns:a16="http://schemas.microsoft.com/office/drawing/2014/main" id="{4F33DD9A-6F61-D446-967E-541FB71F843C}"/>
              </a:ext>
            </a:extLst>
          </p:cNvPr>
          <p:cNvGrpSpPr/>
          <p:nvPr/>
        </p:nvGrpSpPr>
        <p:grpSpPr>
          <a:xfrm>
            <a:off x="1324773" y="4644069"/>
            <a:ext cx="9119279" cy="1046204"/>
            <a:chOff x="1339983" y="4510058"/>
            <a:chExt cx="9119279" cy="1046204"/>
          </a:xfrm>
        </p:grpSpPr>
        <p:grpSp>
          <p:nvGrpSpPr>
            <p:cNvPr id="15" name="Group 14">
              <a:extLst>
                <a:ext uri="{FF2B5EF4-FFF2-40B4-BE49-F238E27FC236}">
                  <a16:creationId xmlns:a16="http://schemas.microsoft.com/office/drawing/2014/main" id="{9BDFC9B5-7240-C64C-BCF0-7099FEA4B413}"/>
                </a:ext>
              </a:extLst>
            </p:cNvPr>
            <p:cNvGrpSpPr/>
            <p:nvPr/>
          </p:nvGrpSpPr>
          <p:grpSpPr>
            <a:xfrm>
              <a:off x="1339983" y="4510058"/>
              <a:ext cx="4324857" cy="1046204"/>
              <a:chOff x="1339983" y="4510058"/>
              <a:chExt cx="4324857" cy="1046204"/>
            </a:xfrm>
          </p:grpSpPr>
          <p:sp>
            <p:nvSpPr>
              <p:cNvPr id="63" name="Rounded Rectangle 62">
                <a:extLst>
                  <a:ext uri="{FF2B5EF4-FFF2-40B4-BE49-F238E27FC236}">
                    <a16:creationId xmlns:a16="http://schemas.microsoft.com/office/drawing/2014/main" id="{68A6C90A-1AEA-6F48-80E7-98FEDBF40881}"/>
                  </a:ext>
                </a:extLst>
              </p:cNvPr>
              <p:cNvSpPr/>
              <p:nvPr/>
            </p:nvSpPr>
            <p:spPr>
              <a:xfrm>
                <a:off x="1339983" y="4510058"/>
                <a:ext cx="4324857" cy="1046204"/>
              </a:xfrm>
              <a:prstGeom prst="roundRect">
                <a:avLst>
                  <a:gd name="adj" fmla="val 17625"/>
                </a:avLst>
              </a:prstGeom>
              <a:solidFill>
                <a:srgbClr val="01994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87A8BC7-5390-8845-B301-46AE002B0BAE}"/>
                  </a:ext>
                </a:extLst>
              </p:cNvPr>
              <p:cNvSpPr txBox="1"/>
              <p:nvPr/>
            </p:nvSpPr>
            <p:spPr>
              <a:xfrm>
                <a:off x="1767173" y="4619412"/>
                <a:ext cx="2370649" cy="307777"/>
              </a:xfrm>
              <a:prstGeom prst="rect">
                <a:avLst/>
              </a:prstGeom>
              <a:noFill/>
            </p:spPr>
            <p:txBody>
              <a:bodyPr wrap="none" rtlCol="0">
                <a:spAutoFit/>
              </a:bodyPr>
              <a:lstStyle/>
              <a:p>
                <a:pPr algn="r"/>
                <a:r>
                  <a:rPr lang="en-US" sz="1400" b="1" dirty="0">
                    <a:solidFill>
                      <a:schemeClr val="bg1"/>
                    </a:solidFill>
                    <a:latin typeface="Arial" panose="020B0604020202020204" pitchFamily="34" charset="0"/>
                    <a:cs typeface="Arial" panose="020B0604020202020204" pitchFamily="34" charset="0"/>
                  </a:rPr>
                  <a:t>Total number of members</a:t>
                </a:r>
              </a:p>
            </p:txBody>
          </p:sp>
          <p:sp>
            <p:nvSpPr>
              <p:cNvPr id="66" name="TextBox 65">
                <a:extLst>
                  <a:ext uri="{FF2B5EF4-FFF2-40B4-BE49-F238E27FC236}">
                    <a16:creationId xmlns:a16="http://schemas.microsoft.com/office/drawing/2014/main" id="{71A92984-86EB-5D47-AB16-742F61A5E596}"/>
                  </a:ext>
                </a:extLst>
              </p:cNvPr>
              <p:cNvSpPr txBox="1"/>
              <p:nvPr/>
            </p:nvSpPr>
            <p:spPr>
              <a:xfrm>
                <a:off x="1648038" y="4888263"/>
                <a:ext cx="2489784" cy="646331"/>
              </a:xfrm>
              <a:prstGeom prst="rect">
                <a:avLst/>
              </a:prstGeom>
              <a:noFill/>
            </p:spPr>
            <p:txBody>
              <a:bodyPr wrap="none" rtlCol="0">
                <a:spAutoFit/>
              </a:bodyPr>
              <a:lstStyle/>
              <a:p>
                <a:pPr lvl="0" algn="r"/>
                <a:r>
                  <a:rPr lang="en-US" sz="3600" b="1" dirty="0">
                    <a:solidFill>
                      <a:schemeClr val="bg1"/>
                    </a:solidFill>
                    <a:latin typeface="Arial Black" panose="020B0604020202020204" pitchFamily="34" charset="0"/>
                    <a:cs typeface="Arial Black" panose="020B0604020202020204" pitchFamily="34" charset="0"/>
                  </a:rPr>
                  <a:t>400,000+</a:t>
                </a:r>
              </a:p>
            </p:txBody>
          </p:sp>
          <p:pic>
            <p:nvPicPr>
              <p:cNvPr id="67" name="Picture 66" descr="A picture containing logo&#10;&#10;Description automatically generated">
                <a:extLst>
                  <a:ext uri="{FF2B5EF4-FFF2-40B4-BE49-F238E27FC236}">
                    <a16:creationId xmlns:a16="http://schemas.microsoft.com/office/drawing/2014/main" id="{9540CF3C-6C23-5346-8661-D981A4748E58}"/>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4445877" y="4581026"/>
                <a:ext cx="881748" cy="881748"/>
              </a:xfrm>
              <a:prstGeom prst="rect">
                <a:avLst/>
              </a:prstGeom>
            </p:spPr>
          </p:pic>
        </p:grpSp>
        <p:grpSp>
          <p:nvGrpSpPr>
            <p:cNvPr id="16" name="Group 15">
              <a:extLst>
                <a:ext uri="{FF2B5EF4-FFF2-40B4-BE49-F238E27FC236}">
                  <a16:creationId xmlns:a16="http://schemas.microsoft.com/office/drawing/2014/main" id="{A242D194-57D5-E84A-9CF0-C46219C0E1B4}"/>
                </a:ext>
              </a:extLst>
            </p:cNvPr>
            <p:cNvGrpSpPr/>
            <p:nvPr/>
          </p:nvGrpSpPr>
          <p:grpSpPr>
            <a:xfrm>
              <a:off x="6134405" y="4510058"/>
              <a:ext cx="4324857" cy="1046204"/>
              <a:chOff x="6134405" y="4510058"/>
              <a:chExt cx="4324857" cy="1046204"/>
            </a:xfrm>
          </p:grpSpPr>
          <p:sp>
            <p:nvSpPr>
              <p:cNvPr id="68" name="Rounded Rectangle 67">
                <a:extLst>
                  <a:ext uri="{FF2B5EF4-FFF2-40B4-BE49-F238E27FC236}">
                    <a16:creationId xmlns:a16="http://schemas.microsoft.com/office/drawing/2014/main" id="{20D2720A-3B97-844D-8B0F-A2A3ADDBD8B6}"/>
                  </a:ext>
                </a:extLst>
              </p:cNvPr>
              <p:cNvSpPr/>
              <p:nvPr/>
            </p:nvSpPr>
            <p:spPr>
              <a:xfrm>
                <a:off x="6134405" y="4510058"/>
                <a:ext cx="4324857" cy="1046204"/>
              </a:xfrm>
              <a:prstGeom prst="roundRect">
                <a:avLst>
                  <a:gd name="adj" fmla="val 17625"/>
                </a:avLst>
              </a:prstGeom>
              <a:solidFill>
                <a:srgbClr val="01994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4E656A4C-9FF2-5A4C-BD6D-A59601EE82B4}"/>
                  </a:ext>
                </a:extLst>
              </p:cNvPr>
              <p:cNvSpPr txBox="1"/>
              <p:nvPr/>
            </p:nvSpPr>
            <p:spPr>
              <a:xfrm>
                <a:off x="7662738" y="4619412"/>
                <a:ext cx="2468433" cy="307777"/>
              </a:xfrm>
              <a:prstGeom prst="rect">
                <a:avLst/>
              </a:prstGeom>
              <a:noFill/>
            </p:spPr>
            <p:txBody>
              <a:bodyPr wrap="none" rtlCol="0">
                <a:spAutoFit/>
              </a:bodyPr>
              <a:lstStyle/>
              <a:p>
                <a:r>
                  <a:rPr lang="en-US" sz="1400" b="1" dirty="0">
                    <a:solidFill>
                      <a:schemeClr val="bg1"/>
                    </a:solidFill>
                    <a:latin typeface="Arial" panose="020B0604020202020204" pitchFamily="34" charset="0"/>
                    <a:cs typeface="Arial" panose="020B0604020202020204" pitchFamily="34" charset="0"/>
                  </a:rPr>
                  <a:t>Total number of employers</a:t>
                </a:r>
              </a:p>
            </p:txBody>
          </p:sp>
          <p:sp>
            <p:nvSpPr>
              <p:cNvPr id="70" name="TextBox 69">
                <a:extLst>
                  <a:ext uri="{FF2B5EF4-FFF2-40B4-BE49-F238E27FC236}">
                    <a16:creationId xmlns:a16="http://schemas.microsoft.com/office/drawing/2014/main" id="{856B9152-FAEE-E249-ACD5-D210057F94AD}"/>
                  </a:ext>
                </a:extLst>
              </p:cNvPr>
              <p:cNvSpPr txBox="1"/>
              <p:nvPr/>
            </p:nvSpPr>
            <p:spPr>
              <a:xfrm>
                <a:off x="7662738" y="4888263"/>
                <a:ext cx="1107996" cy="646331"/>
              </a:xfrm>
              <a:prstGeom prst="rect">
                <a:avLst/>
              </a:prstGeom>
              <a:noFill/>
            </p:spPr>
            <p:txBody>
              <a:bodyPr wrap="none" rtlCol="0">
                <a:spAutoFit/>
              </a:bodyPr>
              <a:lstStyle/>
              <a:p>
                <a:pPr lvl="0"/>
                <a:r>
                  <a:rPr lang="en-US" sz="3600" b="1" dirty="0">
                    <a:solidFill>
                      <a:schemeClr val="bg1"/>
                    </a:solidFill>
                    <a:latin typeface="Arial Black" panose="020B0604020202020204" pitchFamily="34" charset="0"/>
                    <a:cs typeface="Arial Black" panose="020B0604020202020204" pitchFamily="34" charset="0"/>
                  </a:rPr>
                  <a:t>614</a:t>
                </a:r>
              </a:p>
            </p:txBody>
          </p:sp>
          <p:pic>
            <p:nvPicPr>
              <p:cNvPr id="72" name="Picture 71" descr="A picture containing text&#10;&#10;Description automatically generated">
                <a:extLst>
                  <a:ext uri="{FF2B5EF4-FFF2-40B4-BE49-F238E27FC236}">
                    <a16:creationId xmlns:a16="http://schemas.microsoft.com/office/drawing/2014/main" id="{6EA1CC58-0DA1-F241-BFA1-DE88CCBDD315}"/>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6471226" y="4619413"/>
                <a:ext cx="793620" cy="793620"/>
              </a:xfrm>
              <a:prstGeom prst="rect">
                <a:avLst/>
              </a:prstGeom>
            </p:spPr>
          </p:pic>
        </p:grpSp>
      </p:grpSp>
      <p:sp>
        <p:nvSpPr>
          <p:cNvPr id="37" name="TextBox 36">
            <a:extLst>
              <a:ext uri="{FF2B5EF4-FFF2-40B4-BE49-F238E27FC236}">
                <a16:creationId xmlns:a16="http://schemas.microsoft.com/office/drawing/2014/main" id="{EF7FCA25-B95C-4FA9-A208-964A27BD6C57}"/>
              </a:ext>
            </a:extLst>
          </p:cNvPr>
          <p:cNvSpPr txBox="1"/>
          <p:nvPr/>
        </p:nvSpPr>
        <p:spPr>
          <a:xfrm>
            <a:off x="8853223" y="3077260"/>
            <a:ext cx="2234907" cy="707886"/>
          </a:xfrm>
          <a:prstGeom prst="rect">
            <a:avLst/>
          </a:prstGeom>
          <a:noFill/>
        </p:spPr>
        <p:txBody>
          <a:bodyPr wrap="none" rtlCol="0">
            <a:spAutoFit/>
          </a:bodyPr>
          <a:lstStyle/>
          <a:p>
            <a:pPr algn="ctr"/>
            <a:r>
              <a:rPr lang="en-US" sz="4000" b="1" dirty="0">
                <a:solidFill>
                  <a:srgbClr val="078F41"/>
                </a:solidFill>
                <a:latin typeface="Arial Black" panose="020B0604020202020204" pitchFamily="34" charset="0"/>
                <a:cs typeface="Arial Black" panose="020B0604020202020204" pitchFamily="34" charset="0"/>
              </a:rPr>
              <a:t>11.16%</a:t>
            </a:r>
          </a:p>
        </p:txBody>
      </p:sp>
    </p:spTree>
    <p:extLst>
      <p:ext uri="{BB962C8B-B14F-4D97-AF65-F5344CB8AC3E}">
        <p14:creationId xmlns:p14="http://schemas.microsoft.com/office/powerpoint/2010/main" val="1831880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7">
            <a:extLst>
              <a:ext uri="{FF2B5EF4-FFF2-40B4-BE49-F238E27FC236}">
                <a16:creationId xmlns:a16="http://schemas.microsoft.com/office/drawing/2014/main" id="{072C6B2B-A0CC-1546-BB91-BD3C5CE2F02A}"/>
              </a:ext>
            </a:extLst>
          </p:cNvPr>
          <p:cNvSpPr txBox="1">
            <a:spLocks noChangeArrowheads="1"/>
          </p:cNvSpPr>
          <p:nvPr/>
        </p:nvSpPr>
        <p:spPr bwMode="auto">
          <a:xfrm>
            <a:off x="658813" y="2628781"/>
            <a:ext cx="680853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4600" dirty="0">
                <a:solidFill>
                  <a:srgbClr val="0070C0"/>
                </a:solidFill>
                <a:latin typeface="Arial" panose="020B0604020202020204" pitchFamily="34" charset="0"/>
                <a:ea typeface="Roboto Light" panose="02000000000000000000" pitchFamily="2" charset="0"/>
                <a:cs typeface="Arial" panose="020B0604020202020204" pitchFamily="34" charset="0"/>
              </a:rPr>
              <a:t>Thank you</a:t>
            </a:r>
          </a:p>
        </p:txBody>
      </p:sp>
    </p:spTree>
    <p:extLst>
      <p:ext uri="{BB962C8B-B14F-4D97-AF65-F5344CB8AC3E}">
        <p14:creationId xmlns:p14="http://schemas.microsoft.com/office/powerpoint/2010/main" val="2157986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Box 1">
            <a:extLst>
              <a:ext uri="{FF2B5EF4-FFF2-40B4-BE49-F238E27FC236}">
                <a16:creationId xmlns:a16="http://schemas.microsoft.com/office/drawing/2014/main" id="{D3FA33E5-B025-0A40-905C-07FEE198AA16}"/>
              </a:ext>
            </a:extLst>
          </p:cNvPr>
          <p:cNvSpPr txBox="1">
            <a:spLocks noChangeArrowheads="1"/>
          </p:cNvSpPr>
          <p:nvPr/>
        </p:nvSpPr>
        <p:spPr bwMode="auto">
          <a:xfrm>
            <a:off x="515938" y="651726"/>
            <a:ext cx="6262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t>New report</a:t>
            </a:r>
          </a:p>
        </p:txBody>
      </p:sp>
      <p:sp>
        <p:nvSpPr>
          <p:cNvPr id="4098" name="TextBox 2">
            <a:extLst>
              <a:ext uri="{FF2B5EF4-FFF2-40B4-BE49-F238E27FC236}">
                <a16:creationId xmlns:a16="http://schemas.microsoft.com/office/drawing/2014/main" id="{EBF541E7-F645-624A-9FA7-38FC80C6E36B}"/>
              </a:ext>
            </a:extLst>
          </p:cNvPr>
          <p:cNvSpPr txBox="1">
            <a:spLocks noChangeArrowheads="1"/>
          </p:cNvSpPr>
          <p:nvPr/>
        </p:nvSpPr>
        <p:spPr bwMode="auto">
          <a:xfrm>
            <a:off x="515938" y="1591660"/>
            <a:ext cx="6126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400" b="1" dirty="0">
                <a:solidFill>
                  <a:srgbClr val="0070C0"/>
                </a:solidFill>
                <a:latin typeface="Arial" panose="020B0604020202020204" pitchFamily="34" charset="0"/>
                <a:ea typeface="Roboto" panose="02000000000000000000" pitchFamily="2" charset="0"/>
                <a:cs typeface="Arial" panose="020B0604020202020204" pitchFamily="34" charset="0"/>
              </a:rPr>
              <a:t>The business case for good workplace retirement plans</a:t>
            </a:r>
          </a:p>
        </p:txBody>
      </p:sp>
      <p:sp>
        <p:nvSpPr>
          <p:cNvPr id="6" name="TextBox 5">
            <a:extLst>
              <a:ext uri="{FF2B5EF4-FFF2-40B4-BE49-F238E27FC236}">
                <a16:creationId xmlns:a16="http://schemas.microsoft.com/office/drawing/2014/main" id="{6F012280-821C-C44D-B281-1B41649D8304}"/>
              </a:ext>
            </a:extLst>
          </p:cNvPr>
          <p:cNvSpPr txBox="1"/>
          <p:nvPr/>
        </p:nvSpPr>
        <p:spPr>
          <a:xfrm>
            <a:off x="668229" y="2552777"/>
            <a:ext cx="6262688" cy="2713563"/>
          </a:xfrm>
          <a:prstGeom prst="rect">
            <a:avLst/>
          </a:prstGeom>
          <a:noFill/>
        </p:spPr>
        <p:txBody>
          <a:bodyPr lIns="91440" tIns="45720" rIns="91440" bIns="45720" anchor="t">
            <a:spAutoFit/>
          </a:bodyPr>
          <a:lstStyle/>
          <a:p>
            <a:pPr marL="285750" indent="-285750" eaLnBrk="1" fontAlgn="auto" hangingPunct="1">
              <a:spcBef>
                <a:spcPts val="0"/>
              </a:spcBef>
              <a:spcAft>
                <a:spcPts val="1000"/>
              </a:spcAft>
              <a:buClr>
                <a:srgbClr val="0070C0"/>
              </a:buClr>
              <a:buFont typeface="Arial" panose="020B0604020202020204" pitchFamily="34" charset="0"/>
              <a:buChar char="•"/>
              <a:defRPr/>
            </a:pPr>
            <a:r>
              <a:rPr lang="en-CA"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HOOPP believes in research that promotes retirement income security. Our advocacy for Canada-model plans, like HOOPP, is meant to highlight the characteristics which make these plans successful</a:t>
            </a:r>
          </a:p>
          <a:p>
            <a:pPr marL="285750" indent="-285750">
              <a:spcAft>
                <a:spcPts val="1000"/>
              </a:spcAft>
              <a:buClr>
                <a:srgbClr val="0070C0"/>
              </a:buClr>
              <a:buFont typeface="Arial" panose="020B0604020202020204" pitchFamily="34" charset="0"/>
              <a:buChar char="•"/>
              <a:defRPr/>
            </a:pPr>
            <a:r>
              <a:rPr lang="en-CA" dirty="0">
                <a:solidFill>
                  <a:schemeClr val="tx1">
                    <a:lumMod val="65000"/>
                    <a:lumOff val="35000"/>
                  </a:schemeClr>
                </a:solidFill>
                <a:latin typeface="Arial"/>
                <a:ea typeface="Roboto"/>
                <a:cs typeface="Arial"/>
              </a:rPr>
              <a:t>In November 2021, HOOPP and Common Wealth launched new research: </a:t>
            </a:r>
            <a:r>
              <a:rPr lang="en-CA" i="1" dirty="0">
                <a:solidFill>
                  <a:schemeClr val="tx1">
                    <a:lumMod val="65000"/>
                    <a:lumOff val="35000"/>
                  </a:schemeClr>
                </a:solidFill>
                <a:latin typeface="Arial"/>
                <a:ea typeface="Roboto"/>
                <a:cs typeface="Arial"/>
              </a:rPr>
              <a:t>The Value of a Good Pension: The business case for good workplace retirement plans</a:t>
            </a:r>
            <a:r>
              <a:rPr lang="en-CA" dirty="0">
                <a:solidFill>
                  <a:schemeClr val="tx1">
                    <a:lumMod val="65000"/>
                    <a:lumOff val="35000"/>
                  </a:schemeClr>
                </a:solidFill>
                <a:latin typeface="Arial"/>
                <a:ea typeface="Roboto"/>
                <a:cs typeface="Arial"/>
              </a:rPr>
              <a:t>, demonstrating the value of good retirement plans for employers </a:t>
            </a:r>
            <a:endParaRPr lang="en-CA"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13" name="Slide Number Placeholder 12">
            <a:extLst>
              <a:ext uri="{FF2B5EF4-FFF2-40B4-BE49-F238E27FC236}">
                <a16:creationId xmlns:a16="http://schemas.microsoft.com/office/drawing/2014/main" id="{44FCFC1A-7147-E94E-AAAF-3A5BBC527846}"/>
              </a:ext>
            </a:extLst>
          </p:cNvPr>
          <p:cNvSpPr>
            <a:spLocks noGrp="1"/>
          </p:cNvSpPr>
          <p:nvPr>
            <p:ph type="sldNum" sz="quarter" idx="12"/>
          </p:nvPr>
        </p:nvSpPr>
        <p:spPr/>
        <p:txBody>
          <a:bodyPr/>
          <a:lstStyle/>
          <a:p>
            <a:fld id="{5C95BEC4-4105-7C4D-9B5F-6FD65CA12BAF}" type="slidenum">
              <a:rPr lang="en-US" smtClean="0"/>
              <a:pPr/>
              <a:t>3</a:t>
            </a:fld>
            <a:endParaRPr lang="en-US"/>
          </a:p>
        </p:txBody>
      </p:sp>
      <p:pic>
        <p:nvPicPr>
          <p:cNvPr id="5" name="Picture 4" descr="A picture containing text, person, indoor&#10;&#10;Description automatically generated">
            <a:extLst>
              <a:ext uri="{FF2B5EF4-FFF2-40B4-BE49-F238E27FC236}">
                <a16:creationId xmlns:a16="http://schemas.microsoft.com/office/drawing/2014/main" id="{4BC6D1F1-AC87-7D41-A3FE-C5AB52C996F8}"/>
              </a:ext>
            </a:extLst>
          </p:cNvPr>
          <p:cNvPicPr>
            <a:picLocks noChangeAspect="1"/>
          </p:cNvPicPr>
          <p:nvPr/>
        </p:nvPicPr>
        <p:blipFill>
          <a:blip r:embed="rId3"/>
          <a:stretch>
            <a:fillRect/>
          </a:stretch>
        </p:blipFill>
        <p:spPr>
          <a:xfrm>
            <a:off x="8009615" y="1304925"/>
            <a:ext cx="3414760" cy="4419101"/>
          </a:xfrm>
          <a:prstGeom prst="rect">
            <a:avLst/>
          </a:prstGeom>
          <a:ln>
            <a:solidFill>
              <a:schemeClr val="accent3"/>
            </a:solidFill>
          </a:ln>
        </p:spPr>
      </p:pic>
    </p:spTree>
    <p:extLst>
      <p:ext uri="{BB962C8B-B14F-4D97-AF65-F5344CB8AC3E}">
        <p14:creationId xmlns:p14="http://schemas.microsoft.com/office/powerpoint/2010/main" val="1962171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a:extLst>
              <a:ext uri="{FF2B5EF4-FFF2-40B4-BE49-F238E27FC236}">
                <a16:creationId xmlns:a16="http://schemas.microsoft.com/office/drawing/2014/main" id="{2B54366B-98CA-884D-A833-29F1CA9756FF}"/>
              </a:ext>
            </a:extLst>
          </p:cNvPr>
          <p:cNvSpPr>
            <a:spLocks noGrp="1"/>
          </p:cNvSpPr>
          <p:nvPr>
            <p:ph type="sldNum" sz="quarter" idx="12"/>
          </p:nvPr>
        </p:nvSpPr>
        <p:spPr/>
        <p:txBody>
          <a:bodyPr/>
          <a:lstStyle/>
          <a:p>
            <a:fld id="{5C95BEC4-4105-7C4D-9B5F-6FD65CA12BAF}" type="slidenum">
              <a:rPr lang="en-US" smtClean="0"/>
              <a:pPr/>
              <a:t>4</a:t>
            </a:fld>
            <a:endParaRPr lang="en-US"/>
          </a:p>
        </p:txBody>
      </p:sp>
      <p:sp>
        <p:nvSpPr>
          <p:cNvPr id="12" name="TextBox 1">
            <a:extLst>
              <a:ext uri="{FF2B5EF4-FFF2-40B4-BE49-F238E27FC236}">
                <a16:creationId xmlns:a16="http://schemas.microsoft.com/office/drawing/2014/main" id="{A7EDD513-AF33-475D-AB14-42EF6B5880DF}"/>
              </a:ext>
            </a:extLst>
          </p:cNvPr>
          <p:cNvSpPr txBox="1">
            <a:spLocks noChangeArrowheads="1"/>
          </p:cNvSpPr>
          <p:nvPr/>
        </p:nvSpPr>
        <p:spPr bwMode="auto">
          <a:xfrm>
            <a:off x="521594" y="647950"/>
            <a:ext cx="10779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dirty="0">
                <a:solidFill>
                  <a:srgbClr val="C00000"/>
                </a:solidFill>
                <a:latin typeface="Arial"/>
                <a:ea typeface="Roboto Light"/>
                <a:cs typeface="Arial"/>
              </a:rPr>
              <a:t>DB pension coverage in the Canadian private sector has declined to a third of 1970s levels</a:t>
            </a:r>
          </a:p>
        </p:txBody>
      </p:sp>
      <p:sp>
        <p:nvSpPr>
          <p:cNvPr id="5" name="TextBox 4">
            <a:extLst>
              <a:ext uri="{FF2B5EF4-FFF2-40B4-BE49-F238E27FC236}">
                <a16:creationId xmlns:a16="http://schemas.microsoft.com/office/drawing/2014/main" id="{663D68D7-F61F-AD4A-BD46-BDDC87786D86}"/>
              </a:ext>
            </a:extLst>
          </p:cNvPr>
          <p:cNvSpPr txBox="1"/>
          <p:nvPr/>
        </p:nvSpPr>
        <p:spPr>
          <a:xfrm>
            <a:off x="658814" y="5467571"/>
            <a:ext cx="10966449" cy="630942"/>
          </a:xfrm>
          <a:prstGeom prst="rect">
            <a:avLst/>
          </a:prstGeom>
          <a:noFill/>
        </p:spPr>
        <p:txBody>
          <a:bodyPr wrap="square" anchor="b">
            <a:spAutoFit/>
          </a:bodyPr>
          <a:lstStyle/>
          <a:p>
            <a:r>
              <a:rPr lang="en-CA" sz="700" baseline="30000">
                <a:solidFill>
                  <a:schemeClr val="bg1">
                    <a:lumMod val="50000"/>
                  </a:schemeClr>
                </a:solidFill>
                <a:latin typeface="Arial" panose="020B0604020202020204" pitchFamily="34" charset="0"/>
                <a:cs typeface="Arial" panose="020B0604020202020204" pitchFamily="34" charset="0"/>
              </a:rPr>
              <a:t>1</a:t>
            </a:r>
            <a:r>
              <a:rPr lang="en-CA" sz="700">
                <a:solidFill>
                  <a:schemeClr val="bg1">
                    <a:lumMod val="50000"/>
                  </a:schemeClr>
                </a:solidFill>
                <a:latin typeface="Arial" panose="020B0604020202020204" pitchFamily="34" charset="0"/>
                <a:cs typeface="Arial" panose="020B0604020202020204" pitchFamily="34" charset="0"/>
              </a:rPr>
              <a:t> Based on findings from 2016 Survey of Financial Security that there were 1.6 million Group RRSP and DPSP members in Canada. Trend series unavailable. Coverage estimate assumes that all Group RRSP and DPSP members are outside the public sector. </a:t>
            </a:r>
          </a:p>
          <a:p>
            <a:r>
              <a:rPr lang="en-CA" sz="700" baseline="30000">
                <a:solidFill>
                  <a:schemeClr val="bg1">
                    <a:lumMod val="50000"/>
                  </a:schemeClr>
                </a:solidFill>
                <a:latin typeface="Arial" panose="020B0604020202020204" pitchFamily="34" charset="0"/>
                <a:cs typeface="Arial" panose="020B0604020202020204" pitchFamily="34" charset="0"/>
              </a:rPr>
              <a:t>2</a:t>
            </a:r>
            <a:r>
              <a:rPr lang="en-CA" sz="700">
                <a:solidFill>
                  <a:schemeClr val="bg1">
                    <a:lumMod val="50000"/>
                  </a:schemeClr>
                </a:solidFill>
                <a:latin typeface="Arial" panose="020B0604020202020204" pitchFamily="34" charset="0"/>
                <a:cs typeface="Arial" panose="020B0604020202020204" pitchFamily="34" charset="0"/>
              </a:rPr>
              <a:t> Includes members of: Hybrid plans (benefit is the better of that provided by defined benefit or defined contribution provisions); Composite or combination plans (pension has both defined benefit and defined contribution characteristics); “DC and DB” (may be for different classes of employees or one benefit type may be for current employees and the other for new employees)</a:t>
            </a:r>
            <a:br>
              <a:rPr lang="en-CA" sz="700">
                <a:solidFill>
                  <a:schemeClr val="bg1">
                    <a:lumMod val="50000"/>
                  </a:schemeClr>
                </a:solidFill>
                <a:latin typeface="Arial" panose="020B0604020202020204" pitchFamily="34" charset="0"/>
                <a:cs typeface="Arial" panose="020B0604020202020204" pitchFamily="34" charset="0"/>
              </a:rPr>
            </a:br>
            <a:endParaRPr lang="en-CA" sz="700">
              <a:solidFill>
                <a:schemeClr val="bg1">
                  <a:lumMod val="50000"/>
                </a:schemeClr>
              </a:solidFill>
              <a:latin typeface="Arial" panose="020B0604020202020204" pitchFamily="34" charset="0"/>
              <a:cs typeface="Arial" panose="020B0604020202020204" pitchFamily="34" charset="0"/>
            </a:endParaRPr>
          </a:p>
          <a:p>
            <a:r>
              <a:rPr lang="en-CA" sz="700">
                <a:solidFill>
                  <a:schemeClr val="bg1">
                    <a:lumMod val="50000"/>
                  </a:schemeClr>
                </a:solidFill>
                <a:latin typeface="Arial" panose="020B0604020202020204" pitchFamily="34" charset="0"/>
                <a:cs typeface="Arial" panose="020B0604020202020204" pitchFamily="34" charset="0"/>
              </a:rPr>
              <a:t>Sources: Statistics Canada, Pension Plans In Canada Survey, Labour Force Survey, Percentage of paid workers covered by a registered pension plan; OSFI Registered Pension Plans (RPP) and Other Types of Savings Plans 2017</a:t>
            </a:r>
          </a:p>
        </p:txBody>
      </p:sp>
      <p:sp>
        <p:nvSpPr>
          <p:cNvPr id="7" name="TextBox 27">
            <a:extLst>
              <a:ext uri="{FF2B5EF4-FFF2-40B4-BE49-F238E27FC236}">
                <a16:creationId xmlns:a16="http://schemas.microsoft.com/office/drawing/2014/main" id="{0CB01876-1E17-974F-9A13-51315BD8424F}"/>
              </a:ext>
            </a:extLst>
          </p:cNvPr>
          <p:cNvSpPr txBox="1">
            <a:spLocks noChangeArrowheads="1"/>
          </p:cNvSpPr>
          <p:nvPr/>
        </p:nvSpPr>
        <p:spPr bwMode="auto">
          <a:xfrm>
            <a:off x="521594" y="1938955"/>
            <a:ext cx="94557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sz="1400" b="1" dirty="0">
                <a:latin typeface="Arial" panose="020B0604020202020204" pitchFamily="34" charset="0"/>
                <a:ea typeface="Roboto" panose="02000000000000000000" pitchFamily="2" charset="0"/>
                <a:cs typeface="Arial" panose="020B0604020202020204" pitchFamily="34" charset="0"/>
              </a:rPr>
              <a:t>Proportion of private sector workers participating in a workplace retirement plan in Canada 1977-2019</a:t>
            </a:r>
          </a:p>
        </p:txBody>
      </p:sp>
      <p:cxnSp>
        <p:nvCxnSpPr>
          <p:cNvPr id="11" name="Straight Connector 10">
            <a:extLst>
              <a:ext uri="{FF2B5EF4-FFF2-40B4-BE49-F238E27FC236}">
                <a16:creationId xmlns:a16="http://schemas.microsoft.com/office/drawing/2014/main" id="{F03951C7-F172-3548-92A2-351029B5224D}"/>
              </a:ext>
            </a:extLst>
          </p:cNvPr>
          <p:cNvCxnSpPr>
            <a:cxnSpLocks/>
          </p:cNvCxnSpPr>
          <p:nvPr/>
        </p:nvCxnSpPr>
        <p:spPr>
          <a:xfrm>
            <a:off x="7344721" y="2521844"/>
            <a:ext cx="1524036" cy="27351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00E4CE7-0F05-054A-BC3A-00B78ADC4E5C}"/>
              </a:ext>
            </a:extLst>
          </p:cNvPr>
          <p:cNvSpPr/>
          <p:nvPr/>
        </p:nvSpPr>
        <p:spPr>
          <a:xfrm>
            <a:off x="7267382" y="2883582"/>
            <a:ext cx="4080520" cy="1970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CC24A33-77FB-9B4C-8D9A-B86B16C56B0B}"/>
              </a:ext>
            </a:extLst>
          </p:cNvPr>
          <p:cNvSpPr txBox="1"/>
          <p:nvPr/>
        </p:nvSpPr>
        <p:spPr>
          <a:xfrm>
            <a:off x="7519789" y="3001787"/>
            <a:ext cx="4081083" cy="1761251"/>
          </a:xfrm>
          <a:prstGeom prst="rect">
            <a:avLst/>
          </a:prstGeom>
          <a:noFill/>
        </p:spPr>
        <p:txBody>
          <a:bodyPr wrap="square" rtlCol="0">
            <a:spAutoFit/>
          </a:bodyPr>
          <a:lstStyle/>
          <a:p>
            <a:pPr>
              <a:lnSpc>
                <a:spcPts val="2200"/>
              </a:lnSpc>
            </a:pPr>
            <a:r>
              <a:rPr lang="en-US" sz="1600" b="1" i="1">
                <a:solidFill>
                  <a:srgbClr val="C00000"/>
                </a:solidFill>
                <a:latin typeface="Arial" panose="020B0604020202020204" pitchFamily="34" charset="0"/>
                <a:cs typeface="Arial" panose="020B0604020202020204" pitchFamily="34" charset="0"/>
              </a:rPr>
              <a:t>While the overall level of coverage has remained steady, at slightly over a third of the private sector workforce, the changes in the types of plans provided has effectively shifted risk from the employer to the employee. </a:t>
            </a:r>
          </a:p>
        </p:txBody>
      </p:sp>
      <p:pic>
        <p:nvPicPr>
          <p:cNvPr id="3" name="Picture 2" descr="A picture containing chart&#10;&#10;Description automatically generated">
            <a:extLst>
              <a:ext uri="{FF2B5EF4-FFF2-40B4-BE49-F238E27FC236}">
                <a16:creationId xmlns:a16="http://schemas.microsoft.com/office/drawing/2014/main" id="{78371618-F10F-304C-A634-F4815BDFDDF0}"/>
              </a:ext>
            </a:extLst>
          </p:cNvPr>
          <p:cNvPicPr>
            <a:picLocks noChangeAspect="1"/>
          </p:cNvPicPr>
          <p:nvPr/>
        </p:nvPicPr>
        <p:blipFill rotWithShape="1">
          <a:blip r:embed="rId3"/>
          <a:srcRect b="16778"/>
          <a:stretch/>
        </p:blipFill>
        <p:spPr>
          <a:xfrm>
            <a:off x="654745" y="2466492"/>
            <a:ext cx="6575669" cy="2987676"/>
          </a:xfrm>
          <a:prstGeom prst="rect">
            <a:avLst/>
          </a:prstGeom>
        </p:spPr>
      </p:pic>
    </p:spTree>
    <p:extLst>
      <p:ext uri="{BB962C8B-B14F-4D97-AF65-F5344CB8AC3E}">
        <p14:creationId xmlns:p14="http://schemas.microsoft.com/office/powerpoint/2010/main" val="2465236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a:extLst>
              <a:ext uri="{FF2B5EF4-FFF2-40B4-BE49-F238E27FC236}">
                <a16:creationId xmlns:a16="http://schemas.microsoft.com/office/drawing/2014/main" id="{2B54366B-98CA-884D-A833-29F1CA9756FF}"/>
              </a:ext>
            </a:extLst>
          </p:cNvPr>
          <p:cNvSpPr>
            <a:spLocks noGrp="1"/>
          </p:cNvSpPr>
          <p:nvPr>
            <p:ph type="sldNum" sz="quarter" idx="12"/>
          </p:nvPr>
        </p:nvSpPr>
        <p:spPr/>
        <p:txBody>
          <a:bodyPr/>
          <a:lstStyle/>
          <a:p>
            <a:fld id="{5C95BEC4-4105-7C4D-9B5F-6FD65CA12BAF}" type="slidenum">
              <a:rPr lang="en-US" smtClean="0"/>
              <a:pPr/>
              <a:t>5</a:t>
            </a:fld>
            <a:endParaRPr lang="en-US"/>
          </a:p>
        </p:txBody>
      </p:sp>
      <p:sp>
        <p:nvSpPr>
          <p:cNvPr id="5" name="TextBox 2">
            <a:extLst>
              <a:ext uri="{FF2B5EF4-FFF2-40B4-BE49-F238E27FC236}">
                <a16:creationId xmlns:a16="http://schemas.microsoft.com/office/drawing/2014/main" id="{4109CED7-8C0A-4643-8AA0-8F0DA3B45391}"/>
              </a:ext>
            </a:extLst>
          </p:cNvPr>
          <p:cNvSpPr txBox="1">
            <a:spLocks noChangeArrowheads="1"/>
          </p:cNvSpPr>
          <p:nvPr/>
        </p:nvSpPr>
        <p:spPr bwMode="auto">
          <a:xfrm>
            <a:off x="515938" y="659181"/>
            <a:ext cx="93614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t>Good workplace retirement plans can create long-term value for businesses</a:t>
            </a:r>
          </a:p>
        </p:txBody>
      </p:sp>
      <p:grpSp>
        <p:nvGrpSpPr>
          <p:cNvPr id="28" name="Group 27">
            <a:extLst>
              <a:ext uri="{FF2B5EF4-FFF2-40B4-BE49-F238E27FC236}">
                <a16:creationId xmlns:a16="http://schemas.microsoft.com/office/drawing/2014/main" id="{2C1F47F6-69E7-0D44-B3A5-7235BCB87AD3}"/>
              </a:ext>
            </a:extLst>
          </p:cNvPr>
          <p:cNvGrpSpPr/>
          <p:nvPr/>
        </p:nvGrpSpPr>
        <p:grpSpPr>
          <a:xfrm>
            <a:off x="2294593" y="2311158"/>
            <a:ext cx="7602814" cy="3142913"/>
            <a:chOff x="2298955" y="2617011"/>
            <a:chExt cx="7602814" cy="3136015"/>
          </a:xfrm>
        </p:grpSpPr>
        <p:sp>
          <p:nvSpPr>
            <p:cNvPr id="14" name="Rectangle 13">
              <a:extLst>
                <a:ext uri="{FF2B5EF4-FFF2-40B4-BE49-F238E27FC236}">
                  <a16:creationId xmlns:a16="http://schemas.microsoft.com/office/drawing/2014/main" id="{495BAAE6-7C01-0D4A-B141-D49E128A0901}"/>
                </a:ext>
              </a:extLst>
            </p:cNvPr>
            <p:cNvSpPr/>
            <p:nvPr/>
          </p:nvSpPr>
          <p:spPr>
            <a:xfrm>
              <a:off x="2298955" y="4333820"/>
              <a:ext cx="1720925" cy="141920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Compensation</a:t>
              </a:r>
              <a:br>
                <a:rPr lang="en-US" sz="1400" b="1">
                  <a:solidFill>
                    <a:schemeClr val="tx1"/>
                  </a:solidFill>
                  <a:latin typeface="Arial" panose="020B0604020202020204" pitchFamily="34" charset="0"/>
                  <a:cs typeface="Arial" panose="020B0604020202020204" pitchFamily="34" charset="0"/>
                </a:rPr>
              </a:br>
              <a:r>
                <a:rPr lang="en-US" sz="1400" b="1">
                  <a:solidFill>
                    <a:schemeClr val="tx1"/>
                  </a:solidFill>
                  <a:latin typeface="Arial" panose="020B0604020202020204" pitchFamily="34" charset="0"/>
                  <a:cs typeface="Arial" panose="020B0604020202020204" pitchFamily="34" charset="0"/>
                </a:rPr>
                <a:t>efficiency</a:t>
              </a:r>
            </a:p>
          </p:txBody>
        </p:sp>
        <p:sp>
          <p:nvSpPr>
            <p:cNvPr id="19" name="Rectangle 18">
              <a:extLst>
                <a:ext uri="{FF2B5EF4-FFF2-40B4-BE49-F238E27FC236}">
                  <a16:creationId xmlns:a16="http://schemas.microsoft.com/office/drawing/2014/main" id="{DDF15F89-020D-3E47-997C-EFFB31D669D1}"/>
                </a:ext>
              </a:extLst>
            </p:cNvPr>
            <p:cNvSpPr/>
            <p:nvPr/>
          </p:nvSpPr>
          <p:spPr>
            <a:xfrm>
              <a:off x="4259584" y="4333820"/>
              <a:ext cx="1720925" cy="141920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Talent attraction and retention</a:t>
              </a:r>
            </a:p>
          </p:txBody>
        </p:sp>
        <p:sp>
          <p:nvSpPr>
            <p:cNvPr id="20" name="Rectangle 19">
              <a:extLst>
                <a:ext uri="{FF2B5EF4-FFF2-40B4-BE49-F238E27FC236}">
                  <a16:creationId xmlns:a16="http://schemas.microsoft.com/office/drawing/2014/main" id="{7FEC3BE4-263A-D044-9741-AC78D78DEDF3}"/>
                </a:ext>
              </a:extLst>
            </p:cNvPr>
            <p:cNvSpPr/>
            <p:nvPr/>
          </p:nvSpPr>
          <p:spPr>
            <a:xfrm>
              <a:off x="6220213" y="4333820"/>
              <a:ext cx="1720925" cy="141920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Reduced </a:t>
              </a:r>
              <a:br>
                <a:rPr lang="en-US" sz="1400" b="1">
                  <a:solidFill>
                    <a:schemeClr val="tx1"/>
                  </a:solidFill>
                  <a:latin typeface="Arial" panose="020B0604020202020204" pitchFamily="34" charset="0"/>
                  <a:cs typeface="Arial" panose="020B0604020202020204" pitchFamily="34" charset="0"/>
                </a:rPr>
              </a:br>
              <a:r>
                <a:rPr lang="en-US" sz="1400" b="1">
                  <a:solidFill>
                    <a:schemeClr val="tx1"/>
                  </a:solidFill>
                  <a:latin typeface="Arial" panose="020B0604020202020204" pitchFamily="34" charset="0"/>
                  <a:cs typeface="Arial" panose="020B0604020202020204" pitchFamily="34" charset="0"/>
                </a:rPr>
                <a:t>financial stress</a:t>
              </a:r>
            </a:p>
          </p:txBody>
        </p:sp>
        <p:sp>
          <p:nvSpPr>
            <p:cNvPr id="21" name="Rectangle 20">
              <a:extLst>
                <a:ext uri="{FF2B5EF4-FFF2-40B4-BE49-F238E27FC236}">
                  <a16:creationId xmlns:a16="http://schemas.microsoft.com/office/drawing/2014/main" id="{EFEC156E-71F3-9544-8AB5-CBFF5DB009E4}"/>
                </a:ext>
              </a:extLst>
            </p:cNvPr>
            <p:cNvSpPr/>
            <p:nvPr/>
          </p:nvSpPr>
          <p:spPr>
            <a:xfrm>
              <a:off x="8180844" y="4333820"/>
              <a:ext cx="1720925" cy="141920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ESG considerations</a:t>
              </a:r>
            </a:p>
          </p:txBody>
        </p:sp>
        <p:sp>
          <p:nvSpPr>
            <p:cNvPr id="13" name="Up Arrow 12">
              <a:extLst>
                <a:ext uri="{FF2B5EF4-FFF2-40B4-BE49-F238E27FC236}">
                  <a16:creationId xmlns:a16="http://schemas.microsoft.com/office/drawing/2014/main" id="{AB248957-6F54-FC43-9AC3-5B798FB7988C}"/>
                </a:ext>
              </a:extLst>
            </p:cNvPr>
            <p:cNvSpPr/>
            <p:nvPr/>
          </p:nvSpPr>
          <p:spPr>
            <a:xfrm>
              <a:off x="2826598" y="3323625"/>
              <a:ext cx="650240" cy="772160"/>
            </a:xfrm>
            <a:prstGeom prst="upArrow">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E92D19A-6B1E-DC4D-B600-3E1C457B5F6C}"/>
                </a:ext>
              </a:extLst>
            </p:cNvPr>
            <p:cNvSpPr/>
            <p:nvPr/>
          </p:nvSpPr>
          <p:spPr bwMode="auto">
            <a:xfrm>
              <a:off x="2298955" y="2617011"/>
              <a:ext cx="7602814" cy="47925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Ins="432000" bIns="0" anchor="ctr"/>
            <a:lstStyle/>
            <a:p>
              <a:pPr algn="ctr" eaLnBrk="1" fontAlgn="auto" hangingPunct="1">
                <a:spcBef>
                  <a:spcPts val="0"/>
                </a:spcBef>
                <a:spcAft>
                  <a:spcPts val="0"/>
                </a:spcAft>
                <a:buClr>
                  <a:schemeClr val="bg1"/>
                </a:buClr>
                <a:defRPr/>
              </a:pPr>
              <a:r>
                <a:rPr lang="en-CA" sz="1600" b="1">
                  <a:solidFill>
                    <a:schemeClr val="bg1"/>
                  </a:solidFill>
                  <a:latin typeface="Arial" panose="020B0604020202020204" pitchFamily="34" charset="0"/>
                  <a:ea typeface="Roboto" panose="02000000000000000000" pitchFamily="2" charset="0"/>
                  <a:cs typeface="Arial" panose="020B0604020202020204" pitchFamily="34" charset="0"/>
                </a:rPr>
                <a:t>Business case for good workplace retirement plans</a:t>
              </a:r>
            </a:p>
          </p:txBody>
        </p:sp>
        <p:sp>
          <p:nvSpPr>
            <p:cNvPr id="15" name="Up Arrow 14">
              <a:extLst>
                <a:ext uri="{FF2B5EF4-FFF2-40B4-BE49-F238E27FC236}">
                  <a16:creationId xmlns:a16="http://schemas.microsoft.com/office/drawing/2014/main" id="{51235FAA-B0FC-604A-8D18-CAE1B7603A03}"/>
                </a:ext>
              </a:extLst>
            </p:cNvPr>
            <p:cNvSpPr/>
            <p:nvPr/>
          </p:nvSpPr>
          <p:spPr>
            <a:xfrm>
              <a:off x="4800040" y="3323190"/>
              <a:ext cx="650240" cy="772160"/>
            </a:xfrm>
            <a:prstGeom prst="upArrow">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a:extLst>
                <a:ext uri="{FF2B5EF4-FFF2-40B4-BE49-F238E27FC236}">
                  <a16:creationId xmlns:a16="http://schemas.microsoft.com/office/drawing/2014/main" id="{D9ABA9BD-0869-CC46-8CAF-BFDCA9D32B00}"/>
                </a:ext>
              </a:extLst>
            </p:cNvPr>
            <p:cNvSpPr/>
            <p:nvPr/>
          </p:nvSpPr>
          <p:spPr>
            <a:xfrm>
              <a:off x="6749943" y="3323189"/>
              <a:ext cx="650240" cy="772160"/>
            </a:xfrm>
            <a:prstGeom prst="upArrow">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a:extLst>
                <a:ext uri="{FF2B5EF4-FFF2-40B4-BE49-F238E27FC236}">
                  <a16:creationId xmlns:a16="http://schemas.microsoft.com/office/drawing/2014/main" id="{805B1FF3-C36E-4D47-A6A6-C28FDE0896F7}"/>
                </a:ext>
              </a:extLst>
            </p:cNvPr>
            <p:cNvSpPr/>
            <p:nvPr/>
          </p:nvSpPr>
          <p:spPr>
            <a:xfrm>
              <a:off x="8716186" y="3323626"/>
              <a:ext cx="650240" cy="772160"/>
            </a:xfrm>
            <a:prstGeom prst="upArrow">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B8E09265-1F95-B44A-ACB7-B053223F2231}"/>
                </a:ext>
              </a:extLst>
            </p:cNvPr>
            <p:cNvPicPr>
              <a:picLocks noChangeAspect="1"/>
            </p:cNvPicPr>
            <p:nvPr/>
          </p:nvPicPr>
          <p:blipFill>
            <a:blip r:embed="rId3"/>
            <a:stretch>
              <a:fillRect/>
            </a:stretch>
          </p:blipFill>
          <p:spPr>
            <a:xfrm flipH="1">
              <a:off x="8611536" y="3890923"/>
              <a:ext cx="876143" cy="884926"/>
            </a:xfrm>
            <a:prstGeom prst="rect">
              <a:avLst/>
            </a:prstGeom>
          </p:spPr>
        </p:pic>
        <p:pic>
          <p:nvPicPr>
            <p:cNvPr id="9" name="Picture 8" descr="Icon&#10;&#10;Description automatically generated">
              <a:extLst>
                <a:ext uri="{FF2B5EF4-FFF2-40B4-BE49-F238E27FC236}">
                  <a16:creationId xmlns:a16="http://schemas.microsoft.com/office/drawing/2014/main" id="{78252A32-EFFE-6E4E-A6FF-312EE1FF926C}"/>
                </a:ext>
              </a:extLst>
            </p:cNvPr>
            <p:cNvPicPr>
              <a:picLocks noChangeAspect="1"/>
            </p:cNvPicPr>
            <p:nvPr/>
          </p:nvPicPr>
          <p:blipFill>
            <a:blip r:embed="rId4"/>
            <a:stretch>
              <a:fillRect/>
            </a:stretch>
          </p:blipFill>
          <p:spPr>
            <a:xfrm flipH="1">
              <a:off x="6636991" y="3891358"/>
              <a:ext cx="876143" cy="884926"/>
            </a:xfrm>
            <a:prstGeom prst="rect">
              <a:avLst/>
            </a:prstGeom>
          </p:spPr>
        </p:pic>
        <p:pic>
          <p:nvPicPr>
            <p:cNvPr id="10" name="Picture 9" descr="Icon&#10;&#10;Description automatically generated">
              <a:extLst>
                <a:ext uri="{FF2B5EF4-FFF2-40B4-BE49-F238E27FC236}">
                  <a16:creationId xmlns:a16="http://schemas.microsoft.com/office/drawing/2014/main" id="{BA9E5B30-2F81-BC4C-A726-AA4B6093C673}"/>
                </a:ext>
              </a:extLst>
            </p:cNvPr>
            <p:cNvPicPr>
              <a:picLocks noChangeAspect="1"/>
            </p:cNvPicPr>
            <p:nvPr/>
          </p:nvPicPr>
          <p:blipFill>
            <a:blip r:embed="rId5"/>
            <a:stretch>
              <a:fillRect/>
            </a:stretch>
          </p:blipFill>
          <p:spPr>
            <a:xfrm flipH="1">
              <a:off x="4694238" y="3890923"/>
              <a:ext cx="876143" cy="884926"/>
            </a:xfrm>
            <a:prstGeom prst="rect">
              <a:avLst/>
            </a:prstGeom>
          </p:spPr>
        </p:pic>
        <p:pic>
          <p:nvPicPr>
            <p:cNvPr id="11" name="Picture 10" descr="Icon&#10;&#10;Description automatically generated">
              <a:extLst>
                <a:ext uri="{FF2B5EF4-FFF2-40B4-BE49-F238E27FC236}">
                  <a16:creationId xmlns:a16="http://schemas.microsoft.com/office/drawing/2014/main" id="{35371A9C-86FC-F849-BF88-EFD5FB850659}"/>
                </a:ext>
              </a:extLst>
            </p:cNvPr>
            <p:cNvPicPr>
              <a:picLocks noChangeAspect="1"/>
            </p:cNvPicPr>
            <p:nvPr/>
          </p:nvPicPr>
          <p:blipFill>
            <a:blip r:embed="rId6"/>
            <a:stretch>
              <a:fillRect/>
            </a:stretch>
          </p:blipFill>
          <p:spPr>
            <a:xfrm flipH="1">
              <a:off x="2713646" y="3891357"/>
              <a:ext cx="876145" cy="884927"/>
            </a:xfrm>
            <a:prstGeom prst="rect">
              <a:avLst/>
            </a:prstGeom>
          </p:spPr>
        </p:pic>
      </p:grpSp>
    </p:spTree>
    <p:extLst>
      <p:ext uri="{BB962C8B-B14F-4D97-AF65-F5344CB8AC3E}">
        <p14:creationId xmlns:p14="http://schemas.microsoft.com/office/powerpoint/2010/main" val="3570489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a:extLst>
              <a:ext uri="{FF2B5EF4-FFF2-40B4-BE49-F238E27FC236}">
                <a16:creationId xmlns:a16="http://schemas.microsoft.com/office/drawing/2014/main" id="{2B54366B-98CA-884D-A833-29F1CA9756FF}"/>
              </a:ext>
            </a:extLst>
          </p:cNvPr>
          <p:cNvSpPr>
            <a:spLocks noGrp="1"/>
          </p:cNvSpPr>
          <p:nvPr>
            <p:ph type="sldNum" sz="quarter" idx="12"/>
          </p:nvPr>
        </p:nvSpPr>
        <p:spPr/>
        <p:txBody>
          <a:bodyPr/>
          <a:lstStyle/>
          <a:p>
            <a:fld id="{5C95BEC4-4105-7C4D-9B5F-6FD65CA12BAF}" type="slidenum">
              <a:rPr lang="en-US" smtClean="0"/>
              <a:pPr/>
              <a:t>6</a:t>
            </a:fld>
            <a:endParaRPr lang="en-US"/>
          </a:p>
        </p:txBody>
      </p:sp>
      <p:grpSp>
        <p:nvGrpSpPr>
          <p:cNvPr id="2" name="Group 1">
            <a:extLst>
              <a:ext uri="{FF2B5EF4-FFF2-40B4-BE49-F238E27FC236}">
                <a16:creationId xmlns:a16="http://schemas.microsoft.com/office/drawing/2014/main" id="{4983B0A2-BF4A-0D47-A528-3CD324142CC7}"/>
              </a:ext>
            </a:extLst>
          </p:cNvPr>
          <p:cNvGrpSpPr/>
          <p:nvPr/>
        </p:nvGrpSpPr>
        <p:grpSpPr>
          <a:xfrm>
            <a:off x="1266077" y="1215343"/>
            <a:ext cx="9659847" cy="3993266"/>
            <a:chOff x="1241291" y="1215343"/>
            <a:chExt cx="9659847" cy="3993266"/>
          </a:xfrm>
        </p:grpSpPr>
        <p:sp>
          <p:nvSpPr>
            <p:cNvPr id="14" name="Rectangle 13">
              <a:extLst>
                <a:ext uri="{FF2B5EF4-FFF2-40B4-BE49-F238E27FC236}">
                  <a16:creationId xmlns:a16="http://schemas.microsoft.com/office/drawing/2014/main" id="{495BAAE6-7C01-0D4A-B141-D49E128A0901}"/>
                </a:ext>
              </a:extLst>
            </p:cNvPr>
            <p:cNvSpPr/>
            <p:nvPr/>
          </p:nvSpPr>
          <p:spPr>
            <a:xfrm>
              <a:off x="1241291" y="3401453"/>
              <a:ext cx="2186542" cy="180715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dirty="0">
                  <a:solidFill>
                    <a:schemeClr val="tx1"/>
                  </a:solidFill>
                  <a:latin typeface="Arial" panose="020B0604020202020204" pitchFamily="34" charset="0"/>
                  <a:cs typeface="Arial" panose="020B0604020202020204" pitchFamily="34" charset="0"/>
                </a:rPr>
                <a:t>Compensation</a:t>
              </a:r>
              <a:br>
                <a:rPr lang="en-US" sz="1400" b="1" dirty="0">
                  <a:solidFill>
                    <a:schemeClr val="tx1"/>
                  </a:solidFill>
                  <a:latin typeface="Arial" panose="020B0604020202020204" pitchFamily="34" charset="0"/>
                  <a:cs typeface="Arial" panose="020B0604020202020204" pitchFamily="34" charset="0"/>
                </a:rPr>
              </a:br>
              <a:r>
                <a:rPr lang="en-US" sz="1400" b="1" dirty="0">
                  <a:solidFill>
                    <a:schemeClr val="tx1"/>
                  </a:solidFill>
                  <a:latin typeface="Arial" panose="020B0604020202020204" pitchFamily="34" charset="0"/>
                  <a:cs typeface="Arial" panose="020B0604020202020204" pitchFamily="34" charset="0"/>
                </a:rPr>
                <a:t>efficiency</a:t>
              </a:r>
            </a:p>
          </p:txBody>
        </p:sp>
        <p:sp>
          <p:nvSpPr>
            <p:cNvPr id="19" name="Rectangle 18">
              <a:extLst>
                <a:ext uri="{FF2B5EF4-FFF2-40B4-BE49-F238E27FC236}">
                  <a16:creationId xmlns:a16="http://schemas.microsoft.com/office/drawing/2014/main" id="{DDF15F89-020D-3E47-997C-EFFB31D669D1}"/>
                </a:ext>
              </a:extLst>
            </p:cNvPr>
            <p:cNvSpPr/>
            <p:nvPr/>
          </p:nvSpPr>
          <p:spPr>
            <a:xfrm>
              <a:off x="3732392" y="3401453"/>
              <a:ext cx="2186542" cy="1807156"/>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Talent attraction and retention</a:t>
              </a:r>
            </a:p>
          </p:txBody>
        </p:sp>
        <p:sp>
          <p:nvSpPr>
            <p:cNvPr id="20" name="Rectangle 19">
              <a:extLst>
                <a:ext uri="{FF2B5EF4-FFF2-40B4-BE49-F238E27FC236}">
                  <a16:creationId xmlns:a16="http://schemas.microsoft.com/office/drawing/2014/main" id="{7FEC3BE4-263A-D044-9741-AC78D78DEDF3}"/>
                </a:ext>
              </a:extLst>
            </p:cNvPr>
            <p:cNvSpPr/>
            <p:nvPr/>
          </p:nvSpPr>
          <p:spPr>
            <a:xfrm>
              <a:off x="6223493" y="3401453"/>
              <a:ext cx="2186542" cy="1807156"/>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Reduced </a:t>
              </a:r>
              <a:br>
                <a:rPr lang="en-US" sz="1400" b="1">
                  <a:solidFill>
                    <a:schemeClr val="tx1"/>
                  </a:solidFill>
                  <a:latin typeface="Arial" panose="020B0604020202020204" pitchFamily="34" charset="0"/>
                  <a:cs typeface="Arial" panose="020B0604020202020204" pitchFamily="34" charset="0"/>
                </a:rPr>
              </a:br>
              <a:r>
                <a:rPr lang="en-US" sz="1400" b="1">
                  <a:solidFill>
                    <a:schemeClr val="tx1"/>
                  </a:solidFill>
                  <a:latin typeface="Arial" panose="020B0604020202020204" pitchFamily="34" charset="0"/>
                  <a:cs typeface="Arial" panose="020B0604020202020204" pitchFamily="34" charset="0"/>
                </a:rPr>
                <a:t>financial stress</a:t>
              </a:r>
            </a:p>
          </p:txBody>
        </p:sp>
        <p:sp>
          <p:nvSpPr>
            <p:cNvPr id="21" name="Rectangle 20">
              <a:extLst>
                <a:ext uri="{FF2B5EF4-FFF2-40B4-BE49-F238E27FC236}">
                  <a16:creationId xmlns:a16="http://schemas.microsoft.com/office/drawing/2014/main" id="{EFEC156E-71F3-9544-8AB5-CBFF5DB009E4}"/>
                </a:ext>
              </a:extLst>
            </p:cNvPr>
            <p:cNvSpPr/>
            <p:nvPr/>
          </p:nvSpPr>
          <p:spPr>
            <a:xfrm>
              <a:off x="8714596" y="3401453"/>
              <a:ext cx="2186542" cy="1807156"/>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324000" rIns="144000" bIns="0" rtlCol="0" anchor="ctr"/>
            <a:lstStyle/>
            <a:p>
              <a:pPr algn="ctr"/>
              <a:r>
                <a:rPr lang="en-US" sz="1400" b="1">
                  <a:solidFill>
                    <a:schemeClr val="tx1"/>
                  </a:solidFill>
                  <a:latin typeface="Arial" panose="020B0604020202020204" pitchFamily="34" charset="0"/>
                  <a:cs typeface="Arial" panose="020B0604020202020204" pitchFamily="34" charset="0"/>
                </a:rPr>
                <a:t>ESG considerations</a:t>
              </a:r>
            </a:p>
          </p:txBody>
        </p:sp>
        <p:sp>
          <p:nvSpPr>
            <p:cNvPr id="13" name="Up Arrow 12">
              <a:extLst>
                <a:ext uri="{FF2B5EF4-FFF2-40B4-BE49-F238E27FC236}">
                  <a16:creationId xmlns:a16="http://schemas.microsoft.com/office/drawing/2014/main" id="{AB248957-6F54-FC43-9AC3-5B798FB7988C}"/>
                </a:ext>
              </a:extLst>
            </p:cNvPr>
            <p:cNvSpPr/>
            <p:nvPr/>
          </p:nvSpPr>
          <p:spPr>
            <a:xfrm>
              <a:off x="1911694" y="2115115"/>
              <a:ext cx="826170" cy="983235"/>
            </a:xfrm>
            <a:prstGeom prst="upArrow">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E92D19A-6B1E-DC4D-B600-3E1C457B5F6C}"/>
                </a:ext>
              </a:extLst>
            </p:cNvPr>
            <p:cNvSpPr/>
            <p:nvPr/>
          </p:nvSpPr>
          <p:spPr bwMode="auto">
            <a:xfrm>
              <a:off x="1241291" y="1215343"/>
              <a:ext cx="9659847" cy="61026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0" rIns="432000" bIns="0" anchor="ctr"/>
            <a:lstStyle/>
            <a:p>
              <a:pPr algn="ctr" eaLnBrk="1" fontAlgn="auto" hangingPunct="1">
                <a:spcBef>
                  <a:spcPts val="0"/>
                </a:spcBef>
                <a:spcAft>
                  <a:spcPts val="0"/>
                </a:spcAft>
                <a:buClr>
                  <a:schemeClr val="bg1"/>
                </a:buClr>
                <a:defRPr/>
              </a:pPr>
              <a:r>
                <a:rPr lang="en-CA" sz="1600" b="1">
                  <a:solidFill>
                    <a:schemeClr val="bg1"/>
                  </a:solidFill>
                  <a:latin typeface="Arial" panose="020B0604020202020204" pitchFamily="34" charset="0"/>
                  <a:ea typeface="Roboto" panose="02000000000000000000" pitchFamily="2" charset="0"/>
                  <a:cs typeface="Arial" panose="020B0604020202020204" pitchFamily="34" charset="0"/>
                </a:rPr>
                <a:t>Business case for good workplace retirement plans</a:t>
              </a:r>
            </a:p>
          </p:txBody>
        </p:sp>
        <p:sp>
          <p:nvSpPr>
            <p:cNvPr id="15" name="Up Arrow 14">
              <a:extLst>
                <a:ext uri="{FF2B5EF4-FFF2-40B4-BE49-F238E27FC236}">
                  <a16:creationId xmlns:a16="http://schemas.microsoft.com/office/drawing/2014/main" id="{51235FAA-B0FC-604A-8D18-CAE1B7603A03}"/>
                </a:ext>
              </a:extLst>
            </p:cNvPr>
            <p:cNvSpPr/>
            <p:nvPr/>
          </p:nvSpPr>
          <p:spPr>
            <a:xfrm>
              <a:off x="4419075" y="2114561"/>
              <a:ext cx="826170" cy="98323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sp>
          <p:nvSpPr>
            <p:cNvPr id="16" name="Up Arrow 15">
              <a:extLst>
                <a:ext uri="{FF2B5EF4-FFF2-40B4-BE49-F238E27FC236}">
                  <a16:creationId xmlns:a16="http://schemas.microsoft.com/office/drawing/2014/main" id="{D9ABA9BD-0869-CC46-8CAF-BFDCA9D32B00}"/>
                </a:ext>
              </a:extLst>
            </p:cNvPr>
            <p:cNvSpPr/>
            <p:nvPr/>
          </p:nvSpPr>
          <p:spPr>
            <a:xfrm>
              <a:off x="6896547" y="2114560"/>
              <a:ext cx="826170" cy="98323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sp>
          <p:nvSpPr>
            <p:cNvPr id="17" name="Up Arrow 16">
              <a:extLst>
                <a:ext uri="{FF2B5EF4-FFF2-40B4-BE49-F238E27FC236}">
                  <a16:creationId xmlns:a16="http://schemas.microsoft.com/office/drawing/2014/main" id="{805B1FF3-C36E-4D47-A6A6-C28FDE0896F7}"/>
                </a:ext>
              </a:extLst>
            </p:cNvPr>
            <p:cNvSpPr/>
            <p:nvPr/>
          </p:nvSpPr>
          <p:spPr>
            <a:xfrm>
              <a:off x="9394781" y="2115116"/>
              <a:ext cx="826170" cy="983235"/>
            </a:xfrm>
            <a:prstGeom prst="upArrow">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0" rtlCol="0" anchor="ctr"/>
            <a:lstStyle/>
            <a:p>
              <a:pPr algn="ctr"/>
              <a:endParaRPr lang="en-US" sz="1400" b="1">
                <a:solidFill>
                  <a:schemeClr val="tx1"/>
                </a:solidFill>
                <a:latin typeface="Arial" panose="020B0604020202020204" pitchFamily="34" charset="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B8E09265-1F95-B44A-ACB7-B053223F2231}"/>
                </a:ext>
              </a:extLst>
            </p:cNvPr>
            <p:cNvPicPr>
              <a:picLocks noChangeAspect="1"/>
            </p:cNvPicPr>
            <p:nvPr/>
          </p:nvPicPr>
          <p:blipFill>
            <a:blip r:embed="rId3">
              <a:duotone>
                <a:schemeClr val="accent3">
                  <a:shade val="45000"/>
                  <a:satMod val="135000"/>
                </a:schemeClr>
                <a:prstClr val="white"/>
              </a:duotone>
            </a:blip>
            <a:stretch>
              <a:fillRect/>
            </a:stretch>
          </p:blipFill>
          <p:spPr>
            <a:xfrm flipH="1">
              <a:off x="9251269" y="2837487"/>
              <a:ext cx="1113194" cy="1126827"/>
            </a:xfrm>
            <a:prstGeom prst="rect">
              <a:avLst/>
            </a:prstGeom>
            <a:solidFill>
              <a:schemeClr val="bg1">
                <a:lumMod val="75000"/>
              </a:schemeClr>
            </a:solidFill>
            <a:ln>
              <a:noFill/>
            </a:ln>
          </p:spPr>
        </p:pic>
        <p:pic>
          <p:nvPicPr>
            <p:cNvPr id="9" name="Picture 8" descr="Icon&#10;&#10;Description automatically generated">
              <a:extLst>
                <a:ext uri="{FF2B5EF4-FFF2-40B4-BE49-F238E27FC236}">
                  <a16:creationId xmlns:a16="http://schemas.microsoft.com/office/drawing/2014/main" id="{78252A32-EFFE-6E4E-A6FF-312EE1FF926C}"/>
                </a:ext>
              </a:extLst>
            </p:cNvPr>
            <p:cNvPicPr>
              <a:picLocks noChangeAspect="1"/>
            </p:cNvPicPr>
            <p:nvPr/>
          </p:nvPicPr>
          <p:blipFill>
            <a:blip r:embed="rId4">
              <a:duotone>
                <a:schemeClr val="accent3">
                  <a:shade val="45000"/>
                  <a:satMod val="135000"/>
                </a:schemeClr>
                <a:prstClr val="white"/>
              </a:duotone>
            </a:blip>
            <a:stretch>
              <a:fillRect/>
            </a:stretch>
          </p:blipFill>
          <p:spPr>
            <a:xfrm flipH="1">
              <a:off x="6753035" y="2838041"/>
              <a:ext cx="1113194" cy="1126827"/>
            </a:xfrm>
            <a:prstGeom prst="rect">
              <a:avLst/>
            </a:prstGeom>
            <a:solidFill>
              <a:schemeClr val="bg1">
                <a:lumMod val="75000"/>
              </a:schemeClr>
            </a:solidFill>
            <a:ln>
              <a:noFill/>
            </a:ln>
          </p:spPr>
        </p:pic>
        <p:pic>
          <p:nvPicPr>
            <p:cNvPr id="10" name="Picture 9" descr="Icon&#10;&#10;Description automatically generated">
              <a:extLst>
                <a:ext uri="{FF2B5EF4-FFF2-40B4-BE49-F238E27FC236}">
                  <a16:creationId xmlns:a16="http://schemas.microsoft.com/office/drawing/2014/main" id="{BA9E5B30-2F81-BC4C-A726-AA4B6093C673}"/>
                </a:ext>
              </a:extLst>
            </p:cNvPr>
            <p:cNvPicPr>
              <a:picLocks noChangeAspect="1"/>
            </p:cNvPicPr>
            <p:nvPr/>
          </p:nvPicPr>
          <p:blipFill>
            <a:blip r:embed="rId5">
              <a:duotone>
                <a:schemeClr val="accent3">
                  <a:shade val="45000"/>
                  <a:satMod val="135000"/>
                </a:schemeClr>
                <a:prstClr val="white"/>
              </a:duotone>
            </a:blip>
            <a:stretch>
              <a:fillRect/>
            </a:stretch>
          </p:blipFill>
          <p:spPr>
            <a:xfrm flipH="1">
              <a:off x="4276034" y="2837487"/>
              <a:ext cx="1113194" cy="1126827"/>
            </a:xfrm>
            <a:prstGeom prst="rect">
              <a:avLst/>
            </a:prstGeom>
            <a:solidFill>
              <a:schemeClr val="bg1">
                <a:lumMod val="75000"/>
              </a:schemeClr>
            </a:solidFill>
            <a:ln>
              <a:noFill/>
            </a:ln>
          </p:spPr>
        </p:pic>
        <p:pic>
          <p:nvPicPr>
            <p:cNvPr id="11" name="Picture 10" descr="Icon&#10;&#10;Description automatically generated">
              <a:extLst>
                <a:ext uri="{FF2B5EF4-FFF2-40B4-BE49-F238E27FC236}">
                  <a16:creationId xmlns:a16="http://schemas.microsoft.com/office/drawing/2014/main" id="{35371A9C-86FC-F849-BF88-EFD5FB850659}"/>
                </a:ext>
              </a:extLst>
            </p:cNvPr>
            <p:cNvPicPr>
              <a:picLocks noChangeAspect="1"/>
            </p:cNvPicPr>
            <p:nvPr/>
          </p:nvPicPr>
          <p:blipFill>
            <a:blip r:embed="rId6"/>
            <a:stretch>
              <a:fillRect/>
            </a:stretch>
          </p:blipFill>
          <p:spPr>
            <a:xfrm flipH="1">
              <a:off x="1768182" y="2838040"/>
              <a:ext cx="1113197" cy="1126828"/>
            </a:xfrm>
            <a:prstGeom prst="rect">
              <a:avLst/>
            </a:prstGeom>
          </p:spPr>
        </p:pic>
      </p:grpSp>
    </p:spTree>
    <p:extLst>
      <p:ext uri="{BB962C8B-B14F-4D97-AF65-F5344CB8AC3E}">
        <p14:creationId xmlns:p14="http://schemas.microsoft.com/office/powerpoint/2010/main" val="1747547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Box 1">
            <a:extLst>
              <a:ext uri="{FF2B5EF4-FFF2-40B4-BE49-F238E27FC236}">
                <a16:creationId xmlns:a16="http://schemas.microsoft.com/office/drawing/2014/main" id="{9FD21DC7-FD74-B74B-97DF-66F7B8560EF4}"/>
              </a:ext>
            </a:extLst>
          </p:cNvPr>
          <p:cNvSpPr txBox="1">
            <a:spLocks noChangeArrowheads="1"/>
          </p:cNvSpPr>
          <p:nvPr/>
        </p:nvSpPr>
        <p:spPr bwMode="auto">
          <a:xfrm>
            <a:off x="515938" y="651294"/>
            <a:ext cx="10779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dirty="0">
                <a:solidFill>
                  <a:srgbClr val="C00000"/>
                </a:solidFill>
                <a:latin typeface="Arial" panose="020B0604020202020204" pitchFamily="34" charset="0"/>
                <a:ea typeface="Roboto Light" panose="02000000000000000000" pitchFamily="2" charset="0"/>
                <a:cs typeface="Arial" panose="020B0604020202020204" pitchFamily="34" charset="0"/>
              </a:rPr>
              <a:t>6 key drivers of value in retirement arrangements</a:t>
            </a:r>
          </a:p>
        </p:txBody>
      </p:sp>
      <p:grpSp>
        <p:nvGrpSpPr>
          <p:cNvPr id="2" name="Group 1">
            <a:extLst>
              <a:ext uri="{FF2B5EF4-FFF2-40B4-BE49-F238E27FC236}">
                <a16:creationId xmlns:a16="http://schemas.microsoft.com/office/drawing/2014/main" id="{A85E6922-877E-4248-94FD-9098065C6C02}"/>
              </a:ext>
            </a:extLst>
          </p:cNvPr>
          <p:cNvGrpSpPr/>
          <p:nvPr/>
        </p:nvGrpSpPr>
        <p:grpSpPr>
          <a:xfrm>
            <a:off x="1286973" y="2110685"/>
            <a:ext cx="2630336" cy="1035495"/>
            <a:chOff x="806370" y="2110685"/>
            <a:chExt cx="2630336" cy="1035495"/>
          </a:xfrm>
        </p:grpSpPr>
        <p:pic>
          <p:nvPicPr>
            <p:cNvPr id="40" name="Picture 39" descr="Icon&#10;&#10;Description automatically generated">
              <a:extLst>
                <a:ext uri="{FF2B5EF4-FFF2-40B4-BE49-F238E27FC236}">
                  <a16:creationId xmlns:a16="http://schemas.microsoft.com/office/drawing/2014/main" id="{E627DDE9-9AA7-1B4F-A69F-4AE1A428B10E}"/>
                </a:ext>
              </a:extLst>
            </p:cNvPr>
            <p:cNvPicPr>
              <a:picLocks noChangeAspect="1"/>
            </p:cNvPicPr>
            <p:nvPr/>
          </p:nvPicPr>
          <p:blipFill>
            <a:blip r:embed="rId3"/>
            <a:stretch>
              <a:fillRect/>
            </a:stretch>
          </p:blipFill>
          <p:spPr>
            <a:xfrm>
              <a:off x="806370" y="2110685"/>
              <a:ext cx="1035495" cy="1035495"/>
            </a:xfrm>
            <a:prstGeom prst="rect">
              <a:avLst/>
            </a:prstGeom>
          </p:spPr>
        </p:pic>
        <p:sp>
          <p:nvSpPr>
            <p:cNvPr id="63" name="TextBox 31">
              <a:extLst>
                <a:ext uri="{FF2B5EF4-FFF2-40B4-BE49-F238E27FC236}">
                  <a16:creationId xmlns:a16="http://schemas.microsoft.com/office/drawing/2014/main" id="{507FA220-88B2-614D-9211-CCBDE46FB5A5}"/>
                </a:ext>
              </a:extLst>
            </p:cNvPr>
            <p:cNvSpPr txBox="1">
              <a:spLocks noChangeArrowheads="1"/>
            </p:cNvSpPr>
            <p:nvPr/>
          </p:nvSpPr>
          <p:spPr bwMode="auto">
            <a:xfrm>
              <a:off x="1985835" y="2443766"/>
              <a:ext cx="14508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a:latin typeface="Arial" panose="020B0604020202020204" pitchFamily="34" charset="0"/>
                  <a:ea typeface="Roboto" panose="02000000000000000000" pitchFamily="2" charset="0"/>
                  <a:cs typeface="Arial" panose="020B0604020202020204" pitchFamily="34" charset="0"/>
                </a:rPr>
                <a:t>Saving</a:t>
              </a:r>
            </a:p>
          </p:txBody>
        </p:sp>
      </p:grpSp>
      <p:grpSp>
        <p:nvGrpSpPr>
          <p:cNvPr id="4" name="Group 3">
            <a:extLst>
              <a:ext uri="{FF2B5EF4-FFF2-40B4-BE49-F238E27FC236}">
                <a16:creationId xmlns:a16="http://schemas.microsoft.com/office/drawing/2014/main" id="{ECDD1ACE-B102-FC4A-8D30-9F62BA1B9C6D}"/>
              </a:ext>
            </a:extLst>
          </p:cNvPr>
          <p:cNvGrpSpPr/>
          <p:nvPr/>
        </p:nvGrpSpPr>
        <p:grpSpPr>
          <a:xfrm>
            <a:off x="4845906" y="2110685"/>
            <a:ext cx="2903776" cy="1035495"/>
            <a:chOff x="4845906" y="2110685"/>
            <a:chExt cx="2903776" cy="1035495"/>
          </a:xfrm>
        </p:grpSpPr>
        <p:pic>
          <p:nvPicPr>
            <p:cNvPr id="24" name="Picture 23" descr="Icon&#10;&#10;Description automatically generated">
              <a:extLst>
                <a:ext uri="{FF2B5EF4-FFF2-40B4-BE49-F238E27FC236}">
                  <a16:creationId xmlns:a16="http://schemas.microsoft.com/office/drawing/2014/main" id="{869FC170-A1B1-244C-9256-D31160FDFA70}"/>
                </a:ext>
              </a:extLst>
            </p:cNvPr>
            <p:cNvPicPr>
              <a:picLocks noChangeAspect="1"/>
            </p:cNvPicPr>
            <p:nvPr/>
          </p:nvPicPr>
          <p:blipFill>
            <a:blip r:embed="rId4"/>
            <a:stretch>
              <a:fillRect/>
            </a:stretch>
          </p:blipFill>
          <p:spPr>
            <a:xfrm>
              <a:off x="4845906" y="2110685"/>
              <a:ext cx="1022867" cy="1035495"/>
            </a:xfrm>
            <a:prstGeom prst="rect">
              <a:avLst/>
            </a:prstGeom>
          </p:spPr>
        </p:pic>
        <p:sp>
          <p:nvSpPr>
            <p:cNvPr id="64" name="TextBox 31">
              <a:extLst>
                <a:ext uri="{FF2B5EF4-FFF2-40B4-BE49-F238E27FC236}">
                  <a16:creationId xmlns:a16="http://schemas.microsoft.com/office/drawing/2014/main" id="{0561BF59-A719-F54A-9273-9DBA102A5E81}"/>
                </a:ext>
              </a:extLst>
            </p:cNvPr>
            <p:cNvSpPr txBox="1">
              <a:spLocks noChangeArrowheads="1"/>
            </p:cNvSpPr>
            <p:nvPr/>
          </p:nvSpPr>
          <p:spPr bwMode="auto">
            <a:xfrm>
              <a:off x="6013909" y="2443766"/>
              <a:ext cx="1735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a:latin typeface="Arial" panose="020B0604020202020204" pitchFamily="34" charset="0"/>
                  <a:ea typeface="Roboto" panose="02000000000000000000" pitchFamily="2" charset="0"/>
                  <a:cs typeface="Arial" panose="020B0604020202020204" pitchFamily="34" charset="0"/>
                </a:rPr>
                <a:t>Fees and costs</a:t>
              </a:r>
            </a:p>
          </p:txBody>
        </p:sp>
      </p:grpSp>
      <p:grpSp>
        <p:nvGrpSpPr>
          <p:cNvPr id="7" name="Group 6">
            <a:extLst>
              <a:ext uri="{FF2B5EF4-FFF2-40B4-BE49-F238E27FC236}">
                <a16:creationId xmlns:a16="http://schemas.microsoft.com/office/drawing/2014/main" id="{37C1BC57-F679-FF41-9E80-35336ACCD657}"/>
              </a:ext>
            </a:extLst>
          </p:cNvPr>
          <p:cNvGrpSpPr/>
          <p:nvPr/>
        </p:nvGrpSpPr>
        <p:grpSpPr>
          <a:xfrm>
            <a:off x="8470792" y="2110685"/>
            <a:ext cx="2491045" cy="1035495"/>
            <a:chOff x="8872813" y="2110685"/>
            <a:chExt cx="2491045" cy="1035495"/>
          </a:xfrm>
        </p:grpSpPr>
        <p:pic>
          <p:nvPicPr>
            <p:cNvPr id="34" name="Picture 33" descr="Icon&#10;&#10;Description automatically generated">
              <a:extLst>
                <a:ext uri="{FF2B5EF4-FFF2-40B4-BE49-F238E27FC236}">
                  <a16:creationId xmlns:a16="http://schemas.microsoft.com/office/drawing/2014/main" id="{6421DD19-52A7-0B48-86CF-C483EBD4E3E7}"/>
                </a:ext>
              </a:extLst>
            </p:cNvPr>
            <p:cNvPicPr>
              <a:picLocks noChangeAspect="1"/>
            </p:cNvPicPr>
            <p:nvPr/>
          </p:nvPicPr>
          <p:blipFill>
            <a:blip r:embed="rId5"/>
            <a:stretch>
              <a:fillRect/>
            </a:stretch>
          </p:blipFill>
          <p:spPr>
            <a:xfrm>
              <a:off x="8872813" y="2110685"/>
              <a:ext cx="1035495" cy="1035495"/>
            </a:xfrm>
            <a:prstGeom prst="rect">
              <a:avLst/>
            </a:prstGeom>
          </p:spPr>
        </p:pic>
        <p:sp>
          <p:nvSpPr>
            <p:cNvPr id="65" name="TextBox 31">
              <a:extLst>
                <a:ext uri="{FF2B5EF4-FFF2-40B4-BE49-F238E27FC236}">
                  <a16:creationId xmlns:a16="http://schemas.microsoft.com/office/drawing/2014/main" id="{888653E6-9676-9149-B3FF-DB550C4B332B}"/>
                </a:ext>
              </a:extLst>
            </p:cNvPr>
            <p:cNvSpPr txBox="1">
              <a:spLocks noChangeArrowheads="1"/>
            </p:cNvSpPr>
            <p:nvPr/>
          </p:nvSpPr>
          <p:spPr bwMode="auto">
            <a:xfrm>
              <a:off x="10054610" y="2305267"/>
              <a:ext cx="13092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a:latin typeface="Arial" panose="020B0604020202020204" pitchFamily="34" charset="0"/>
                  <a:ea typeface="Roboto" panose="02000000000000000000" pitchFamily="2" charset="0"/>
                  <a:cs typeface="Arial" panose="020B0604020202020204" pitchFamily="34" charset="0"/>
                </a:rPr>
                <a:t>Investment</a:t>
              </a:r>
              <a:br>
                <a:rPr lang="en-CA" altLang="en-US">
                  <a:latin typeface="Arial" panose="020B0604020202020204" pitchFamily="34" charset="0"/>
                  <a:ea typeface="Roboto" panose="02000000000000000000" pitchFamily="2" charset="0"/>
                  <a:cs typeface="Arial" panose="020B0604020202020204" pitchFamily="34" charset="0"/>
                </a:rPr>
              </a:br>
              <a:r>
                <a:rPr lang="en-CA" altLang="en-US">
                  <a:latin typeface="Arial" panose="020B0604020202020204" pitchFamily="34" charset="0"/>
                  <a:ea typeface="Roboto" panose="02000000000000000000" pitchFamily="2" charset="0"/>
                  <a:cs typeface="Arial" panose="020B0604020202020204" pitchFamily="34" charset="0"/>
                </a:rPr>
                <a:t>discipline</a:t>
              </a:r>
            </a:p>
          </p:txBody>
        </p:sp>
      </p:grpSp>
      <p:grpSp>
        <p:nvGrpSpPr>
          <p:cNvPr id="3" name="Group 2">
            <a:extLst>
              <a:ext uri="{FF2B5EF4-FFF2-40B4-BE49-F238E27FC236}">
                <a16:creationId xmlns:a16="http://schemas.microsoft.com/office/drawing/2014/main" id="{902BB2C8-C746-7144-92D5-93587479F07E}"/>
              </a:ext>
            </a:extLst>
          </p:cNvPr>
          <p:cNvGrpSpPr/>
          <p:nvPr/>
        </p:nvGrpSpPr>
        <p:grpSpPr>
          <a:xfrm>
            <a:off x="1286973" y="3939408"/>
            <a:ext cx="3601038" cy="1035495"/>
            <a:chOff x="806370" y="3939408"/>
            <a:chExt cx="3601038" cy="1035495"/>
          </a:xfrm>
        </p:grpSpPr>
        <p:pic>
          <p:nvPicPr>
            <p:cNvPr id="32" name="Picture 31" descr="Icon&#10;&#10;Description automatically generated">
              <a:extLst>
                <a:ext uri="{FF2B5EF4-FFF2-40B4-BE49-F238E27FC236}">
                  <a16:creationId xmlns:a16="http://schemas.microsoft.com/office/drawing/2014/main" id="{CB44648C-1224-AF4D-A5FF-97F040B5F81D}"/>
                </a:ext>
              </a:extLst>
            </p:cNvPr>
            <p:cNvPicPr>
              <a:picLocks noChangeAspect="1"/>
            </p:cNvPicPr>
            <p:nvPr/>
          </p:nvPicPr>
          <p:blipFill>
            <a:blip r:embed="rId6"/>
            <a:stretch>
              <a:fillRect/>
            </a:stretch>
          </p:blipFill>
          <p:spPr>
            <a:xfrm>
              <a:off x="806370" y="3939408"/>
              <a:ext cx="1035495" cy="1035495"/>
            </a:xfrm>
            <a:prstGeom prst="rect">
              <a:avLst/>
            </a:prstGeom>
          </p:spPr>
        </p:pic>
        <p:sp>
          <p:nvSpPr>
            <p:cNvPr id="66" name="TextBox 31">
              <a:extLst>
                <a:ext uri="{FF2B5EF4-FFF2-40B4-BE49-F238E27FC236}">
                  <a16:creationId xmlns:a16="http://schemas.microsoft.com/office/drawing/2014/main" id="{CBE903EC-C1C4-1E4C-89EE-696A81EEAC8B}"/>
                </a:ext>
              </a:extLst>
            </p:cNvPr>
            <p:cNvSpPr txBox="1">
              <a:spLocks noChangeArrowheads="1"/>
            </p:cNvSpPr>
            <p:nvPr/>
          </p:nvSpPr>
          <p:spPr bwMode="auto">
            <a:xfrm>
              <a:off x="1985835" y="4133990"/>
              <a:ext cx="24215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a:latin typeface="Arial" panose="020B0604020202020204" pitchFamily="34" charset="0"/>
                  <a:ea typeface="Roboto" panose="02000000000000000000" pitchFamily="2" charset="0"/>
                  <a:cs typeface="Arial" panose="020B0604020202020204" pitchFamily="34" charset="0"/>
                </a:rPr>
                <a:t>Fiduciary </a:t>
              </a:r>
              <a:br>
                <a:rPr lang="en-CA" altLang="en-US">
                  <a:latin typeface="Arial" panose="020B0604020202020204" pitchFamily="34" charset="0"/>
                  <a:ea typeface="Roboto" panose="02000000000000000000" pitchFamily="2" charset="0"/>
                  <a:cs typeface="Arial" panose="020B0604020202020204" pitchFamily="34" charset="0"/>
                </a:rPr>
              </a:br>
              <a:r>
                <a:rPr lang="en-CA" altLang="en-US">
                  <a:latin typeface="Arial" panose="020B0604020202020204" pitchFamily="34" charset="0"/>
                  <a:ea typeface="Roboto" panose="02000000000000000000" pitchFamily="2" charset="0"/>
                  <a:cs typeface="Arial" panose="020B0604020202020204" pitchFamily="34" charset="0"/>
                </a:rPr>
                <a:t>governance</a:t>
              </a:r>
            </a:p>
          </p:txBody>
        </p:sp>
      </p:grpSp>
      <p:grpSp>
        <p:nvGrpSpPr>
          <p:cNvPr id="5" name="Group 4">
            <a:extLst>
              <a:ext uri="{FF2B5EF4-FFF2-40B4-BE49-F238E27FC236}">
                <a16:creationId xmlns:a16="http://schemas.microsoft.com/office/drawing/2014/main" id="{1B2AA146-426E-C743-A2C6-0B1753F5691E}"/>
              </a:ext>
            </a:extLst>
          </p:cNvPr>
          <p:cNvGrpSpPr/>
          <p:nvPr/>
        </p:nvGrpSpPr>
        <p:grpSpPr>
          <a:xfrm>
            <a:off x="4838426" y="3939408"/>
            <a:ext cx="2911256" cy="1035495"/>
            <a:chOff x="4838426" y="3939408"/>
            <a:chExt cx="2911256" cy="1035495"/>
          </a:xfrm>
        </p:grpSpPr>
        <p:pic>
          <p:nvPicPr>
            <p:cNvPr id="38" name="Picture 37" descr="Icon&#10;&#10;Description automatically generated">
              <a:extLst>
                <a:ext uri="{FF2B5EF4-FFF2-40B4-BE49-F238E27FC236}">
                  <a16:creationId xmlns:a16="http://schemas.microsoft.com/office/drawing/2014/main" id="{70AD80BF-DDCF-D346-85BA-D6F89F07FBC3}"/>
                </a:ext>
              </a:extLst>
            </p:cNvPr>
            <p:cNvPicPr>
              <a:picLocks noChangeAspect="1"/>
            </p:cNvPicPr>
            <p:nvPr/>
          </p:nvPicPr>
          <p:blipFill>
            <a:blip r:embed="rId7"/>
            <a:stretch>
              <a:fillRect/>
            </a:stretch>
          </p:blipFill>
          <p:spPr>
            <a:xfrm>
              <a:off x="4838426" y="3939408"/>
              <a:ext cx="1035495" cy="1035495"/>
            </a:xfrm>
            <a:prstGeom prst="rect">
              <a:avLst/>
            </a:prstGeom>
          </p:spPr>
        </p:pic>
        <p:sp>
          <p:nvSpPr>
            <p:cNvPr id="67" name="TextBox 31">
              <a:extLst>
                <a:ext uri="{FF2B5EF4-FFF2-40B4-BE49-F238E27FC236}">
                  <a16:creationId xmlns:a16="http://schemas.microsoft.com/office/drawing/2014/main" id="{25953816-B9B3-9843-8626-C063871EEB0C}"/>
                </a:ext>
              </a:extLst>
            </p:cNvPr>
            <p:cNvSpPr txBox="1">
              <a:spLocks noChangeArrowheads="1"/>
            </p:cNvSpPr>
            <p:nvPr/>
          </p:nvSpPr>
          <p:spPr bwMode="auto">
            <a:xfrm>
              <a:off x="6013909" y="4272489"/>
              <a:ext cx="1735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a:latin typeface="Arial" panose="020B0604020202020204" pitchFamily="34" charset="0"/>
                  <a:ea typeface="Roboto" panose="02000000000000000000" pitchFamily="2" charset="0"/>
                  <a:cs typeface="Arial" panose="020B0604020202020204" pitchFamily="34" charset="0"/>
                </a:rPr>
                <a:t>Risk pooling</a:t>
              </a:r>
            </a:p>
          </p:txBody>
        </p:sp>
      </p:grpSp>
      <p:grpSp>
        <p:nvGrpSpPr>
          <p:cNvPr id="6" name="Group 5">
            <a:extLst>
              <a:ext uri="{FF2B5EF4-FFF2-40B4-BE49-F238E27FC236}">
                <a16:creationId xmlns:a16="http://schemas.microsoft.com/office/drawing/2014/main" id="{1B31B643-F705-AD42-88E1-5BBDBB5D694B}"/>
              </a:ext>
            </a:extLst>
          </p:cNvPr>
          <p:cNvGrpSpPr/>
          <p:nvPr/>
        </p:nvGrpSpPr>
        <p:grpSpPr>
          <a:xfrm>
            <a:off x="8470792" y="3939408"/>
            <a:ext cx="2491045" cy="1035495"/>
            <a:chOff x="8872813" y="3939408"/>
            <a:chExt cx="2491045" cy="1035495"/>
          </a:xfrm>
        </p:grpSpPr>
        <p:pic>
          <p:nvPicPr>
            <p:cNvPr id="36" name="Picture 35" descr="Icon&#10;&#10;Description automatically generated">
              <a:extLst>
                <a:ext uri="{FF2B5EF4-FFF2-40B4-BE49-F238E27FC236}">
                  <a16:creationId xmlns:a16="http://schemas.microsoft.com/office/drawing/2014/main" id="{624ABC46-D58D-B24B-BB76-9B20F1A16D75}"/>
                </a:ext>
              </a:extLst>
            </p:cNvPr>
            <p:cNvPicPr>
              <a:picLocks noChangeAspect="1"/>
            </p:cNvPicPr>
            <p:nvPr/>
          </p:nvPicPr>
          <p:blipFill>
            <a:blip r:embed="rId8"/>
            <a:stretch>
              <a:fillRect/>
            </a:stretch>
          </p:blipFill>
          <p:spPr>
            <a:xfrm>
              <a:off x="8872813" y="3939408"/>
              <a:ext cx="1035495" cy="1035495"/>
            </a:xfrm>
            <a:prstGeom prst="rect">
              <a:avLst/>
            </a:prstGeom>
          </p:spPr>
        </p:pic>
        <p:sp>
          <p:nvSpPr>
            <p:cNvPr id="68" name="TextBox 31">
              <a:extLst>
                <a:ext uri="{FF2B5EF4-FFF2-40B4-BE49-F238E27FC236}">
                  <a16:creationId xmlns:a16="http://schemas.microsoft.com/office/drawing/2014/main" id="{2D26CCBA-B4F6-5348-AE35-FA65AA33E974}"/>
                </a:ext>
              </a:extLst>
            </p:cNvPr>
            <p:cNvSpPr txBox="1">
              <a:spLocks noChangeArrowheads="1"/>
            </p:cNvSpPr>
            <p:nvPr/>
          </p:nvSpPr>
          <p:spPr bwMode="auto">
            <a:xfrm>
              <a:off x="10054610" y="4272489"/>
              <a:ext cx="13092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a:latin typeface="Arial" panose="020B0604020202020204" pitchFamily="34" charset="0"/>
                  <a:ea typeface="Roboto" panose="02000000000000000000" pitchFamily="2" charset="0"/>
                  <a:cs typeface="Arial" panose="020B0604020202020204" pitchFamily="34" charset="0"/>
                </a:rPr>
                <a:t>Portability</a:t>
              </a:r>
            </a:p>
          </p:txBody>
        </p:sp>
      </p:grpSp>
      <p:sp>
        <p:nvSpPr>
          <p:cNvPr id="47" name="Slide Number Placeholder 46">
            <a:extLst>
              <a:ext uri="{FF2B5EF4-FFF2-40B4-BE49-F238E27FC236}">
                <a16:creationId xmlns:a16="http://schemas.microsoft.com/office/drawing/2014/main" id="{1B5C5A60-0F5B-A444-A1AF-1C0179F592C3}"/>
              </a:ext>
            </a:extLst>
          </p:cNvPr>
          <p:cNvSpPr>
            <a:spLocks noGrp="1"/>
          </p:cNvSpPr>
          <p:nvPr>
            <p:ph type="sldNum" sz="quarter" idx="12"/>
          </p:nvPr>
        </p:nvSpPr>
        <p:spPr/>
        <p:txBody>
          <a:bodyPr/>
          <a:lstStyle/>
          <a:p>
            <a:fld id="{5C95BEC4-4105-7C4D-9B5F-6FD65CA12BAF}" type="slidenum">
              <a:rPr lang="en-US" smtClean="0"/>
              <a:pPr/>
              <a:t>7</a:t>
            </a:fld>
            <a:endParaRPr lang="en-US"/>
          </a:p>
        </p:txBody>
      </p:sp>
    </p:spTree>
    <p:extLst>
      <p:ext uri="{BB962C8B-B14F-4D97-AF65-F5344CB8AC3E}">
        <p14:creationId xmlns:p14="http://schemas.microsoft.com/office/powerpoint/2010/main" val="3498554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4553CD4D-34A4-1140-898E-E1EA17EEF663}"/>
              </a:ext>
            </a:extLst>
          </p:cNvPr>
          <p:cNvSpPr txBox="1">
            <a:spLocks noChangeArrowheads="1"/>
          </p:cNvSpPr>
          <p:nvPr/>
        </p:nvSpPr>
        <p:spPr bwMode="auto">
          <a:xfrm>
            <a:off x="515938" y="653201"/>
            <a:ext cx="107791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dirty="0">
                <a:solidFill>
                  <a:srgbClr val="C00000"/>
                </a:solidFill>
                <a:latin typeface="Arial"/>
                <a:ea typeface="Roboto Light"/>
                <a:cs typeface="Arial"/>
              </a:rPr>
              <a:t>Calculations show significant differences in efficiency between retirement arrangements</a:t>
            </a:r>
            <a:endParaRPr lang="en-US" altLang="en-US" sz="3600" dirty="0">
              <a:solidFill>
                <a:srgbClr val="C00000"/>
              </a:solidFill>
              <a:latin typeface="Arial" panose="020B0604020202020204" pitchFamily="34" charset="0"/>
              <a:ea typeface="Roboto Light" panose="02000000000000000000" pitchFamily="2" charset="0"/>
              <a:cs typeface="Arial" panose="020B0604020202020204" pitchFamily="34" charset="0"/>
            </a:endParaRPr>
          </a:p>
        </p:txBody>
      </p:sp>
      <p:graphicFrame>
        <p:nvGraphicFramePr>
          <p:cNvPr id="6" name="Table 6">
            <a:extLst>
              <a:ext uri="{FF2B5EF4-FFF2-40B4-BE49-F238E27FC236}">
                <a16:creationId xmlns:a16="http://schemas.microsoft.com/office/drawing/2014/main" id="{3FFA0AB5-9FC0-5247-A200-1DCD9A5A88F9}"/>
              </a:ext>
            </a:extLst>
          </p:cNvPr>
          <p:cNvGraphicFramePr>
            <a:graphicFrameLocks noGrp="1"/>
          </p:cNvGraphicFramePr>
          <p:nvPr>
            <p:extLst>
              <p:ext uri="{D42A27DB-BD31-4B8C-83A1-F6EECF244321}">
                <p14:modId xmlns:p14="http://schemas.microsoft.com/office/powerpoint/2010/main" val="1585206772"/>
              </p:ext>
            </p:extLst>
          </p:nvPr>
        </p:nvGraphicFramePr>
        <p:xfrm>
          <a:off x="718371" y="2641981"/>
          <a:ext cx="10576692" cy="2634465"/>
        </p:xfrm>
        <a:graphic>
          <a:graphicData uri="http://schemas.openxmlformats.org/drawingml/2006/table">
            <a:tbl>
              <a:tblPr firstRow="1" bandRow="1">
                <a:tableStyleId>{5C22544A-7EE6-4342-B048-85BDC9FD1C3A}</a:tableStyleId>
              </a:tblPr>
              <a:tblGrid>
                <a:gridCol w="1762782">
                  <a:extLst>
                    <a:ext uri="{9D8B030D-6E8A-4147-A177-3AD203B41FA5}">
                      <a16:colId xmlns:a16="http://schemas.microsoft.com/office/drawing/2014/main" val="2661933693"/>
                    </a:ext>
                  </a:extLst>
                </a:gridCol>
                <a:gridCol w="1762782">
                  <a:extLst>
                    <a:ext uri="{9D8B030D-6E8A-4147-A177-3AD203B41FA5}">
                      <a16:colId xmlns:a16="http://schemas.microsoft.com/office/drawing/2014/main" val="3941328800"/>
                    </a:ext>
                  </a:extLst>
                </a:gridCol>
                <a:gridCol w="1762782">
                  <a:extLst>
                    <a:ext uri="{9D8B030D-6E8A-4147-A177-3AD203B41FA5}">
                      <a16:colId xmlns:a16="http://schemas.microsoft.com/office/drawing/2014/main" val="3411996141"/>
                    </a:ext>
                  </a:extLst>
                </a:gridCol>
                <a:gridCol w="1762782">
                  <a:extLst>
                    <a:ext uri="{9D8B030D-6E8A-4147-A177-3AD203B41FA5}">
                      <a16:colId xmlns:a16="http://schemas.microsoft.com/office/drawing/2014/main" val="4107880376"/>
                    </a:ext>
                  </a:extLst>
                </a:gridCol>
                <a:gridCol w="1762782">
                  <a:extLst>
                    <a:ext uri="{9D8B030D-6E8A-4147-A177-3AD203B41FA5}">
                      <a16:colId xmlns:a16="http://schemas.microsoft.com/office/drawing/2014/main" val="4285668113"/>
                    </a:ext>
                  </a:extLst>
                </a:gridCol>
                <a:gridCol w="1762782">
                  <a:extLst>
                    <a:ext uri="{9D8B030D-6E8A-4147-A177-3AD203B41FA5}">
                      <a16:colId xmlns:a16="http://schemas.microsoft.com/office/drawing/2014/main" val="776718879"/>
                    </a:ext>
                  </a:extLst>
                </a:gridCol>
              </a:tblGrid>
              <a:tr h="878155">
                <a:tc>
                  <a:txBody>
                    <a:bodyPr/>
                    <a:lstStyle/>
                    <a:p>
                      <a:pPr algn="ctr"/>
                      <a:endParaRPr lang="en-US" sz="1600" dirty="0">
                        <a:latin typeface="Arial" panose="020B0604020202020204" pitchFamily="34" charset="0"/>
                        <a:cs typeface="Arial" panose="020B0604020202020204" pitchFamily="34" charset="0"/>
                      </a:endParaRPr>
                    </a:p>
                  </a:txBody>
                  <a:tcPr marL="144000" marR="144000" marT="0" marB="0" anchor="ct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algn="ctr"/>
                      <a:r>
                        <a:rPr lang="en-US" sz="1200">
                          <a:latin typeface="Arial" panose="020B0604020202020204" pitchFamily="34" charset="0"/>
                          <a:cs typeface="Arial" panose="020B0604020202020204" pitchFamily="34" charset="0"/>
                        </a:rPr>
                        <a:t>Typical individual approach</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no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Small-employer capital accumulation plan</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noFill/>
                      <a:prstDash val="solid"/>
                      <a:round/>
                      <a:headEnd type="none" w="med" len="med"/>
                      <a:tailEnd type="none" w="med" len="med"/>
                    </a:lnB>
                    <a:solidFill>
                      <a:srgbClr val="C00000">
                        <a:alpha val="74902"/>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Large-employer capital accumulation plan</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no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Large-scale </a:t>
                      </a:r>
                      <a:b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pooled plan</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noFill/>
                      <a:prstDash val="solid"/>
                      <a:round/>
                      <a:headEnd type="none" w="med" len="med"/>
                      <a:tailEnd type="none" w="med" len="med"/>
                    </a:lnB>
                    <a:solidFill>
                      <a:srgbClr val="C00000">
                        <a:alpha val="74902"/>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Canada-model pension plan</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noFill/>
                      <a:prstDash val="solid"/>
                      <a:round/>
                      <a:headEnd type="none" w="med" len="med"/>
                      <a:tailEnd type="none" w="med" len="med"/>
                    </a:lnB>
                    <a:solidFill>
                      <a:srgbClr val="C00000"/>
                    </a:solidFill>
                  </a:tcPr>
                </a:tc>
                <a:extLst>
                  <a:ext uri="{0D108BD9-81ED-4DB2-BD59-A6C34878D82A}">
                    <a16:rowId xmlns:a16="http://schemas.microsoft.com/office/drawing/2014/main" val="3431643305"/>
                  </a:ext>
                </a:extLst>
              </a:tr>
              <a:tr h="878155">
                <a:tc>
                  <a:txBody>
                    <a:bodyPr/>
                    <a:lstStyle/>
                    <a:p>
                      <a:pPr algn="l"/>
                      <a:r>
                        <a:rPr lang="en-US" sz="1200" b="1">
                          <a:solidFill>
                            <a:schemeClr val="bg1"/>
                          </a:solidFill>
                          <a:latin typeface="Arial" panose="020B0604020202020204" pitchFamily="34" charset="0"/>
                          <a:cs typeface="Arial" panose="020B0604020202020204" pitchFamily="34" charset="0"/>
                        </a:rPr>
                        <a:t>How much does retirement cost?</a:t>
                      </a:r>
                      <a:r>
                        <a:rPr lang="en-US" sz="1200" b="1" baseline="30000">
                          <a:solidFill>
                            <a:schemeClr val="bg1"/>
                          </a:solidFill>
                          <a:latin typeface="Arial" panose="020B0604020202020204" pitchFamily="34" charset="0"/>
                          <a:cs typeface="Arial" panose="020B0604020202020204" pitchFamily="34" charset="0"/>
                        </a:rPr>
                        <a:t>*</a:t>
                      </a:r>
                    </a:p>
                  </a:txBody>
                  <a:tcPr marL="144000" marR="144000" marT="0" marB="0" anchor="ct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noFill/>
                      <a:prstDash val="solid"/>
                      <a:round/>
                      <a:headEnd type="none" w="med" len="med"/>
                      <a:tailEnd type="none" w="med" len="med"/>
                    </a:lnB>
                    <a:solidFill>
                      <a:srgbClr val="C00000"/>
                    </a:solidFill>
                  </a:tcPr>
                </a:tc>
                <a:tc>
                  <a:txBody>
                    <a:bodyPr/>
                    <a:lstStyle/>
                    <a:p>
                      <a:pPr algn="ctr"/>
                      <a:r>
                        <a:rPr lang="en-US" sz="2400" b="1">
                          <a:solidFill>
                            <a:srgbClr val="C00000"/>
                          </a:solidFill>
                          <a:latin typeface="Arial" panose="020B0604020202020204" pitchFamily="34" charset="0"/>
                          <a:cs typeface="Arial" panose="020B0604020202020204" pitchFamily="34" charset="0"/>
                        </a:rPr>
                        <a:t>$1.20M</a:t>
                      </a:r>
                    </a:p>
                  </a:txBody>
                  <a:tcPr marL="144000" marR="144000" marT="0" marB="0" anchor="ct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00000">
                        <a:alpha val="14902"/>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C00000"/>
                          </a:solidFill>
                          <a:latin typeface="Arial" panose="020B0604020202020204" pitchFamily="34" charset="0"/>
                          <a:cs typeface="Arial" panose="020B0604020202020204" pitchFamily="34" charset="0"/>
                        </a:rPr>
                        <a:t>$1.05M</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00000">
                        <a:alpha val="14902"/>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C00000"/>
                          </a:solidFill>
                          <a:latin typeface="Arial" panose="020B0604020202020204" pitchFamily="34" charset="0"/>
                          <a:cs typeface="Arial" panose="020B0604020202020204" pitchFamily="34" charset="0"/>
                        </a:rPr>
                        <a:t>$0.79M</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00000">
                        <a:alpha val="14902"/>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C00000"/>
                          </a:solidFill>
                          <a:latin typeface="Arial" panose="020B0604020202020204" pitchFamily="34" charset="0"/>
                          <a:cs typeface="Arial" panose="020B0604020202020204" pitchFamily="34" charset="0"/>
                        </a:rPr>
                        <a:t>$0.39M</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00000">
                        <a:alpha val="14902"/>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C00000"/>
                          </a:solidFill>
                          <a:latin typeface="Arial" panose="020B0604020202020204" pitchFamily="34" charset="0"/>
                          <a:cs typeface="Arial" panose="020B0604020202020204" pitchFamily="34" charset="0"/>
                        </a:rPr>
                        <a:t>$0.31M</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00000">
                        <a:alpha val="14902"/>
                      </a:srgbClr>
                    </a:solidFill>
                  </a:tcPr>
                </a:tc>
                <a:extLst>
                  <a:ext uri="{0D108BD9-81ED-4DB2-BD59-A6C34878D82A}">
                    <a16:rowId xmlns:a16="http://schemas.microsoft.com/office/drawing/2014/main" val="551261806"/>
                  </a:ext>
                </a:extLst>
              </a:tr>
              <a:tr h="878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pitchFamily="34" charset="0"/>
                          <a:cs typeface="Arial" panose="020B0604020202020204" pitchFamily="34" charset="0"/>
                        </a:rPr>
                        <a:t>What is my retirement “bang for buck”?</a:t>
                      </a:r>
                      <a:r>
                        <a:rPr lang="en-US" sz="1200" b="1" baseline="30000">
                          <a:solidFill>
                            <a:schemeClr val="bg1"/>
                          </a:solidFill>
                          <a:latin typeface="Arial" panose="020B0604020202020204" pitchFamily="34" charset="0"/>
                          <a:cs typeface="Arial" panose="020B0604020202020204" pitchFamily="34" charset="0"/>
                        </a:rPr>
                        <a:t>**</a:t>
                      </a:r>
                    </a:p>
                  </a:txBody>
                  <a:tcPr marL="144000" marR="144000" marT="0" marB="0" anchor="ct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rgbClr val="C00000">
                        <a:alpha val="74902"/>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C00000"/>
                          </a:solidFill>
                          <a:latin typeface="Arial" panose="020B0604020202020204" pitchFamily="34" charset="0"/>
                          <a:cs typeface="Arial" panose="020B0604020202020204" pitchFamily="34" charset="0"/>
                        </a:rPr>
                        <a:t>$1.70</a:t>
                      </a:r>
                    </a:p>
                  </a:txBody>
                  <a:tcPr marL="144000" marR="144000" marT="0" marB="0" anchor="ct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C00000"/>
                          </a:solidFill>
                          <a:latin typeface="Arial" panose="020B0604020202020204" pitchFamily="34" charset="0"/>
                          <a:cs typeface="Arial" panose="020B0604020202020204" pitchFamily="34" charset="0"/>
                        </a:rPr>
                        <a:t>$1.94</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C00000"/>
                          </a:solidFill>
                          <a:latin typeface="Arial" panose="020B0604020202020204" pitchFamily="34" charset="0"/>
                          <a:cs typeface="Arial" panose="020B0604020202020204" pitchFamily="34" charset="0"/>
                        </a:rPr>
                        <a:t>$2.58</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C00000"/>
                          </a:solidFill>
                          <a:latin typeface="Arial" panose="020B0604020202020204" pitchFamily="34" charset="0"/>
                          <a:cs typeface="Arial" panose="020B0604020202020204" pitchFamily="34" charset="0"/>
                        </a:rPr>
                        <a:t>$4.19</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Arial" panose="020B0604020202020204" pitchFamily="34" charset="0"/>
                          <a:cs typeface="Arial" panose="020B0604020202020204" pitchFamily="34" charset="0"/>
                        </a:rPr>
                        <a:t>$5.32</a:t>
                      </a:r>
                    </a:p>
                  </a:txBody>
                  <a:tcPr marL="144000" marR="14400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223039942"/>
                  </a:ext>
                </a:extLst>
              </a:tr>
            </a:tbl>
          </a:graphicData>
        </a:graphic>
      </p:graphicFrame>
      <p:sp>
        <p:nvSpPr>
          <p:cNvPr id="14" name="TextBox 13">
            <a:extLst>
              <a:ext uri="{FF2B5EF4-FFF2-40B4-BE49-F238E27FC236}">
                <a16:creationId xmlns:a16="http://schemas.microsoft.com/office/drawing/2014/main" id="{ABE28C34-03AB-5942-87B8-23E47F799EE1}"/>
              </a:ext>
            </a:extLst>
          </p:cNvPr>
          <p:cNvSpPr txBox="1"/>
          <p:nvPr/>
        </p:nvSpPr>
        <p:spPr>
          <a:xfrm>
            <a:off x="708025" y="5755275"/>
            <a:ext cx="10971213" cy="320088"/>
          </a:xfrm>
          <a:prstGeom prst="rect">
            <a:avLst/>
          </a:prstGeom>
          <a:noFill/>
        </p:spPr>
        <p:txBody>
          <a:bodyPr>
            <a:spAutoFit/>
          </a:bodyPr>
          <a:lstStyle/>
          <a:p>
            <a:pPr eaLnBrk="1" fontAlgn="auto" hangingPunct="1">
              <a:lnSpc>
                <a:spcPct val="110000"/>
              </a:lnSpc>
              <a:spcBef>
                <a:spcPts val="0"/>
              </a:spcBef>
              <a:spcAft>
                <a:spcPts val="0"/>
              </a:spcAft>
              <a:defRPr/>
            </a:pPr>
            <a:r>
              <a:rPr lang="en-CA" sz="700">
                <a:solidFill>
                  <a:schemeClr val="bg1">
                    <a:lumMod val="50000"/>
                  </a:schemeClr>
                </a:solidFill>
                <a:latin typeface="Arial" panose="020B0604020202020204" pitchFamily="34" charset="0"/>
                <a:cs typeface="Arial" panose="020B0604020202020204" pitchFamily="34" charset="0"/>
              </a:rPr>
              <a:t>*Total contributions required to achieve a 70% replacement rate for a worker earning $40K at the start of her career</a:t>
            </a:r>
            <a:br>
              <a:rPr lang="en-CA" sz="700">
                <a:solidFill>
                  <a:schemeClr val="bg1">
                    <a:lumMod val="50000"/>
                  </a:schemeClr>
                </a:solidFill>
                <a:latin typeface="Arial" panose="020B0604020202020204" pitchFamily="34" charset="0"/>
                <a:cs typeface="Arial" panose="020B0604020202020204" pitchFamily="34" charset="0"/>
              </a:rPr>
            </a:br>
            <a:r>
              <a:rPr lang="en-CA" sz="700">
                <a:solidFill>
                  <a:schemeClr val="bg1">
                    <a:lumMod val="50000"/>
                  </a:schemeClr>
                </a:solidFill>
                <a:latin typeface="Arial" panose="020B0604020202020204" pitchFamily="34" charset="0"/>
                <a:cs typeface="Arial" panose="020B0604020202020204" pitchFamily="34" charset="0"/>
              </a:rPr>
              <a:t>**Total retirement income, plus assets remaining at death divided by total lifetime contributions</a:t>
            </a:r>
          </a:p>
        </p:txBody>
      </p:sp>
      <p:sp>
        <p:nvSpPr>
          <p:cNvPr id="26" name="Slide Number Placeholder 25">
            <a:extLst>
              <a:ext uri="{FF2B5EF4-FFF2-40B4-BE49-F238E27FC236}">
                <a16:creationId xmlns:a16="http://schemas.microsoft.com/office/drawing/2014/main" id="{2B54366B-98CA-884D-A833-29F1CA9756FF}"/>
              </a:ext>
            </a:extLst>
          </p:cNvPr>
          <p:cNvSpPr>
            <a:spLocks noGrp="1"/>
          </p:cNvSpPr>
          <p:nvPr>
            <p:ph type="sldNum" sz="quarter" idx="12"/>
          </p:nvPr>
        </p:nvSpPr>
        <p:spPr/>
        <p:txBody>
          <a:bodyPr/>
          <a:lstStyle/>
          <a:p>
            <a:fld id="{5C95BEC4-4105-7C4D-9B5F-6FD65CA12BAF}" type="slidenum">
              <a:rPr lang="en-US" smtClean="0"/>
              <a:pPr/>
              <a:t>8</a:t>
            </a:fld>
            <a:endParaRPr lang="en-US"/>
          </a:p>
        </p:txBody>
      </p:sp>
      <p:grpSp>
        <p:nvGrpSpPr>
          <p:cNvPr id="11" name="Group 10">
            <a:extLst>
              <a:ext uri="{FF2B5EF4-FFF2-40B4-BE49-F238E27FC236}">
                <a16:creationId xmlns:a16="http://schemas.microsoft.com/office/drawing/2014/main" id="{22CE92B4-9926-8B41-A544-1BE3DFC6561E}"/>
              </a:ext>
            </a:extLst>
          </p:cNvPr>
          <p:cNvGrpSpPr/>
          <p:nvPr/>
        </p:nvGrpSpPr>
        <p:grpSpPr>
          <a:xfrm>
            <a:off x="2394963" y="2136921"/>
            <a:ext cx="8999439" cy="338974"/>
            <a:chOff x="2481675" y="2346353"/>
            <a:chExt cx="8999439" cy="338974"/>
          </a:xfrm>
        </p:grpSpPr>
        <p:cxnSp>
          <p:nvCxnSpPr>
            <p:cNvPr id="9" name="Straight Arrow Connector 8">
              <a:extLst>
                <a:ext uri="{FF2B5EF4-FFF2-40B4-BE49-F238E27FC236}">
                  <a16:creationId xmlns:a16="http://schemas.microsoft.com/office/drawing/2014/main" id="{D4B23C77-DDF1-F543-AF93-25F3429A143B}"/>
                </a:ext>
              </a:extLst>
            </p:cNvPr>
            <p:cNvCxnSpPr>
              <a:cxnSpLocks/>
            </p:cNvCxnSpPr>
            <p:nvPr/>
          </p:nvCxnSpPr>
          <p:spPr>
            <a:xfrm>
              <a:off x="2569580" y="2685327"/>
              <a:ext cx="8812195" cy="0"/>
            </a:xfrm>
            <a:prstGeom prst="straightConnector1">
              <a:avLst/>
            </a:prstGeom>
            <a:ln w="127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31">
              <a:extLst>
                <a:ext uri="{FF2B5EF4-FFF2-40B4-BE49-F238E27FC236}">
                  <a16:creationId xmlns:a16="http://schemas.microsoft.com/office/drawing/2014/main" id="{D77607B5-923B-3E47-857A-EAE341E9F173}"/>
                </a:ext>
              </a:extLst>
            </p:cNvPr>
            <p:cNvSpPr txBox="1">
              <a:spLocks noChangeArrowheads="1"/>
            </p:cNvSpPr>
            <p:nvPr/>
          </p:nvSpPr>
          <p:spPr bwMode="auto">
            <a:xfrm>
              <a:off x="2481675" y="2346353"/>
              <a:ext cx="1450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sz="1200" b="1">
                  <a:latin typeface="Arial" panose="020B0604020202020204" pitchFamily="34" charset="0"/>
                  <a:ea typeface="Roboto" panose="02000000000000000000" pitchFamily="2" charset="0"/>
                  <a:cs typeface="Arial" panose="020B0604020202020204" pitchFamily="34" charset="0"/>
                </a:rPr>
                <a:t>More individual</a:t>
              </a:r>
            </a:p>
          </p:txBody>
        </p:sp>
        <p:sp>
          <p:nvSpPr>
            <p:cNvPr id="15" name="TextBox 31">
              <a:extLst>
                <a:ext uri="{FF2B5EF4-FFF2-40B4-BE49-F238E27FC236}">
                  <a16:creationId xmlns:a16="http://schemas.microsoft.com/office/drawing/2014/main" id="{3452A17F-84A9-1F42-9E91-34D494690E96}"/>
                </a:ext>
              </a:extLst>
            </p:cNvPr>
            <p:cNvSpPr txBox="1">
              <a:spLocks noChangeArrowheads="1"/>
            </p:cNvSpPr>
            <p:nvPr/>
          </p:nvSpPr>
          <p:spPr bwMode="auto">
            <a:xfrm>
              <a:off x="10030243" y="2346353"/>
              <a:ext cx="145087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a:spcAft>
                  <a:spcPts val="1000"/>
                </a:spcAft>
                <a:buClr>
                  <a:srgbClr val="C00000"/>
                </a:buClr>
              </a:pPr>
              <a:r>
                <a:rPr lang="en-CA" altLang="en-US" sz="1200" b="1">
                  <a:latin typeface="Arial" panose="020B0604020202020204" pitchFamily="34" charset="0"/>
                  <a:ea typeface="Roboto" panose="02000000000000000000" pitchFamily="2" charset="0"/>
                  <a:cs typeface="Arial" panose="020B0604020202020204" pitchFamily="34" charset="0"/>
                </a:rPr>
                <a:t>More collective</a:t>
              </a:r>
            </a:p>
          </p:txBody>
        </p:sp>
      </p:grpSp>
      <p:sp>
        <p:nvSpPr>
          <p:cNvPr id="3" name="TextBox 2">
            <a:extLst>
              <a:ext uri="{FF2B5EF4-FFF2-40B4-BE49-F238E27FC236}">
                <a16:creationId xmlns:a16="http://schemas.microsoft.com/office/drawing/2014/main" id="{B8877F4D-0A87-4C38-9DC2-FC15858692C8}"/>
              </a:ext>
            </a:extLst>
          </p:cNvPr>
          <p:cNvSpPr txBox="1"/>
          <p:nvPr/>
        </p:nvSpPr>
        <p:spPr>
          <a:xfrm>
            <a:off x="9687538" y="5293610"/>
            <a:ext cx="1650125" cy="461665"/>
          </a:xfrm>
          <a:prstGeom prst="rect">
            <a:avLst/>
          </a:prstGeom>
          <a:noFill/>
        </p:spPr>
        <p:txBody>
          <a:bodyPr wrap="square" rtlCol="0">
            <a:spAutoFit/>
          </a:bodyPr>
          <a:lstStyle/>
          <a:p>
            <a:pPr algn="ctr"/>
            <a:r>
              <a:rPr lang="en-US" sz="1200" i="1" dirty="0">
                <a:solidFill>
                  <a:schemeClr val="bg2">
                    <a:lumMod val="50000"/>
                  </a:schemeClr>
                </a:solidFill>
              </a:rPr>
              <a:t>In Canadian Dollars ($CAD)</a:t>
            </a:r>
          </a:p>
        </p:txBody>
      </p:sp>
    </p:spTree>
    <p:extLst>
      <p:ext uri="{BB962C8B-B14F-4D97-AF65-F5344CB8AC3E}">
        <p14:creationId xmlns:p14="http://schemas.microsoft.com/office/powerpoint/2010/main" val="2908761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957E08B9-853B-8D4F-8D4C-EACD546F6F61}"/>
              </a:ext>
            </a:extLst>
          </p:cNvPr>
          <p:cNvSpPr txBox="1">
            <a:spLocks noChangeArrowheads="1"/>
          </p:cNvSpPr>
          <p:nvPr/>
        </p:nvSpPr>
        <p:spPr bwMode="auto">
          <a:xfrm>
            <a:off x="523993" y="657225"/>
            <a:ext cx="89684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dirty="0">
                <a:solidFill>
                  <a:srgbClr val="0070C0"/>
                </a:solidFill>
                <a:latin typeface="Arial" panose="020B0604020202020204" pitchFamily="34" charset="0"/>
                <a:ea typeface="Roboto Light" panose="02000000000000000000" pitchFamily="2" charset="0"/>
                <a:cs typeface="Arial" panose="020B0604020202020204" pitchFamily="34" charset="0"/>
              </a:rPr>
              <a:t>Good retirement plans offer significantly more efficient compensation</a:t>
            </a:r>
          </a:p>
        </p:txBody>
      </p:sp>
      <p:sp>
        <p:nvSpPr>
          <p:cNvPr id="8" name="TextBox 27">
            <a:extLst>
              <a:ext uri="{FF2B5EF4-FFF2-40B4-BE49-F238E27FC236}">
                <a16:creationId xmlns:a16="http://schemas.microsoft.com/office/drawing/2014/main" id="{BB226660-10F9-FF4B-891E-20D2A2F6C618}"/>
              </a:ext>
            </a:extLst>
          </p:cNvPr>
          <p:cNvSpPr txBox="1">
            <a:spLocks noChangeArrowheads="1"/>
          </p:cNvSpPr>
          <p:nvPr/>
        </p:nvSpPr>
        <p:spPr bwMode="auto">
          <a:xfrm>
            <a:off x="523993" y="1996850"/>
            <a:ext cx="75418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Aft>
                <a:spcPts val="1000"/>
              </a:spcAft>
              <a:buClr>
                <a:srgbClr val="C00000"/>
              </a:buClr>
            </a:pPr>
            <a:r>
              <a:rPr lang="en-CA" altLang="en-US" sz="1400" b="1" dirty="0">
                <a:latin typeface="Arial" panose="020B0604020202020204" pitchFamily="34" charset="0"/>
                <a:ea typeface="Roboto" panose="02000000000000000000" pitchFamily="2" charset="0"/>
                <a:cs typeface="Arial" panose="020B0604020202020204" pitchFamily="34" charset="0"/>
              </a:rPr>
              <a:t>Share of worker’s annual pay required for retirement saving vs. available for other uses</a:t>
            </a:r>
          </a:p>
        </p:txBody>
      </p:sp>
      <p:sp>
        <p:nvSpPr>
          <p:cNvPr id="19" name="Slide Number Placeholder 18">
            <a:extLst>
              <a:ext uri="{FF2B5EF4-FFF2-40B4-BE49-F238E27FC236}">
                <a16:creationId xmlns:a16="http://schemas.microsoft.com/office/drawing/2014/main" id="{D980922C-74F5-5842-9953-81348540559A}"/>
              </a:ext>
            </a:extLst>
          </p:cNvPr>
          <p:cNvSpPr>
            <a:spLocks noGrp="1"/>
          </p:cNvSpPr>
          <p:nvPr>
            <p:ph type="sldNum" sz="quarter" idx="12"/>
          </p:nvPr>
        </p:nvSpPr>
        <p:spPr/>
        <p:txBody>
          <a:bodyPr/>
          <a:lstStyle/>
          <a:p>
            <a:fld id="{5C95BEC4-4105-7C4D-9B5F-6FD65CA12BAF}" type="slidenum">
              <a:rPr lang="en-US" smtClean="0">
                <a:solidFill>
                  <a:schemeClr val="bg1"/>
                </a:solidFill>
              </a:rPr>
              <a:pPr/>
              <a:t>9</a:t>
            </a:fld>
            <a:endParaRPr lang="en-US">
              <a:solidFill>
                <a:schemeClr val="bg1"/>
              </a:solidFill>
            </a:endParaRPr>
          </a:p>
        </p:txBody>
      </p:sp>
      <p:pic>
        <p:nvPicPr>
          <p:cNvPr id="3" name="Picture 2" descr="A group of people sitting at a table&#10;&#10;Description automatically generated with medium confidence">
            <a:extLst>
              <a:ext uri="{FF2B5EF4-FFF2-40B4-BE49-F238E27FC236}">
                <a16:creationId xmlns:a16="http://schemas.microsoft.com/office/drawing/2014/main" id="{D586515D-DB75-4E42-B6AD-4A481EEA0206}"/>
              </a:ext>
            </a:extLst>
          </p:cNvPr>
          <p:cNvPicPr>
            <a:picLocks noChangeAspect="1"/>
          </p:cNvPicPr>
          <p:nvPr/>
        </p:nvPicPr>
        <p:blipFill rotWithShape="1">
          <a:blip r:embed="rId3"/>
          <a:srcRect l="52771"/>
          <a:stretch/>
        </p:blipFill>
        <p:spPr>
          <a:xfrm>
            <a:off x="6808573" y="446330"/>
            <a:ext cx="5383427" cy="6411669"/>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0F2F7045-7B4E-2148-A333-125939665022}"/>
              </a:ext>
            </a:extLst>
          </p:cNvPr>
          <p:cNvPicPr>
            <a:picLocks noChangeAspect="1"/>
          </p:cNvPicPr>
          <p:nvPr/>
        </p:nvPicPr>
        <p:blipFill>
          <a:blip r:embed="rId4"/>
          <a:stretch>
            <a:fillRect/>
          </a:stretch>
        </p:blipFill>
        <p:spPr>
          <a:xfrm>
            <a:off x="674833" y="2478386"/>
            <a:ext cx="6671898" cy="3752943"/>
          </a:xfrm>
          <a:prstGeom prst="rect">
            <a:avLst/>
          </a:prstGeom>
        </p:spPr>
      </p:pic>
      <p:sp>
        <p:nvSpPr>
          <p:cNvPr id="10" name="TextBox 9">
            <a:extLst>
              <a:ext uri="{FF2B5EF4-FFF2-40B4-BE49-F238E27FC236}">
                <a16:creationId xmlns:a16="http://schemas.microsoft.com/office/drawing/2014/main" id="{F4761706-40F7-400D-8F61-8260D4F13286}"/>
              </a:ext>
            </a:extLst>
          </p:cNvPr>
          <p:cNvSpPr txBox="1"/>
          <p:nvPr/>
        </p:nvSpPr>
        <p:spPr>
          <a:xfrm>
            <a:off x="6521668" y="4091709"/>
            <a:ext cx="1650125" cy="461665"/>
          </a:xfrm>
          <a:prstGeom prst="rect">
            <a:avLst/>
          </a:prstGeom>
          <a:noFill/>
        </p:spPr>
        <p:txBody>
          <a:bodyPr wrap="square" rtlCol="0">
            <a:spAutoFit/>
          </a:bodyPr>
          <a:lstStyle/>
          <a:p>
            <a:pPr algn="ctr"/>
            <a:r>
              <a:rPr lang="en-US" sz="1200" i="1" dirty="0">
                <a:solidFill>
                  <a:schemeClr val="tx1">
                    <a:lumMod val="65000"/>
                    <a:lumOff val="35000"/>
                  </a:schemeClr>
                </a:solidFill>
              </a:rPr>
              <a:t>In Canadian Dollars ($CAD)</a:t>
            </a:r>
          </a:p>
        </p:txBody>
      </p:sp>
    </p:spTree>
    <p:extLst>
      <p:ext uri="{BB962C8B-B14F-4D97-AF65-F5344CB8AC3E}">
        <p14:creationId xmlns:p14="http://schemas.microsoft.com/office/powerpoint/2010/main" val="32858600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7D2EAF3F5A43429029FB871DEA3928" ma:contentTypeVersion="6" ma:contentTypeDescription="Create a new document." ma:contentTypeScope="" ma:versionID="963be3b5e04efa40fe35fd5498e5e1ca">
  <xsd:schema xmlns:xsd="http://www.w3.org/2001/XMLSchema" xmlns:xs="http://www.w3.org/2001/XMLSchema" xmlns:p="http://schemas.microsoft.com/office/2006/metadata/properties" xmlns:ns2="d7272bef-39a1-474c-ac85-e4a98a70c478" xmlns:ns3="647009bd-44f4-4d7d-a26d-f932d22e8c0f" targetNamespace="http://schemas.microsoft.com/office/2006/metadata/properties" ma:root="true" ma:fieldsID="3e187405b2899828bc471361f4093895" ns2:_="" ns3:_="">
    <xsd:import namespace="d7272bef-39a1-474c-ac85-e4a98a70c478"/>
    <xsd:import namespace="647009bd-44f4-4d7d-a26d-f932d22e8c0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272bef-39a1-474c-ac85-e4a98a70c4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7009bd-44f4-4d7d-a26d-f932d22e8c0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3C6CA0-69CE-4A55-A90A-3C74EB49F380}">
  <ds:schemaRefs>
    <ds:schemaRef ds:uri="http://schemas.microsoft.com/sharepoint/v3/contenttype/forms"/>
  </ds:schemaRefs>
</ds:datastoreItem>
</file>

<file path=customXml/itemProps2.xml><?xml version="1.0" encoding="utf-8"?>
<ds:datastoreItem xmlns:ds="http://schemas.openxmlformats.org/officeDocument/2006/customXml" ds:itemID="{32109BE2-7D30-4A92-A6F3-A628B1F9667F}">
  <ds:schemaRefs>
    <ds:schemaRef ds:uri="647009bd-44f4-4d7d-a26d-f932d22e8c0f"/>
    <ds:schemaRef ds:uri="d7272bef-39a1-474c-ac85-e4a98a70c4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DCFD97F-330B-4954-8E7A-FC37CF3C14BC}">
  <ds:schemaRefs>
    <ds:schemaRef ds:uri="http://purl.org/dc/terms/"/>
    <ds:schemaRef ds:uri="http://purl.org/dc/dcmitype/"/>
    <ds:schemaRef ds:uri="http://www.w3.org/XML/1998/namespace"/>
    <ds:schemaRef ds:uri="http://schemas.microsoft.com/office/2006/documentManagement/types"/>
    <ds:schemaRef ds:uri="d7272bef-39a1-474c-ac85-e4a98a70c478"/>
    <ds:schemaRef ds:uri="http://purl.org/dc/elements/1.1/"/>
    <ds:schemaRef ds:uri="http://schemas.openxmlformats.org/package/2006/metadata/core-properties"/>
    <ds:schemaRef ds:uri="647009bd-44f4-4d7d-a26d-f932d22e8c0f"/>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9005</TotalTime>
  <Words>2324</Words>
  <Application>Microsoft Office PowerPoint</Application>
  <PresentationFormat>Widescreen</PresentationFormat>
  <Paragraphs>214</Paragraphs>
  <Slides>20</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Arial Black</vt:lpstr>
      <vt:lpstr>Calibri</vt:lpstr>
      <vt:lpstr>Calibri Light</vt:lpstr>
      <vt:lpstr>Font-book</vt:lpstr>
      <vt:lpstr>MuteBold</vt:lpstr>
      <vt:lpstr>MuteRegular</vt:lpstr>
      <vt:lpstr>Segoe UI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Roberto</dc:creator>
  <cp:lastModifiedBy>rtill</cp:lastModifiedBy>
  <cp:revision>10</cp:revision>
  <cp:lastPrinted>2021-11-03T03:26:53Z</cp:lastPrinted>
  <dcterms:created xsi:type="dcterms:W3CDTF">2021-10-15T19:33:48Z</dcterms:created>
  <dcterms:modified xsi:type="dcterms:W3CDTF">2022-02-28T18:56:52Z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0x0101004D7D2EAF3F5A43429029FB871DEA3928</vt:lpwstr>
  </property>
</Properties>
</file>