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5" r:id="rId5"/>
  </p:sldMasterIdLst>
  <p:notesMasterIdLst>
    <p:notesMasterId r:id="rId28"/>
  </p:notesMasterIdLst>
  <p:sldIdLst>
    <p:sldId id="261" r:id="rId6"/>
    <p:sldId id="323" r:id="rId7"/>
    <p:sldId id="329" r:id="rId8"/>
    <p:sldId id="257" r:id="rId9"/>
    <p:sldId id="258" r:id="rId10"/>
    <p:sldId id="259" r:id="rId11"/>
    <p:sldId id="270" r:id="rId12"/>
    <p:sldId id="260" r:id="rId13"/>
    <p:sldId id="275" r:id="rId14"/>
    <p:sldId id="263" r:id="rId15"/>
    <p:sldId id="264" r:id="rId16"/>
    <p:sldId id="262" r:id="rId17"/>
    <p:sldId id="265" r:id="rId18"/>
    <p:sldId id="268" r:id="rId19"/>
    <p:sldId id="266" r:id="rId20"/>
    <p:sldId id="267" r:id="rId21"/>
    <p:sldId id="273" r:id="rId22"/>
    <p:sldId id="271" r:id="rId23"/>
    <p:sldId id="272" r:id="rId24"/>
    <p:sldId id="274" r:id="rId25"/>
    <p:sldId id="269" r:id="rId26"/>
    <p:sldId id="285"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D0F5"/>
    <a:srgbClr val="7E7F74"/>
    <a:srgbClr val="FFF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2494" autoAdjust="0"/>
  </p:normalViewPr>
  <p:slideViewPr>
    <p:cSldViewPr snapToGrid="0" snapToObjects="1">
      <p:cViewPr varScale="1">
        <p:scale>
          <a:sx n="147" d="100"/>
          <a:sy n="147" d="100"/>
        </p:scale>
        <p:origin x="8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272382618839315E-2"/>
          <c:y val="8.046981627296583E-2"/>
          <c:w val="0.8743530295892501"/>
          <c:h val="0.82958525400725824"/>
        </c:manualLayout>
      </c:layout>
      <c:lineChart>
        <c:grouping val="standard"/>
        <c:varyColors val="0"/>
        <c:ser>
          <c:idx val="0"/>
          <c:order val="0"/>
          <c:tx>
            <c:strRef>
              <c:f>Sheet1!$B$1</c:f>
              <c:strCache>
                <c:ptCount val="1"/>
                <c:pt idx="0">
                  <c:v>Series 1</c:v>
                </c:pt>
              </c:strCache>
            </c:strRef>
          </c:tx>
          <c:spPr>
            <a:ln w="12700">
              <a:solidFill>
                <a:srgbClr val="84D0F5"/>
              </a:solidFill>
            </a:ln>
          </c:spPr>
          <c:marker>
            <c:symbol val="none"/>
          </c:marker>
          <c:cat>
            <c:numRef>
              <c:f>Sheet1!$A$2:$A$426</c:f>
              <c:numCache>
                <c:formatCode>m/d/yyyy</c:formatCode>
                <c:ptCount val="425"/>
                <c:pt idx="0">
                  <c:v>32142</c:v>
                </c:pt>
                <c:pt idx="1">
                  <c:v>32173</c:v>
                </c:pt>
                <c:pt idx="2">
                  <c:v>32202</c:v>
                </c:pt>
                <c:pt idx="3">
                  <c:v>32233</c:v>
                </c:pt>
                <c:pt idx="4">
                  <c:v>32263</c:v>
                </c:pt>
                <c:pt idx="5">
                  <c:v>32294</c:v>
                </c:pt>
                <c:pt idx="6">
                  <c:v>32324</c:v>
                </c:pt>
                <c:pt idx="7">
                  <c:v>32355</c:v>
                </c:pt>
                <c:pt idx="8">
                  <c:v>32386</c:v>
                </c:pt>
                <c:pt idx="9">
                  <c:v>32416</c:v>
                </c:pt>
                <c:pt idx="10">
                  <c:v>32447</c:v>
                </c:pt>
                <c:pt idx="11">
                  <c:v>32477</c:v>
                </c:pt>
                <c:pt idx="12">
                  <c:v>32508</c:v>
                </c:pt>
                <c:pt idx="13">
                  <c:v>32539</c:v>
                </c:pt>
                <c:pt idx="14">
                  <c:v>32567</c:v>
                </c:pt>
                <c:pt idx="15">
                  <c:v>32598</c:v>
                </c:pt>
                <c:pt idx="16">
                  <c:v>32628</c:v>
                </c:pt>
                <c:pt idx="17">
                  <c:v>32659</c:v>
                </c:pt>
                <c:pt idx="18">
                  <c:v>32689</c:v>
                </c:pt>
                <c:pt idx="19">
                  <c:v>32720</c:v>
                </c:pt>
                <c:pt idx="20">
                  <c:v>32751</c:v>
                </c:pt>
                <c:pt idx="21">
                  <c:v>32781</c:v>
                </c:pt>
                <c:pt idx="22">
                  <c:v>32812</c:v>
                </c:pt>
                <c:pt idx="23">
                  <c:v>32842</c:v>
                </c:pt>
                <c:pt idx="24">
                  <c:v>32873</c:v>
                </c:pt>
                <c:pt idx="25">
                  <c:v>32904</c:v>
                </c:pt>
                <c:pt idx="26">
                  <c:v>32932</c:v>
                </c:pt>
                <c:pt idx="27">
                  <c:v>32963</c:v>
                </c:pt>
                <c:pt idx="28">
                  <c:v>32993</c:v>
                </c:pt>
                <c:pt idx="29">
                  <c:v>33024</c:v>
                </c:pt>
                <c:pt idx="30">
                  <c:v>33054</c:v>
                </c:pt>
                <c:pt idx="31">
                  <c:v>33085</c:v>
                </c:pt>
                <c:pt idx="32">
                  <c:v>33116</c:v>
                </c:pt>
                <c:pt idx="33">
                  <c:v>33146</c:v>
                </c:pt>
                <c:pt idx="34">
                  <c:v>33177</c:v>
                </c:pt>
                <c:pt idx="35">
                  <c:v>33207</c:v>
                </c:pt>
                <c:pt idx="36">
                  <c:v>33238</c:v>
                </c:pt>
                <c:pt idx="37">
                  <c:v>33269</c:v>
                </c:pt>
                <c:pt idx="38">
                  <c:v>33297</c:v>
                </c:pt>
                <c:pt idx="39">
                  <c:v>33328</c:v>
                </c:pt>
                <c:pt idx="40">
                  <c:v>33358</c:v>
                </c:pt>
                <c:pt idx="41">
                  <c:v>33389</c:v>
                </c:pt>
                <c:pt idx="42">
                  <c:v>33419</c:v>
                </c:pt>
                <c:pt idx="43">
                  <c:v>33450</c:v>
                </c:pt>
                <c:pt idx="44">
                  <c:v>33481</c:v>
                </c:pt>
                <c:pt idx="45">
                  <c:v>33511</c:v>
                </c:pt>
                <c:pt idx="46">
                  <c:v>33542</c:v>
                </c:pt>
                <c:pt idx="47">
                  <c:v>33572</c:v>
                </c:pt>
                <c:pt idx="48">
                  <c:v>33603</c:v>
                </c:pt>
                <c:pt idx="49">
                  <c:v>33634</c:v>
                </c:pt>
                <c:pt idx="50">
                  <c:v>33663</c:v>
                </c:pt>
                <c:pt idx="51">
                  <c:v>33694</c:v>
                </c:pt>
                <c:pt idx="52">
                  <c:v>33724</c:v>
                </c:pt>
                <c:pt idx="53">
                  <c:v>33755</c:v>
                </c:pt>
                <c:pt idx="54">
                  <c:v>33785</c:v>
                </c:pt>
                <c:pt idx="55">
                  <c:v>33816</c:v>
                </c:pt>
                <c:pt idx="56">
                  <c:v>33847</c:v>
                </c:pt>
                <c:pt idx="57">
                  <c:v>33877</c:v>
                </c:pt>
                <c:pt idx="58">
                  <c:v>33908</c:v>
                </c:pt>
                <c:pt idx="59">
                  <c:v>33938</c:v>
                </c:pt>
                <c:pt idx="60">
                  <c:v>33969</c:v>
                </c:pt>
                <c:pt idx="61">
                  <c:v>34000</c:v>
                </c:pt>
                <c:pt idx="62">
                  <c:v>34028</c:v>
                </c:pt>
                <c:pt idx="63">
                  <c:v>34059</c:v>
                </c:pt>
                <c:pt idx="64">
                  <c:v>34089</c:v>
                </c:pt>
                <c:pt idx="65">
                  <c:v>34120</c:v>
                </c:pt>
                <c:pt idx="66">
                  <c:v>34150</c:v>
                </c:pt>
                <c:pt idx="67">
                  <c:v>34181</c:v>
                </c:pt>
                <c:pt idx="68">
                  <c:v>34212</c:v>
                </c:pt>
                <c:pt idx="69">
                  <c:v>34242</c:v>
                </c:pt>
                <c:pt idx="70">
                  <c:v>34273</c:v>
                </c:pt>
                <c:pt idx="71">
                  <c:v>34303</c:v>
                </c:pt>
                <c:pt idx="72">
                  <c:v>34334</c:v>
                </c:pt>
                <c:pt idx="73">
                  <c:v>34365</c:v>
                </c:pt>
                <c:pt idx="74">
                  <c:v>34393</c:v>
                </c:pt>
                <c:pt idx="75">
                  <c:v>34424</c:v>
                </c:pt>
                <c:pt idx="76">
                  <c:v>34454</c:v>
                </c:pt>
                <c:pt idx="77">
                  <c:v>34485</c:v>
                </c:pt>
                <c:pt idx="78">
                  <c:v>34515</c:v>
                </c:pt>
                <c:pt idx="79">
                  <c:v>34546</c:v>
                </c:pt>
                <c:pt idx="80">
                  <c:v>34577</c:v>
                </c:pt>
                <c:pt idx="81">
                  <c:v>34607</c:v>
                </c:pt>
                <c:pt idx="82">
                  <c:v>34638</c:v>
                </c:pt>
                <c:pt idx="83">
                  <c:v>34668</c:v>
                </c:pt>
                <c:pt idx="84">
                  <c:v>34699</c:v>
                </c:pt>
                <c:pt idx="85">
                  <c:v>34730</c:v>
                </c:pt>
                <c:pt idx="86">
                  <c:v>34758</c:v>
                </c:pt>
                <c:pt idx="87">
                  <c:v>34789</c:v>
                </c:pt>
                <c:pt idx="88">
                  <c:v>34819</c:v>
                </c:pt>
                <c:pt idx="89">
                  <c:v>34850</c:v>
                </c:pt>
                <c:pt idx="90">
                  <c:v>34880</c:v>
                </c:pt>
                <c:pt idx="91">
                  <c:v>34911</c:v>
                </c:pt>
                <c:pt idx="92">
                  <c:v>34942</c:v>
                </c:pt>
                <c:pt idx="93">
                  <c:v>34972</c:v>
                </c:pt>
                <c:pt idx="94">
                  <c:v>35003</c:v>
                </c:pt>
                <c:pt idx="95">
                  <c:v>35033</c:v>
                </c:pt>
                <c:pt idx="96">
                  <c:v>35064</c:v>
                </c:pt>
                <c:pt idx="97">
                  <c:v>35095</c:v>
                </c:pt>
                <c:pt idx="98">
                  <c:v>35124</c:v>
                </c:pt>
                <c:pt idx="99">
                  <c:v>35155</c:v>
                </c:pt>
                <c:pt idx="100">
                  <c:v>35185</c:v>
                </c:pt>
                <c:pt idx="101">
                  <c:v>35216</c:v>
                </c:pt>
                <c:pt idx="102">
                  <c:v>35246</c:v>
                </c:pt>
                <c:pt idx="103">
                  <c:v>35277</c:v>
                </c:pt>
                <c:pt idx="104">
                  <c:v>35308</c:v>
                </c:pt>
                <c:pt idx="105">
                  <c:v>35338</c:v>
                </c:pt>
                <c:pt idx="106">
                  <c:v>35369</c:v>
                </c:pt>
                <c:pt idx="107">
                  <c:v>35399</c:v>
                </c:pt>
                <c:pt idx="108">
                  <c:v>35430</c:v>
                </c:pt>
                <c:pt idx="109">
                  <c:v>35461</c:v>
                </c:pt>
                <c:pt idx="110">
                  <c:v>35489</c:v>
                </c:pt>
                <c:pt idx="111">
                  <c:v>35520</c:v>
                </c:pt>
                <c:pt idx="112">
                  <c:v>35550</c:v>
                </c:pt>
                <c:pt idx="113">
                  <c:v>35581</c:v>
                </c:pt>
                <c:pt idx="114">
                  <c:v>35611</c:v>
                </c:pt>
                <c:pt idx="115">
                  <c:v>35642</c:v>
                </c:pt>
                <c:pt idx="116">
                  <c:v>35673</c:v>
                </c:pt>
                <c:pt idx="117">
                  <c:v>35703</c:v>
                </c:pt>
                <c:pt idx="118">
                  <c:v>35734</c:v>
                </c:pt>
                <c:pt idx="119">
                  <c:v>35764</c:v>
                </c:pt>
                <c:pt idx="120">
                  <c:v>35795</c:v>
                </c:pt>
                <c:pt idx="121">
                  <c:v>35826</c:v>
                </c:pt>
                <c:pt idx="122">
                  <c:v>35854</c:v>
                </c:pt>
                <c:pt idx="123">
                  <c:v>35885</c:v>
                </c:pt>
                <c:pt idx="124">
                  <c:v>35915</c:v>
                </c:pt>
                <c:pt idx="125">
                  <c:v>35946</c:v>
                </c:pt>
                <c:pt idx="126">
                  <c:v>35976</c:v>
                </c:pt>
                <c:pt idx="127">
                  <c:v>36007</c:v>
                </c:pt>
                <c:pt idx="128">
                  <c:v>36038</c:v>
                </c:pt>
                <c:pt idx="129">
                  <c:v>36068</c:v>
                </c:pt>
                <c:pt idx="130">
                  <c:v>36099</c:v>
                </c:pt>
                <c:pt idx="131">
                  <c:v>36129</c:v>
                </c:pt>
                <c:pt idx="132">
                  <c:v>36160</c:v>
                </c:pt>
                <c:pt idx="133">
                  <c:v>36191</c:v>
                </c:pt>
                <c:pt idx="134">
                  <c:v>36219</c:v>
                </c:pt>
                <c:pt idx="135">
                  <c:v>36250</c:v>
                </c:pt>
                <c:pt idx="136">
                  <c:v>36280</c:v>
                </c:pt>
                <c:pt idx="137">
                  <c:v>36311</c:v>
                </c:pt>
                <c:pt idx="138">
                  <c:v>36341</c:v>
                </c:pt>
                <c:pt idx="139">
                  <c:v>36372</c:v>
                </c:pt>
                <c:pt idx="140">
                  <c:v>36403</c:v>
                </c:pt>
                <c:pt idx="141">
                  <c:v>36433</c:v>
                </c:pt>
                <c:pt idx="142">
                  <c:v>36464</c:v>
                </c:pt>
                <c:pt idx="143">
                  <c:v>36494</c:v>
                </c:pt>
                <c:pt idx="144">
                  <c:v>36525</c:v>
                </c:pt>
                <c:pt idx="145">
                  <c:v>36556</c:v>
                </c:pt>
                <c:pt idx="146">
                  <c:v>36585</c:v>
                </c:pt>
                <c:pt idx="147">
                  <c:v>36616</c:v>
                </c:pt>
                <c:pt idx="148">
                  <c:v>36646</c:v>
                </c:pt>
                <c:pt idx="149">
                  <c:v>36677</c:v>
                </c:pt>
                <c:pt idx="150">
                  <c:v>36707</c:v>
                </c:pt>
                <c:pt idx="151">
                  <c:v>36738</c:v>
                </c:pt>
                <c:pt idx="152">
                  <c:v>36769</c:v>
                </c:pt>
                <c:pt idx="153">
                  <c:v>36799</c:v>
                </c:pt>
                <c:pt idx="154">
                  <c:v>36830</c:v>
                </c:pt>
                <c:pt idx="155">
                  <c:v>36860</c:v>
                </c:pt>
                <c:pt idx="156">
                  <c:v>36891</c:v>
                </c:pt>
                <c:pt idx="157">
                  <c:v>36922</c:v>
                </c:pt>
                <c:pt idx="158">
                  <c:v>36950</c:v>
                </c:pt>
                <c:pt idx="159">
                  <c:v>36981</c:v>
                </c:pt>
                <c:pt idx="160">
                  <c:v>37011</c:v>
                </c:pt>
                <c:pt idx="161">
                  <c:v>37042</c:v>
                </c:pt>
                <c:pt idx="162">
                  <c:v>37072</c:v>
                </c:pt>
                <c:pt idx="163">
                  <c:v>37103</c:v>
                </c:pt>
                <c:pt idx="164">
                  <c:v>37134</c:v>
                </c:pt>
                <c:pt idx="165">
                  <c:v>37164</c:v>
                </c:pt>
                <c:pt idx="166">
                  <c:v>37195</c:v>
                </c:pt>
                <c:pt idx="167">
                  <c:v>37225</c:v>
                </c:pt>
                <c:pt idx="168">
                  <c:v>37256</c:v>
                </c:pt>
                <c:pt idx="169">
                  <c:v>37287</c:v>
                </c:pt>
                <c:pt idx="170">
                  <c:v>37315</c:v>
                </c:pt>
                <c:pt idx="171">
                  <c:v>37346</c:v>
                </c:pt>
                <c:pt idx="172">
                  <c:v>37376</c:v>
                </c:pt>
                <c:pt idx="173">
                  <c:v>37407</c:v>
                </c:pt>
                <c:pt idx="174">
                  <c:v>37437</c:v>
                </c:pt>
                <c:pt idx="175">
                  <c:v>37468</c:v>
                </c:pt>
                <c:pt idx="176">
                  <c:v>37499</c:v>
                </c:pt>
                <c:pt idx="177">
                  <c:v>37529</c:v>
                </c:pt>
                <c:pt idx="178">
                  <c:v>37560</c:v>
                </c:pt>
                <c:pt idx="179">
                  <c:v>37590</c:v>
                </c:pt>
                <c:pt idx="180">
                  <c:v>37621</c:v>
                </c:pt>
                <c:pt idx="181">
                  <c:v>37652</c:v>
                </c:pt>
                <c:pt idx="182">
                  <c:v>37680</c:v>
                </c:pt>
                <c:pt idx="183">
                  <c:v>37711</c:v>
                </c:pt>
                <c:pt idx="184">
                  <c:v>37741</c:v>
                </c:pt>
                <c:pt idx="185">
                  <c:v>37772</c:v>
                </c:pt>
                <c:pt idx="186">
                  <c:v>37802</c:v>
                </c:pt>
                <c:pt idx="187">
                  <c:v>37833</c:v>
                </c:pt>
                <c:pt idx="188">
                  <c:v>37864</c:v>
                </c:pt>
                <c:pt idx="189">
                  <c:v>37894</c:v>
                </c:pt>
                <c:pt idx="190">
                  <c:v>37925</c:v>
                </c:pt>
                <c:pt idx="191">
                  <c:v>37955</c:v>
                </c:pt>
                <c:pt idx="192">
                  <c:v>37986</c:v>
                </c:pt>
                <c:pt idx="193">
                  <c:v>38017</c:v>
                </c:pt>
                <c:pt idx="194">
                  <c:v>38046</c:v>
                </c:pt>
                <c:pt idx="195">
                  <c:v>38077</c:v>
                </c:pt>
                <c:pt idx="196">
                  <c:v>38107</c:v>
                </c:pt>
                <c:pt idx="197">
                  <c:v>38138</c:v>
                </c:pt>
                <c:pt idx="198">
                  <c:v>38168</c:v>
                </c:pt>
                <c:pt idx="199">
                  <c:v>38199</c:v>
                </c:pt>
                <c:pt idx="200">
                  <c:v>38230</c:v>
                </c:pt>
                <c:pt idx="201">
                  <c:v>38260</c:v>
                </c:pt>
                <c:pt idx="202">
                  <c:v>38291</c:v>
                </c:pt>
                <c:pt idx="203">
                  <c:v>38321</c:v>
                </c:pt>
                <c:pt idx="204">
                  <c:v>38352</c:v>
                </c:pt>
                <c:pt idx="205">
                  <c:v>38383</c:v>
                </c:pt>
                <c:pt idx="206">
                  <c:v>38411</c:v>
                </c:pt>
                <c:pt idx="207">
                  <c:v>38442</c:v>
                </c:pt>
                <c:pt idx="208">
                  <c:v>38472</c:v>
                </c:pt>
                <c:pt idx="209">
                  <c:v>38503</c:v>
                </c:pt>
                <c:pt idx="210">
                  <c:v>38533</c:v>
                </c:pt>
                <c:pt idx="211">
                  <c:v>38564</c:v>
                </c:pt>
                <c:pt idx="212">
                  <c:v>38595</c:v>
                </c:pt>
                <c:pt idx="213">
                  <c:v>38625</c:v>
                </c:pt>
                <c:pt idx="214">
                  <c:v>38656</c:v>
                </c:pt>
                <c:pt idx="215">
                  <c:v>38686</c:v>
                </c:pt>
                <c:pt idx="216">
                  <c:v>38717</c:v>
                </c:pt>
                <c:pt idx="217">
                  <c:v>38748</c:v>
                </c:pt>
                <c:pt idx="218">
                  <c:v>38776</c:v>
                </c:pt>
                <c:pt idx="219">
                  <c:v>38807</c:v>
                </c:pt>
                <c:pt idx="220">
                  <c:v>38837</c:v>
                </c:pt>
                <c:pt idx="221">
                  <c:v>38868</c:v>
                </c:pt>
                <c:pt idx="222">
                  <c:v>38898</c:v>
                </c:pt>
                <c:pt idx="223">
                  <c:v>38929</c:v>
                </c:pt>
                <c:pt idx="224">
                  <c:v>38960</c:v>
                </c:pt>
                <c:pt idx="225">
                  <c:v>38990</c:v>
                </c:pt>
                <c:pt idx="226">
                  <c:v>39021</c:v>
                </c:pt>
                <c:pt idx="227">
                  <c:v>39051</c:v>
                </c:pt>
                <c:pt idx="228">
                  <c:v>39082</c:v>
                </c:pt>
                <c:pt idx="229">
                  <c:v>39113</c:v>
                </c:pt>
                <c:pt idx="230">
                  <c:v>39141</c:v>
                </c:pt>
                <c:pt idx="231">
                  <c:v>39172</c:v>
                </c:pt>
                <c:pt idx="232">
                  <c:v>39202</c:v>
                </c:pt>
                <c:pt idx="233">
                  <c:v>39233</c:v>
                </c:pt>
                <c:pt idx="234">
                  <c:v>39263</c:v>
                </c:pt>
                <c:pt idx="235">
                  <c:v>39294</c:v>
                </c:pt>
                <c:pt idx="236">
                  <c:v>39325</c:v>
                </c:pt>
                <c:pt idx="237">
                  <c:v>39355</c:v>
                </c:pt>
                <c:pt idx="238">
                  <c:v>39386</c:v>
                </c:pt>
                <c:pt idx="239">
                  <c:v>39416</c:v>
                </c:pt>
                <c:pt idx="240">
                  <c:v>39447</c:v>
                </c:pt>
                <c:pt idx="241">
                  <c:v>39478</c:v>
                </c:pt>
                <c:pt idx="242">
                  <c:v>39507</c:v>
                </c:pt>
                <c:pt idx="243">
                  <c:v>39538</c:v>
                </c:pt>
                <c:pt idx="244">
                  <c:v>39568</c:v>
                </c:pt>
                <c:pt idx="245">
                  <c:v>39599</c:v>
                </c:pt>
                <c:pt idx="246">
                  <c:v>39629</c:v>
                </c:pt>
                <c:pt idx="247">
                  <c:v>39660</c:v>
                </c:pt>
                <c:pt idx="248">
                  <c:v>39691</c:v>
                </c:pt>
                <c:pt idx="249">
                  <c:v>39721</c:v>
                </c:pt>
                <c:pt idx="250">
                  <c:v>39752</c:v>
                </c:pt>
                <c:pt idx="251">
                  <c:v>39782</c:v>
                </c:pt>
                <c:pt idx="252">
                  <c:v>39813</c:v>
                </c:pt>
                <c:pt idx="253">
                  <c:v>39844</c:v>
                </c:pt>
                <c:pt idx="254">
                  <c:v>39872</c:v>
                </c:pt>
                <c:pt idx="255">
                  <c:v>39903</c:v>
                </c:pt>
                <c:pt idx="256">
                  <c:v>39933</c:v>
                </c:pt>
                <c:pt idx="257">
                  <c:v>39964</c:v>
                </c:pt>
                <c:pt idx="258">
                  <c:v>39994</c:v>
                </c:pt>
                <c:pt idx="259">
                  <c:v>40025</c:v>
                </c:pt>
                <c:pt idx="260">
                  <c:v>40056</c:v>
                </c:pt>
                <c:pt idx="261">
                  <c:v>40086</c:v>
                </c:pt>
                <c:pt idx="262">
                  <c:v>40117</c:v>
                </c:pt>
                <c:pt idx="263">
                  <c:v>40147</c:v>
                </c:pt>
                <c:pt idx="264">
                  <c:v>40178</c:v>
                </c:pt>
                <c:pt idx="265">
                  <c:v>40209</c:v>
                </c:pt>
                <c:pt idx="266">
                  <c:v>40237</c:v>
                </c:pt>
                <c:pt idx="267">
                  <c:v>40268</c:v>
                </c:pt>
                <c:pt idx="268">
                  <c:v>40298</c:v>
                </c:pt>
                <c:pt idx="269">
                  <c:v>40329</c:v>
                </c:pt>
                <c:pt idx="270">
                  <c:v>40359</c:v>
                </c:pt>
                <c:pt idx="271">
                  <c:v>40390</c:v>
                </c:pt>
                <c:pt idx="272">
                  <c:v>40421</c:v>
                </c:pt>
                <c:pt idx="273">
                  <c:v>40451</c:v>
                </c:pt>
                <c:pt idx="274">
                  <c:v>40482</c:v>
                </c:pt>
                <c:pt idx="275">
                  <c:v>40512</c:v>
                </c:pt>
                <c:pt idx="276">
                  <c:v>40543</c:v>
                </c:pt>
                <c:pt idx="277">
                  <c:v>40574</c:v>
                </c:pt>
                <c:pt idx="278">
                  <c:v>40602</c:v>
                </c:pt>
                <c:pt idx="279">
                  <c:v>40633</c:v>
                </c:pt>
                <c:pt idx="280">
                  <c:v>40663</c:v>
                </c:pt>
                <c:pt idx="281">
                  <c:v>40694</c:v>
                </c:pt>
                <c:pt idx="282">
                  <c:v>40724</c:v>
                </c:pt>
                <c:pt idx="283">
                  <c:v>40755</c:v>
                </c:pt>
                <c:pt idx="284">
                  <c:v>40786</c:v>
                </c:pt>
                <c:pt idx="285">
                  <c:v>40816</c:v>
                </c:pt>
                <c:pt idx="286">
                  <c:v>40847</c:v>
                </c:pt>
                <c:pt idx="287">
                  <c:v>40877</c:v>
                </c:pt>
                <c:pt idx="288">
                  <c:v>40908</c:v>
                </c:pt>
                <c:pt idx="289">
                  <c:v>40939</c:v>
                </c:pt>
                <c:pt idx="290">
                  <c:v>40968</c:v>
                </c:pt>
                <c:pt idx="291">
                  <c:v>40999</c:v>
                </c:pt>
                <c:pt idx="292">
                  <c:v>41029</c:v>
                </c:pt>
                <c:pt idx="293">
                  <c:v>41060</c:v>
                </c:pt>
                <c:pt idx="294">
                  <c:v>41090</c:v>
                </c:pt>
                <c:pt idx="295">
                  <c:v>41121</c:v>
                </c:pt>
                <c:pt idx="296">
                  <c:v>41152</c:v>
                </c:pt>
                <c:pt idx="297">
                  <c:v>41182</c:v>
                </c:pt>
                <c:pt idx="298">
                  <c:v>41213</c:v>
                </c:pt>
                <c:pt idx="299">
                  <c:v>41243</c:v>
                </c:pt>
                <c:pt idx="300">
                  <c:v>41274</c:v>
                </c:pt>
                <c:pt idx="301">
                  <c:v>41305</c:v>
                </c:pt>
                <c:pt idx="302">
                  <c:v>41333</c:v>
                </c:pt>
                <c:pt idx="303">
                  <c:v>41364</c:v>
                </c:pt>
                <c:pt idx="304">
                  <c:v>41394</c:v>
                </c:pt>
                <c:pt idx="305">
                  <c:v>41425</c:v>
                </c:pt>
                <c:pt idx="306">
                  <c:v>41455</c:v>
                </c:pt>
                <c:pt idx="307">
                  <c:v>41486</c:v>
                </c:pt>
                <c:pt idx="308">
                  <c:v>41517</c:v>
                </c:pt>
                <c:pt idx="309">
                  <c:v>41547</c:v>
                </c:pt>
                <c:pt idx="310">
                  <c:v>41578</c:v>
                </c:pt>
                <c:pt idx="311">
                  <c:v>41608</c:v>
                </c:pt>
                <c:pt idx="312">
                  <c:v>41639</c:v>
                </c:pt>
                <c:pt idx="313">
                  <c:v>41670</c:v>
                </c:pt>
                <c:pt idx="314">
                  <c:v>41698</c:v>
                </c:pt>
                <c:pt idx="315">
                  <c:v>41729</c:v>
                </c:pt>
                <c:pt idx="316">
                  <c:v>41759</c:v>
                </c:pt>
                <c:pt idx="317">
                  <c:v>41790</c:v>
                </c:pt>
                <c:pt idx="318">
                  <c:v>41820</c:v>
                </c:pt>
                <c:pt idx="319">
                  <c:v>41851</c:v>
                </c:pt>
                <c:pt idx="320">
                  <c:v>41882</c:v>
                </c:pt>
                <c:pt idx="321">
                  <c:v>41912</c:v>
                </c:pt>
                <c:pt idx="322">
                  <c:v>41943</c:v>
                </c:pt>
                <c:pt idx="323">
                  <c:v>41973</c:v>
                </c:pt>
                <c:pt idx="324">
                  <c:v>42004</c:v>
                </c:pt>
                <c:pt idx="325">
                  <c:v>42035</c:v>
                </c:pt>
                <c:pt idx="326">
                  <c:v>42063</c:v>
                </c:pt>
                <c:pt idx="327">
                  <c:v>42094</c:v>
                </c:pt>
                <c:pt idx="328">
                  <c:v>42124</c:v>
                </c:pt>
                <c:pt idx="329">
                  <c:v>42155</c:v>
                </c:pt>
                <c:pt idx="330">
                  <c:v>42185</c:v>
                </c:pt>
                <c:pt idx="331">
                  <c:v>42216</c:v>
                </c:pt>
                <c:pt idx="332">
                  <c:v>42247</c:v>
                </c:pt>
                <c:pt idx="333">
                  <c:v>42277</c:v>
                </c:pt>
                <c:pt idx="334">
                  <c:v>42308</c:v>
                </c:pt>
                <c:pt idx="335">
                  <c:v>42338</c:v>
                </c:pt>
                <c:pt idx="336">
                  <c:v>42369</c:v>
                </c:pt>
                <c:pt idx="337">
                  <c:v>42400</c:v>
                </c:pt>
                <c:pt idx="338">
                  <c:v>42429</c:v>
                </c:pt>
                <c:pt idx="339">
                  <c:v>42460</c:v>
                </c:pt>
                <c:pt idx="340">
                  <c:v>42490</c:v>
                </c:pt>
                <c:pt idx="341">
                  <c:v>42521</c:v>
                </c:pt>
                <c:pt idx="342">
                  <c:v>42551</c:v>
                </c:pt>
                <c:pt idx="343">
                  <c:v>42582</c:v>
                </c:pt>
                <c:pt idx="344">
                  <c:v>42613</c:v>
                </c:pt>
                <c:pt idx="345">
                  <c:v>42643</c:v>
                </c:pt>
                <c:pt idx="346">
                  <c:v>42674</c:v>
                </c:pt>
                <c:pt idx="347">
                  <c:v>42704</c:v>
                </c:pt>
                <c:pt idx="348">
                  <c:v>42735</c:v>
                </c:pt>
                <c:pt idx="349">
                  <c:v>42766</c:v>
                </c:pt>
                <c:pt idx="350">
                  <c:v>42794</c:v>
                </c:pt>
                <c:pt idx="351">
                  <c:v>42825</c:v>
                </c:pt>
                <c:pt idx="352">
                  <c:v>42855</c:v>
                </c:pt>
                <c:pt idx="353">
                  <c:v>42886</c:v>
                </c:pt>
                <c:pt idx="354">
                  <c:v>42916</c:v>
                </c:pt>
                <c:pt idx="355">
                  <c:v>42947</c:v>
                </c:pt>
                <c:pt idx="356">
                  <c:v>42978</c:v>
                </c:pt>
                <c:pt idx="357">
                  <c:v>43008</c:v>
                </c:pt>
                <c:pt idx="358">
                  <c:v>43039</c:v>
                </c:pt>
                <c:pt idx="359">
                  <c:v>43069</c:v>
                </c:pt>
                <c:pt idx="360">
                  <c:v>43100</c:v>
                </c:pt>
                <c:pt idx="361">
                  <c:v>43131</c:v>
                </c:pt>
                <c:pt idx="362">
                  <c:v>43159</c:v>
                </c:pt>
                <c:pt idx="363">
                  <c:v>43190</c:v>
                </c:pt>
                <c:pt idx="364">
                  <c:v>43220</c:v>
                </c:pt>
                <c:pt idx="365">
                  <c:v>43251</c:v>
                </c:pt>
                <c:pt idx="366">
                  <c:v>43281</c:v>
                </c:pt>
                <c:pt idx="367">
                  <c:v>43312</c:v>
                </c:pt>
                <c:pt idx="368">
                  <c:v>43343</c:v>
                </c:pt>
                <c:pt idx="369">
                  <c:v>43373</c:v>
                </c:pt>
                <c:pt idx="370">
                  <c:v>43404</c:v>
                </c:pt>
                <c:pt idx="371">
                  <c:v>43434</c:v>
                </c:pt>
                <c:pt idx="372">
                  <c:v>43465</c:v>
                </c:pt>
                <c:pt idx="373">
                  <c:v>43496</c:v>
                </c:pt>
                <c:pt idx="374">
                  <c:v>43524</c:v>
                </c:pt>
                <c:pt idx="375">
                  <c:v>43555</c:v>
                </c:pt>
                <c:pt idx="376">
                  <c:v>43585</c:v>
                </c:pt>
                <c:pt idx="377">
                  <c:v>43616</c:v>
                </c:pt>
                <c:pt idx="378">
                  <c:v>43646</c:v>
                </c:pt>
                <c:pt idx="379">
                  <c:v>43677</c:v>
                </c:pt>
                <c:pt idx="380">
                  <c:v>43708</c:v>
                </c:pt>
                <c:pt idx="381">
                  <c:v>43738</c:v>
                </c:pt>
                <c:pt idx="382">
                  <c:v>43769</c:v>
                </c:pt>
                <c:pt idx="383">
                  <c:v>43799</c:v>
                </c:pt>
                <c:pt idx="384">
                  <c:v>43830</c:v>
                </c:pt>
                <c:pt idx="385">
                  <c:v>43861</c:v>
                </c:pt>
                <c:pt idx="386">
                  <c:v>43890</c:v>
                </c:pt>
                <c:pt idx="387">
                  <c:v>43921</c:v>
                </c:pt>
                <c:pt idx="388">
                  <c:v>43951</c:v>
                </c:pt>
                <c:pt idx="389">
                  <c:v>43982</c:v>
                </c:pt>
                <c:pt idx="390">
                  <c:v>44012</c:v>
                </c:pt>
                <c:pt idx="391">
                  <c:v>44043</c:v>
                </c:pt>
                <c:pt idx="392">
                  <c:v>44074</c:v>
                </c:pt>
                <c:pt idx="393">
                  <c:v>44104</c:v>
                </c:pt>
                <c:pt idx="394">
                  <c:v>44135</c:v>
                </c:pt>
                <c:pt idx="395">
                  <c:v>44165</c:v>
                </c:pt>
                <c:pt idx="396">
                  <c:v>44196</c:v>
                </c:pt>
                <c:pt idx="397">
                  <c:v>44227</c:v>
                </c:pt>
                <c:pt idx="398">
                  <c:v>44255</c:v>
                </c:pt>
                <c:pt idx="399">
                  <c:v>44286</c:v>
                </c:pt>
                <c:pt idx="400">
                  <c:v>44316</c:v>
                </c:pt>
                <c:pt idx="401">
                  <c:v>44347</c:v>
                </c:pt>
                <c:pt idx="402">
                  <c:v>44377</c:v>
                </c:pt>
                <c:pt idx="403">
                  <c:v>44408</c:v>
                </c:pt>
                <c:pt idx="404">
                  <c:v>44439</c:v>
                </c:pt>
                <c:pt idx="405">
                  <c:v>44469</c:v>
                </c:pt>
                <c:pt idx="406">
                  <c:v>44500</c:v>
                </c:pt>
                <c:pt idx="407">
                  <c:v>44530</c:v>
                </c:pt>
                <c:pt idx="408">
                  <c:v>44561</c:v>
                </c:pt>
                <c:pt idx="409">
                  <c:v>44592</c:v>
                </c:pt>
                <c:pt idx="410">
                  <c:v>44620</c:v>
                </c:pt>
                <c:pt idx="411">
                  <c:v>44651</c:v>
                </c:pt>
                <c:pt idx="412">
                  <c:v>44681</c:v>
                </c:pt>
                <c:pt idx="413">
                  <c:v>44712</c:v>
                </c:pt>
                <c:pt idx="414">
                  <c:v>44742</c:v>
                </c:pt>
                <c:pt idx="415">
                  <c:v>44773</c:v>
                </c:pt>
                <c:pt idx="416">
                  <c:v>44804</c:v>
                </c:pt>
                <c:pt idx="417">
                  <c:v>44834</c:v>
                </c:pt>
                <c:pt idx="418">
                  <c:v>44865</c:v>
                </c:pt>
                <c:pt idx="419">
                  <c:v>44895</c:v>
                </c:pt>
                <c:pt idx="420">
                  <c:v>44926</c:v>
                </c:pt>
                <c:pt idx="421">
                  <c:v>44957</c:v>
                </c:pt>
                <c:pt idx="422">
                  <c:v>44985</c:v>
                </c:pt>
                <c:pt idx="423">
                  <c:v>45016</c:v>
                </c:pt>
                <c:pt idx="424">
                  <c:v>45046</c:v>
                </c:pt>
              </c:numCache>
            </c:numRef>
          </c:cat>
          <c:val>
            <c:numRef>
              <c:f>Sheet1!$B$2:$B$426</c:f>
              <c:numCache>
                <c:formatCode>General</c:formatCode>
                <c:ptCount val="425"/>
                <c:pt idx="0">
                  <c:v>0.24510164365162199</c:v>
                </c:pt>
                <c:pt idx="1">
                  <c:v>0.26226172242954998</c:v>
                </c:pt>
                <c:pt idx="2">
                  <c:v>0.24889092613057401</c:v>
                </c:pt>
                <c:pt idx="3">
                  <c:v>0.26618670114534199</c:v>
                </c:pt>
                <c:pt idx="4">
                  <c:v>0.27559127299394898</c:v>
                </c:pt>
                <c:pt idx="5">
                  <c:v>0.28917649053606598</c:v>
                </c:pt>
                <c:pt idx="6">
                  <c:v>0.299233286038465</c:v>
                </c:pt>
                <c:pt idx="7">
                  <c:v>0.28586862290363801</c:v>
                </c:pt>
                <c:pt idx="8">
                  <c:v>0.293691369715402</c:v>
                </c:pt>
                <c:pt idx="9">
                  <c:v>0.299743594341145</c:v>
                </c:pt>
                <c:pt idx="10">
                  <c:v>0.27899022047091598</c:v>
                </c:pt>
                <c:pt idx="11">
                  <c:v>0.26846114820466899</c:v>
                </c:pt>
                <c:pt idx="12">
                  <c:v>0.27278188128504</c:v>
                </c:pt>
                <c:pt idx="13">
                  <c:v>0.25935121629837798</c:v>
                </c:pt>
                <c:pt idx="14">
                  <c:v>0.28084432218552702</c:v>
                </c:pt>
                <c:pt idx="15">
                  <c:v>0.30987314414210398</c:v>
                </c:pt>
                <c:pt idx="16">
                  <c:v>0.35831571659448103</c:v>
                </c:pt>
                <c:pt idx="17">
                  <c:v>0.371584961348981</c:v>
                </c:pt>
                <c:pt idx="18">
                  <c:v>0.33034384812093298</c:v>
                </c:pt>
                <c:pt idx="19">
                  <c:v>0.31584667619403001</c:v>
                </c:pt>
                <c:pt idx="20">
                  <c:v>0.33074659217250701</c:v>
                </c:pt>
                <c:pt idx="21">
                  <c:v>0.36216935406075801</c:v>
                </c:pt>
                <c:pt idx="22">
                  <c:v>0.37965762221513899</c:v>
                </c:pt>
                <c:pt idx="23">
                  <c:v>0.34810218553824601</c:v>
                </c:pt>
                <c:pt idx="24">
                  <c:v>0.37843049469628298</c:v>
                </c:pt>
                <c:pt idx="25">
                  <c:v>0.40980360926318199</c:v>
                </c:pt>
                <c:pt idx="26">
                  <c:v>0.44536389822557698</c:v>
                </c:pt>
                <c:pt idx="27">
                  <c:v>0.40893476472557799</c:v>
                </c:pt>
                <c:pt idx="28">
                  <c:v>0.442627153188967</c:v>
                </c:pt>
                <c:pt idx="29">
                  <c:v>0.43344613702887602</c:v>
                </c:pt>
                <c:pt idx="30">
                  <c:v>0.45184355351954603</c:v>
                </c:pt>
                <c:pt idx="31">
                  <c:v>0.48687850310390701</c:v>
                </c:pt>
                <c:pt idx="32">
                  <c:v>0.46810045367399999</c:v>
                </c:pt>
                <c:pt idx="33">
                  <c:v>0.45631639272589702</c:v>
                </c:pt>
                <c:pt idx="34">
                  <c:v>0.40994714496144102</c:v>
                </c:pt>
                <c:pt idx="35">
                  <c:v>0.39500717360114701</c:v>
                </c:pt>
                <c:pt idx="36">
                  <c:v>0.40119429632502501</c:v>
                </c:pt>
                <c:pt idx="37">
                  <c:v>0.41934950051006797</c:v>
                </c:pt>
                <c:pt idx="38">
                  <c:v>0.441103474241894</c:v>
                </c:pt>
                <c:pt idx="39">
                  <c:v>0.47243903986800501</c:v>
                </c:pt>
                <c:pt idx="40">
                  <c:v>0.47108190748812701</c:v>
                </c:pt>
                <c:pt idx="41">
                  <c:v>0.49630333511020402</c:v>
                </c:pt>
                <c:pt idx="42">
                  <c:v>0.509990801202856</c:v>
                </c:pt>
                <c:pt idx="43">
                  <c:v>0.51207730421861997</c:v>
                </c:pt>
                <c:pt idx="44">
                  <c:v>0.52413243236274698</c:v>
                </c:pt>
                <c:pt idx="45">
                  <c:v>0.49152453759643</c:v>
                </c:pt>
                <c:pt idx="46">
                  <c:v>0.503909754914875</c:v>
                </c:pt>
                <c:pt idx="47">
                  <c:v>0.51955223462681499</c:v>
                </c:pt>
                <c:pt idx="48">
                  <c:v>0.53943858757779695</c:v>
                </c:pt>
                <c:pt idx="49">
                  <c:v>0.61422676795411502</c:v>
                </c:pt>
                <c:pt idx="50">
                  <c:v>0.65312148864117903</c:v>
                </c:pt>
                <c:pt idx="51">
                  <c:v>0.70850777634225703</c:v>
                </c:pt>
                <c:pt idx="52">
                  <c:v>0.69182796524395296</c:v>
                </c:pt>
                <c:pt idx="53">
                  <c:v>0.66272375964879804</c:v>
                </c:pt>
                <c:pt idx="54">
                  <c:v>0.61668187249709305</c:v>
                </c:pt>
                <c:pt idx="55">
                  <c:v>0.62217918066357902</c:v>
                </c:pt>
                <c:pt idx="56">
                  <c:v>0.57919180794138603</c:v>
                </c:pt>
                <c:pt idx="57">
                  <c:v>0.58701914151626999</c:v>
                </c:pt>
                <c:pt idx="58">
                  <c:v>0.63659372018816396</c:v>
                </c:pt>
                <c:pt idx="59">
                  <c:v>0.61940284914584298</c:v>
                </c:pt>
                <c:pt idx="60">
                  <c:v>0.633491708439609</c:v>
                </c:pt>
                <c:pt idx="61">
                  <c:v>0.63513065626424903</c:v>
                </c:pt>
                <c:pt idx="62">
                  <c:v>0.63150393278196404</c:v>
                </c:pt>
                <c:pt idx="63">
                  <c:v>0.61670699925539796</c:v>
                </c:pt>
                <c:pt idx="64">
                  <c:v>0.60080625040098601</c:v>
                </c:pt>
                <c:pt idx="65">
                  <c:v>0.60271032408021297</c:v>
                </c:pt>
                <c:pt idx="66">
                  <c:v>0.62546206444311603</c:v>
                </c:pt>
                <c:pt idx="67">
                  <c:v>0.628406678673192</c:v>
                </c:pt>
                <c:pt idx="68">
                  <c:v>0.65190305456328801</c:v>
                </c:pt>
                <c:pt idx="69">
                  <c:v>0.68894859291622401</c:v>
                </c:pt>
                <c:pt idx="70">
                  <c:v>0.731373563710916</c:v>
                </c:pt>
                <c:pt idx="71">
                  <c:v>0.81046846128002603</c:v>
                </c:pt>
                <c:pt idx="72">
                  <c:v>0.90116558840827599</c:v>
                </c:pt>
                <c:pt idx="73">
                  <c:v>0.86165008916685504</c:v>
                </c:pt>
                <c:pt idx="74">
                  <c:v>0.85821532678124801</c:v>
                </c:pt>
                <c:pt idx="75">
                  <c:v>0.81570921920775197</c:v>
                </c:pt>
                <c:pt idx="76">
                  <c:v>0.77491620754285995</c:v>
                </c:pt>
                <c:pt idx="77">
                  <c:v>0.798924108197687</c:v>
                </c:pt>
                <c:pt idx="78">
                  <c:v>0.77890876699057499</c:v>
                </c:pt>
                <c:pt idx="79">
                  <c:v>0.81280376549383704</c:v>
                </c:pt>
                <c:pt idx="80">
                  <c:v>0.887466640154845</c:v>
                </c:pt>
                <c:pt idx="81">
                  <c:v>0.92246798528617402</c:v>
                </c:pt>
                <c:pt idx="82">
                  <c:v>0.88100596044010704</c:v>
                </c:pt>
                <c:pt idx="83">
                  <c:v>0.87341691707024505</c:v>
                </c:pt>
                <c:pt idx="84">
                  <c:v>0.79629156630401299</c:v>
                </c:pt>
                <c:pt idx="85">
                  <c:v>0.72310332865881999</c:v>
                </c:pt>
                <c:pt idx="86">
                  <c:v>0.694895418407529</c:v>
                </c:pt>
                <c:pt idx="87">
                  <c:v>0.66669820715586403</c:v>
                </c:pt>
                <c:pt idx="88">
                  <c:v>0.67306164917280098</c:v>
                </c:pt>
                <c:pt idx="89">
                  <c:v>0.70225085180463298</c:v>
                </c:pt>
                <c:pt idx="90">
                  <c:v>0.70427465610465501</c:v>
                </c:pt>
                <c:pt idx="91">
                  <c:v>0.68588701230035598</c:v>
                </c:pt>
                <c:pt idx="92">
                  <c:v>0.68512475965644504</c:v>
                </c:pt>
                <c:pt idx="93">
                  <c:v>0.66269961366700902</c:v>
                </c:pt>
                <c:pt idx="94">
                  <c:v>0.64792279975245903</c:v>
                </c:pt>
                <c:pt idx="95">
                  <c:v>0.61537363420194802</c:v>
                </c:pt>
                <c:pt idx="96">
                  <c:v>0.62424279566377905</c:v>
                </c:pt>
                <c:pt idx="97">
                  <c:v>0.65713489565959404</c:v>
                </c:pt>
                <c:pt idx="98">
                  <c:v>0.64268253813727105</c:v>
                </c:pt>
                <c:pt idx="99">
                  <c:v>0.63689725480304304</c:v>
                </c:pt>
                <c:pt idx="100">
                  <c:v>0.64589827606375305</c:v>
                </c:pt>
                <c:pt idx="101">
                  <c:v>0.64184107522538802</c:v>
                </c:pt>
                <c:pt idx="102">
                  <c:v>0.64219394464510404</c:v>
                </c:pt>
                <c:pt idx="103">
                  <c:v>0.61996324444308404</c:v>
                </c:pt>
                <c:pt idx="104">
                  <c:v>0.62871358884282802</c:v>
                </c:pt>
                <c:pt idx="105">
                  <c:v>0.61035563525162595</c:v>
                </c:pt>
                <c:pt idx="106">
                  <c:v>0.59037753030940199</c:v>
                </c:pt>
                <c:pt idx="107">
                  <c:v>0.56856091955124299</c:v>
                </c:pt>
                <c:pt idx="108">
                  <c:v>0.58061563066060995</c:v>
                </c:pt>
                <c:pt idx="109">
                  <c:v>0.61322643598582505</c:v>
                </c:pt>
                <c:pt idx="110">
                  <c:v>0.63271279136415703</c:v>
                </c:pt>
                <c:pt idx="111">
                  <c:v>0.62781726482838296</c:v>
                </c:pt>
                <c:pt idx="112">
                  <c:v>0.60772926399623295</c:v>
                </c:pt>
                <c:pt idx="113">
                  <c:v>0.58802402024448697</c:v>
                </c:pt>
                <c:pt idx="114">
                  <c:v>0.58965401289284503</c:v>
                </c:pt>
                <c:pt idx="115">
                  <c:v>0.571698180466366</c:v>
                </c:pt>
                <c:pt idx="116">
                  <c:v>0.53470153250256203</c:v>
                </c:pt>
                <c:pt idx="117">
                  <c:v>0.52106977868974103</c:v>
                </c:pt>
                <c:pt idx="118">
                  <c:v>0.459928979594523</c:v>
                </c:pt>
                <c:pt idx="119">
                  <c:v>0.43569319241529297</c:v>
                </c:pt>
                <c:pt idx="120">
                  <c:v>0.440389668489233</c:v>
                </c:pt>
                <c:pt idx="121">
                  <c:v>0.39500961010433799</c:v>
                </c:pt>
                <c:pt idx="122">
                  <c:v>0.40888835137525997</c:v>
                </c:pt>
                <c:pt idx="123">
                  <c:v>0.40850177167087898</c:v>
                </c:pt>
                <c:pt idx="124">
                  <c:v>0.39980957335141598</c:v>
                </c:pt>
                <c:pt idx="125">
                  <c:v>0.34856012153050803</c:v>
                </c:pt>
                <c:pt idx="126">
                  <c:v>0.304420868037102</c:v>
                </c:pt>
                <c:pt idx="127">
                  <c:v>0.31386453454704299</c:v>
                </c:pt>
                <c:pt idx="128">
                  <c:v>0.25644440460488399</c:v>
                </c:pt>
                <c:pt idx="129">
                  <c:v>0.26761011473204799</c:v>
                </c:pt>
                <c:pt idx="130">
                  <c:v>0.27130720164132899</c:v>
                </c:pt>
                <c:pt idx="131">
                  <c:v>0.27744367135832798</c:v>
                </c:pt>
                <c:pt idx="132">
                  <c:v>0.25998737338601902</c:v>
                </c:pt>
                <c:pt idx="133">
                  <c:v>0.25038591158620699</c:v>
                </c:pt>
                <c:pt idx="134">
                  <c:v>0.25984227132101401</c:v>
                </c:pt>
                <c:pt idx="135">
                  <c:v>0.28187984455325898</c:v>
                </c:pt>
                <c:pt idx="136">
                  <c:v>0.30466150388830299</c:v>
                </c:pt>
                <c:pt idx="137">
                  <c:v>0.31375215829429598</c:v>
                </c:pt>
                <c:pt idx="138">
                  <c:v>0.33351440660890502</c:v>
                </c:pt>
                <c:pt idx="139">
                  <c:v>0.32527286131515598</c:v>
                </c:pt>
                <c:pt idx="140">
                  <c:v>0.328931040667575</c:v>
                </c:pt>
                <c:pt idx="141">
                  <c:v>0.320838430154475</c:v>
                </c:pt>
                <c:pt idx="142">
                  <c:v>0.31153088898638598</c:v>
                </c:pt>
                <c:pt idx="143">
                  <c:v>0.33039922473255101</c:v>
                </c:pt>
                <c:pt idx="144">
                  <c:v>0.34444729869060398</c:v>
                </c:pt>
                <c:pt idx="145">
                  <c:v>0.36719183169611502</c:v>
                </c:pt>
                <c:pt idx="146">
                  <c:v>0.37128696992278698</c:v>
                </c:pt>
                <c:pt idx="147">
                  <c:v>0.34876091003940102</c:v>
                </c:pt>
                <c:pt idx="148">
                  <c:v>0.32943315417470698</c:v>
                </c:pt>
                <c:pt idx="149">
                  <c:v>0.32358245336307501</c:v>
                </c:pt>
                <c:pt idx="150">
                  <c:v>0.323372930097653</c:v>
                </c:pt>
                <c:pt idx="151">
                  <c:v>0.31554064712140001</c:v>
                </c:pt>
                <c:pt idx="152">
                  <c:v>0.30695645241942998</c:v>
                </c:pt>
                <c:pt idx="153">
                  <c:v>0.29575367076678999</c:v>
                </c:pt>
                <c:pt idx="154">
                  <c:v>0.27910178155549498</c:v>
                </c:pt>
                <c:pt idx="155">
                  <c:v>0.27127294369163801</c:v>
                </c:pt>
                <c:pt idx="156">
                  <c:v>0.27332010648080202</c:v>
                </c:pt>
                <c:pt idx="157">
                  <c:v>0.30462570184420401</c:v>
                </c:pt>
                <c:pt idx="158">
                  <c:v>0.30673208662784002</c:v>
                </c:pt>
                <c:pt idx="159">
                  <c:v>0.29506191684993899</c:v>
                </c:pt>
                <c:pt idx="160">
                  <c:v>0.28794723074773698</c:v>
                </c:pt>
                <c:pt idx="161">
                  <c:v>0.29484304532739603</c:v>
                </c:pt>
                <c:pt idx="162">
                  <c:v>0.29765078522255001</c:v>
                </c:pt>
                <c:pt idx="163">
                  <c:v>0.28201808222917502</c:v>
                </c:pt>
                <c:pt idx="164">
                  <c:v>0.29326213790851402</c:v>
                </c:pt>
                <c:pt idx="165">
                  <c:v>0.27147813823198702</c:v>
                </c:pt>
                <c:pt idx="166">
                  <c:v>0.28293150975402798</c:v>
                </c:pt>
                <c:pt idx="167">
                  <c:v>0.29503731732149002</c:v>
                </c:pt>
                <c:pt idx="168">
                  <c:v>0.31628793163238</c:v>
                </c:pt>
                <c:pt idx="169">
                  <c:v>0.337042300738982</c:v>
                </c:pt>
                <c:pt idx="170">
                  <c:v>0.34564655584316301</c:v>
                </c:pt>
                <c:pt idx="171">
                  <c:v>0.350167447690656</c:v>
                </c:pt>
                <c:pt idx="172">
                  <c:v>0.36440795249160801</c:v>
                </c:pt>
                <c:pt idx="173">
                  <c:v>0.35778382326958702</c:v>
                </c:pt>
                <c:pt idx="174">
                  <c:v>0.35222348288738797</c:v>
                </c:pt>
                <c:pt idx="175">
                  <c:v>0.35473283334276401</c:v>
                </c:pt>
                <c:pt idx="176">
                  <c:v>0.35985128500256403</c:v>
                </c:pt>
                <c:pt idx="177">
                  <c:v>0.36048979989948199</c:v>
                </c:pt>
                <c:pt idx="178">
                  <c:v>0.35757933937210401</c:v>
                </c:pt>
                <c:pt idx="179">
                  <c:v>0.36276967045044101</c:v>
                </c:pt>
                <c:pt idx="180">
                  <c:v>0.36870041592244501</c:v>
                </c:pt>
                <c:pt idx="181">
                  <c:v>0.37843169445899399</c:v>
                </c:pt>
                <c:pt idx="182">
                  <c:v>0.373623921451948</c:v>
                </c:pt>
                <c:pt idx="183">
                  <c:v>0.363687973198971</c:v>
                </c:pt>
                <c:pt idx="184">
                  <c:v>0.36292299785319598</c:v>
                </c:pt>
                <c:pt idx="185">
                  <c:v>0.36779148579430498</c:v>
                </c:pt>
                <c:pt idx="186">
                  <c:v>0.381927431446067</c:v>
                </c:pt>
                <c:pt idx="187">
                  <c:v>0.39719750388609698</c:v>
                </c:pt>
                <c:pt idx="188">
                  <c:v>0.41478851770194902</c:v>
                </c:pt>
                <c:pt idx="189">
                  <c:v>0.41514619503738198</c:v>
                </c:pt>
                <c:pt idx="190">
                  <c:v>0.42496315078211699</c:v>
                </c:pt>
                <c:pt idx="191">
                  <c:v>0.423480485523335</c:v>
                </c:pt>
                <c:pt idx="192">
                  <c:v>0.42726074428891497</c:v>
                </c:pt>
                <c:pt idx="193">
                  <c:v>0.434472849188768</c:v>
                </c:pt>
                <c:pt idx="194">
                  <c:v>0.44704336694589802</c:v>
                </c:pt>
                <c:pt idx="195">
                  <c:v>0.45513743477123703</c:v>
                </c:pt>
                <c:pt idx="196">
                  <c:v>0.42610536113790498</c:v>
                </c:pt>
                <c:pt idx="197">
                  <c:v>0.41363154189517598</c:v>
                </c:pt>
                <c:pt idx="198">
                  <c:v>0.40677111078065797</c:v>
                </c:pt>
                <c:pt idx="199">
                  <c:v>0.41201919004158699</c:v>
                </c:pt>
                <c:pt idx="200">
                  <c:v>0.42709087041862498</c:v>
                </c:pt>
                <c:pt idx="201">
                  <c:v>0.44295092574301298</c:v>
                </c:pt>
                <c:pt idx="202">
                  <c:v>0.44212909877710199</c:v>
                </c:pt>
                <c:pt idx="203">
                  <c:v>0.459444763287706</c:v>
                </c:pt>
                <c:pt idx="204">
                  <c:v>0.463657735425337</c:v>
                </c:pt>
                <c:pt idx="205">
                  <c:v>0.47470740140937501</c:v>
                </c:pt>
                <c:pt idx="206">
                  <c:v>0.500280019682111</c:v>
                </c:pt>
                <c:pt idx="207">
                  <c:v>0.47663014774354001</c:v>
                </c:pt>
                <c:pt idx="208">
                  <c:v>0.47345150857657498</c:v>
                </c:pt>
                <c:pt idx="209">
                  <c:v>0.480552338655026</c:v>
                </c:pt>
                <c:pt idx="210">
                  <c:v>0.49195822122486399</c:v>
                </c:pt>
                <c:pt idx="211">
                  <c:v>0.50713831833120804</c:v>
                </c:pt>
                <c:pt idx="212">
                  <c:v>0.50738738557775398</c:v>
                </c:pt>
                <c:pt idx="213">
                  <c:v>0.54015391476369601</c:v>
                </c:pt>
                <c:pt idx="214">
                  <c:v>0.51714745200522605</c:v>
                </c:pt>
                <c:pt idx="215">
                  <c:v>0.54246182431225298</c:v>
                </c:pt>
                <c:pt idx="216">
                  <c:v>0.56169267158275504</c:v>
                </c:pt>
                <c:pt idx="217">
                  <c:v>0.59683417934929095</c:v>
                </c:pt>
                <c:pt idx="218">
                  <c:v>0.59727779046333096</c:v>
                </c:pt>
                <c:pt idx="219">
                  <c:v>0.59008335898743802</c:v>
                </c:pt>
                <c:pt idx="220">
                  <c:v>0.61277836351668502</c:v>
                </c:pt>
                <c:pt idx="221">
                  <c:v>0.56796995415376506</c:v>
                </c:pt>
                <c:pt idx="222">
                  <c:v>0.56634574152950001</c:v>
                </c:pt>
                <c:pt idx="223">
                  <c:v>0.56948252492215001</c:v>
                </c:pt>
                <c:pt idx="224">
                  <c:v>0.56894541943611998</c:v>
                </c:pt>
                <c:pt idx="225">
                  <c:v>0.56660778465786299</c:v>
                </c:pt>
                <c:pt idx="226">
                  <c:v>0.57236848578211297</c:v>
                </c:pt>
                <c:pt idx="227">
                  <c:v>0.60067373756671005</c:v>
                </c:pt>
                <c:pt idx="228">
                  <c:v>0.61516684663698096</c:v>
                </c:pt>
                <c:pt idx="229">
                  <c:v>0.60089172874595398</c:v>
                </c:pt>
                <c:pt idx="230">
                  <c:v>0.60085746490969105</c:v>
                </c:pt>
                <c:pt idx="231">
                  <c:v>0.61346893138931202</c:v>
                </c:pt>
                <c:pt idx="232">
                  <c:v>0.61529920271760397</c:v>
                </c:pt>
                <c:pt idx="233">
                  <c:v>0.62753367460978604</c:v>
                </c:pt>
                <c:pt idx="234">
                  <c:v>0.66123967148455998</c:v>
                </c:pt>
                <c:pt idx="235">
                  <c:v>0.71056723959660495</c:v>
                </c:pt>
                <c:pt idx="236">
                  <c:v>0.69597556328986199</c:v>
                </c:pt>
                <c:pt idx="237">
                  <c:v>0.737486348966929</c:v>
                </c:pt>
                <c:pt idx="238">
                  <c:v>0.79498749071983199</c:v>
                </c:pt>
                <c:pt idx="239">
                  <c:v>0.77089615889336705</c:v>
                </c:pt>
                <c:pt idx="240">
                  <c:v>0.78387440104279704</c:v>
                </c:pt>
                <c:pt idx="241">
                  <c:v>0.74236912706823599</c:v>
                </c:pt>
                <c:pt idx="242">
                  <c:v>0.80209472642831603</c:v>
                </c:pt>
                <c:pt idx="243">
                  <c:v>0.76835097742247604</c:v>
                </c:pt>
                <c:pt idx="244">
                  <c:v>0.78951257398998498</c:v>
                </c:pt>
                <c:pt idx="245">
                  <c:v>0.79297986663398201</c:v>
                </c:pt>
                <c:pt idx="246">
                  <c:v>0.77533450916427804</c:v>
                </c:pt>
                <c:pt idx="247">
                  <c:v>0.76231562326452196</c:v>
                </c:pt>
                <c:pt idx="248">
                  <c:v>0.71104014157554796</c:v>
                </c:pt>
                <c:pt idx="249">
                  <c:v>0.66550692084100405</c:v>
                </c:pt>
                <c:pt idx="250">
                  <c:v>0.59600311310061604</c:v>
                </c:pt>
                <c:pt idx="251">
                  <c:v>0.59016312661967496</c:v>
                </c:pt>
                <c:pt idx="252">
                  <c:v>0.61619862946710902</c:v>
                </c:pt>
                <c:pt idx="253">
                  <c:v>0.63127677101476198</c:v>
                </c:pt>
                <c:pt idx="254">
                  <c:v>0.66497350382160203</c:v>
                </c:pt>
                <c:pt idx="255">
                  <c:v>0.70784360966498405</c:v>
                </c:pt>
                <c:pt idx="256">
                  <c:v>0.742118081800621</c:v>
                </c:pt>
                <c:pt idx="257">
                  <c:v>0.79702867204671302</c:v>
                </c:pt>
                <c:pt idx="258">
                  <c:v>0.78968578328049999</c:v>
                </c:pt>
                <c:pt idx="259">
                  <c:v>0.80786941985330496</c:v>
                </c:pt>
                <c:pt idx="260">
                  <c:v>0.77326895105835503</c:v>
                </c:pt>
                <c:pt idx="261">
                  <c:v>0.811053385803715</c:v>
                </c:pt>
                <c:pt idx="262">
                  <c:v>0.82650858367158697</c:v>
                </c:pt>
                <c:pt idx="263">
                  <c:v>0.829523231799284</c:v>
                </c:pt>
                <c:pt idx="264">
                  <c:v>0.84680881290715704</c:v>
                </c:pt>
                <c:pt idx="265">
                  <c:v>0.83390723129293598</c:v>
                </c:pt>
                <c:pt idx="266">
                  <c:v>0.82580901894210701</c:v>
                </c:pt>
                <c:pt idx="267">
                  <c:v>0.84157330512356998</c:v>
                </c:pt>
                <c:pt idx="268">
                  <c:v>0.85104591828221099</c:v>
                </c:pt>
                <c:pt idx="269">
                  <c:v>0.85793956479017897</c:v>
                </c:pt>
                <c:pt idx="270">
                  <c:v>0.881556443101708</c:v>
                </c:pt>
                <c:pt idx="271">
                  <c:v>0.88138965493329602</c:v>
                </c:pt>
                <c:pt idx="272">
                  <c:v>0.89760978773923095</c:v>
                </c:pt>
                <c:pt idx="273">
                  <c:v>0.91208825689411499</c:v>
                </c:pt>
                <c:pt idx="274">
                  <c:v>0.904705021820841</c:v>
                </c:pt>
                <c:pt idx="275">
                  <c:v>0.90138309156320795</c:v>
                </c:pt>
                <c:pt idx="276">
                  <c:v>0.89946963879347297</c:v>
                </c:pt>
                <c:pt idx="277">
                  <c:v>0.85551069771566401</c:v>
                </c:pt>
                <c:pt idx="278">
                  <c:v>0.81956827485282702</c:v>
                </c:pt>
                <c:pt idx="279">
                  <c:v>0.87710545536266005</c:v>
                </c:pt>
                <c:pt idx="280">
                  <c:v>0.86706802436951802</c:v>
                </c:pt>
                <c:pt idx="281">
                  <c:v>0.86222203192512603</c:v>
                </c:pt>
                <c:pt idx="282">
                  <c:v>0.86105355991892896</c:v>
                </c:pt>
                <c:pt idx="283">
                  <c:v>0.87112094905723603</c:v>
                </c:pt>
                <c:pt idx="284">
                  <c:v>0.85298012588918304</c:v>
                </c:pt>
                <c:pt idx="285">
                  <c:v>0.79744761404446196</c:v>
                </c:pt>
                <c:pt idx="286">
                  <c:v>0.81784709717274995</c:v>
                </c:pt>
                <c:pt idx="287">
                  <c:v>0.78365850528953096</c:v>
                </c:pt>
                <c:pt idx="288">
                  <c:v>0.77489504014476596</c:v>
                </c:pt>
                <c:pt idx="289">
                  <c:v>0.82149966072847402</c:v>
                </c:pt>
                <c:pt idx="290">
                  <c:v>0.83115914130836499</c:v>
                </c:pt>
                <c:pt idx="291">
                  <c:v>0.79377916801002402</c:v>
                </c:pt>
                <c:pt idx="292">
                  <c:v>0.79290814232865603</c:v>
                </c:pt>
                <c:pt idx="293">
                  <c:v>0.76958336340747802</c:v>
                </c:pt>
                <c:pt idx="294">
                  <c:v>0.75855131761666905</c:v>
                </c:pt>
                <c:pt idx="295">
                  <c:v>0.76164369978785595</c:v>
                </c:pt>
                <c:pt idx="296">
                  <c:v>0.74055822039887098</c:v>
                </c:pt>
                <c:pt idx="297">
                  <c:v>0.76450853371396499</c:v>
                </c:pt>
                <c:pt idx="298">
                  <c:v>0.76474005049472804</c:v>
                </c:pt>
                <c:pt idx="299">
                  <c:v>0.76550920453396498</c:v>
                </c:pt>
                <c:pt idx="300">
                  <c:v>0.78834217407545704</c:v>
                </c:pt>
                <c:pt idx="301">
                  <c:v>0.76060893682237696</c:v>
                </c:pt>
                <c:pt idx="302">
                  <c:v>0.75052021805035596</c:v>
                </c:pt>
                <c:pt idx="303">
                  <c:v>0.721431285138182</c:v>
                </c:pt>
                <c:pt idx="304">
                  <c:v>0.70416945829627098</c:v>
                </c:pt>
                <c:pt idx="305">
                  <c:v>0.68541027342956495</c:v>
                </c:pt>
                <c:pt idx="306">
                  <c:v>0.655945946700075</c:v>
                </c:pt>
                <c:pt idx="307">
                  <c:v>0.62838704885494001</c:v>
                </c:pt>
                <c:pt idx="308">
                  <c:v>0.63116182240153995</c:v>
                </c:pt>
                <c:pt idx="309">
                  <c:v>0.63968122761830204</c:v>
                </c:pt>
                <c:pt idx="310">
                  <c:v>0.64535892092883895</c:v>
                </c:pt>
                <c:pt idx="311">
                  <c:v>0.62531871306244502</c:v>
                </c:pt>
                <c:pt idx="312">
                  <c:v>0.60364319603821304</c:v>
                </c:pt>
                <c:pt idx="313">
                  <c:v>0.58589476344672597</c:v>
                </c:pt>
                <c:pt idx="314">
                  <c:v>0.57683001074370299</c:v>
                </c:pt>
                <c:pt idx="315">
                  <c:v>0.59422214575290599</c:v>
                </c:pt>
                <c:pt idx="316">
                  <c:v>0.58971276415470997</c:v>
                </c:pt>
                <c:pt idx="317">
                  <c:v>0.59917361635836097</c:v>
                </c:pt>
                <c:pt idx="318">
                  <c:v>0.60271249243582203</c:v>
                </c:pt>
                <c:pt idx="319">
                  <c:v>0.621677682484295</c:v>
                </c:pt>
                <c:pt idx="320">
                  <c:v>0.62211212062986598</c:v>
                </c:pt>
                <c:pt idx="321">
                  <c:v>0.59192255335584798</c:v>
                </c:pt>
                <c:pt idx="322">
                  <c:v>0.59485788821679297</c:v>
                </c:pt>
                <c:pt idx="323">
                  <c:v>0.57758938359767198</c:v>
                </c:pt>
                <c:pt idx="324">
                  <c:v>0.55935173530361304</c:v>
                </c:pt>
                <c:pt idx="325">
                  <c:v>0.57322431636381199</c:v>
                </c:pt>
                <c:pt idx="326">
                  <c:v>0.55857421502632398</c:v>
                </c:pt>
                <c:pt idx="327">
                  <c:v>0.55983694984070598</c:v>
                </c:pt>
                <c:pt idx="328">
                  <c:v>0.589170602789023</c:v>
                </c:pt>
                <c:pt idx="329">
                  <c:v>0.56438714623164998</c:v>
                </c:pt>
                <c:pt idx="330">
                  <c:v>0.56017902608473202</c:v>
                </c:pt>
                <c:pt idx="331">
                  <c:v>0.51068982625775605</c:v>
                </c:pt>
                <c:pt idx="332">
                  <c:v>0.49757814066839601</c:v>
                </c:pt>
                <c:pt idx="333">
                  <c:v>0.50068777095204398</c:v>
                </c:pt>
                <c:pt idx="334">
                  <c:v>0.49703218953185002</c:v>
                </c:pt>
                <c:pt idx="335">
                  <c:v>0.48058217761244798</c:v>
                </c:pt>
                <c:pt idx="336">
                  <c:v>0.47759313540943699</c:v>
                </c:pt>
                <c:pt idx="337">
                  <c:v>0.47521537238394002</c:v>
                </c:pt>
                <c:pt idx="338">
                  <c:v>0.47850274112672497</c:v>
                </c:pt>
                <c:pt idx="339">
                  <c:v>0.50773245604987005</c:v>
                </c:pt>
                <c:pt idx="340">
                  <c:v>0.50286809401027999</c:v>
                </c:pt>
                <c:pt idx="341">
                  <c:v>0.48217349321903002</c:v>
                </c:pt>
                <c:pt idx="342">
                  <c:v>0.50452962051839101</c:v>
                </c:pt>
                <c:pt idx="343">
                  <c:v>0.50730461589928599</c:v>
                </c:pt>
                <c:pt idx="344">
                  <c:v>0.51972406317096997</c:v>
                </c:pt>
                <c:pt idx="345">
                  <c:v>0.52354309787820896</c:v>
                </c:pt>
                <c:pt idx="346">
                  <c:v>0.53526360175099696</c:v>
                </c:pt>
                <c:pt idx="347">
                  <c:v>0.50396445511886301</c:v>
                </c:pt>
                <c:pt idx="348">
                  <c:v>0.492385589694949</c:v>
                </c:pt>
                <c:pt idx="349">
                  <c:v>0.50726761782924901</c:v>
                </c:pt>
                <c:pt idx="350">
                  <c:v>0.50925736077520001</c:v>
                </c:pt>
                <c:pt idx="351">
                  <c:v>0.51700607976522495</c:v>
                </c:pt>
                <c:pt idx="352">
                  <c:v>0.52066842146734504</c:v>
                </c:pt>
                <c:pt idx="353">
                  <c:v>0.52586962662286696</c:v>
                </c:pt>
                <c:pt idx="354">
                  <c:v>0.52744014117946603</c:v>
                </c:pt>
                <c:pt idx="355">
                  <c:v>0.54369129570139196</c:v>
                </c:pt>
                <c:pt idx="356">
                  <c:v>0.55502073486166303</c:v>
                </c:pt>
                <c:pt idx="357">
                  <c:v>0.54071149327210999</c:v>
                </c:pt>
                <c:pt idx="358">
                  <c:v>0.54942890921266796</c:v>
                </c:pt>
                <c:pt idx="359">
                  <c:v>0.53952757345862001</c:v>
                </c:pt>
                <c:pt idx="360">
                  <c:v>0.55074049845776996</c:v>
                </c:pt>
                <c:pt idx="361">
                  <c:v>0.56685589168449102</c:v>
                </c:pt>
                <c:pt idx="362">
                  <c:v>0.56430450903284302</c:v>
                </c:pt>
                <c:pt idx="363">
                  <c:v>0.56650353558201005</c:v>
                </c:pt>
                <c:pt idx="364">
                  <c:v>0.55807341815103995</c:v>
                </c:pt>
                <c:pt idx="365">
                  <c:v>0.53547598263290097</c:v>
                </c:pt>
                <c:pt idx="366">
                  <c:v>0.51190182745329604</c:v>
                </c:pt>
                <c:pt idx="367">
                  <c:v>0.50506619305409495</c:v>
                </c:pt>
                <c:pt idx="368">
                  <c:v>0.485387713525822</c:v>
                </c:pt>
                <c:pt idx="369">
                  <c:v>0.47980937807490698</c:v>
                </c:pt>
                <c:pt idx="370">
                  <c:v>0.47276583075417999</c:v>
                </c:pt>
                <c:pt idx="371">
                  <c:v>0.48728175690802</c:v>
                </c:pt>
                <c:pt idx="372">
                  <c:v>0.51264689598869495</c:v>
                </c:pt>
                <c:pt idx="373">
                  <c:v>0.51758991408395905</c:v>
                </c:pt>
                <c:pt idx="374">
                  <c:v>0.50384903959785998</c:v>
                </c:pt>
                <c:pt idx="375">
                  <c:v>0.50201922246650599</c:v>
                </c:pt>
                <c:pt idx="376">
                  <c:v>0.49536323470147398</c:v>
                </c:pt>
                <c:pt idx="377">
                  <c:v>0.48772141765945998</c:v>
                </c:pt>
                <c:pt idx="378">
                  <c:v>0.48424608200621799</c:v>
                </c:pt>
                <c:pt idx="379">
                  <c:v>0.47404738787070899</c:v>
                </c:pt>
                <c:pt idx="380">
                  <c:v>0.460287273307112</c:v>
                </c:pt>
                <c:pt idx="381">
                  <c:v>0.45916868576314501</c:v>
                </c:pt>
                <c:pt idx="382">
                  <c:v>0.46651841079978401</c:v>
                </c:pt>
                <c:pt idx="383">
                  <c:v>0.45372054379544302</c:v>
                </c:pt>
                <c:pt idx="384">
                  <c:v>0.472620362031624</c:v>
                </c:pt>
                <c:pt idx="385">
                  <c:v>0.45352486793538599</c:v>
                </c:pt>
                <c:pt idx="386">
                  <c:v>0.46962062916486802</c:v>
                </c:pt>
                <c:pt idx="387">
                  <c:v>0.45801513120929299</c:v>
                </c:pt>
                <c:pt idx="388">
                  <c:v>0.45056348628366899</c:v>
                </c:pt>
                <c:pt idx="389">
                  <c:v>0.43314949331480901</c:v>
                </c:pt>
                <c:pt idx="390">
                  <c:v>0.45194996066832899</c:v>
                </c:pt>
                <c:pt idx="391">
                  <c:v>0.46808131256556401</c:v>
                </c:pt>
                <c:pt idx="392">
                  <c:v>0.44858221014598898</c:v>
                </c:pt>
                <c:pt idx="393">
                  <c:v>0.45706488909165399</c:v>
                </c:pt>
                <c:pt idx="394">
                  <c:v>0.481244698365624</c:v>
                </c:pt>
                <c:pt idx="395">
                  <c:v>0.466512306906741</c:v>
                </c:pt>
                <c:pt idx="396">
                  <c:v>0.480015940259713</c:v>
                </c:pt>
                <c:pt idx="397">
                  <c:v>0.49951929055626598</c:v>
                </c:pt>
                <c:pt idx="398">
                  <c:v>0.49112695321811101</c:v>
                </c:pt>
                <c:pt idx="399">
                  <c:v>0.46819556431893999</c:v>
                </c:pt>
                <c:pt idx="400">
                  <c:v>0.458564212709833</c:v>
                </c:pt>
                <c:pt idx="401">
                  <c:v>0.46248194963136402</c:v>
                </c:pt>
                <c:pt idx="402">
                  <c:v>0.45559690337668202</c:v>
                </c:pt>
                <c:pt idx="403">
                  <c:v>0.41632497070130098</c:v>
                </c:pt>
                <c:pt idx="404">
                  <c:v>0.41659464351484399</c:v>
                </c:pt>
                <c:pt idx="405">
                  <c:v>0.416781524936439</c:v>
                </c:pt>
                <c:pt idx="406">
                  <c:v>0.39838222208222701</c:v>
                </c:pt>
                <c:pt idx="407">
                  <c:v>0.39087676945872601</c:v>
                </c:pt>
                <c:pt idx="408">
                  <c:v>0.38122279511852297</c:v>
                </c:pt>
                <c:pt idx="409">
                  <c:v>0.39497006747526198</c:v>
                </c:pt>
                <c:pt idx="410">
                  <c:v>0.39332709638899699</c:v>
                </c:pt>
                <c:pt idx="411">
                  <c:v>0.37397996115385401</c:v>
                </c:pt>
                <c:pt idx="412">
                  <c:v>0.384956440711614</c:v>
                </c:pt>
                <c:pt idx="413">
                  <c:v>0.38612002165521903</c:v>
                </c:pt>
                <c:pt idx="414">
                  <c:v>0.39300679251507598</c:v>
                </c:pt>
                <c:pt idx="415">
                  <c:v>0.36185357736498902</c:v>
                </c:pt>
                <c:pt idx="416">
                  <c:v>0.37837553918992001</c:v>
                </c:pt>
                <c:pt idx="417">
                  <c:v>0.36818692995381802</c:v>
                </c:pt>
                <c:pt idx="418">
                  <c:v>0.332911125101855</c:v>
                </c:pt>
                <c:pt idx="419">
                  <c:v>0.35734092790995797</c:v>
                </c:pt>
                <c:pt idx="420">
                  <c:v>0.36745822102943598</c:v>
                </c:pt>
                <c:pt idx="421">
                  <c:v>0.37037660749839701</c:v>
                </c:pt>
                <c:pt idx="422">
                  <c:v>0.35512277998991298</c:v>
                </c:pt>
                <c:pt idx="423">
                  <c:v>0.35475765537332299</c:v>
                </c:pt>
                <c:pt idx="424">
                  <c:v>0.34452426154683702</c:v>
                </c:pt>
              </c:numCache>
            </c:numRef>
          </c:val>
          <c:smooth val="0"/>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DA-4C7F-BA31-BE4C416AE2F0}"/>
            </c:ext>
          </c:extLst>
        </c:ser>
        <c:dLbls>
          <c:showLegendKey val="0"/>
          <c:showVal val="0"/>
          <c:showCatName val="0"/>
          <c:showSerName val="0"/>
          <c:showPercent val="0"/>
          <c:showBubbleSize val="0"/>
        </c:dLbls>
        <c:smooth val="0"/>
        <c:axId val="713269688"/>
        <c:axId val="713266160"/>
      </c:lineChart>
      <c:dateAx>
        <c:axId val="713269688"/>
        <c:scaling>
          <c:orientation val="minMax"/>
        </c:scaling>
        <c:delete val="0"/>
        <c:axPos val="b"/>
        <c:numFmt formatCode="mmm\-yy" sourceLinked="0"/>
        <c:majorTickMark val="none"/>
        <c:minorTickMark val="none"/>
        <c:tickLblPos val="nextTo"/>
        <c:spPr>
          <a:ln w="3175">
            <a:solidFill>
              <a:srgbClr val="7E7F74"/>
            </a:solidFill>
          </a:ln>
        </c:spPr>
        <c:txPr>
          <a:bodyPr/>
          <a:lstStyle/>
          <a:p>
            <a:pPr>
              <a:defRPr sz="900">
                <a:solidFill>
                  <a:srgbClr val="000000"/>
                </a:solidFill>
                <a:latin typeface="Arial" panose="020B0604020202020204" pitchFamily="34" charset="0"/>
                <a:cs typeface="Arial" panose="020B0604020202020204" pitchFamily="34" charset="0"/>
              </a:defRPr>
            </a:pPr>
            <a:endParaRPr lang="en-US"/>
          </a:p>
        </c:txPr>
        <c:crossAx val="713266160"/>
        <c:crosses val="autoZero"/>
        <c:auto val="1"/>
        <c:lblOffset val="100"/>
        <c:baseTimeUnit val="months"/>
        <c:majorUnit val="42"/>
        <c:majorTimeUnit val="months"/>
      </c:dateAx>
      <c:valAx>
        <c:axId val="713266160"/>
        <c:scaling>
          <c:orientation val="minMax"/>
          <c:max val="1"/>
        </c:scaling>
        <c:delete val="0"/>
        <c:axPos val="l"/>
        <c:majorGridlines>
          <c:spPr>
            <a:ln w="12700">
              <a:noFill/>
            </a:ln>
          </c:spPr>
        </c:majorGridlines>
        <c:title>
          <c:tx>
            <c:rich>
              <a:bodyPr rot="0" vert="horz"/>
              <a:lstStyle/>
              <a:p>
                <a:pPr>
                  <a:defRPr sz="900" b="0">
                    <a:solidFill>
                      <a:srgbClr val="000000"/>
                    </a:solidFill>
                    <a:latin typeface="Arial" panose="020B0604020202020204" pitchFamily="34" charset="0"/>
                    <a:cs typeface="Arial" panose="020B0604020202020204" pitchFamily="34" charset="0"/>
                  </a:defRPr>
                </a:pPr>
                <a:r>
                  <a:rPr lang="en-GB" sz="900" dirty="0">
                    <a:solidFill>
                      <a:srgbClr val="000000"/>
                    </a:solidFill>
                    <a:latin typeface="Arial" panose="020B0604020202020204" pitchFamily="34" charset="0"/>
                    <a:cs typeface="Arial" panose="020B0604020202020204" pitchFamily="34" charset="0"/>
                  </a:rPr>
                  <a:t>EM/DM</a:t>
                </a:r>
              </a:p>
            </c:rich>
          </c:tx>
          <c:layout>
            <c:manualLayout>
              <c:xMode val="edge"/>
              <c:yMode val="edge"/>
              <c:x val="0"/>
              <c:y val="0.464653926944955"/>
            </c:manualLayout>
          </c:layout>
          <c:overlay val="0"/>
        </c:title>
        <c:numFmt formatCode="#,##0.0" sourceLinked="0"/>
        <c:majorTickMark val="out"/>
        <c:minorTickMark val="none"/>
        <c:tickLblPos val="nextTo"/>
        <c:spPr>
          <a:ln>
            <a:noFill/>
          </a:ln>
        </c:spPr>
        <c:txPr>
          <a:bodyPr/>
          <a:lstStyle/>
          <a:p>
            <a:pPr>
              <a:defRPr sz="900">
                <a:solidFill>
                  <a:srgbClr val="000000"/>
                </a:solidFill>
                <a:latin typeface="Arial" panose="020B0604020202020204" pitchFamily="34" charset="0"/>
                <a:cs typeface="Arial" panose="020B0604020202020204" pitchFamily="34" charset="0"/>
              </a:defRPr>
            </a:pPr>
            <a:endParaRPr lang="en-US"/>
          </a:p>
        </c:txPr>
        <c:crossAx val="713269688"/>
        <c:crosses val="autoZero"/>
        <c:crossBetween val="midCat"/>
        <c:majorUnit val="0.2"/>
      </c:valAx>
      <c:spPr>
        <a:noFill/>
      </c:spPr>
    </c:plotArea>
    <c:plotVisOnly val="1"/>
    <c:dispBlanksAs val="gap"/>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238403672680788"/>
          <c:y val="2.9582387960318784E-2"/>
          <c:w val="0.8207075077153817"/>
          <c:h val="0.89082227144604875"/>
        </c:manualLayout>
      </c:layout>
      <c:barChart>
        <c:barDir val="bar"/>
        <c:grouping val="stacked"/>
        <c:varyColors val="0"/>
        <c:ser>
          <c:idx val="0"/>
          <c:order val="0"/>
          <c:tx>
            <c:strRef>
              <c:f>Sheet1!$B$1</c:f>
              <c:strCache>
                <c:ptCount val="1"/>
                <c:pt idx="0">
                  <c:v>Series 1</c:v>
                </c:pt>
              </c:strCache>
            </c:strRef>
          </c:tx>
          <c:spPr>
            <a:solidFill>
              <a:srgbClr val="7C109A"/>
            </a:solidFill>
            <a:ln w="3175">
              <a:noFill/>
            </a:ln>
          </c:spPr>
          <c:invertIfNegative val="0"/>
          <c:dPt>
            <c:idx val="0"/>
            <c:invertIfNegative val="0"/>
            <c:bubble3D val="0"/>
            <c:spPr>
              <a:solidFill>
                <a:srgbClr val="F9AF42">
                  <a:lumMod val="75000"/>
                </a:srgbClr>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E484-4CD5-A32C-88363AC2B188}"/>
              </c:ext>
            </c:extLst>
          </c:dPt>
          <c:dPt>
            <c:idx val="1"/>
            <c:invertIfNegative val="0"/>
            <c:bubble3D val="0"/>
            <c:spPr>
              <a:solidFill>
                <a:srgbClr val="BCD576"/>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E484-4CD5-A32C-88363AC2B188}"/>
              </c:ext>
            </c:extLst>
          </c:dPt>
          <c:dPt>
            <c:idx val="2"/>
            <c:invertIfNegative val="0"/>
            <c:bubble3D val="0"/>
            <c:spPr>
              <a:solidFill>
                <a:srgbClr val="EB6851"/>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E484-4CD5-A32C-88363AC2B188}"/>
              </c:ext>
            </c:extLst>
          </c:dPt>
          <c:dPt>
            <c:idx val="3"/>
            <c:invertIfNegative val="0"/>
            <c:bubble3D val="0"/>
            <c:spPr>
              <a:solidFill>
                <a:srgbClr val="EB6851"/>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E484-4CD5-A32C-88363AC2B188}"/>
              </c:ext>
            </c:extLst>
          </c:dPt>
          <c:dPt>
            <c:idx val="5"/>
            <c:invertIfNegative val="0"/>
            <c:bubble3D val="0"/>
            <c:spPr>
              <a:solidFill>
                <a:srgbClr val="9D6BAB">
                  <a:lumMod val="60000"/>
                  <a:lumOff val="40000"/>
                </a:srgbClr>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E484-4CD5-A32C-88363AC2B188}"/>
              </c:ext>
            </c:extLst>
          </c:dPt>
          <c:dPt>
            <c:idx val="6"/>
            <c:invertIfNegative val="0"/>
            <c:bubble3D val="0"/>
            <c:spPr>
              <a:solidFill>
                <a:srgbClr val="84D0F5"/>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E484-4CD5-A32C-88363AC2B188}"/>
              </c:ext>
            </c:extLst>
          </c:dPt>
          <c:dLbls>
            <c:dLbl>
              <c:idx val="0"/>
              <c:tx>
                <c:rich>
                  <a:bodyPr/>
                  <a:lstStyle/>
                  <a:p>
                    <a:r>
                      <a:rPr lang="en-US"/>
                      <a:t>South Africa</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1-E484-4CD5-A32C-88363AC2B188}"/>
                </c:ext>
              </c:extLst>
            </c:dLbl>
            <c:dLbl>
              <c:idx val="1"/>
              <c:tx>
                <c:rich>
                  <a:bodyPr/>
                  <a:lstStyle/>
                  <a:p>
                    <a:r>
                      <a:rPr lang="en-US"/>
                      <a:t>Australia</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3-E484-4CD5-A32C-88363AC2B188}"/>
                </c:ext>
              </c:extLst>
            </c:dLbl>
            <c:dLbl>
              <c:idx val="2"/>
              <c:tx>
                <c:rich>
                  <a:bodyPr/>
                  <a:lstStyle/>
                  <a:p>
                    <a:r>
                      <a:rPr lang="en-US"/>
                      <a:t>China</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5-E484-4CD5-A32C-88363AC2B188}"/>
                </c:ext>
              </c:extLst>
            </c:dLbl>
            <c:dLbl>
              <c:idx val="3"/>
              <c:tx>
                <c:rich>
                  <a:bodyPr/>
                  <a:lstStyle/>
                  <a:p>
                    <a:r>
                      <a:rPr lang="en-US"/>
                      <a:t>China</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7-E484-4CD5-A32C-88363AC2B188}"/>
                </c:ext>
              </c:extLst>
            </c:dLbl>
            <c:dLbl>
              <c:idx val="4"/>
              <c:tx>
                <c:rich>
                  <a:bodyPr/>
                  <a:lstStyle/>
                  <a:p>
                    <a:r>
                      <a:rPr lang="en-US"/>
                      <a:t>DRC</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C-E484-4CD5-A32C-88363AC2B188}"/>
                </c:ext>
              </c:extLst>
            </c:dLbl>
            <c:dLbl>
              <c:idx val="5"/>
              <c:tx>
                <c:rich>
                  <a:bodyPr/>
                  <a:lstStyle/>
                  <a:p>
                    <a:r>
                      <a:rPr lang="en-US"/>
                      <a:t>Indonesia</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9-E484-4CD5-A32C-88363AC2B188}"/>
                </c:ext>
              </c:extLst>
            </c:dLbl>
            <c:dLbl>
              <c:idx val="6"/>
              <c:tx>
                <c:rich>
                  <a:bodyPr/>
                  <a:lstStyle/>
                  <a:p>
                    <a:r>
                      <a:rPr lang="en-US"/>
                      <a:t>Chile</a:t>
                    </a:r>
                  </a:p>
                </c:rich>
              </c:tx>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B-E484-4CD5-A32C-88363AC2B188}"/>
                </c:ext>
              </c:extLst>
            </c:dLbl>
            <c:spPr>
              <a:noFill/>
              <a:ln>
                <a:noFill/>
              </a:ln>
              <a:effectLst/>
            </c:spPr>
            <c:txPr>
              <a:bodyPr/>
              <a:lstStyle/>
              <a:p>
                <a:pPr>
                  <a:defRPr sz="900"/>
                </a:pPr>
                <a:endParaRPr lang="en-US"/>
              </a:p>
            </c:txP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Sheet1!$A$2:$A$8</c:f>
              <c:strCache>
                <c:ptCount val="7"/>
                <c:pt idx="0">
                  <c:v>Platinum</c:v>
                </c:pt>
                <c:pt idx="1">
                  <c:v>Lithium</c:v>
                </c:pt>
                <c:pt idx="2">
                  <c:v>Rare earths</c:v>
                </c:pt>
                <c:pt idx="3">
                  <c:v>Graphite</c:v>
                </c:pt>
                <c:pt idx="4">
                  <c:v>Cobalt</c:v>
                </c:pt>
                <c:pt idx="5">
                  <c:v>Nickel</c:v>
                </c:pt>
                <c:pt idx="6">
                  <c:v>Copper</c:v>
                </c:pt>
              </c:strCache>
            </c:strRef>
          </c:cat>
          <c:val>
            <c:numRef>
              <c:f>Sheet1!$B$2:$B$8</c:f>
              <c:numCache>
                <c:formatCode>General</c:formatCode>
                <c:ptCount val="7"/>
                <c:pt idx="0">
                  <c:v>75</c:v>
                </c:pt>
                <c:pt idx="1">
                  <c:v>55</c:v>
                </c:pt>
                <c:pt idx="2">
                  <c:v>60</c:v>
                </c:pt>
                <c:pt idx="3">
                  <c:v>64</c:v>
                </c:pt>
                <c:pt idx="4">
                  <c:v>65</c:v>
                </c:pt>
                <c:pt idx="5">
                  <c:v>37</c:v>
                </c:pt>
                <c:pt idx="6">
                  <c:v>28</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E484-4CD5-A32C-88363AC2B188}"/>
            </c:ext>
          </c:extLst>
        </c:ser>
        <c:ser>
          <c:idx val="1"/>
          <c:order val="1"/>
          <c:tx>
            <c:strRef>
              <c:f>Sheet1!$C$1</c:f>
              <c:strCache>
                <c:ptCount val="1"/>
                <c:pt idx="0">
                  <c:v>Series 2</c:v>
                </c:pt>
              </c:strCache>
            </c:strRef>
          </c:tx>
          <c:spPr>
            <a:solidFill>
              <a:srgbClr val="9EA8B4"/>
            </a:solidFill>
            <a:ln w="3175">
              <a:noFill/>
            </a:ln>
          </c:spPr>
          <c:invertIfNegative val="0"/>
          <c:dPt>
            <c:idx val="0"/>
            <c:invertIfNegative val="0"/>
            <c:bubble3D val="0"/>
            <c:spPr>
              <a:solidFill>
                <a:srgbClr val="00B050"/>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E484-4CD5-A32C-88363AC2B188}"/>
              </c:ext>
            </c:extLst>
          </c:dPt>
          <c:dPt>
            <c:idx val="1"/>
            <c:invertIfNegative val="0"/>
            <c:bubble3D val="0"/>
            <c:spPr>
              <a:solidFill>
                <a:srgbClr val="84D0F5"/>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E484-4CD5-A32C-88363AC2B188}"/>
              </c:ext>
            </c:extLst>
          </c:dPt>
          <c:dPt>
            <c:idx val="2"/>
            <c:invertIfNegative val="0"/>
            <c:bubble3D val="0"/>
            <c:spPr>
              <a:solidFill>
                <a:srgbClr val="5FB0AA">
                  <a:lumMod val="75000"/>
                </a:srgbClr>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E484-4CD5-A32C-88363AC2B188}"/>
              </c:ext>
            </c:extLst>
          </c:dPt>
          <c:dPt>
            <c:idx val="3"/>
            <c:invertIfNegative val="0"/>
            <c:bubble3D val="0"/>
            <c:spPr>
              <a:solidFill>
                <a:srgbClr val="F9AF42"/>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E484-4CD5-A32C-88363AC2B188}"/>
              </c:ext>
            </c:extLst>
          </c:dPt>
          <c:dPt>
            <c:idx val="4"/>
            <c:invertIfNegative val="0"/>
            <c:bubble3D val="0"/>
            <c:spPr>
              <a:solidFill>
                <a:srgbClr val="00B050"/>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E484-4CD5-A32C-88363AC2B188}"/>
              </c:ext>
            </c:extLst>
          </c:dPt>
          <c:dPt>
            <c:idx val="5"/>
            <c:invertIfNegative val="0"/>
            <c:bubble3D val="0"/>
            <c:spPr>
              <a:solidFill>
                <a:srgbClr val="F9AF42">
                  <a:lumMod val="50000"/>
                </a:srgbClr>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E484-4CD5-A32C-88363AC2B188}"/>
              </c:ext>
            </c:extLst>
          </c:dPt>
          <c:dPt>
            <c:idx val="6"/>
            <c:invertIfNegative val="0"/>
            <c:bubble3D val="0"/>
            <c:spPr>
              <a:solidFill>
                <a:srgbClr val="894F5A">
                  <a:lumMod val="40000"/>
                  <a:lumOff val="60000"/>
                </a:srgbClr>
              </a:solidFill>
              <a:ln w="3175">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E484-4CD5-A32C-88363AC2B188}"/>
              </c:ext>
            </c:extLst>
          </c:dPt>
          <c:dLbls>
            <c:dLbl>
              <c:idx val="0"/>
              <c:layout>
                <c:manualLayout>
                  <c:x val="-1.4761952473952128E-2"/>
                  <c:y val="0"/>
                </c:manualLayout>
              </c:layout>
              <c:tx>
                <c:rich>
                  <a:bodyPr/>
                  <a:lstStyle/>
                  <a:p>
                    <a:r>
                      <a:rPr lang="en-US"/>
                      <a:t>Russia</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0F-E484-4CD5-A32C-88363AC2B188}"/>
                </c:ext>
              </c:extLst>
            </c:dLbl>
            <c:dLbl>
              <c:idx val="1"/>
              <c:tx>
                <c:rich>
                  <a:bodyPr/>
                  <a:lstStyle/>
                  <a:p>
                    <a:r>
                      <a:rPr lang="en-US"/>
                      <a:t>Chile</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11-E484-4CD5-A32C-88363AC2B188}"/>
                </c:ext>
              </c:extLst>
            </c:dLbl>
            <c:dLbl>
              <c:idx val="2"/>
              <c:tx>
                <c:rich>
                  <a:bodyPr/>
                  <a:lstStyle/>
                  <a:p>
                    <a:r>
                      <a:rPr lang="en-US"/>
                      <a:t>United States</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13-E484-4CD5-A32C-88363AC2B188}"/>
                </c:ext>
              </c:extLst>
            </c:dLbl>
            <c:dLbl>
              <c:idx val="3"/>
              <c:tx>
                <c:rich>
                  <a:bodyPr/>
                  <a:lstStyle/>
                  <a:p>
                    <a:r>
                      <a:rPr lang="en-US"/>
                      <a:t>Mozambique</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15-E484-4CD5-A32C-88363AC2B188}"/>
                </c:ext>
              </c:extLst>
            </c:dLbl>
            <c:dLbl>
              <c:idx val="4"/>
              <c:tx>
                <c:rich>
                  <a:bodyPr/>
                  <a:lstStyle/>
                  <a:p>
                    <a:r>
                      <a:rPr lang="en-US"/>
                      <a:t>Russia</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17-E484-4CD5-A32C-88363AC2B188}"/>
                </c:ext>
              </c:extLst>
            </c:dLbl>
            <c:dLbl>
              <c:idx val="5"/>
              <c:tx>
                <c:rich>
                  <a:bodyPr/>
                  <a:lstStyle/>
                  <a:p>
                    <a:r>
                      <a:rPr lang="en-US"/>
                      <a:t>Philippines</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19-E484-4CD5-A32C-88363AC2B188}"/>
                </c:ext>
              </c:extLst>
            </c:dLbl>
            <c:dLbl>
              <c:idx val="6"/>
              <c:tx>
                <c:rich>
                  <a:bodyPr/>
                  <a:lstStyle/>
                  <a:p>
                    <a:r>
                      <a:rPr lang="en-US"/>
                      <a:t>Peru</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1B-E484-4CD5-A32C-88363AC2B188}"/>
                </c:ext>
              </c:extLst>
            </c:dLbl>
            <c:spPr>
              <a:noFill/>
              <a:ln>
                <a:noFill/>
              </a:ln>
              <a:effectLst/>
            </c:spPr>
            <c:txPr>
              <a:bodyPr/>
              <a:lstStyle/>
              <a:p>
                <a:pPr>
                  <a:defRPr sz="900"/>
                </a:pPr>
                <a:endParaRPr lang="en-US"/>
              </a:p>
            </c:txPr>
            <c:dLblPos val="ct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Sheet1!$A$2:$A$8</c:f>
              <c:strCache>
                <c:ptCount val="7"/>
                <c:pt idx="0">
                  <c:v>Platinum</c:v>
                </c:pt>
                <c:pt idx="1">
                  <c:v>Lithium</c:v>
                </c:pt>
                <c:pt idx="2">
                  <c:v>Rare earths</c:v>
                </c:pt>
                <c:pt idx="3">
                  <c:v>Graphite</c:v>
                </c:pt>
                <c:pt idx="4">
                  <c:v>Cobalt</c:v>
                </c:pt>
                <c:pt idx="5">
                  <c:v>Nickel</c:v>
                </c:pt>
                <c:pt idx="6">
                  <c:v>Copper</c:v>
                </c:pt>
              </c:strCache>
            </c:strRef>
          </c:cat>
          <c:val>
            <c:numRef>
              <c:f>Sheet1!$C$2:$C$8</c:f>
              <c:numCache>
                <c:formatCode>General</c:formatCode>
                <c:ptCount val="7"/>
                <c:pt idx="0">
                  <c:v>10</c:v>
                </c:pt>
                <c:pt idx="1">
                  <c:v>26</c:v>
                </c:pt>
                <c:pt idx="2">
                  <c:v>15</c:v>
                </c:pt>
                <c:pt idx="3">
                  <c:v>10</c:v>
                </c:pt>
                <c:pt idx="4">
                  <c:v>8</c:v>
                </c:pt>
                <c:pt idx="5">
                  <c:v>12</c:v>
                </c:pt>
                <c:pt idx="6">
                  <c:v>12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E484-4CD5-A32C-88363AC2B188}"/>
            </c:ext>
          </c:extLst>
        </c:ser>
        <c:ser>
          <c:idx val="2"/>
          <c:order val="2"/>
          <c:tx>
            <c:strRef>
              <c:f>Sheet1!$D$1</c:f>
              <c:strCache>
                <c:ptCount val="1"/>
                <c:pt idx="0">
                  <c:v>Series 3</c:v>
                </c:pt>
              </c:strCache>
            </c:strRef>
          </c:tx>
          <c:spPr>
            <a:solidFill>
              <a:srgbClr val="BCD576"/>
            </a:solidFill>
          </c:spPr>
          <c:invertIfNegative val="0"/>
          <c:dPt>
            <c:idx val="0"/>
            <c:invertIfNegative val="0"/>
            <c:bubble3D val="0"/>
            <c:spPr>
              <a:solidFill>
                <a:srgbClr val="84D0F5">
                  <a:lumMod val="50000"/>
                </a:srgbClr>
              </a:solidFill>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E-E484-4CD5-A32C-88363AC2B188}"/>
              </c:ext>
            </c:extLst>
          </c:dPt>
          <c:dPt>
            <c:idx val="1"/>
            <c:invertIfNegative val="0"/>
            <c:bubble3D val="0"/>
            <c:spPr>
              <a:solidFill>
                <a:srgbClr val="EB6851"/>
              </a:solidFill>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20-E484-4CD5-A32C-88363AC2B188}"/>
              </c:ext>
            </c:extLst>
          </c:dPt>
          <c:dPt>
            <c:idx val="2"/>
            <c:invertIfNegative val="0"/>
            <c:bubble3D val="0"/>
            <c:spPr>
              <a:solidFill>
                <a:srgbClr val="CAA791">
                  <a:lumMod val="60000"/>
                  <a:lumOff val="40000"/>
                </a:srgbClr>
              </a:solidFill>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22-E484-4CD5-A32C-88363AC2B188}"/>
              </c:ext>
            </c:extLst>
          </c:dPt>
          <c:dPt>
            <c:idx val="3"/>
            <c:invertIfNegative val="0"/>
            <c:bubble3D val="0"/>
            <c:spPr>
              <a:solidFill>
                <a:srgbClr val="9EA8B4">
                  <a:lumMod val="60000"/>
                  <a:lumOff val="40000"/>
                </a:srgbClr>
              </a:solidFill>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24-E484-4CD5-A32C-88363AC2B188}"/>
              </c:ext>
            </c:extLst>
          </c:dPt>
          <c:dPt>
            <c:idx val="5"/>
            <c:invertIfNegative val="0"/>
            <c:bubble3D val="0"/>
            <c:spPr>
              <a:solidFill>
                <a:srgbClr val="00B050"/>
              </a:solidFill>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26-E484-4CD5-A32C-88363AC2B188}"/>
              </c:ext>
            </c:extLst>
          </c:dPt>
          <c:dPt>
            <c:idx val="6"/>
            <c:invertIfNegative val="0"/>
            <c:bubble3D val="0"/>
            <c:spPr>
              <a:solidFill>
                <a:srgbClr val="EB6851"/>
              </a:solidFill>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28-E484-4CD5-A32C-88363AC2B188}"/>
              </c:ext>
            </c:extLst>
          </c:dPt>
          <c:dLbls>
            <c:dLbl>
              <c:idx val="0"/>
              <c:layout>
                <c:manualLayout>
                  <c:x val="2.6164311878597593E-2"/>
                  <c:y val="0"/>
                </c:manualLayout>
              </c:layout>
              <c:tx>
                <c:rich>
                  <a:bodyPr/>
                  <a:lstStyle/>
                  <a:p>
                    <a:r>
                      <a:rPr lang="en-US"/>
                      <a:t>Zimbabwe</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1E-E484-4CD5-A32C-88363AC2B188}"/>
                </c:ext>
              </c:extLst>
            </c:dLbl>
            <c:dLbl>
              <c:idx val="1"/>
              <c:tx>
                <c:rich>
                  <a:bodyPr/>
                  <a:lstStyle/>
                  <a:p>
                    <a:r>
                      <a:rPr lang="en-US"/>
                      <a:t>China</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20-E484-4CD5-A32C-88363AC2B188}"/>
                </c:ext>
              </c:extLst>
            </c:dLbl>
            <c:dLbl>
              <c:idx val="2"/>
              <c:layout>
                <c:manualLayout>
                  <c:x val="4.1333466927065847E-2"/>
                  <c:y val="-7.7984697066603706E-17"/>
                </c:manualLayout>
              </c:layout>
              <c:tx>
                <c:rich>
                  <a:bodyPr/>
                  <a:lstStyle/>
                  <a:p>
                    <a:r>
                      <a:rPr lang="en-US"/>
                      <a:t>Myanmar</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22-E484-4CD5-A32C-88363AC2B188}"/>
                </c:ext>
              </c:extLst>
            </c:dLbl>
            <c:dLbl>
              <c:idx val="3"/>
              <c:layout>
                <c:manualLayout>
                  <c:x val="3.9989548072705057E-2"/>
                  <c:y val="-4.2537598883170321E-3"/>
                </c:manualLayout>
              </c:layout>
              <c:tx>
                <c:rich>
                  <a:bodyPr/>
                  <a:lstStyle/>
                  <a:p>
                    <a:r>
                      <a:rPr lang="en-US"/>
                      <a:t>Brazil</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24-E484-4CD5-A32C-88363AC2B188}"/>
                </c:ext>
              </c:extLst>
            </c:dLbl>
            <c:dLbl>
              <c:idx val="4"/>
              <c:layout>
                <c:manualLayout>
                  <c:x val="6.3897763578274758E-2"/>
                  <c:y val="0"/>
                </c:manualLayout>
              </c:layout>
              <c:tx>
                <c:rich>
                  <a:bodyPr/>
                  <a:lstStyle/>
                  <a:p>
                    <a:r>
                      <a:rPr lang="en-US"/>
                      <a:t>Australia</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29-E484-4CD5-A32C-88363AC2B188}"/>
                </c:ext>
              </c:extLst>
            </c:dLbl>
            <c:dLbl>
              <c:idx val="5"/>
              <c:layout>
                <c:manualLayout>
                  <c:x val="3.0398463455101232E-2"/>
                  <c:y val="1.6747086174476502E-7"/>
                </c:manualLayout>
              </c:layout>
              <c:tx>
                <c:rich>
                  <a:bodyPr/>
                  <a:lstStyle/>
                  <a:p>
                    <a:r>
                      <a:rPr lang="en-US"/>
                      <a:t>Russia</a:t>
                    </a:r>
                  </a:p>
                </c:rich>
              </c:tx>
              <c:showLegendKey val="0"/>
              <c:showVal val="1"/>
              <c:showCatName val="0"/>
              <c:showSerName val="0"/>
              <c:showPercent val="0"/>
              <c:showBubbleSize val="0"/>
              <c:extLst>
                <c:ext xmlns:c15="http://schemas.microsoft.com/office/drawing/2012/chart" uri="{CE6537A1-D6FC-4f65-9D91-7224C49458BB}">
                  <c15:layout>
                    <c:manualLayout>
                      <c:w val="9.8934605480427165E-2"/>
                      <c:h val="5.6766593180452525E-2"/>
                    </c:manualLayout>
                  </c15:layout>
                  <c15:showDataLabelsRange val="0"/>
                </c:ext>
                <c:ext xmlns:c16="http://schemas.microsoft.com/office/drawing/2014/chart" uri="{C3380CC4-5D6E-409C-BE32-E72D297353CC}">
                  <c16:uniqueId val="{00000026-E484-4CD5-A32C-88363AC2B188}"/>
                </c:ext>
              </c:extLst>
            </c:dLbl>
            <c:dLbl>
              <c:idx val="6"/>
              <c:tx>
                <c:rich>
                  <a:bodyPr/>
                  <a:lstStyle/>
                  <a:p>
                    <a:r>
                      <a:rPr lang="en-US"/>
                      <a:t>China</a:t>
                    </a:r>
                  </a:p>
                </c:rich>
              </c:tx>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28-E484-4CD5-A32C-88363AC2B188}"/>
                </c:ext>
              </c:extLst>
            </c:dLbl>
            <c:spPr>
              <a:noFill/>
              <a:ln>
                <a:noFill/>
              </a:ln>
              <a:effectLst/>
            </c:spPr>
            <c:txPr>
              <a:bodyPr/>
              <a:lstStyle/>
              <a:p>
                <a:pPr>
                  <a:defRPr sz="900"/>
                </a:pPr>
                <a:endParaRPr lang="en-US"/>
              </a:p>
            </c:txP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Sheet1!$A$2:$A$8</c:f>
              <c:strCache>
                <c:ptCount val="7"/>
                <c:pt idx="0">
                  <c:v>Platinum</c:v>
                </c:pt>
                <c:pt idx="1">
                  <c:v>Lithium</c:v>
                </c:pt>
                <c:pt idx="2">
                  <c:v>Rare earths</c:v>
                </c:pt>
                <c:pt idx="3">
                  <c:v>Graphite</c:v>
                </c:pt>
                <c:pt idx="4">
                  <c:v>Cobalt</c:v>
                </c:pt>
                <c:pt idx="5">
                  <c:v>Nickel</c:v>
                </c:pt>
                <c:pt idx="6">
                  <c:v>Copper</c:v>
                </c:pt>
              </c:strCache>
            </c:strRef>
          </c:cat>
          <c:val>
            <c:numRef>
              <c:f>Sheet1!$D$2:$D$8</c:f>
              <c:numCache>
                <c:formatCode>General</c:formatCode>
                <c:ptCount val="7"/>
                <c:pt idx="0">
                  <c:v>8</c:v>
                </c:pt>
                <c:pt idx="1">
                  <c:v>10</c:v>
                </c:pt>
                <c:pt idx="2">
                  <c:v>14</c:v>
                </c:pt>
                <c:pt idx="3">
                  <c:v>12</c:v>
                </c:pt>
                <c:pt idx="4">
                  <c:v>5</c:v>
                </c:pt>
                <c:pt idx="5">
                  <c:v>9</c:v>
                </c:pt>
                <c:pt idx="6">
                  <c:v>10</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2A-E484-4CD5-A32C-88363AC2B188}"/>
            </c:ext>
          </c:extLst>
        </c:ser>
        <c:dLbls>
          <c:showLegendKey val="0"/>
          <c:showVal val="0"/>
          <c:showCatName val="0"/>
          <c:showSerName val="0"/>
          <c:showPercent val="0"/>
          <c:showBubbleSize val="0"/>
        </c:dLbls>
        <c:gapWidth val="61"/>
        <c:overlap val="100"/>
        <c:axId val="725307632"/>
        <c:axId val="725313904"/>
      </c:barChart>
      <c:catAx>
        <c:axId val="725307632"/>
        <c:scaling>
          <c:orientation val="minMax"/>
        </c:scaling>
        <c:delete val="0"/>
        <c:axPos val="l"/>
        <c:numFmt formatCode="General" sourceLinked="1"/>
        <c:majorTickMark val="out"/>
        <c:minorTickMark val="none"/>
        <c:tickLblPos val="low"/>
        <c:spPr>
          <a:ln>
            <a:noFill/>
          </a:ln>
        </c:spPr>
        <c:txPr>
          <a:bodyPr/>
          <a:lstStyle/>
          <a:p>
            <a:pPr>
              <a:defRPr sz="900"/>
            </a:pPr>
            <a:endParaRPr lang="en-US"/>
          </a:p>
        </c:txPr>
        <c:crossAx val="725313904"/>
        <c:crosses val="autoZero"/>
        <c:auto val="1"/>
        <c:lblAlgn val="ctr"/>
        <c:lblOffset val="100"/>
        <c:noMultiLvlLbl val="0"/>
      </c:catAx>
      <c:valAx>
        <c:axId val="725313904"/>
        <c:scaling>
          <c:orientation val="minMax"/>
          <c:max val="100"/>
        </c:scaling>
        <c:delete val="0"/>
        <c:axPos val="b"/>
        <c:majorGridlines>
          <c:spPr>
            <a:ln>
              <a:solidFill>
                <a:srgbClr val="B8BEC6"/>
              </a:solidFill>
            </a:ln>
          </c:spPr>
        </c:majorGridlines>
        <c:numFmt formatCode="General" sourceLinked="1"/>
        <c:majorTickMark val="none"/>
        <c:minorTickMark val="none"/>
        <c:tickLblPos val="nextTo"/>
        <c:spPr>
          <a:ln w="3175">
            <a:noFill/>
          </a:ln>
        </c:spPr>
        <c:crossAx val="725307632"/>
        <c:crosses val="autoZero"/>
        <c:crossBetween val="between"/>
        <c:majorUnit val="20"/>
      </c:valAx>
      <c:spPr>
        <a:noFill/>
        <a:ln>
          <a:noFill/>
        </a:ln>
      </c:spPr>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Sustainable Development Scenario</c:v>
                </c:pt>
              </c:strCache>
            </c:strRef>
          </c:tx>
          <c:spPr>
            <a:solidFill>
              <a:schemeClr val="bg1"/>
            </a:solidFill>
            <a:ln>
              <a:noFill/>
            </a:ln>
            <a:effectLst/>
          </c:spPr>
          <c:invertIfNegative val="0"/>
          <c:cat>
            <c:strRef>
              <c:f>Sheet1!$A$2:$A$8</c:f>
              <c:strCache>
                <c:ptCount val="7"/>
                <c:pt idx="0">
                  <c:v>Lithium</c:v>
                </c:pt>
                <c:pt idx="1">
                  <c:v>Graphite</c:v>
                </c:pt>
                <c:pt idx="2">
                  <c:v>Cobalt</c:v>
                </c:pt>
                <c:pt idx="3">
                  <c:v>Nickel</c:v>
                </c:pt>
                <c:pt idx="4">
                  <c:v>Manganese</c:v>
                </c:pt>
                <c:pt idx="5">
                  <c:v>Rare earth elements</c:v>
                </c:pt>
                <c:pt idx="6">
                  <c:v>Copper</c:v>
                </c:pt>
              </c:strCache>
            </c:strRef>
          </c:cat>
          <c:val>
            <c:numRef>
              <c:f>Sheet1!$B$2:$B$8</c:f>
              <c:numCache>
                <c:formatCode>General</c:formatCode>
                <c:ptCount val="7"/>
                <c:pt idx="0">
                  <c:v>41.9</c:v>
                </c:pt>
                <c:pt idx="1">
                  <c:v>24.7</c:v>
                </c:pt>
                <c:pt idx="2">
                  <c:v>21.3</c:v>
                </c:pt>
                <c:pt idx="3">
                  <c:v>19.399999999999999</c:v>
                </c:pt>
                <c:pt idx="4">
                  <c:v>8.1</c:v>
                </c:pt>
                <c:pt idx="5">
                  <c:v>7.3</c:v>
                </c:pt>
                <c:pt idx="6">
                  <c:v>2.6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D4-45D9-B14D-C2582DB2979C}"/>
            </c:ext>
          </c:extLst>
        </c:ser>
        <c:dLbls>
          <c:showLegendKey val="0"/>
          <c:showVal val="0"/>
          <c:showCatName val="0"/>
          <c:showSerName val="0"/>
          <c:showPercent val="0"/>
          <c:showBubbleSize val="0"/>
        </c:dLbls>
        <c:gapWidth val="83"/>
        <c:overlap val="-27"/>
        <c:axId val="672034264"/>
        <c:axId val="672032624"/>
      </c:barChart>
      <c:lineChart>
        <c:grouping val="standard"/>
        <c:varyColors val="0"/>
        <c:ser>
          <c:idx val="1"/>
          <c:order val="1"/>
          <c:tx>
            <c:strRef>
              <c:f>Sheet1!$C$1</c:f>
              <c:strCache>
                <c:ptCount val="1"/>
                <c:pt idx="0">
                  <c:v>Stated Policies Scenario</c:v>
                </c:pt>
              </c:strCache>
            </c:strRef>
          </c:tx>
          <c:spPr>
            <a:ln w="28575" cap="rnd">
              <a:noFill/>
              <a:round/>
            </a:ln>
            <a:effectLst/>
          </c:spPr>
          <c:marker>
            <c:symbol val="circle"/>
            <c:size val="5"/>
            <c:spPr>
              <a:solidFill>
                <a:schemeClr val="accent1"/>
              </a:solidFill>
              <a:ln w="9525">
                <a:noFill/>
              </a:ln>
              <a:effectLst/>
            </c:spPr>
          </c:marker>
          <c:cat>
            <c:strRef>
              <c:f>Sheet1!$A$2:$A$8</c:f>
              <c:strCache>
                <c:ptCount val="7"/>
                <c:pt idx="0">
                  <c:v>Lithium</c:v>
                </c:pt>
                <c:pt idx="1">
                  <c:v>Graphite</c:v>
                </c:pt>
                <c:pt idx="2">
                  <c:v>Cobalt</c:v>
                </c:pt>
                <c:pt idx="3">
                  <c:v>Nickel</c:v>
                </c:pt>
                <c:pt idx="4">
                  <c:v>Manganese</c:v>
                </c:pt>
                <c:pt idx="5">
                  <c:v>Rare earth elements</c:v>
                </c:pt>
                <c:pt idx="6">
                  <c:v>Copper</c:v>
                </c:pt>
              </c:strCache>
            </c:strRef>
          </c:cat>
          <c:val>
            <c:numRef>
              <c:f>Sheet1!$C$2:$C$8</c:f>
              <c:numCache>
                <c:formatCode>General</c:formatCode>
                <c:ptCount val="7"/>
                <c:pt idx="0">
                  <c:v>12.8</c:v>
                </c:pt>
                <c:pt idx="1">
                  <c:v>7.7</c:v>
                </c:pt>
                <c:pt idx="2">
                  <c:v>6.4</c:v>
                </c:pt>
                <c:pt idx="3">
                  <c:v>6.5</c:v>
                </c:pt>
                <c:pt idx="4">
                  <c:v>3</c:v>
                </c:pt>
                <c:pt idx="5">
                  <c:v>3.4</c:v>
                </c:pt>
                <c:pt idx="6">
                  <c:v>1.7</c:v>
                </c:pt>
              </c:numCache>
            </c:numRef>
          </c:val>
          <c:smooth val="0"/>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DDD4-45D9-B14D-C2582DB2979C}"/>
            </c:ext>
          </c:extLst>
        </c:ser>
        <c:dLbls>
          <c:showLegendKey val="0"/>
          <c:showVal val="0"/>
          <c:showCatName val="0"/>
          <c:showSerName val="0"/>
          <c:showPercent val="0"/>
          <c:showBubbleSize val="0"/>
        </c:dLbls>
        <c:marker val="1"/>
        <c:smooth val="0"/>
        <c:axId val="672034264"/>
        <c:axId val="672032624"/>
      </c:lineChart>
      <c:catAx>
        <c:axId val="672034264"/>
        <c:scaling>
          <c:orientation val="minMax"/>
        </c:scaling>
        <c:delete val="0"/>
        <c:axPos val="b"/>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72032624"/>
        <c:crosses val="autoZero"/>
        <c:auto val="1"/>
        <c:lblAlgn val="ctr"/>
        <c:lblOffset val="100"/>
        <c:noMultiLvlLbl val="0"/>
      </c:catAx>
      <c:valAx>
        <c:axId val="6720326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72034264"/>
        <c:crosses val="autoZero"/>
        <c:crossBetween val="between"/>
      </c:valAx>
      <c:spPr>
        <a:noFill/>
        <a:ln>
          <a:noFill/>
        </a:ln>
        <a:effectLst/>
      </c:spPr>
    </c:plotArea>
    <c:legend>
      <c:legendPos val="b"/>
      <c:layout>
        <c:manualLayout>
          <c:xMode val="edge"/>
          <c:yMode val="edge"/>
          <c:x val="4.0962739173264068E-2"/>
          <c:y val="0.90887704399563918"/>
          <c:w val="0.89999997628043549"/>
          <c:h val="6.385229794405619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84D0F5"/>
            </a:solidFill>
            <a:ln>
              <a:noFill/>
            </a:ln>
            <a:effectLst/>
          </c:spPr>
          <c:invertIfNegative val="0"/>
          <c:cat>
            <c:strRef>
              <c:f>Sheet1!$A$2:$A$11</c:f>
              <c:strCache>
                <c:ptCount val="10"/>
                <c:pt idx="0">
                  <c:v>Bangalore</c:v>
                </c:pt>
                <c:pt idx="1">
                  <c:v>Delhi</c:v>
                </c:pt>
                <c:pt idx="2">
                  <c:v>Shanghai</c:v>
                </c:pt>
                <c:pt idx="3">
                  <c:v>Beijing</c:v>
                </c:pt>
                <c:pt idx="4">
                  <c:v>Shenzhen</c:v>
                </c:pt>
                <c:pt idx="5">
                  <c:v>Mumbai</c:v>
                </c:pt>
                <c:pt idx="6">
                  <c:v>Rio de Janeiro</c:v>
                </c:pt>
                <c:pt idx="7">
                  <c:v>Paris </c:v>
                </c:pt>
                <c:pt idx="8">
                  <c:v>Los Angeles</c:v>
                </c:pt>
                <c:pt idx="9">
                  <c:v>Tokyo</c:v>
                </c:pt>
              </c:strCache>
            </c:strRef>
          </c:cat>
          <c:val>
            <c:numRef>
              <c:f>Sheet1!$B$2:$B$11</c:f>
              <c:numCache>
                <c:formatCode>0.00%</c:formatCode>
                <c:ptCount val="10"/>
                <c:pt idx="0">
                  <c:v>0.49</c:v>
                </c:pt>
                <c:pt idx="1">
                  <c:v>0.38</c:v>
                </c:pt>
                <c:pt idx="2">
                  <c:v>0.33</c:v>
                </c:pt>
                <c:pt idx="3">
                  <c:v>0.24</c:v>
                </c:pt>
                <c:pt idx="4">
                  <c:v>0.21</c:v>
                </c:pt>
                <c:pt idx="5">
                  <c:v>0.12</c:v>
                </c:pt>
                <c:pt idx="6">
                  <c:v>0.09</c:v>
                </c:pt>
                <c:pt idx="7">
                  <c:v>0.05</c:v>
                </c:pt>
                <c:pt idx="8">
                  <c:v>0.02</c:v>
                </c:pt>
                <c:pt idx="9">
                  <c:v>0.01</c:v>
                </c:pt>
              </c:numCache>
            </c:numRef>
          </c:val>
          <c:extLst>
            <c:ext xmlns:c16="http://schemas.microsoft.com/office/drawing/2014/chart" uri="{C3380CC4-5D6E-409C-BE32-E72D297353CC}">
              <c16:uniqueId val="{00000000-E4EE-46D0-BFD2-8584ED39D0BA}"/>
            </c:ext>
          </c:extLst>
        </c:ser>
        <c:dLbls>
          <c:showLegendKey val="0"/>
          <c:showVal val="0"/>
          <c:showCatName val="0"/>
          <c:showSerName val="0"/>
          <c:showPercent val="0"/>
          <c:showBubbleSize val="0"/>
        </c:dLbls>
        <c:gapWidth val="30"/>
        <c:overlap val="-92"/>
        <c:axId val="785564376"/>
        <c:axId val="785564704"/>
      </c:barChart>
      <c:catAx>
        <c:axId val="7855643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785564704"/>
        <c:crosses val="autoZero"/>
        <c:auto val="1"/>
        <c:lblAlgn val="ctr"/>
        <c:lblOffset val="100"/>
        <c:noMultiLvlLbl val="0"/>
      </c:catAx>
      <c:valAx>
        <c:axId val="785564704"/>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85564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84D0F5"/>
            </a:solidFill>
            <a:ln>
              <a:noFill/>
            </a:ln>
            <a:effectLst/>
          </c:spPr>
          <c:invertIfNegative val="0"/>
          <c:dPt>
            <c:idx val="1"/>
            <c:invertIfNegative val="0"/>
            <c:bubble3D val="0"/>
            <c:spPr>
              <a:solidFill>
                <a:srgbClr val="84D0F5"/>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102-422F-A074-7886CBBEB7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China</c:v>
                </c:pt>
                <c:pt idx="1">
                  <c:v>India</c:v>
                </c:pt>
                <c:pt idx="2">
                  <c:v>United Kingdom</c:v>
                </c:pt>
                <c:pt idx="3">
                  <c:v>Germany</c:v>
                </c:pt>
                <c:pt idx="4">
                  <c:v>Canada</c:v>
                </c:pt>
                <c:pt idx="5">
                  <c:v>Israel</c:v>
                </c:pt>
                <c:pt idx="6">
                  <c:v>France</c:v>
                </c:pt>
                <c:pt idx="7">
                  <c:v>Singapore</c:v>
                </c:pt>
                <c:pt idx="8">
                  <c:v>Brazil</c:v>
                </c:pt>
                <c:pt idx="9">
                  <c:v>Mexico</c:v>
                </c:pt>
                <c:pt idx="10">
                  <c:v>South Korea</c:v>
                </c:pt>
              </c:strCache>
            </c:strRef>
          </c:cat>
          <c:val>
            <c:numRef>
              <c:f>Sheet1!$B$2:$B$12</c:f>
              <c:numCache>
                <c:formatCode>General</c:formatCode>
                <c:ptCount val="11"/>
                <c:pt idx="0">
                  <c:v>52</c:v>
                </c:pt>
                <c:pt idx="1">
                  <c:v>51</c:v>
                </c:pt>
                <c:pt idx="2">
                  <c:v>29</c:v>
                </c:pt>
                <c:pt idx="3">
                  <c:v>21</c:v>
                </c:pt>
                <c:pt idx="4">
                  <c:v>19</c:v>
                </c:pt>
                <c:pt idx="5">
                  <c:v>18</c:v>
                </c:pt>
                <c:pt idx="6">
                  <c:v>17</c:v>
                </c:pt>
                <c:pt idx="7">
                  <c:v>12</c:v>
                </c:pt>
                <c:pt idx="8">
                  <c:v>8</c:v>
                </c:pt>
                <c:pt idx="9">
                  <c:v>7</c:v>
                </c:pt>
                <c:pt idx="10">
                  <c:v>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102-422F-A074-7886CBBEB7DB}"/>
            </c:ext>
          </c:extLst>
        </c:ser>
        <c:dLbls>
          <c:showLegendKey val="0"/>
          <c:showVal val="0"/>
          <c:showCatName val="0"/>
          <c:showSerName val="0"/>
          <c:showPercent val="0"/>
          <c:showBubbleSize val="0"/>
        </c:dLbls>
        <c:gapWidth val="49"/>
        <c:overlap val="-27"/>
        <c:axId val="470121680"/>
        <c:axId val="470116432"/>
      </c:barChart>
      <c:catAx>
        <c:axId val="4701216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470116432"/>
        <c:crosses val="autoZero"/>
        <c:auto val="1"/>
        <c:lblAlgn val="ctr"/>
        <c:lblOffset val="100"/>
        <c:noMultiLvlLbl val="0"/>
      </c:catAx>
      <c:valAx>
        <c:axId val="47011643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rgbClr val="000000"/>
                    </a:solidFill>
                    <a:latin typeface="HelveticaNeue LT 55 Roman" panose="020B0604020202020204" pitchFamily="34" charset="0"/>
                    <a:ea typeface="+mn-ea"/>
                    <a:cs typeface="+mn-cs"/>
                  </a:defRPr>
                </a:pPr>
                <a:r>
                  <a:rPr lang="en-GB" sz="900" dirty="0">
                    <a:solidFill>
                      <a:srgbClr val="000000"/>
                    </a:solidFill>
                    <a:latin typeface="Arial" panose="020B0604020202020204" pitchFamily="34" charset="0"/>
                    <a:cs typeface="Arial" panose="020B0604020202020204" pitchFamily="34" charset="0"/>
                  </a:rPr>
                  <a:t>No. of companies</a:t>
                </a:r>
              </a:p>
            </c:rich>
          </c:tx>
          <c:layout>
            <c:manualLayout>
              <c:xMode val="edge"/>
              <c:yMode val="edge"/>
              <c:x val="7.3964497041420114E-3"/>
              <c:y val="0.2493022839505940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rgbClr val="000000"/>
                  </a:solidFill>
                  <a:latin typeface="HelveticaNeue LT 55 Roman" panose="020B0604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470121680"/>
        <c:crosses val="autoZero"/>
        <c:crossBetween val="between"/>
        <c:majorUnit val="10"/>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435007425603321E-2"/>
          <c:y val="2.5973790496221789E-2"/>
          <c:w val="0.9463755069136377"/>
          <c:h val="0.83477243631046549"/>
        </c:manualLayout>
      </c:layout>
      <c:areaChart>
        <c:grouping val="standard"/>
        <c:varyColors val="0"/>
        <c:ser>
          <c:idx val="4"/>
          <c:order val="4"/>
          <c:tx>
            <c:strRef>
              <c:f>Sheet1!$F$1</c:f>
              <c:strCache>
                <c:ptCount val="1"/>
                <c:pt idx="0">
                  <c:v>China</c:v>
                </c:pt>
              </c:strCache>
            </c:strRef>
          </c:tx>
          <c:spPr>
            <a:solidFill>
              <a:srgbClr val="84D0F5"/>
            </a:solidFill>
            <a:ln>
              <a:solidFill>
                <a:srgbClr val="84D0F5"/>
              </a:solidFill>
            </a:ln>
          </c:spPr>
          <c:cat>
            <c:numRef>
              <c:f>Sheet1!$A$2:$A$172</c:f>
              <c:numCache>
                <c:formatCode>mmm\-yy</c:formatCode>
                <c:ptCount val="171"/>
                <c:pt idx="0">
                  <c:v>39814</c:v>
                </c:pt>
                <c:pt idx="1">
                  <c:v>39845</c:v>
                </c:pt>
                <c:pt idx="2">
                  <c:v>39873</c:v>
                </c:pt>
                <c:pt idx="3">
                  <c:v>39904</c:v>
                </c:pt>
                <c:pt idx="4">
                  <c:v>39934</c:v>
                </c:pt>
                <c:pt idx="5">
                  <c:v>39965</c:v>
                </c:pt>
                <c:pt idx="6">
                  <c:v>39995</c:v>
                </c:pt>
                <c:pt idx="7">
                  <c:v>40026</c:v>
                </c:pt>
                <c:pt idx="8">
                  <c:v>40057</c:v>
                </c:pt>
                <c:pt idx="9">
                  <c:v>40087</c:v>
                </c:pt>
                <c:pt idx="10">
                  <c:v>40118</c:v>
                </c:pt>
                <c:pt idx="11">
                  <c:v>40148</c:v>
                </c:pt>
                <c:pt idx="12">
                  <c:v>40179</c:v>
                </c:pt>
                <c:pt idx="13">
                  <c:v>40210</c:v>
                </c:pt>
                <c:pt idx="14">
                  <c:v>40238</c:v>
                </c:pt>
                <c:pt idx="15">
                  <c:v>40269</c:v>
                </c:pt>
                <c:pt idx="16">
                  <c:v>40299</c:v>
                </c:pt>
                <c:pt idx="17">
                  <c:v>40330</c:v>
                </c:pt>
                <c:pt idx="18">
                  <c:v>40360</c:v>
                </c:pt>
                <c:pt idx="19">
                  <c:v>40391</c:v>
                </c:pt>
                <c:pt idx="20">
                  <c:v>40422</c:v>
                </c:pt>
                <c:pt idx="21">
                  <c:v>40452</c:v>
                </c:pt>
                <c:pt idx="22">
                  <c:v>40483</c:v>
                </c:pt>
                <c:pt idx="23">
                  <c:v>40513</c:v>
                </c:pt>
                <c:pt idx="24">
                  <c:v>40544</c:v>
                </c:pt>
                <c:pt idx="25">
                  <c:v>40575</c:v>
                </c:pt>
                <c:pt idx="26">
                  <c:v>40603</c:v>
                </c:pt>
                <c:pt idx="27">
                  <c:v>40634</c:v>
                </c:pt>
                <c:pt idx="28">
                  <c:v>40664</c:v>
                </c:pt>
                <c:pt idx="29">
                  <c:v>40695</c:v>
                </c:pt>
                <c:pt idx="30">
                  <c:v>40725</c:v>
                </c:pt>
                <c:pt idx="31">
                  <c:v>40756</c:v>
                </c:pt>
                <c:pt idx="32">
                  <c:v>40787</c:v>
                </c:pt>
                <c:pt idx="33">
                  <c:v>40817</c:v>
                </c:pt>
                <c:pt idx="34">
                  <c:v>40848</c:v>
                </c:pt>
                <c:pt idx="35">
                  <c:v>40878</c:v>
                </c:pt>
                <c:pt idx="36">
                  <c:v>40909</c:v>
                </c:pt>
                <c:pt idx="37">
                  <c:v>40940</c:v>
                </c:pt>
                <c:pt idx="38">
                  <c:v>40969</c:v>
                </c:pt>
                <c:pt idx="39">
                  <c:v>41000</c:v>
                </c:pt>
                <c:pt idx="40">
                  <c:v>41030</c:v>
                </c:pt>
                <c:pt idx="41">
                  <c:v>41061</c:v>
                </c:pt>
                <c:pt idx="42">
                  <c:v>41091</c:v>
                </c:pt>
                <c:pt idx="43">
                  <c:v>41122</c:v>
                </c:pt>
                <c:pt idx="44">
                  <c:v>41153</c:v>
                </c:pt>
                <c:pt idx="45">
                  <c:v>41183</c:v>
                </c:pt>
                <c:pt idx="46">
                  <c:v>41214</c:v>
                </c:pt>
                <c:pt idx="47">
                  <c:v>41244</c:v>
                </c:pt>
                <c:pt idx="48">
                  <c:v>41275</c:v>
                </c:pt>
                <c:pt idx="49">
                  <c:v>41306</c:v>
                </c:pt>
                <c:pt idx="50">
                  <c:v>41334</c:v>
                </c:pt>
                <c:pt idx="51">
                  <c:v>41365</c:v>
                </c:pt>
                <c:pt idx="52">
                  <c:v>41395</c:v>
                </c:pt>
                <c:pt idx="53">
                  <c:v>41426</c:v>
                </c:pt>
                <c:pt idx="54">
                  <c:v>41456</c:v>
                </c:pt>
                <c:pt idx="55">
                  <c:v>41487</c:v>
                </c:pt>
                <c:pt idx="56">
                  <c:v>41518</c:v>
                </c:pt>
                <c:pt idx="57">
                  <c:v>41548</c:v>
                </c:pt>
                <c:pt idx="58">
                  <c:v>41579</c:v>
                </c:pt>
                <c:pt idx="59">
                  <c:v>41609</c:v>
                </c:pt>
                <c:pt idx="60">
                  <c:v>41640</c:v>
                </c:pt>
                <c:pt idx="61">
                  <c:v>41671</c:v>
                </c:pt>
                <c:pt idx="62">
                  <c:v>41699</c:v>
                </c:pt>
                <c:pt idx="63">
                  <c:v>41730</c:v>
                </c:pt>
                <c:pt idx="64">
                  <c:v>41760</c:v>
                </c:pt>
                <c:pt idx="65">
                  <c:v>41791</c:v>
                </c:pt>
                <c:pt idx="66">
                  <c:v>41821</c:v>
                </c:pt>
                <c:pt idx="67">
                  <c:v>41852</c:v>
                </c:pt>
                <c:pt idx="68">
                  <c:v>41883</c:v>
                </c:pt>
                <c:pt idx="69">
                  <c:v>41913</c:v>
                </c:pt>
                <c:pt idx="70">
                  <c:v>41944</c:v>
                </c:pt>
                <c:pt idx="71">
                  <c:v>41974</c:v>
                </c:pt>
                <c:pt idx="72">
                  <c:v>42005</c:v>
                </c:pt>
                <c:pt idx="73">
                  <c:v>42036</c:v>
                </c:pt>
                <c:pt idx="74">
                  <c:v>42064</c:v>
                </c:pt>
                <c:pt idx="75">
                  <c:v>42095</c:v>
                </c:pt>
                <c:pt idx="76">
                  <c:v>42125</c:v>
                </c:pt>
                <c:pt idx="77">
                  <c:v>42156</c:v>
                </c:pt>
                <c:pt idx="78">
                  <c:v>42186</c:v>
                </c:pt>
                <c:pt idx="79">
                  <c:v>42217</c:v>
                </c:pt>
                <c:pt idx="80">
                  <c:v>42248</c:v>
                </c:pt>
                <c:pt idx="81">
                  <c:v>42278</c:v>
                </c:pt>
                <c:pt idx="82">
                  <c:v>42309</c:v>
                </c:pt>
                <c:pt idx="83">
                  <c:v>42339</c:v>
                </c:pt>
                <c:pt idx="84">
                  <c:v>42370</c:v>
                </c:pt>
                <c:pt idx="85">
                  <c:v>42401</c:v>
                </c:pt>
                <c:pt idx="86">
                  <c:v>42430</c:v>
                </c:pt>
                <c:pt idx="87">
                  <c:v>42461</c:v>
                </c:pt>
                <c:pt idx="88">
                  <c:v>42491</c:v>
                </c:pt>
                <c:pt idx="89">
                  <c:v>42522</c:v>
                </c:pt>
                <c:pt idx="90">
                  <c:v>42552</c:v>
                </c:pt>
                <c:pt idx="91">
                  <c:v>42583</c:v>
                </c:pt>
                <c:pt idx="92">
                  <c:v>42614</c:v>
                </c:pt>
                <c:pt idx="93">
                  <c:v>42644</c:v>
                </c:pt>
                <c:pt idx="94">
                  <c:v>42675</c:v>
                </c:pt>
                <c:pt idx="95">
                  <c:v>42705</c:v>
                </c:pt>
                <c:pt idx="96">
                  <c:v>42736</c:v>
                </c:pt>
                <c:pt idx="97">
                  <c:v>42767</c:v>
                </c:pt>
                <c:pt idx="98">
                  <c:v>42795</c:v>
                </c:pt>
                <c:pt idx="99">
                  <c:v>42826</c:v>
                </c:pt>
                <c:pt idx="100">
                  <c:v>42856</c:v>
                </c:pt>
                <c:pt idx="101">
                  <c:v>42887</c:v>
                </c:pt>
                <c:pt idx="102">
                  <c:v>42917</c:v>
                </c:pt>
                <c:pt idx="103">
                  <c:v>42948</c:v>
                </c:pt>
                <c:pt idx="104">
                  <c:v>42979</c:v>
                </c:pt>
                <c:pt idx="105">
                  <c:v>43009</c:v>
                </c:pt>
                <c:pt idx="106">
                  <c:v>43040</c:v>
                </c:pt>
                <c:pt idx="107">
                  <c:v>43070</c:v>
                </c:pt>
                <c:pt idx="108">
                  <c:v>43101</c:v>
                </c:pt>
                <c:pt idx="109">
                  <c:v>43132</c:v>
                </c:pt>
                <c:pt idx="110">
                  <c:v>43160</c:v>
                </c:pt>
                <c:pt idx="111">
                  <c:v>43191</c:v>
                </c:pt>
                <c:pt idx="112">
                  <c:v>43221</c:v>
                </c:pt>
                <c:pt idx="113">
                  <c:v>43252</c:v>
                </c:pt>
                <c:pt idx="114">
                  <c:v>43282</c:v>
                </c:pt>
                <c:pt idx="115">
                  <c:v>43313</c:v>
                </c:pt>
                <c:pt idx="116">
                  <c:v>43344</c:v>
                </c:pt>
                <c:pt idx="117">
                  <c:v>43374</c:v>
                </c:pt>
                <c:pt idx="118">
                  <c:v>43405</c:v>
                </c:pt>
                <c:pt idx="119">
                  <c:v>43435</c:v>
                </c:pt>
                <c:pt idx="120">
                  <c:v>43466</c:v>
                </c:pt>
                <c:pt idx="121">
                  <c:v>43497</c:v>
                </c:pt>
                <c:pt idx="122">
                  <c:v>43525</c:v>
                </c:pt>
                <c:pt idx="123">
                  <c:v>43556</c:v>
                </c:pt>
                <c:pt idx="124">
                  <c:v>43586</c:v>
                </c:pt>
                <c:pt idx="125">
                  <c:v>43617</c:v>
                </c:pt>
                <c:pt idx="126">
                  <c:v>43647</c:v>
                </c:pt>
                <c:pt idx="127">
                  <c:v>43678</c:v>
                </c:pt>
                <c:pt idx="128">
                  <c:v>43709</c:v>
                </c:pt>
                <c:pt idx="129">
                  <c:v>43739</c:v>
                </c:pt>
                <c:pt idx="130">
                  <c:v>43770</c:v>
                </c:pt>
                <c:pt idx="131">
                  <c:v>43800</c:v>
                </c:pt>
                <c:pt idx="132">
                  <c:v>43831</c:v>
                </c:pt>
                <c:pt idx="133">
                  <c:v>43862</c:v>
                </c:pt>
                <c:pt idx="134">
                  <c:v>43891</c:v>
                </c:pt>
                <c:pt idx="135">
                  <c:v>43922</c:v>
                </c:pt>
                <c:pt idx="136">
                  <c:v>43952</c:v>
                </c:pt>
                <c:pt idx="137">
                  <c:v>43983</c:v>
                </c:pt>
                <c:pt idx="138">
                  <c:v>44013</c:v>
                </c:pt>
                <c:pt idx="139">
                  <c:v>44044</c:v>
                </c:pt>
                <c:pt idx="140">
                  <c:v>44075</c:v>
                </c:pt>
                <c:pt idx="141">
                  <c:v>44105</c:v>
                </c:pt>
                <c:pt idx="142">
                  <c:v>44136</c:v>
                </c:pt>
                <c:pt idx="143">
                  <c:v>44166</c:v>
                </c:pt>
                <c:pt idx="144">
                  <c:v>44197</c:v>
                </c:pt>
                <c:pt idx="145">
                  <c:v>44228</c:v>
                </c:pt>
                <c:pt idx="146">
                  <c:v>44256</c:v>
                </c:pt>
                <c:pt idx="147">
                  <c:v>44287</c:v>
                </c:pt>
                <c:pt idx="148">
                  <c:v>44317</c:v>
                </c:pt>
                <c:pt idx="149">
                  <c:v>44348</c:v>
                </c:pt>
                <c:pt idx="150">
                  <c:v>44378</c:v>
                </c:pt>
                <c:pt idx="151">
                  <c:v>44409</c:v>
                </c:pt>
                <c:pt idx="152">
                  <c:v>44440</c:v>
                </c:pt>
                <c:pt idx="153">
                  <c:v>44470</c:v>
                </c:pt>
                <c:pt idx="154">
                  <c:v>44501</c:v>
                </c:pt>
                <c:pt idx="155">
                  <c:v>44531</c:v>
                </c:pt>
                <c:pt idx="156">
                  <c:v>44562</c:v>
                </c:pt>
                <c:pt idx="157">
                  <c:v>44593</c:v>
                </c:pt>
                <c:pt idx="158">
                  <c:v>44621</c:v>
                </c:pt>
                <c:pt idx="159">
                  <c:v>44652</c:v>
                </c:pt>
                <c:pt idx="160">
                  <c:v>44682</c:v>
                </c:pt>
                <c:pt idx="161">
                  <c:v>44713</c:v>
                </c:pt>
                <c:pt idx="162">
                  <c:v>44743</c:v>
                </c:pt>
                <c:pt idx="163">
                  <c:v>44774</c:v>
                </c:pt>
                <c:pt idx="164">
                  <c:v>44805</c:v>
                </c:pt>
                <c:pt idx="165">
                  <c:v>44835</c:v>
                </c:pt>
                <c:pt idx="166">
                  <c:v>44866</c:v>
                </c:pt>
                <c:pt idx="167">
                  <c:v>44896</c:v>
                </c:pt>
                <c:pt idx="168">
                  <c:v>44927</c:v>
                </c:pt>
                <c:pt idx="169">
                  <c:v>44958</c:v>
                </c:pt>
                <c:pt idx="170">
                  <c:v>44986</c:v>
                </c:pt>
              </c:numCache>
            </c:numRef>
          </c:cat>
          <c:val>
            <c:numRef>
              <c:f>Sheet1!$F$2:$F$172</c:f>
              <c:numCache>
                <c:formatCode>0.0</c:formatCode>
                <c:ptCount val="171"/>
                <c:pt idx="0">
                  <c:v>100</c:v>
                </c:pt>
                <c:pt idx="1">
                  <c:v>100.98825644841476</c:v>
                </c:pt>
                <c:pt idx="2">
                  <c:v>109.14064535142654</c:v>
                </c:pt>
                <c:pt idx="3">
                  <c:v>103.26414466862479</c:v>
                </c:pt>
                <c:pt idx="4">
                  <c:v>99.675915455252593</c:v>
                </c:pt>
                <c:pt idx="5">
                  <c:v>102.83630883496728</c:v>
                </c:pt>
                <c:pt idx="6">
                  <c:v>105.63131829201895</c:v>
                </c:pt>
                <c:pt idx="7">
                  <c:v>105.67825956003618</c:v>
                </c:pt>
                <c:pt idx="8">
                  <c:v>114.56408315428652</c:v>
                </c:pt>
                <c:pt idx="9">
                  <c:v>116.53060888931259</c:v>
                </c:pt>
                <c:pt idx="10">
                  <c:v>117.43040610484445</c:v>
                </c:pt>
                <c:pt idx="11">
                  <c:v>133.48077730307725</c:v>
                </c:pt>
                <c:pt idx="12">
                  <c:v>134.19405774974749</c:v>
                </c:pt>
                <c:pt idx="13">
                  <c:v>135.51769445369544</c:v>
                </c:pt>
                <c:pt idx="14">
                  <c:v>130.81681213798586</c:v>
                </c:pt>
                <c:pt idx="15">
                  <c:v>134.3001429538904</c:v>
                </c:pt>
                <c:pt idx="16">
                  <c:v>145.64864769158774</c:v>
                </c:pt>
                <c:pt idx="17">
                  <c:v>147.70382078591183</c:v>
                </c:pt>
                <c:pt idx="18">
                  <c:v>144.06720353028592</c:v>
                </c:pt>
                <c:pt idx="19">
                  <c:v>141.5050158441374</c:v>
                </c:pt>
                <c:pt idx="20">
                  <c:v>143.46005236283651</c:v>
                </c:pt>
                <c:pt idx="21">
                  <c:v>143.89617140021471</c:v>
                </c:pt>
                <c:pt idx="22">
                  <c:v>158.49531450061275</c:v>
                </c:pt>
                <c:pt idx="23">
                  <c:v>156.18558113433855</c:v>
                </c:pt>
                <c:pt idx="24">
                  <c:v>166.01008833830375</c:v>
                </c:pt>
                <c:pt idx="25">
                  <c:v>167.01621986042713</c:v>
                </c:pt>
                <c:pt idx="26">
                  <c:v>174.39644378148148</c:v>
                </c:pt>
                <c:pt idx="27">
                  <c:v>175.39789255316089</c:v>
                </c:pt>
                <c:pt idx="28">
                  <c:v>170.95594702630385</c:v>
                </c:pt>
                <c:pt idx="29">
                  <c:v>172.66595307040419</c:v>
                </c:pt>
                <c:pt idx="30">
                  <c:v>179.27796919273786</c:v>
                </c:pt>
                <c:pt idx="31">
                  <c:v>182.69628066735578</c:v>
                </c:pt>
                <c:pt idx="32">
                  <c:v>173.64994778740336</c:v>
                </c:pt>
                <c:pt idx="33">
                  <c:v>173.80114215564311</c:v>
                </c:pt>
                <c:pt idx="34">
                  <c:v>182.68948065096916</c:v>
                </c:pt>
                <c:pt idx="35">
                  <c:v>174.01768458199342</c:v>
                </c:pt>
                <c:pt idx="36">
                  <c:v>168.78706349021522</c:v>
                </c:pt>
                <c:pt idx="37">
                  <c:v>170.986236749055</c:v>
                </c:pt>
                <c:pt idx="38">
                  <c:v>184.66286159358259</c:v>
                </c:pt>
                <c:pt idx="39">
                  <c:v>179.36166089003765</c:v>
                </c:pt>
                <c:pt idx="40">
                  <c:v>192.45822459486538</c:v>
                </c:pt>
                <c:pt idx="41">
                  <c:v>192.43478724561146</c:v>
                </c:pt>
                <c:pt idx="42">
                  <c:v>182.01921001932729</c:v>
                </c:pt>
                <c:pt idx="43">
                  <c:v>185.70393994195354</c:v>
                </c:pt>
                <c:pt idx="44">
                  <c:v>194.26355985176323</c:v>
                </c:pt>
                <c:pt idx="45">
                  <c:v>194.15887386664895</c:v>
                </c:pt>
                <c:pt idx="46">
                  <c:v>184.10345492957953</c:v>
                </c:pt>
                <c:pt idx="47">
                  <c:v>198.85269842881726</c:v>
                </c:pt>
                <c:pt idx="48">
                  <c:v>208.61770765722031</c:v>
                </c:pt>
                <c:pt idx="49">
                  <c:v>210.44968606510702</c:v>
                </c:pt>
                <c:pt idx="50">
                  <c:v>203.74072209375495</c:v>
                </c:pt>
                <c:pt idx="51">
                  <c:v>204.07139456126058</c:v>
                </c:pt>
                <c:pt idx="52">
                  <c:v>194.52778103816811</c:v>
                </c:pt>
                <c:pt idx="53">
                  <c:v>190.25950176348567</c:v>
                </c:pt>
                <c:pt idx="54">
                  <c:v>191.88114596701743</c:v>
                </c:pt>
                <c:pt idx="55">
                  <c:v>198.15442731386634</c:v>
                </c:pt>
                <c:pt idx="56">
                  <c:v>191.82533218458923</c:v>
                </c:pt>
                <c:pt idx="57">
                  <c:v>200.26610743545331</c:v>
                </c:pt>
                <c:pt idx="58">
                  <c:v>206.85101876536191</c:v>
                </c:pt>
                <c:pt idx="59">
                  <c:v>202.6170641415124</c:v>
                </c:pt>
                <c:pt idx="60">
                  <c:v>198.47226842982991</c:v>
                </c:pt>
                <c:pt idx="61">
                  <c:v>198.99275152076098</c:v>
                </c:pt>
                <c:pt idx="62">
                  <c:v>203.06791285229036</c:v>
                </c:pt>
                <c:pt idx="63">
                  <c:v>210.24168978065009</c:v>
                </c:pt>
                <c:pt idx="64">
                  <c:v>208.37182647232689</c:v>
                </c:pt>
                <c:pt idx="65">
                  <c:v>204.59812609072557</c:v>
                </c:pt>
                <c:pt idx="66">
                  <c:v>222.84857397861916</c:v>
                </c:pt>
                <c:pt idx="67">
                  <c:v>217.73176181761781</c:v>
                </c:pt>
                <c:pt idx="68">
                  <c:v>218.22191658690605</c:v>
                </c:pt>
                <c:pt idx="69">
                  <c:v>220.15142047764922</c:v>
                </c:pt>
                <c:pt idx="70">
                  <c:v>216.80528490504503</c:v>
                </c:pt>
                <c:pt idx="71">
                  <c:v>214.37496280024848</c:v>
                </c:pt>
                <c:pt idx="72">
                  <c:v>226.45517176026138</c:v>
                </c:pt>
                <c:pt idx="73">
                  <c:v>226.77144582872461</c:v>
                </c:pt>
                <c:pt idx="74">
                  <c:v>177.59173360183024</c:v>
                </c:pt>
                <c:pt idx="75">
                  <c:v>196.98035957352224</c:v>
                </c:pt>
                <c:pt idx="76">
                  <c:v>205.77980303542503</c:v>
                </c:pt>
                <c:pt idx="77">
                  <c:v>212.57371957219732</c:v>
                </c:pt>
                <c:pt idx="78">
                  <c:v>203.94027852707774</c:v>
                </c:pt>
                <c:pt idx="79">
                  <c:v>202.71021082565014</c:v>
                </c:pt>
                <c:pt idx="80">
                  <c:v>211.07835774276649</c:v>
                </c:pt>
                <c:pt idx="81">
                  <c:v>204.34786626890039</c:v>
                </c:pt>
                <c:pt idx="82">
                  <c:v>197.98837122468328</c:v>
                </c:pt>
                <c:pt idx="83">
                  <c:v>209.20651785920606</c:v>
                </c:pt>
                <c:pt idx="84">
                  <c:v>190.37923053660884</c:v>
                </c:pt>
                <c:pt idx="85">
                  <c:v>190.5401765726279</c:v>
                </c:pt>
                <c:pt idx="86">
                  <c:v>199.39621267356711</c:v>
                </c:pt>
                <c:pt idx="87">
                  <c:v>196.1772200383848</c:v>
                </c:pt>
                <c:pt idx="88">
                  <c:v>195.10089791578667</c:v>
                </c:pt>
                <c:pt idx="89">
                  <c:v>195.12637960011406</c:v>
                </c:pt>
                <c:pt idx="90">
                  <c:v>191.25784694794325</c:v>
                </c:pt>
                <c:pt idx="91">
                  <c:v>197.14378142283203</c:v>
                </c:pt>
                <c:pt idx="92">
                  <c:v>189.48297852857345</c:v>
                </c:pt>
                <c:pt idx="93">
                  <c:v>191.45309500815145</c:v>
                </c:pt>
                <c:pt idx="94">
                  <c:v>195.3020634015266</c:v>
                </c:pt>
                <c:pt idx="95">
                  <c:v>194.35762660665642</c:v>
                </c:pt>
                <c:pt idx="96">
                  <c:v>186.72036613484661</c:v>
                </c:pt>
                <c:pt idx="97">
                  <c:v>186.87640298882292</c:v>
                </c:pt>
                <c:pt idx="98">
                  <c:v>226.88839627615675</c:v>
                </c:pt>
                <c:pt idx="99">
                  <c:v>205.3684170730366</c:v>
                </c:pt>
                <c:pt idx="100">
                  <c:v>205.4519420393531</c:v>
                </c:pt>
                <c:pt idx="101">
                  <c:v>208.60278327664366</c:v>
                </c:pt>
                <c:pt idx="102">
                  <c:v>204.75548428818828</c:v>
                </c:pt>
                <c:pt idx="103">
                  <c:v>205.95457584072</c:v>
                </c:pt>
                <c:pt idx="104">
                  <c:v>203.5185559016528</c:v>
                </c:pt>
                <c:pt idx="105">
                  <c:v>204.00647436236255</c:v>
                </c:pt>
                <c:pt idx="106">
                  <c:v>218.86019125967252</c:v>
                </c:pt>
                <c:pt idx="107">
                  <c:v>219.79326918210714</c:v>
                </c:pt>
                <c:pt idx="108">
                  <c:v>236.37776184330411</c:v>
                </c:pt>
                <c:pt idx="109">
                  <c:v>236.84892960068274</c:v>
                </c:pt>
                <c:pt idx="110">
                  <c:v>206.3667184636341</c:v>
                </c:pt>
                <c:pt idx="111">
                  <c:v>227.41113141904776</c:v>
                </c:pt>
                <c:pt idx="112">
                  <c:v>226.90725886045934</c:v>
                </c:pt>
                <c:pt idx="113">
                  <c:v>229.11072944997704</c:v>
                </c:pt>
                <c:pt idx="114">
                  <c:v>226.62849310987855</c:v>
                </c:pt>
                <c:pt idx="115">
                  <c:v>226.35045688862112</c:v>
                </c:pt>
                <c:pt idx="116">
                  <c:v>235.91194509991595</c:v>
                </c:pt>
                <c:pt idx="117">
                  <c:v>235.37406347487831</c:v>
                </c:pt>
                <c:pt idx="118">
                  <c:v>229.01915336988657</c:v>
                </c:pt>
                <c:pt idx="119">
                  <c:v>213.21206751147975</c:v>
                </c:pt>
                <c:pt idx="120">
                  <c:v>221.82991076119808</c:v>
                </c:pt>
                <c:pt idx="121">
                  <c:v>222.61854636966228</c:v>
                </c:pt>
                <c:pt idx="122">
                  <c:v>233.18748735069553</c:v>
                </c:pt>
                <c:pt idx="123">
                  <c:v>220.49614911624462</c:v>
                </c:pt>
                <c:pt idx="124">
                  <c:v>227.28044377273804</c:v>
                </c:pt>
                <c:pt idx="125">
                  <c:v>224.04364805110581</c:v>
                </c:pt>
                <c:pt idx="126">
                  <c:v>232.37373526076172</c:v>
                </c:pt>
                <c:pt idx="127">
                  <c:v>225.64002602144123</c:v>
                </c:pt>
                <c:pt idx="128">
                  <c:v>225.78392161895954</c:v>
                </c:pt>
                <c:pt idx="129">
                  <c:v>229.41777300413241</c:v>
                </c:pt>
                <c:pt idx="130">
                  <c:v>222.18018501812313</c:v>
                </c:pt>
                <c:pt idx="131">
                  <c:v>230.97244063745751</c:v>
                </c:pt>
                <c:pt idx="132">
                  <c:v>183.92597993612432</c:v>
                </c:pt>
                <c:pt idx="133">
                  <c:v>183.92597993612432</c:v>
                </c:pt>
                <c:pt idx="134">
                  <c:v>217.32966096892034</c:v>
                </c:pt>
                <c:pt idx="135">
                  <c:v>228.19133967146846</c:v>
                </c:pt>
                <c:pt idx="136">
                  <c:v>219.80602212942949</c:v>
                </c:pt>
                <c:pt idx="137">
                  <c:v>224.82083751958189</c:v>
                </c:pt>
                <c:pt idx="138">
                  <c:v>249.23626253993714</c:v>
                </c:pt>
                <c:pt idx="139">
                  <c:v>247.14765206306168</c:v>
                </c:pt>
                <c:pt idx="140">
                  <c:v>248.17833368562091</c:v>
                </c:pt>
                <c:pt idx="141">
                  <c:v>255.56496846995907</c:v>
                </c:pt>
                <c:pt idx="142">
                  <c:v>269.09479558923925</c:v>
                </c:pt>
                <c:pt idx="143">
                  <c:v>273.29581553644783</c:v>
                </c:pt>
                <c:pt idx="144">
                  <c:v>295.36517238473721</c:v>
                </c:pt>
                <c:pt idx="145">
                  <c:v>295.36517238473721</c:v>
                </c:pt>
                <c:pt idx="146">
                  <c:v>283.04973371559669</c:v>
                </c:pt>
                <c:pt idx="147">
                  <c:v>300.77424559571563</c:v>
                </c:pt>
                <c:pt idx="148">
                  <c:v>280.50350035018795</c:v>
                </c:pt>
                <c:pt idx="149">
                  <c:v>296.23640579290236</c:v>
                </c:pt>
                <c:pt idx="150">
                  <c:v>296.46646793066293</c:v>
                </c:pt>
                <c:pt idx="151">
                  <c:v>309.18826464923927</c:v>
                </c:pt>
                <c:pt idx="152">
                  <c:v>316.47530702819228</c:v>
                </c:pt>
                <c:pt idx="153">
                  <c:v>323.48953834249517</c:v>
                </c:pt>
                <c:pt idx="154">
                  <c:v>326.76473637419093</c:v>
                </c:pt>
                <c:pt idx="155">
                  <c:v>330.07357224060934</c:v>
                </c:pt>
                <c:pt idx="156">
                  <c:v>343.1329745160707</c:v>
                </c:pt>
                <c:pt idx="157">
                  <c:v>343.1329745160707</c:v>
                </c:pt>
                <c:pt idx="158">
                  <c:v>324.07551345168758</c:v>
                </c:pt>
                <c:pt idx="159">
                  <c:v>311.82390522083273</c:v>
                </c:pt>
                <c:pt idx="160">
                  <c:v>327.6106418151698</c:v>
                </c:pt>
                <c:pt idx="161">
                  <c:v>348.7083332561329</c:v>
                </c:pt>
                <c:pt idx="162">
                  <c:v>349.22493020372474</c:v>
                </c:pt>
                <c:pt idx="163">
                  <c:v>330.83453412014347</c:v>
                </c:pt>
                <c:pt idx="164">
                  <c:v>334.09099693672601</c:v>
                </c:pt>
                <c:pt idx="165">
                  <c:v>321.4965119291524</c:v>
                </c:pt>
                <c:pt idx="166">
                  <c:v>296.62590029110714</c:v>
                </c:pt>
                <c:pt idx="167">
                  <c:v>296.70741148094464</c:v>
                </c:pt>
                <c:pt idx="168">
                  <c:v>306.4273796345218</c:v>
                </c:pt>
                <c:pt idx="169">
                  <c:v>337.78168551220483</c:v>
                </c:pt>
                <c:pt idx="170">
                  <c:v>337.78168551220483</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77A6-4008-BD8F-E29EB668F876}"/>
            </c:ext>
          </c:extLst>
        </c:ser>
        <c:dLbls>
          <c:showLegendKey val="0"/>
          <c:showVal val="0"/>
          <c:showCatName val="0"/>
          <c:showSerName val="0"/>
          <c:showPercent val="0"/>
          <c:showBubbleSize val="0"/>
        </c:dLbls>
        <c:axId val="713269688"/>
        <c:axId val="713266160"/>
      </c:areaChart>
      <c:lineChart>
        <c:grouping val="standard"/>
        <c:varyColors val="0"/>
        <c:ser>
          <c:idx val="0"/>
          <c:order val="0"/>
          <c:tx>
            <c:strRef>
              <c:f>Sheet1!$B$1</c:f>
              <c:strCache>
                <c:ptCount val="1"/>
                <c:pt idx="0">
                  <c:v>India</c:v>
                </c:pt>
              </c:strCache>
            </c:strRef>
          </c:tx>
          <c:spPr>
            <a:ln w="28575">
              <a:solidFill>
                <a:srgbClr val="9D6BAB"/>
              </a:solidFill>
            </a:ln>
          </c:spPr>
          <c:marker>
            <c:symbol val="none"/>
          </c:marker>
          <c:cat>
            <c:numRef>
              <c:f>Sheet1!$A$2:$A$172</c:f>
              <c:numCache>
                <c:formatCode>mmm\-yy</c:formatCode>
                <c:ptCount val="171"/>
                <c:pt idx="0">
                  <c:v>39814</c:v>
                </c:pt>
                <c:pt idx="1">
                  <c:v>39845</c:v>
                </c:pt>
                <c:pt idx="2">
                  <c:v>39873</c:v>
                </c:pt>
                <c:pt idx="3">
                  <c:v>39904</c:v>
                </c:pt>
                <c:pt idx="4">
                  <c:v>39934</c:v>
                </c:pt>
                <c:pt idx="5">
                  <c:v>39965</c:v>
                </c:pt>
                <c:pt idx="6">
                  <c:v>39995</c:v>
                </c:pt>
                <c:pt idx="7">
                  <c:v>40026</c:v>
                </c:pt>
                <c:pt idx="8">
                  <c:v>40057</c:v>
                </c:pt>
                <c:pt idx="9">
                  <c:v>40087</c:v>
                </c:pt>
                <c:pt idx="10">
                  <c:v>40118</c:v>
                </c:pt>
                <c:pt idx="11">
                  <c:v>40148</c:v>
                </c:pt>
                <c:pt idx="12">
                  <c:v>40179</c:v>
                </c:pt>
                <c:pt idx="13">
                  <c:v>40210</c:v>
                </c:pt>
                <c:pt idx="14">
                  <c:v>40238</c:v>
                </c:pt>
                <c:pt idx="15">
                  <c:v>40269</c:v>
                </c:pt>
                <c:pt idx="16">
                  <c:v>40299</c:v>
                </c:pt>
                <c:pt idx="17">
                  <c:v>40330</c:v>
                </c:pt>
                <c:pt idx="18">
                  <c:v>40360</c:v>
                </c:pt>
                <c:pt idx="19">
                  <c:v>40391</c:v>
                </c:pt>
                <c:pt idx="20">
                  <c:v>40422</c:v>
                </c:pt>
                <c:pt idx="21">
                  <c:v>40452</c:v>
                </c:pt>
                <c:pt idx="22">
                  <c:v>40483</c:v>
                </c:pt>
                <c:pt idx="23">
                  <c:v>40513</c:v>
                </c:pt>
                <c:pt idx="24">
                  <c:v>40544</c:v>
                </c:pt>
                <c:pt idx="25">
                  <c:v>40575</c:v>
                </c:pt>
                <c:pt idx="26">
                  <c:v>40603</c:v>
                </c:pt>
                <c:pt idx="27">
                  <c:v>40634</c:v>
                </c:pt>
                <c:pt idx="28">
                  <c:v>40664</c:v>
                </c:pt>
                <c:pt idx="29">
                  <c:v>40695</c:v>
                </c:pt>
                <c:pt idx="30">
                  <c:v>40725</c:v>
                </c:pt>
                <c:pt idx="31">
                  <c:v>40756</c:v>
                </c:pt>
                <c:pt idx="32">
                  <c:v>40787</c:v>
                </c:pt>
                <c:pt idx="33">
                  <c:v>40817</c:v>
                </c:pt>
                <c:pt idx="34">
                  <c:v>40848</c:v>
                </c:pt>
                <c:pt idx="35">
                  <c:v>40878</c:v>
                </c:pt>
                <c:pt idx="36">
                  <c:v>40909</c:v>
                </c:pt>
                <c:pt idx="37">
                  <c:v>40940</c:v>
                </c:pt>
                <c:pt idx="38">
                  <c:v>40969</c:v>
                </c:pt>
                <c:pt idx="39">
                  <c:v>41000</c:v>
                </c:pt>
                <c:pt idx="40">
                  <c:v>41030</c:v>
                </c:pt>
                <c:pt idx="41">
                  <c:v>41061</c:v>
                </c:pt>
                <c:pt idx="42">
                  <c:v>41091</c:v>
                </c:pt>
                <c:pt idx="43">
                  <c:v>41122</c:v>
                </c:pt>
                <c:pt idx="44">
                  <c:v>41153</c:v>
                </c:pt>
                <c:pt idx="45">
                  <c:v>41183</c:v>
                </c:pt>
                <c:pt idx="46">
                  <c:v>41214</c:v>
                </c:pt>
                <c:pt idx="47">
                  <c:v>41244</c:v>
                </c:pt>
                <c:pt idx="48">
                  <c:v>41275</c:v>
                </c:pt>
                <c:pt idx="49">
                  <c:v>41306</c:v>
                </c:pt>
                <c:pt idx="50">
                  <c:v>41334</c:v>
                </c:pt>
                <c:pt idx="51">
                  <c:v>41365</c:v>
                </c:pt>
                <c:pt idx="52">
                  <c:v>41395</c:v>
                </c:pt>
                <c:pt idx="53">
                  <c:v>41426</c:v>
                </c:pt>
                <c:pt idx="54">
                  <c:v>41456</c:v>
                </c:pt>
                <c:pt idx="55">
                  <c:v>41487</c:v>
                </c:pt>
                <c:pt idx="56">
                  <c:v>41518</c:v>
                </c:pt>
                <c:pt idx="57">
                  <c:v>41548</c:v>
                </c:pt>
                <c:pt idx="58">
                  <c:v>41579</c:v>
                </c:pt>
                <c:pt idx="59">
                  <c:v>41609</c:v>
                </c:pt>
                <c:pt idx="60">
                  <c:v>41640</c:v>
                </c:pt>
                <c:pt idx="61">
                  <c:v>41671</c:v>
                </c:pt>
                <c:pt idx="62">
                  <c:v>41699</c:v>
                </c:pt>
                <c:pt idx="63">
                  <c:v>41730</c:v>
                </c:pt>
                <c:pt idx="64">
                  <c:v>41760</c:v>
                </c:pt>
                <c:pt idx="65">
                  <c:v>41791</c:v>
                </c:pt>
                <c:pt idx="66">
                  <c:v>41821</c:v>
                </c:pt>
                <c:pt idx="67">
                  <c:v>41852</c:v>
                </c:pt>
                <c:pt idx="68">
                  <c:v>41883</c:v>
                </c:pt>
                <c:pt idx="69">
                  <c:v>41913</c:v>
                </c:pt>
                <c:pt idx="70">
                  <c:v>41944</c:v>
                </c:pt>
                <c:pt idx="71">
                  <c:v>41974</c:v>
                </c:pt>
                <c:pt idx="72">
                  <c:v>42005</c:v>
                </c:pt>
                <c:pt idx="73">
                  <c:v>42036</c:v>
                </c:pt>
                <c:pt idx="74">
                  <c:v>42064</c:v>
                </c:pt>
                <c:pt idx="75">
                  <c:v>42095</c:v>
                </c:pt>
                <c:pt idx="76">
                  <c:v>42125</c:v>
                </c:pt>
                <c:pt idx="77">
                  <c:v>42156</c:v>
                </c:pt>
                <c:pt idx="78">
                  <c:v>42186</c:v>
                </c:pt>
                <c:pt idx="79">
                  <c:v>42217</c:v>
                </c:pt>
                <c:pt idx="80">
                  <c:v>42248</c:v>
                </c:pt>
                <c:pt idx="81">
                  <c:v>42278</c:v>
                </c:pt>
                <c:pt idx="82">
                  <c:v>42309</c:v>
                </c:pt>
                <c:pt idx="83">
                  <c:v>42339</c:v>
                </c:pt>
                <c:pt idx="84">
                  <c:v>42370</c:v>
                </c:pt>
                <c:pt idx="85">
                  <c:v>42401</c:v>
                </c:pt>
                <c:pt idx="86">
                  <c:v>42430</c:v>
                </c:pt>
                <c:pt idx="87">
                  <c:v>42461</c:v>
                </c:pt>
                <c:pt idx="88">
                  <c:v>42491</c:v>
                </c:pt>
                <c:pt idx="89">
                  <c:v>42522</c:v>
                </c:pt>
                <c:pt idx="90">
                  <c:v>42552</c:v>
                </c:pt>
                <c:pt idx="91">
                  <c:v>42583</c:v>
                </c:pt>
                <c:pt idx="92">
                  <c:v>42614</c:v>
                </c:pt>
                <c:pt idx="93">
                  <c:v>42644</c:v>
                </c:pt>
                <c:pt idx="94">
                  <c:v>42675</c:v>
                </c:pt>
                <c:pt idx="95">
                  <c:v>42705</c:v>
                </c:pt>
                <c:pt idx="96">
                  <c:v>42736</c:v>
                </c:pt>
                <c:pt idx="97">
                  <c:v>42767</c:v>
                </c:pt>
                <c:pt idx="98">
                  <c:v>42795</c:v>
                </c:pt>
                <c:pt idx="99">
                  <c:v>42826</c:v>
                </c:pt>
                <c:pt idx="100">
                  <c:v>42856</c:v>
                </c:pt>
                <c:pt idx="101">
                  <c:v>42887</c:v>
                </c:pt>
                <c:pt idx="102">
                  <c:v>42917</c:v>
                </c:pt>
                <c:pt idx="103">
                  <c:v>42948</c:v>
                </c:pt>
                <c:pt idx="104">
                  <c:v>42979</c:v>
                </c:pt>
                <c:pt idx="105">
                  <c:v>43009</c:v>
                </c:pt>
                <c:pt idx="106">
                  <c:v>43040</c:v>
                </c:pt>
                <c:pt idx="107">
                  <c:v>43070</c:v>
                </c:pt>
                <c:pt idx="108">
                  <c:v>43101</c:v>
                </c:pt>
                <c:pt idx="109">
                  <c:v>43132</c:v>
                </c:pt>
                <c:pt idx="110">
                  <c:v>43160</c:v>
                </c:pt>
                <c:pt idx="111">
                  <c:v>43191</c:v>
                </c:pt>
                <c:pt idx="112">
                  <c:v>43221</c:v>
                </c:pt>
                <c:pt idx="113">
                  <c:v>43252</c:v>
                </c:pt>
                <c:pt idx="114">
                  <c:v>43282</c:v>
                </c:pt>
                <c:pt idx="115">
                  <c:v>43313</c:v>
                </c:pt>
                <c:pt idx="116">
                  <c:v>43344</c:v>
                </c:pt>
                <c:pt idx="117">
                  <c:v>43374</c:v>
                </c:pt>
                <c:pt idx="118">
                  <c:v>43405</c:v>
                </c:pt>
                <c:pt idx="119">
                  <c:v>43435</c:v>
                </c:pt>
                <c:pt idx="120">
                  <c:v>43466</c:v>
                </c:pt>
                <c:pt idx="121">
                  <c:v>43497</c:v>
                </c:pt>
                <c:pt idx="122">
                  <c:v>43525</c:v>
                </c:pt>
                <c:pt idx="123">
                  <c:v>43556</c:v>
                </c:pt>
                <c:pt idx="124">
                  <c:v>43586</c:v>
                </c:pt>
                <c:pt idx="125">
                  <c:v>43617</c:v>
                </c:pt>
                <c:pt idx="126">
                  <c:v>43647</c:v>
                </c:pt>
                <c:pt idx="127">
                  <c:v>43678</c:v>
                </c:pt>
                <c:pt idx="128">
                  <c:v>43709</c:v>
                </c:pt>
                <c:pt idx="129">
                  <c:v>43739</c:v>
                </c:pt>
                <c:pt idx="130">
                  <c:v>43770</c:v>
                </c:pt>
                <c:pt idx="131">
                  <c:v>43800</c:v>
                </c:pt>
                <c:pt idx="132">
                  <c:v>43831</c:v>
                </c:pt>
                <c:pt idx="133">
                  <c:v>43862</c:v>
                </c:pt>
                <c:pt idx="134">
                  <c:v>43891</c:v>
                </c:pt>
                <c:pt idx="135">
                  <c:v>43922</c:v>
                </c:pt>
                <c:pt idx="136">
                  <c:v>43952</c:v>
                </c:pt>
                <c:pt idx="137">
                  <c:v>43983</c:v>
                </c:pt>
                <c:pt idx="138">
                  <c:v>44013</c:v>
                </c:pt>
                <c:pt idx="139">
                  <c:v>44044</c:v>
                </c:pt>
                <c:pt idx="140">
                  <c:v>44075</c:v>
                </c:pt>
                <c:pt idx="141">
                  <c:v>44105</c:v>
                </c:pt>
                <c:pt idx="142">
                  <c:v>44136</c:v>
                </c:pt>
                <c:pt idx="143">
                  <c:v>44166</c:v>
                </c:pt>
                <c:pt idx="144">
                  <c:v>44197</c:v>
                </c:pt>
                <c:pt idx="145">
                  <c:v>44228</c:v>
                </c:pt>
                <c:pt idx="146">
                  <c:v>44256</c:v>
                </c:pt>
                <c:pt idx="147">
                  <c:v>44287</c:v>
                </c:pt>
                <c:pt idx="148">
                  <c:v>44317</c:v>
                </c:pt>
                <c:pt idx="149">
                  <c:v>44348</c:v>
                </c:pt>
                <c:pt idx="150">
                  <c:v>44378</c:v>
                </c:pt>
                <c:pt idx="151">
                  <c:v>44409</c:v>
                </c:pt>
                <c:pt idx="152">
                  <c:v>44440</c:v>
                </c:pt>
                <c:pt idx="153">
                  <c:v>44470</c:v>
                </c:pt>
                <c:pt idx="154">
                  <c:v>44501</c:v>
                </c:pt>
                <c:pt idx="155">
                  <c:v>44531</c:v>
                </c:pt>
                <c:pt idx="156">
                  <c:v>44562</c:v>
                </c:pt>
                <c:pt idx="157">
                  <c:v>44593</c:v>
                </c:pt>
                <c:pt idx="158">
                  <c:v>44621</c:v>
                </c:pt>
                <c:pt idx="159">
                  <c:v>44652</c:v>
                </c:pt>
                <c:pt idx="160">
                  <c:v>44682</c:v>
                </c:pt>
                <c:pt idx="161">
                  <c:v>44713</c:v>
                </c:pt>
                <c:pt idx="162">
                  <c:v>44743</c:v>
                </c:pt>
                <c:pt idx="163">
                  <c:v>44774</c:v>
                </c:pt>
                <c:pt idx="164">
                  <c:v>44805</c:v>
                </c:pt>
                <c:pt idx="165">
                  <c:v>44835</c:v>
                </c:pt>
                <c:pt idx="166">
                  <c:v>44866</c:v>
                </c:pt>
                <c:pt idx="167">
                  <c:v>44896</c:v>
                </c:pt>
                <c:pt idx="168">
                  <c:v>44927</c:v>
                </c:pt>
                <c:pt idx="169">
                  <c:v>44958</c:v>
                </c:pt>
                <c:pt idx="170">
                  <c:v>44986</c:v>
                </c:pt>
              </c:numCache>
            </c:numRef>
          </c:cat>
          <c:val>
            <c:numRef>
              <c:f>Sheet1!$B$2:$B$172</c:f>
              <c:numCache>
                <c:formatCode>0.0</c:formatCode>
                <c:ptCount val="171"/>
                <c:pt idx="0">
                  <c:v>100</c:v>
                </c:pt>
                <c:pt idx="1">
                  <c:v>100.88958362445277</c:v>
                </c:pt>
                <c:pt idx="2">
                  <c:v>90.852178267921232</c:v>
                </c:pt>
                <c:pt idx="3">
                  <c:v>93.621839098077118</c:v>
                </c:pt>
                <c:pt idx="4">
                  <c:v>92.866324314413902</c:v>
                </c:pt>
                <c:pt idx="5">
                  <c:v>97.477045040102368</c:v>
                </c:pt>
                <c:pt idx="6">
                  <c:v>107.29306953904869</c:v>
                </c:pt>
                <c:pt idx="7">
                  <c:v>105.26819449423553</c:v>
                </c:pt>
                <c:pt idx="8">
                  <c:v>115.73415572249151</c:v>
                </c:pt>
                <c:pt idx="9">
                  <c:v>117.05957042109061</c:v>
                </c:pt>
                <c:pt idx="10">
                  <c:v>125.18055181605914</c:v>
                </c:pt>
                <c:pt idx="11">
                  <c:v>126.52447523144825</c:v>
                </c:pt>
                <c:pt idx="12">
                  <c:v>125.41082954800495</c:v>
                </c:pt>
                <c:pt idx="13">
                  <c:v>126.88503259085628</c:v>
                </c:pt>
                <c:pt idx="14">
                  <c:v>138.55305878302374</c:v>
                </c:pt>
                <c:pt idx="15">
                  <c:v>136.43997268883444</c:v>
                </c:pt>
                <c:pt idx="16">
                  <c:v>129.13263800727657</c:v>
                </c:pt>
                <c:pt idx="17">
                  <c:v>145.17417037530609</c:v>
                </c:pt>
                <c:pt idx="18">
                  <c:v>124.79919837144007</c:v>
                </c:pt>
                <c:pt idx="19">
                  <c:v>137.17340543697981</c:v>
                </c:pt>
                <c:pt idx="20">
                  <c:v>145.67528660776136</c:v>
                </c:pt>
                <c:pt idx="21">
                  <c:v>155.26815953871969</c:v>
                </c:pt>
                <c:pt idx="22">
                  <c:v>187.25088144998904</c:v>
                </c:pt>
                <c:pt idx="23">
                  <c:v>176.96528672786761</c:v>
                </c:pt>
                <c:pt idx="24">
                  <c:v>180.85624557257546</c:v>
                </c:pt>
                <c:pt idx="25">
                  <c:v>181.49648873412622</c:v>
                </c:pt>
                <c:pt idx="26">
                  <c:v>202.42245375265458</c:v>
                </c:pt>
                <c:pt idx="27">
                  <c:v>183.71813083725141</c:v>
                </c:pt>
                <c:pt idx="28">
                  <c:v>205.24194834893331</c:v>
                </c:pt>
                <c:pt idx="29">
                  <c:v>194.21616876052775</c:v>
                </c:pt>
                <c:pt idx="30">
                  <c:v>207.46093908119795</c:v>
                </c:pt>
                <c:pt idx="31">
                  <c:v>201.3808359947015</c:v>
                </c:pt>
                <c:pt idx="32">
                  <c:v>205.25953215224794</c:v>
                </c:pt>
                <c:pt idx="33">
                  <c:v>191.68508610656914</c:v>
                </c:pt>
                <c:pt idx="34">
                  <c:v>185.32939610896935</c:v>
                </c:pt>
                <c:pt idx="35">
                  <c:v>189.46504414947697</c:v>
                </c:pt>
                <c:pt idx="36">
                  <c:v>192.94311265937648</c:v>
                </c:pt>
                <c:pt idx="37">
                  <c:v>195.32808925653279</c:v>
                </c:pt>
                <c:pt idx="38">
                  <c:v>183.88168106168419</c:v>
                </c:pt>
                <c:pt idx="39">
                  <c:v>186.57766982016224</c:v>
                </c:pt>
                <c:pt idx="40">
                  <c:v>190.17689759883277</c:v>
                </c:pt>
                <c:pt idx="41">
                  <c:v>185.79612689227432</c:v>
                </c:pt>
                <c:pt idx="42">
                  <c:v>183.16122519306433</c:v>
                </c:pt>
                <c:pt idx="43">
                  <c:v>185.43973724179597</c:v>
                </c:pt>
                <c:pt idx="44">
                  <c:v>188.02698703419057</c:v>
                </c:pt>
                <c:pt idx="45">
                  <c:v>190.80200447495602</c:v>
                </c:pt>
                <c:pt idx="46">
                  <c:v>186.91037145419654</c:v>
                </c:pt>
                <c:pt idx="47">
                  <c:v>191.09650530711332</c:v>
                </c:pt>
                <c:pt idx="48">
                  <c:v>198.40873278896126</c:v>
                </c:pt>
                <c:pt idx="49">
                  <c:v>199.93898390749379</c:v>
                </c:pt>
                <c:pt idx="50">
                  <c:v>196.38657020551929</c:v>
                </c:pt>
                <c:pt idx="51">
                  <c:v>195.36017389299295</c:v>
                </c:pt>
                <c:pt idx="52">
                  <c:v>186.38318932152538</c:v>
                </c:pt>
                <c:pt idx="53">
                  <c:v>184.84003036933962</c:v>
                </c:pt>
                <c:pt idx="54">
                  <c:v>199.69837693303751</c:v>
                </c:pt>
                <c:pt idx="55">
                  <c:v>203.9700559474725</c:v>
                </c:pt>
                <c:pt idx="56">
                  <c:v>201.8955385865591</c:v>
                </c:pt>
                <c:pt idx="57">
                  <c:v>211.45788063709509</c:v>
                </c:pt>
                <c:pt idx="58">
                  <c:v>192.69299770871783</c:v>
                </c:pt>
                <c:pt idx="59">
                  <c:v>196.96208765328129</c:v>
                </c:pt>
                <c:pt idx="60">
                  <c:v>199.47473746253803</c:v>
                </c:pt>
                <c:pt idx="61">
                  <c:v>198.95951024230712</c:v>
                </c:pt>
                <c:pt idx="62">
                  <c:v>204.4022006817911</c:v>
                </c:pt>
                <c:pt idx="63">
                  <c:v>204.86221339944657</c:v>
                </c:pt>
                <c:pt idx="64">
                  <c:v>212.76497311618746</c:v>
                </c:pt>
                <c:pt idx="65">
                  <c:v>202.3071163094651</c:v>
                </c:pt>
                <c:pt idx="66">
                  <c:v>198.89570920562542</c:v>
                </c:pt>
                <c:pt idx="67">
                  <c:v>206.85786267716844</c:v>
                </c:pt>
                <c:pt idx="68">
                  <c:v>209.34233375531628</c:v>
                </c:pt>
                <c:pt idx="69">
                  <c:v>196.39594683385903</c:v>
                </c:pt>
                <c:pt idx="70">
                  <c:v>211.96423933661487</c:v>
                </c:pt>
                <c:pt idx="71">
                  <c:v>193.73581437324029</c:v>
                </c:pt>
                <c:pt idx="72">
                  <c:v>179.09790064276768</c:v>
                </c:pt>
                <c:pt idx="73">
                  <c:v>178.88489759774373</c:v>
                </c:pt>
                <c:pt idx="74">
                  <c:v>166.06454122647557</c:v>
                </c:pt>
                <c:pt idx="75">
                  <c:v>175.96633616963797</c:v>
                </c:pt>
                <c:pt idx="76">
                  <c:v>170.27619777071118</c:v>
                </c:pt>
                <c:pt idx="77">
                  <c:v>173.27866734100544</c:v>
                </c:pt>
                <c:pt idx="78">
                  <c:v>177.34955773588871</c:v>
                </c:pt>
                <c:pt idx="79">
                  <c:v>165.02111100028475</c:v>
                </c:pt>
                <c:pt idx="80">
                  <c:v>158.53738009316547</c:v>
                </c:pt>
                <c:pt idx="81">
                  <c:v>160.69050354550512</c:v>
                </c:pt>
                <c:pt idx="82">
                  <c:v>159.27067729649531</c:v>
                </c:pt>
                <c:pt idx="83">
                  <c:v>166.7878236762439</c:v>
                </c:pt>
                <c:pt idx="84">
                  <c:v>163.93342008995216</c:v>
                </c:pt>
                <c:pt idx="85">
                  <c:v>163.54027269083588</c:v>
                </c:pt>
                <c:pt idx="86">
                  <c:v>157.7339018914152</c:v>
                </c:pt>
                <c:pt idx="87">
                  <c:v>162.34226151013854</c:v>
                </c:pt>
                <c:pt idx="88">
                  <c:v>168.40873132763022</c:v>
                </c:pt>
                <c:pt idx="89">
                  <c:v>175.3755419056022</c:v>
                </c:pt>
                <c:pt idx="90">
                  <c:v>169.31029200338972</c:v>
                </c:pt>
                <c:pt idx="91">
                  <c:v>168.52624107388695</c:v>
                </c:pt>
                <c:pt idx="92">
                  <c:v>162.86732457323018</c:v>
                </c:pt>
                <c:pt idx="93">
                  <c:v>181.36511366470171</c:v>
                </c:pt>
                <c:pt idx="94">
                  <c:v>158.795266790238</c:v>
                </c:pt>
                <c:pt idx="95">
                  <c:v>174.33884865265125</c:v>
                </c:pt>
                <c:pt idx="96">
                  <c:v>182.47281056903233</c:v>
                </c:pt>
                <c:pt idx="97">
                  <c:v>182.59613053898465</c:v>
                </c:pt>
                <c:pt idx="98">
                  <c:v>200.77036246370992</c:v>
                </c:pt>
                <c:pt idx="99">
                  <c:v>191.68888441120868</c:v>
                </c:pt>
                <c:pt idx="100">
                  <c:v>178.74701997281284</c:v>
                </c:pt>
                <c:pt idx="101">
                  <c:v>176.3865688141658</c:v>
                </c:pt>
                <c:pt idx="102">
                  <c:v>174.90688080129476</c:v>
                </c:pt>
                <c:pt idx="103">
                  <c:v>181.99060254980247</c:v>
                </c:pt>
                <c:pt idx="104">
                  <c:v>209.47663361114434</c:v>
                </c:pt>
                <c:pt idx="105">
                  <c:v>179.75323112902646</c:v>
                </c:pt>
                <c:pt idx="106">
                  <c:v>214.27363346427128</c:v>
                </c:pt>
                <c:pt idx="107">
                  <c:v>203.61010767007457</c:v>
                </c:pt>
                <c:pt idx="108">
                  <c:v>199.46742611739501</c:v>
                </c:pt>
                <c:pt idx="109">
                  <c:v>200.19999062298274</c:v>
                </c:pt>
                <c:pt idx="110">
                  <c:v>194.41007372756087</c:v>
                </c:pt>
                <c:pt idx="111">
                  <c:v>202.06196863240118</c:v>
                </c:pt>
                <c:pt idx="112">
                  <c:v>210.55815759569677</c:v>
                </c:pt>
                <c:pt idx="113">
                  <c:v>212.12478477844968</c:v>
                </c:pt>
                <c:pt idx="114">
                  <c:v>206.2332901535097</c:v>
                </c:pt>
                <c:pt idx="115">
                  <c:v>217.61182392120477</c:v>
                </c:pt>
                <c:pt idx="116">
                  <c:v>205.8725744464318</c:v>
                </c:pt>
                <c:pt idx="117">
                  <c:v>209.86423071249988</c:v>
                </c:pt>
                <c:pt idx="118">
                  <c:v>208.85787097271162</c:v>
                </c:pt>
                <c:pt idx="119">
                  <c:v>204.82767669494984</c:v>
                </c:pt>
                <c:pt idx="120">
                  <c:v>206.13111225804369</c:v>
                </c:pt>
                <c:pt idx="121">
                  <c:v>207.1357692083522</c:v>
                </c:pt>
                <c:pt idx="122">
                  <c:v>212.97708007092103</c:v>
                </c:pt>
                <c:pt idx="123">
                  <c:v>201.37073308083049</c:v>
                </c:pt>
                <c:pt idx="124">
                  <c:v>215.76142093388864</c:v>
                </c:pt>
                <c:pt idx="125">
                  <c:v>199.39979496393764</c:v>
                </c:pt>
                <c:pt idx="126">
                  <c:v>212.20211143741437</c:v>
                </c:pt>
                <c:pt idx="127">
                  <c:v>202.94127138285293</c:v>
                </c:pt>
                <c:pt idx="128">
                  <c:v>190.13280212725809</c:v>
                </c:pt>
                <c:pt idx="129">
                  <c:v>209.23796939423704</c:v>
                </c:pt>
                <c:pt idx="130">
                  <c:v>200.05496607219101</c:v>
                </c:pt>
                <c:pt idx="131">
                  <c:v>199.02605286420643</c:v>
                </c:pt>
                <c:pt idx="132">
                  <c:v>207.90044008445327</c:v>
                </c:pt>
                <c:pt idx="133">
                  <c:v>207.90044008445327</c:v>
                </c:pt>
                <c:pt idx="134">
                  <c:v>139.86229363315212</c:v>
                </c:pt>
                <c:pt idx="135">
                  <c:v>78.678282400897103</c:v>
                </c:pt>
                <c:pt idx="136">
                  <c:v>139.11899516391566</c:v>
                </c:pt>
                <c:pt idx="137">
                  <c:v>175.5442487645899</c:v>
                </c:pt>
                <c:pt idx="138">
                  <c:v>192.38888625229859</c:v>
                </c:pt>
                <c:pt idx="139">
                  <c:v>178.27518461931979</c:v>
                </c:pt>
                <c:pt idx="140">
                  <c:v>201.42742660415013</c:v>
                </c:pt>
                <c:pt idx="141">
                  <c:v>198.92487188717845</c:v>
                </c:pt>
                <c:pt idx="142">
                  <c:v>183.54558803530759</c:v>
                </c:pt>
                <c:pt idx="143">
                  <c:v>199.90926095612269</c:v>
                </c:pt>
                <c:pt idx="144">
                  <c:v>214.0116945054375</c:v>
                </c:pt>
                <c:pt idx="145">
                  <c:v>214.0116945054375</c:v>
                </c:pt>
                <c:pt idx="146">
                  <c:v>229.4516556473539</c:v>
                </c:pt>
                <c:pt idx="147">
                  <c:v>237.81972692726856</c:v>
                </c:pt>
                <c:pt idx="148">
                  <c:v>233.4653600317464</c:v>
                </c:pt>
                <c:pt idx="149">
                  <c:v>258.88070116437387</c:v>
                </c:pt>
                <c:pt idx="150">
                  <c:v>287.28260058888628</c:v>
                </c:pt>
                <c:pt idx="151">
                  <c:v>260.67202902669283</c:v>
                </c:pt>
                <c:pt idx="152">
                  <c:v>247.14899969592702</c:v>
                </c:pt>
                <c:pt idx="153">
                  <c:v>285.19327066287315</c:v>
                </c:pt>
                <c:pt idx="154">
                  <c:v>247.07256458949902</c:v>
                </c:pt>
                <c:pt idx="155">
                  <c:v>288.44769318797876</c:v>
                </c:pt>
                <c:pt idx="156">
                  <c:v>280.79088811740979</c:v>
                </c:pt>
                <c:pt idx="157">
                  <c:v>280.79088811740979</c:v>
                </c:pt>
                <c:pt idx="158">
                  <c:v>290.08784499443738</c:v>
                </c:pt>
                <c:pt idx="159">
                  <c:v>307.03299041863471</c:v>
                </c:pt>
                <c:pt idx="160">
                  <c:v>281.92823020781231</c:v>
                </c:pt>
                <c:pt idx="161">
                  <c:v>336.85265579327836</c:v>
                </c:pt>
                <c:pt idx="162">
                  <c:v>310.11935246211482</c:v>
                </c:pt>
                <c:pt idx="163">
                  <c:v>289.07362822530843</c:v>
                </c:pt>
                <c:pt idx="164">
                  <c:v>258.6692383589367</c:v>
                </c:pt>
                <c:pt idx="165">
                  <c:v>252.2583783390632</c:v>
                </c:pt>
                <c:pt idx="166">
                  <c:v>271.10021991093839</c:v>
                </c:pt>
                <c:pt idx="167">
                  <c:v>279.61957021057248</c:v>
                </c:pt>
                <c:pt idx="168">
                  <c:v>285.15405744037076</c:v>
                </c:pt>
                <c:pt idx="169">
                  <c:v>279.58898456158801</c:v>
                </c:pt>
                <c:pt idx="170">
                  <c:v>269.22489516674096</c:v>
                </c:pt>
              </c:numCache>
            </c:numRef>
          </c:val>
          <c:smooth val="0"/>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77A6-4008-BD8F-E29EB668F876}"/>
            </c:ext>
          </c:extLst>
        </c:ser>
        <c:ser>
          <c:idx val="1"/>
          <c:order val="1"/>
          <c:tx>
            <c:strRef>
              <c:f>Sheet1!$C$1</c:f>
              <c:strCache>
                <c:ptCount val="1"/>
                <c:pt idx="0">
                  <c:v>Indonesia</c:v>
                </c:pt>
              </c:strCache>
            </c:strRef>
          </c:tx>
          <c:spPr>
            <a:ln w="28575">
              <a:solidFill>
                <a:srgbClr val="5FB0AA"/>
              </a:solidFill>
            </a:ln>
          </c:spPr>
          <c:marker>
            <c:symbol val="none"/>
          </c:marker>
          <c:cat>
            <c:numRef>
              <c:f>Sheet1!$A$2:$A$172</c:f>
              <c:numCache>
                <c:formatCode>mmm\-yy</c:formatCode>
                <c:ptCount val="171"/>
                <c:pt idx="0">
                  <c:v>39814</c:v>
                </c:pt>
                <c:pt idx="1">
                  <c:v>39845</c:v>
                </c:pt>
                <c:pt idx="2">
                  <c:v>39873</c:v>
                </c:pt>
                <c:pt idx="3">
                  <c:v>39904</c:v>
                </c:pt>
                <c:pt idx="4">
                  <c:v>39934</c:v>
                </c:pt>
                <c:pt idx="5">
                  <c:v>39965</c:v>
                </c:pt>
                <c:pt idx="6">
                  <c:v>39995</c:v>
                </c:pt>
                <c:pt idx="7">
                  <c:v>40026</c:v>
                </c:pt>
                <c:pt idx="8">
                  <c:v>40057</c:v>
                </c:pt>
                <c:pt idx="9">
                  <c:v>40087</c:v>
                </c:pt>
                <c:pt idx="10">
                  <c:v>40118</c:v>
                </c:pt>
                <c:pt idx="11">
                  <c:v>40148</c:v>
                </c:pt>
                <c:pt idx="12">
                  <c:v>40179</c:v>
                </c:pt>
                <c:pt idx="13">
                  <c:v>40210</c:v>
                </c:pt>
                <c:pt idx="14">
                  <c:v>40238</c:v>
                </c:pt>
                <c:pt idx="15">
                  <c:v>40269</c:v>
                </c:pt>
                <c:pt idx="16">
                  <c:v>40299</c:v>
                </c:pt>
                <c:pt idx="17">
                  <c:v>40330</c:v>
                </c:pt>
                <c:pt idx="18">
                  <c:v>40360</c:v>
                </c:pt>
                <c:pt idx="19">
                  <c:v>40391</c:v>
                </c:pt>
                <c:pt idx="20">
                  <c:v>40422</c:v>
                </c:pt>
                <c:pt idx="21">
                  <c:v>40452</c:v>
                </c:pt>
                <c:pt idx="22">
                  <c:v>40483</c:v>
                </c:pt>
                <c:pt idx="23">
                  <c:v>40513</c:v>
                </c:pt>
                <c:pt idx="24">
                  <c:v>40544</c:v>
                </c:pt>
                <c:pt idx="25">
                  <c:v>40575</c:v>
                </c:pt>
                <c:pt idx="26">
                  <c:v>40603</c:v>
                </c:pt>
                <c:pt idx="27">
                  <c:v>40634</c:v>
                </c:pt>
                <c:pt idx="28">
                  <c:v>40664</c:v>
                </c:pt>
                <c:pt idx="29">
                  <c:v>40695</c:v>
                </c:pt>
                <c:pt idx="30">
                  <c:v>40725</c:v>
                </c:pt>
                <c:pt idx="31">
                  <c:v>40756</c:v>
                </c:pt>
                <c:pt idx="32">
                  <c:v>40787</c:v>
                </c:pt>
                <c:pt idx="33">
                  <c:v>40817</c:v>
                </c:pt>
                <c:pt idx="34">
                  <c:v>40848</c:v>
                </c:pt>
                <c:pt idx="35">
                  <c:v>40878</c:v>
                </c:pt>
                <c:pt idx="36">
                  <c:v>40909</c:v>
                </c:pt>
                <c:pt idx="37">
                  <c:v>40940</c:v>
                </c:pt>
                <c:pt idx="38">
                  <c:v>40969</c:v>
                </c:pt>
                <c:pt idx="39">
                  <c:v>41000</c:v>
                </c:pt>
                <c:pt idx="40">
                  <c:v>41030</c:v>
                </c:pt>
                <c:pt idx="41">
                  <c:v>41061</c:v>
                </c:pt>
                <c:pt idx="42">
                  <c:v>41091</c:v>
                </c:pt>
                <c:pt idx="43">
                  <c:v>41122</c:v>
                </c:pt>
                <c:pt idx="44">
                  <c:v>41153</c:v>
                </c:pt>
                <c:pt idx="45">
                  <c:v>41183</c:v>
                </c:pt>
                <c:pt idx="46">
                  <c:v>41214</c:v>
                </c:pt>
                <c:pt idx="47">
                  <c:v>41244</c:v>
                </c:pt>
                <c:pt idx="48">
                  <c:v>41275</c:v>
                </c:pt>
                <c:pt idx="49">
                  <c:v>41306</c:v>
                </c:pt>
                <c:pt idx="50">
                  <c:v>41334</c:v>
                </c:pt>
                <c:pt idx="51">
                  <c:v>41365</c:v>
                </c:pt>
                <c:pt idx="52">
                  <c:v>41395</c:v>
                </c:pt>
                <c:pt idx="53">
                  <c:v>41426</c:v>
                </c:pt>
                <c:pt idx="54">
                  <c:v>41456</c:v>
                </c:pt>
                <c:pt idx="55">
                  <c:v>41487</c:v>
                </c:pt>
                <c:pt idx="56">
                  <c:v>41518</c:v>
                </c:pt>
                <c:pt idx="57">
                  <c:v>41548</c:v>
                </c:pt>
                <c:pt idx="58">
                  <c:v>41579</c:v>
                </c:pt>
                <c:pt idx="59">
                  <c:v>41609</c:v>
                </c:pt>
                <c:pt idx="60">
                  <c:v>41640</c:v>
                </c:pt>
                <c:pt idx="61">
                  <c:v>41671</c:v>
                </c:pt>
                <c:pt idx="62">
                  <c:v>41699</c:v>
                </c:pt>
                <c:pt idx="63">
                  <c:v>41730</c:v>
                </c:pt>
                <c:pt idx="64">
                  <c:v>41760</c:v>
                </c:pt>
                <c:pt idx="65">
                  <c:v>41791</c:v>
                </c:pt>
                <c:pt idx="66">
                  <c:v>41821</c:v>
                </c:pt>
                <c:pt idx="67">
                  <c:v>41852</c:v>
                </c:pt>
                <c:pt idx="68">
                  <c:v>41883</c:v>
                </c:pt>
                <c:pt idx="69">
                  <c:v>41913</c:v>
                </c:pt>
                <c:pt idx="70">
                  <c:v>41944</c:v>
                </c:pt>
                <c:pt idx="71">
                  <c:v>41974</c:v>
                </c:pt>
                <c:pt idx="72">
                  <c:v>42005</c:v>
                </c:pt>
                <c:pt idx="73">
                  <c:v>42036</c:v>
                </c:pt>
                <c:pt idx="74">
                  <c:v>42064</c:v>
                </c:pt>
                <c:pt idx="75">
                  <c:v>42095</c:v>
                </c:pt>
                <c:pt idx="76">
                  <c:v>42125</c:v>
                </c:pt>
                <c:pt idx="77">
                  <c:v>42156</c:v>
                </c:pt>
                <c:pt idx="78">
                  <c:v>42186</c:v>
                </c:pt>
                <c:pt idx="79">
                  <c:v>42217</c:v>
                </c:pt>
                <c:pt idx="80">
                  <c:v>42248</c:v>
                </c:pt>
                <c:pt idx="81">
                  <c:v>42278</c:v>
                </c:pt>
                <c:pt idx="82">
                  <c:v>42309</c:v>
                </c:pt>
                <c:pt idx="83">
                  <c:v>42339</c:v>
                </c:pt>
                <c:pt idx="84">
                  <c:v>42370</c:v>
                </c:pt>
                <c:pt idx="85">
                  <c:v>42401</c:v>
                </c:pt>
                <c:pt idx="86">
                  <c:v>42430</c:v>
                </c:pt>
                <c:pt idx="87">
                  <c:v>42461</c:v>
                </c:pt>
                <c:pt idx="88">
                  <c:v>42491</c:v>
                </c:pt>
                <c:pt idx="89">
                  <c:v>42522</c:v>
                </c:pt>
                <c:pt idx="90">
                  <c:v>42552</c:v>
                </c:pt>
                <c:pt idx="91">
                  <c:v>42583</c:v>
                </c:pt>
                <c:pt idx="92">
                  <c:v>42614</c:v>
                </c:pt>
                <c:pt idx="93">
                  <c:v>42644</c:v>
                </c:pt>
                <c:pt idx="94">
                  <c:v>42675</c:v>
                </c:pt>
                <c:pt idx="95">
                  <c:v>42705</c:v>
                </c:pt>
                <c:pt idx="96">
                  <c:v>42736</c:v>
                </c:pt>
                <c:pt idx="97">
                  <c:v>42767</c:v>
                </c:pt>
                <c:pt idx="98">
                  <c:v>42795</c:v>
                </c:pt>
                <c:pt idx="99">
                  <c:v>42826</c:v>
                </c:pt>
                <c:pt idx="100">
                  <c:v>42856</c:v>
                </c:pt>
                <c:pt idx="101">
                  <c:v>42887</c:v>
                </c:pt>
                <c:pt idx="102">
                  <c:v>42917</c:v>
                </c:pt>
                <c:pt idx="103">
                  <c:v>42948</c:v>
                </c:pt>
                <c:pt idx="104">
                  <c:v>42979</c:v>
                </c:pt>
                <c:pt idx="105">
                  <c:v>43009</c:v>
                </c:pt>
                <c:pt idx="106">
                  <c:v>43040</c:v>
                </c:pt>
                <c:pt idx="107">
                  <c:v>43070</c:v>
                </c:pt>
                <c:pt idx="108">
                  <c:v>43101</c:v>
                </c:pt>
                <c:pt idx="109">
                  <c:v>43132</c:v>
                </c:pt>
                <c:pt idx="110">
                  <c:v>43160</c:v>
                </c:pt>
                <c:pt idx="111">
                  <c:v>43191</c:v>
                </c:pt>
                <c:pt idx="112">
                  <c:v>43221</c:v>
                </c:pt>
                <c:pt idx="113">
                  <c:v>43252</c:v>
                </c:pt>
                <c:pt idx="114">
                  <c:v>43282</c:v>
                </c:pt>
                <c:pt idx="115">
                  <c:v>43313</c:v>
                </c:pt>
                <c:pt idx="116">
                  <c:v>43344</c:v>
                </c:pt>
                <c:pt idx="117">
                  <c:v>43374</c:v>
                </c:pt>
                <c:pt idx="118">
                  <c:v>43405</c:v>
                </c:pt>
                <c:pt idx="119">
                  <c:v>43435</c:v>
                </c:pt>
                <c:pt idx="120">
                  <c:v>43466</c:v>
                </c:pt>
                <c:pt idx="121">
                  <c:v>43497</c:v>
                </c:pt>
                <c:pt idx="122">
                  <c:v>43525</c:v>
                </c:pt>
                <c:pt idx="123">
                  <c:v>43556</c:v>
                </c:pt>
                <c:pt idx="124">
                  <c:v>43586</c:v>
                </c:pt>
                <c:pt idx="125">
                  <c:v>43617</c:v>
                </c:pt>
                <c:pt idx="126">
                  <c:v>43647</c:v>
                </c:pt>
                <c:pt idx="127">
                  <c:v>43678</c:v>
                </c:pt>
                <c:pt idx="128">
                  <c:v>43709</c:v>
                </c:pt>
                <c:pt idx="129">
                  <c:v>43739</c:v>
                </c:pt>
                <c:pt idx="130">
                  <c:v>43770</c:v>
                </c:pt>
                <c:pt idx="131">
                  <c:v>43800</c:v>
                </c:pt>
                <c:pt idx="132">
                  <c:v>43831</c:v>
                </c:pt>
                <c:pt idx="133">
                  <c:v>43862</c:v>
                </c:pt>
                <c:pt idx="134">
                  <c:v>43891</c:v>
                </c:pt>
                <c:pt idx="135">
                  <c:v>43922</c:v>
                </c:pt>
                <c:pt idx="136">
                  <c:v>43952</c:v>
                </c:pt>
                <c:pt idx="137">
                  <c:v>43983</c:v>
                </c:pt>
                <c:pt idx="138">
                  <c:v>44013</c:v>
                </c:pt>
                <c:pt idx="139">
                  <c:v>44044</c:v>
                </c:pt>
                <c:pt idx="140">
                  <c:v>44075</c:v>
                </c:pt>
                <c:pt idx="141">
                  <c:v>44105</c:v>
                </c:pt>
                <c:pt idx="142">
                  <c:v>44136</c:v>
                </c:pt>
                <c:pt idx="143">
                  <c:v>44166</c:v>
                </c:pt>
                <c:pt idx="144">
                  <c:v>44197</c:v>
                </c:pt>
                <c:pt idx="145">
                  <c:v>44228</c:v>
                </c:pt>
                <c:pt idx="146">
                  <c:v>44256</c:v>
                </c:pt>
                <c:pt idx="147">
                  <c:v>44287</c:v>
                </c:pt>
                <c:pt idx="148">
                  <c:v>44317</c:v>
                </c:pt>
                <c:pt idx="149">
                  <c:v>44348</c:v>
                </c:pt>
                <c:pt idx="150">
                  <c:v>44378</c:v>
                </c:pt>
                <c:pt idx="151">
                  <c:v>44409</c:v>
                </c:pt>
                <c:pt idx="152">
                  <c:v>44440</c:v>
                </c:pt>
                <c:pt idx="153">
                  <c:v>44470</c:v>
                </c:pt>
                <c:pt idx="154">
                  <c:v>44501</c:v>
                </c:pt>
                <c:pt idx="155">
                  <c:v>44531</c:v>
                </c:pt>
                <c:pt idx="156">
                  <c:v>44562</c:v>
                </c:pt>
                <c:pt idx="157">
                  <c:v>44593</c:v>
                </c:pt>
                <c:pt idx="158">
                  <c:v>44621</c:v>
                </c:pt>
                <c:pt idx="159">
                  <c:v>44652</c:v>
                </c:pt>
                <c:pt idx="160">
                  <c:v>44682</c:v>
                </c:pt>
                <c:pt idx="161">
                  <c:v>44713</c:v>
                </c:pt>
                <c:pt idx="162">
                  <c:v>44743</c:v>
                </c:pt>
                <c:pt idx="163">
                  <c:v>44774</c:v>
                </c:pt>
                <c:pt idx="164">
                  <c:v>44805</c:v>
                </c:pt>
                <c:pt idx="165">
                  <c:v>44835</c:v>
                </c:pt>
                <c:pt idx="166">
                  <c:v>44866</c:v>
                </c:pt>
                <c:pt idx="167">
                  <c:v>44896</c:v>
                </c:pt>
                <c:pt idx="168">
                  <c:v>44927</c:v>
                </c:pt>
                <c:pt idx="169">
                  <c:v>44958</c:v>
                </c:pt>
                <c:pt idx="170">
                  <c:v>44986</c:v>
                </c:pt>
              </c:numCache>
            </c:numRef>
          </c:cat>
          <c:val>
            <c:numRef>
              <c:f>Sheet1!$C$2:$C$172</c:f>
              <c:numCache>
                <c:formatCode>0.0</c:formatCode>
                <c:ptCount val="171"/>
                <c:pt idx="0">
                  <c:v>100</c:v>
                </c:pt>
                <c:pt idx="1">
                  <c:v>100.96403405046223</c:v>
                </c:pt>
                <c:pt idx="2">
                  <c:v>107.68672494281428</c:v>
                </c:pt>
                <c:pt idx="3">
                  <c:v>112.15694502023497</c:v>
                </c:pt>
                <c:pt idx="4">
                  <c:v>111.81924806668842</c:v>
                </c:pt>
                <c:pt idx="5">
                  <c:v>116.64072068920048</c:v>
                </c:pt>
                <c:pt idx="6">
                  <c:v>119.75236288571396</c:v>
                </c:pt>
                <c:pt idx="7">
                  <c:v>127.79017241029813</c:v>
                </c:pt>
                <c:pt idx="8">
                  <c:v>126.55781337335794</c:v>
                </c:pt>
                <c:pt idx="9">
                  <c:v>147.79778939640366</c:v>
                </c:pt>
                <c:pt idx="10">
                  <c:v>138.54921653096017</c:v>
                </c:pt>
                <c:pt idx="11">
                  <c:v>160.41937733882705</c:v>
                </c:pt>
                <c:pt idx="12">
                  <c:v>157.37995767026834</c:v>
                </c:pt>
                <c:pt idx="13">
                  <c:v>159.68140941706037</c:v>
                </c:pt>
                <c:pt idx="14">
                  <c:v>159.68908115346781</c:v>
                </c:pt>
                <c:pt idx="15">
                  <c:v>158.45983676535141</c:v>
                </c:pt>
                <c:pt idx="16">
                  <c:v>152.35495104382736</c:v>
                </c:pt>
                <c:pt idx="17">
                  <c:v>150.34980760160056</c:v>
                </c:pt>
                <c:pt idx="18">
                  <c:v>154.82233245927861</c:v>
                </c:pt>
                <c:pt idx="19">
                  <c:v>161.57278684937037</c:v>
                </c:pt>
                <c:pt idx="20">
                  <c:v>153.29406061188982</c:v>
                </c:pt>
                <c:pt idx="21">
                  <c:v>174.18611618327401</c:v>
                </c:pt>
                <c:pt idx="22">
                  <c:v>196.84260240456862</c:v>
                </c:pt>
                <c:pt idx="23">
                  <c:v>201.76954193774367</c:v>
                </c:pt>
                <c:pt idx="24">
                  <c:v>203.13042220795566</c:v>
                </c:pt>
                <c:pt idx="25">
                  <c:v>203.67528587972851</c:v>
                </c:pt>
                <c:pt idx="26">
                  <c:v>203.17091157901936</c:v>
                </c:pt>
                <c:pt idx="27">
                  <c:v>214.18605043457183</c:v>
                </c:pt>
                <c:pt idx="28">
                  <c:v>223.33958516111804</c:v>
                </c:pt>
                <c:pt idx="29">
                  <c:v>232.49771316284517</c:v>
                </c:pt>
                <c:pt idx="30">
                  <c:v>221.89102880148798</c:v>
                </c:pt>
                <c:pt idx="31">
                  <c:v>233.8557913382628</c:v>
                </c:pt>
                <c:pt idx="32">
                  <c:v>229.74006036197662</c:v>
                </c:pt>
                <c:pt idx="33">
                  <c:v>207.80903641986606</c:v>
                </c:pt>
                <c:pt idx="34">
                  <c:v>211.96570807194584</c:v>
                </c:pt>
                <c:pt idx="35">
                  <c:v>200.46027181508811</c:v>
                </c:pt>
                <c:pt idx="36">
                  <c:v>205.25876726151452</c:v>
                </c:pt>
                <c:pt idx="37">
                  <c:v>206.19539733570403</c:v>
                </c:pt>
                <c:pt idx="38">
                  <c:v>211.43620486473574</c:v>
                </c:pt>
                <c:pt idx="39">
                  <c:v>205.94136956029362</c:v>
                </c:pt>
                <c:pt idx="40">
                  <c:v>201.43064113836803</c:v>
                </c:pt>
                <c:pt idx="41">
                  <c:v>195.06097016014553</c:v>
                </c:pt>
                <c:pt idx="42">
                  <c:v>203.30237064191238</c:v>
                </c:pt>
                <c:pt idx="43">
                  <c:v>182.89598379870429</c:v>
                </c:pt>
                <c:pt idx="44">
                  <c:v>205.12620990085918</c:v>
                </c:pt>
                <c:pt idx="45">
                  <c:v>190.91580092048648</c:v>
                </c:pt>
                <c:pt idx="46">
                  <c:v>195.20047382302971</c:v>
                </c:pt>
                <c:pt idx="47">
                  <c:v>181.68087908353451</c:v>
                </c:pt>
                <c:pt idx="48">
                  <c:v>198.96547600808677</c:v>
                </c:pt>
                <c:pt idx="49">
                  <c:v>199.15928510788777</c:v>
                </c:pt>
                <c:pt idx="50">
                  <c:v>185.73340739737009</c:v>
                </c:pt>
                <c:pt idx="51">
                  <c:v>188.82752461042591</c:v>
                </c:pt>
                <c:pt idx="52">
                  <c:v>192.52837486238116</c:v>
                </c:pt>
                <c:pt idx="53">
                  <c:v>181.26477445181825</c:v>
                </c:pt>
                <c:pt idx="54">
                  <c:v>188.62125744165641</c:v>
                </c:pt>
                <c:pt idx="55">
                  <c:v>170.14473298293115</c:v>
                </c:pt>
                <c:pt idx="56">
                  <c:v>180.38158632531932</c:v>
                </c:pt>
                <c:pt idx="57">
                  <c:v>191.81878432709675</c:v>
                </c:pt>
                <c:pt idx="58">
                  <c:v>194.59983630225349</c:v>
                </c:pt>
                <c:pt idx="59">
                  <c:v>202.74423437284733</c:v>
                </c:pt>
                <c:pt idx="60">
                  <c:v>189.86992435948162</c:v>
                </c:pt>
                <c:pt idx="61">
                  <c:v>188.40329802087297</c:v>
                </c:pt>
                <c:pt idx="62">
                  <c:v>185.70758688265249</c:v>
                </c:pt>
                <c:pt idx="63">
                  <c:v>181.565664256742</c:v>
                </c:pt>
                <c:pt idx="64">
                  <c:v>180.27221765157213</c:v>
                </c:pt>
                <c:pt idx="65">
                  <c:v>189.52328482550575</c:v>
                </c:pt>
                <c:pt idx="66">
                  <c:v>180.88968835344173</c:v>
                </c:pt>
                <c:pt idx="67">
                  <c:v>190.68473218286402</c:v>
                </c:pt>
                <c:pt idx="68">
                  <c:v>186.32324615009236</c:v>
                </c:pt>
                <c:pt idx="69">
                  <c:v>185.6755981488877</c:v>
                </c:pt>
                <c:pt idx="70">
                  <c:v>168.34690066497916</c:v>
                </c:pt>
                <c:pt idx="71">
                  <c:v>172.85475294409594</c:v>
                </c:pt>
                <c:pt idx="72">
                  <c:v>165.75196071584472</c:v>
                </c:pt>
                <c:pt idx="73">
                  <c:v>165.41857298195561</c:v>
                </c:pt>
                <c:pt idx="74">
                  <c:v>168.92649187183375</c:v>
                </c:pt>
                <c:pt idx="75">
                  <c:v>166.97696186293007</c:v>
                </c:pt>
                <c:pt idx="76">
                  <c:v>158.52525492518922</c:v>
                </c:pt>
                <c:pt idx="77">
                  <c:v>161.59439714434077</c:v>
                </c:pt>
                <c:pt idx="78">
                  <c:v>156.09954511196975</c:v>
                </c:pt>
                <c:pt idx="79">
                  <c:v>161.87060112140114</c:v>
                </c:pt>
                <c:pt idx="80">
                  <c:v>154.6270437419945</c:v>
                </c:pt>
                <c:pt idx="81">
                  <c:v>147.06185462362805</c:v>
                </c:pt>
                <c:pt idx="82">
                  <c:v>139.09038855784181</c:v>
                </c:pt>
                <c:pt idx="83">
                  <c:v>140.43274339463474</c:v>
                </c:pt>
                <c:pt idx="84">
                  <c:v>143.33220039254584</c:v>
                </c:pt>
                <c:pt idx="85">
                  <c:v>143.79490039633413</c:v>
                </c:pt>
                <c:pt idx="86">
                  <c:v>143.36317284281006</c:v>
                </c:pt>
                <c:pt idx="87">
                  <c:v>149.6048513509372</c:v>
                </c:pt>
                <c:pt idx="88">
                  <c:v>144.75078106408318</c:v>
                </c:pt>
                <c:pt idx="89">
                  <c:v>163.42152044800702</c:v>
                </c:pt>
                <c:pt idx="90">
                  <c:v>132.65179132124609</c:v>
                </c:pt>
                <c:pt idx="91">
                  <c:v>154.52148113585855</c:v>
                </c:pt>
                <c:pt idx="92">
                  <c:v>152.92202448262771</c:v>
                </c:pt>
                <c:pt idx="93">
                  <c:v>154.09638507793571</c:v>
                </c:pt>
                <c:pt idx="94">
                  <c:v>169.51927793862689</c:v>
                </c:pt>
                <c:pt idx="95">
                  <c:v>167.72336823888205</c:v>
                </c:pt>
                <c:pt idx="96">
                  <c:v>170.8640361710286</c:v>
                </c:pt>
                <c:pt idx="97">
                  <c:v>171.24104595702875</c:v>
                </c:pt>
                <c:pt idx="98">
                  <c:v>177.51311865350027</c:v>
                </c:pt>
                <c:pt idx="99">
                  <c:v>169.27843143400946</c:v>
                </c:pt>
                <c:pt idx="100">
                  <c:v>176.6090785619115</c:v>
                </c:pt>
                <c:pt idx="101">
                  <c:v>151.33279558302388</c:v>
                </c:pt>
                <c:pt idx="102">
                  <c:v>181.24512843611234</c:v>
                </c:pt>
                <c:pt idx="103">
                  <c:v>181.37216939026314</c:v>
                </c:pt>
                <c:pt idx="104">
                  <c:v>179.85824402841575</c:v>
                </c:pt>
                <c:pt idx="105">
                  <c:v>184.22802572568708</c:v>
                </c:pt>
                <c:pt idx="106">
                  <c:v>190.00919903393347</c:v>
                </c:pt>
                <c:pt idx="107">
                  <c:v>182.67197771896829</c:v>
                </c:pt>
                <c:pt idx="108">
                  <c:v>188.58411018054173</c:v>
                </c:pt>
                <c:pt idx="109">
                  <c:v>189.06936968406055</c:v>
                </c:pt>
                <c:pt idx="110">
                  <c:v>187.49038250563871</c:v>
                </c:pt>
                <c:pt idx="111">
                  <c:v>188.84826567101322</c:v>
                </c:pt>
                <c:pt idx="112">
                  <c:v>196.8968173748101</c:v>
                </c:pt>
                <c:pt idx="113">
                  <c:v>178.91350379562411</c:v>
                </c:pt>
                <c:pt idx="114">
                  <c:v>207.44648667528875</c:v>
                </c:pt>
                <c:pt idx="115">
                  <c:v>189.8871862078031</c:v>
                </c:pt>
                <c:pt idx="116">
                  <c:v>185.45335135167841</c:v>
                </c:pt>
                <c:pt idx="117">
                  <c:v>188.98155064054455</c:v>
                </c:pt>
                <c:pt idx="118">
                  <c:v>180.42236045629951</c:v>
                </c:pt>
                <c:pt idx="119">
                  <c:v>173.44268487094084</c:v>
                </c:pt>
                <c:pt idx="120">
                  <c:v>175.12969591057981</c:v>
                </c:pt>
                <c:pt idx="121">
                  <c:v>175.71613888198968</c:v>
                </c:pt>
                <c:pt idx="122">
                  <c:v>173.20027635860225</c:v>
                </c:pt>
                <c:pt idx="123">
                  <c:v>172.27078377983648</c:v>
                </c:pt>
                <c:pt idx="124">
                  <c:v>175.56662455880442</c:v>
                </c:pt>
                <c:pt idx="125">
                  <c:v>174.51644904370548</c:v>
                </c:pt>
                <c:pt idx="126">
                  <c:v>181.96401339664416</c:v>
                </c:pt>
                <c:pt idx="127">
                  <c:v>169.53032046395313</c:v>
                </c:pt>
                <c:pt idx="128">
                  <c:v>173.52406832075641</c:v>
                </c:pt>
                <c:pt idx="129">
                  <c:v>173.46976945963789</c:v>
                </c:pt>
                <c:pt idx="130">
                  <c:v>169.58732219864302</c:v>
                </c:pt>
                <c:pt idx="131">
                  <c:v>177.31769592631443</c:v>
                </c:pt>
                <c:pt idx="132">
                  <c:v>181.0608231663202</c:v>
                </c:pt>
                <c:pt idx="133">
                  <c:v>181.0608231663202</c:v>
                </c:pt>
                <c:pt idx="134">
                  <c:v>168.20730585927345</c:v>
                </c:pt>
                <c:pt idx="135">
                  <c:v>160.29779242255438</c:v>
                </c:pt>
                <c:pt idx="136">
                  <c:v>124.39979381116206</c:v>
                </c:pt>
                <c:pt idx="137">
                  <c:v>178.12833226221557</c:v>
                </c:pt>
                <c:pt idx="138">
                  <c:v>163.47297959571412</c:v>
                </c:pt>
                <c:pt idx="139">
                  <c:v>155.18663408672236</c:v>
                </c:pt>
                <c:pt idx="140">
                  <c:v>171.99672475610456</c:v>
                </c:pt>
                <c:pt idx="141">
                  <c:v>167.43140231053596</c:v>
                </c:pt>
                <c:pt idx="142">
                  <c:v>185.56687982161964</c:v>
                </c:pt>
                <c:pt idx="143">
                  <c:v>203.25682483541777</c:v>
                </c:pt>
                <c:pt idx="144">
                  <c:v>199.88134104186491</c:v>
                </c:pt>
                <c:pt idx="145">
                  <c:v>199.88134104186491</c:v>
                </c:pt>
                <c:pt idx="146">
                  <c:v>220.56042751016233</c:v>
                </c:pt>
                <c:pt idx="147">
                  <c:v>243.53661671472295</c:v>
                </c:pt>
                <c:pt idx="148">
                  <c:v>201.22730486602887</c:v>
                </c:pt>
                <c:pt idx="149">
                  <c:v>275.16699820071244</c:v>
                </c:pt>
                <c:pt idx="150">
                  <c:v>231.29497582360165</c:v>
                </c:pt>
                <c:pt idx="151">
                  <c:v>254.89229436141358</c:v>
                </c:pt>
                <c:pt idx="152">
                  <c:v>254.10713976614056</c:v>
                </c:pt>
                <c:pt idx="153">
                  <c:v>257.50959343039773</c:v>
                </c:pt>
                <c:pt idx="154">
                  <c:v>277.83626164926261</c:v>
                </c:pt>
                <c:pt idx="155">
                  <c:v>274.75704739839279</c:v>
                </c:pt>
                <c:pt idx="156">
                  <c:v>259.35091608178334</c:v>
                </c:pt>
                <c:pt idx="157">
                  <c:v>259.35091608178334</c:v>
                </c:pt>
                <c:pt idx="158">
                  <c:v>317.65209616024754</c:v>
                </c:pt>
                <c:pt idx="159">
                  <c:v>360.17805201281101</c:v>
                </c:pt>
                <c:pt idx="160">
                  <c:v>255.99481359304411</c:v>
                </c:pt>
                <c:pt idx="161">
                  <c:v>387.9527536868265</c:v>
                </c:pt>
                <c:pt idx="162">
                  <c:v>305.25358971488509</c:v>
                </c:pt>
                <c:pt idx="163">
                  <c:v>331.19353034259115</c:v>
                </c:pt>
                <c:pt idx="164">
                  <c:v>305.35534013296251</c:v>
                </c:pt>
                <c:pt idx="165">
                  <c:v>288.25387114865373</c:v>
                </c:pt>
                <c:pt idx="166">
                  <c:v>293.02212720016161</c:v>
                </c:pt>
                <c:pt idx="167">
                  <c:v>292.82376407239508</c:v>
                </c:pt>
                <c:pt idx="168">
                  <c:v>301.9610008920929</c:v>
                </c:pt>
                <c:pt idx="169">
                  <c:v>270.0982213969906</c:v>
                </c:pt>
                <c:pt idx="170">
                  <c:v>280.71122721434159</c:v>
                </c:pt>
              </c:numCache>
            </c:numRef>
          </c:val>
          <c:smooth val="0"/>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2-77A6-4008-BD8F-E29EB668F876}"/>
            </c:ext>
          </c:extLst>
        </c:ser>
        <c:ser>
          <c:idx val="2"/>
          <c:order val="2"/>
          <c:tx>
            <c:strRef>
              <c:f>Sheet1!$D$1</c:f>
              <c:strCache>
                <c:ptCount val="1"/>
                <c:pt idx="0">
                  <c:v>Mexico</c:v>
                </c:pt>
              </c:strCache>
            </c:strRef>
          </c:tx>
          <c:spPr>
            <a:ln w="28575">
              <a:solidFill>
                <a:srgbClr val="F9AF42"/>
              </a:solidFill>
            </a:ln>
          </c:spPr>
          <c:marker>
            <c:symbol val="none"/>
          </c:marker>
          <c:cat>
            <c:numRef>
              <c:f>Sheet1!$A$2:$A$172</c:f>
              <c:numCache>
                <c:formatCode>mmm\-yy</c:formatCode>
                <c:ptCount val="171"/>
                <c:pt idx="0">
                  <c:v>39814</c:v>
                </c:pt>
                <c:pt idx="1">
                  <c:v>39845</c:v>
                </c:pt>
                <c:pt idx="2">
                  <c:v>39873</c:v>
                </c:pt>
                <c:pt idx="3">
                  <c:v>39904</c:v>
                </c:pt>
                <c:pt idx="4">
                  <c:v>39934</c:v>
                </c:pt>
                <c:pt idx="5">
                  <c:v>39965</c:v>
                </c:pt>
                <c:pt idx="6">
                  <c:v>39995</c:v>
                </c:pt>
                <c:pt idx="7">
                  <c:v>40026</c:v>
                </c:pt>
                <c:pt idx="8">
                  <c:v>40057</c:v>
                </c:pt>
                <c:pt idx="9">
                  <c:v>40087</c:v>
                </c:pt>
                <c:pt idx="10">
                  <c:v>40118</c:v>
                </c:pt>
                <c:pt idx="11">
                  <c:v>40148</c:v>
                </c:pt>
                <c:pt idx="12">
                  <c:v>40179</c:v>
                </c:pt>
                <c:pt idx="13">
                  <c:v>40210</c:v>
                </c:pt>
                <c:pt idx="14">
                  <c:v>40238</c:v>
                </c:pt>
                <c:pt idx="15">
                  <c:v>40269</c:v>
                </c:pt>
                <c:pt idx="16">
                  <c:v>40299</c:v>
                </c:pt>
                <c:pt idx="17">
                  <c:v>40330</c:v>
                </c:pt>
                <c:pt idx="18">
                  <c:v>40360</c:v>
                </c:pt>
                <c:pt idx="19">
                  <c:v>40391</c:v>
                </c:pt>
                <c:pt idx="20">
                  <c:v>40422</c:v>
                </c:pt>
                <c:pt idx="21">
                  <c:v>40452</c:v>
                </c:pt>
                <c:pt idx="22">
                  <c:v>40483</c:v>
                </c:pt>
                <c:pt idx="23">
                  <c:v>40513</c:v>
                </c:pt>
                <c:pt idx="24">
                  <c:v>40544</c:v>
                </c:pt>
                <c:pt idx="25">
                  <c:v>40575</c:v>
                </c:pt>
                <c:pt idx="26">
                  <c:v>40603</c:v>
                </c:pt>
                <c:pt idx="27">
                  <c:v>40634</c:v>
                </c:pt>
                <c:pt idx="28">
                  <c:v>40664</c:v>
                </c:pt>
                <c:pt idx="29">
                  <c:v>40695</c:v>
                </c:pt>
                <c:pt idx="30">
                  <c:v>40725</c:v>
                </c:pt>
                <c:pt idx="31">
                  <c:v>40756</c:v>
                </c:pt>
                <c:pt idx="32">
                  <c:v>40787</c:v>
                </c:pt>
                <c:pt idx="33">
                  <c:v>40817</c:v>
                </c:pt>
                <c:pt idx="34">
                  <c:v>40848</c:v>
                </c:pt>
                <c:pt idx="35">
                  <c:v>40878</c:v>
                </c:pt>
                <c:pt idx="36">
                  <c:v>40909</c:v>
                </c:pt>
                <c:pt idx="37">
                  <c:v>40940</c:v>
                </c:pt>
                <c:pt idx="38">
                  <c:v>40969</c:v>
                </c:pt>
                <c:pt idx="39">
                  <c:v>41000</c:v>
                </c:pt>
                <c:pt idx="40">
                  <c:v>41030</c:v>
                </c:pt>
                <c:pt idx="41">
                  <c:v>41061</c:v>
                </c:pt>
                <c:pt idx="42">
                  <c:v>41091</c:v>
                </c:pt>
                <c:pt idx="43">
                  <c:v>41122</c:v>
                </c:pt>
                <c:pt idx="44">
                  <c:v>41153</c:v>
                </c:pt>
                <c:pt idx="45">
                  <c:v>41183</c:v>
                </c:pt>
                <c:pt idx="46">
                  <c:v>41214</c:v>
                </c:pt>
                <c:pt idx="47">
                  <c:v>41244</c:v>
                </c:pt>
                <c:pt idx="48">
                  <c:v>41275</c:v>
                </c:pt>
                <c:pt idx="49">
                  <c:v>41306</c:v>
                </c:pt>
                <c:pt idx="50">
                  <c:v>41334</c:v>
                </c:pt>
                <c:pt idx="51">
                  <c:v>41365</c:v>
                </c:pt>
                <c:pt idx="52">
                  <c:v>41395</c:v>
                </c:pt>
                <c:pt idx="53">
                  <c:v>41426</c:v>
                </c:pt>
                <c:pt idx="54">
                  <c:v>41456</c:v>
                </c:pt>
                <c:pt idx="55">
                  <c:v>41487</c:v>
                </c:pt>
                <c:pt idx="56">
                  <c:v>41518</c:v>
                </c:pt>
                <c:pt idx="57">
                  <c:v>41548</c:v>
                </c:pt>
                <c:pt idx="58">
                  <c:v>41579</c:v>
                </c:pt>
                <c:pt idx="59">
                  <c:v>41609</c:v>
                </c:pt>
                <c:pt idx="60">
                  <c:v>41640</c:v>
                </c:pt>
                <c:pt idx="61">
                  <c:v>41671</c:v>
                </c:pt>
                <c:pt idx="62">
                  <c:v>41699</c:v>
                </c:pt>
                <c:pt idx="63">
                  <c:v>41730</c:v>
                </c:pt>
                <c:pt idx="64">
                  <c:v>41760</c:v>
                </c:pt>
                <c:pt idx="65">
                  <c:v>41791</c:v>
                </c:pt>
                <c:pt idx="66">
                  <c:v>41821</c:v>
                </c:pt>
                <c:pt idx="67">
                  <c:v>41852</c:v>
                </c:pt>
                <c:pt idx="68">
                  <c:v>41883</c:v>
                </c:pt>
                <c:pt idx="69">
                  <c:v>41913</c:v>
                </c:pt>
                <c:pt idx="70">
                  <c:v>41944</c:v>
                </c:pt>
                <c:pt idx="71">
                  <c:v>41974</c:v>
                </c:pt>
                <c:pt idx="72">
                  <c:v>42005</c:v>
                </c:pt>
                <c:pt idx="73">
                  <c:v>42036</c:v>
                </c:pt>
                <c:pt idx="74">
                  <c:v>42064</c:v>
                </c:pt>
                <c:pt idx="75">
                  <c:v>42095</c:v>
                </c:pt>
                <c:pt idx="76">
                  <c:v>42125</c:v>
                </c:pt>
                <c:pt idx="77">
                  <c:v>42156</c:v>
                </c:pt>
                <c:pt idx="78">
                  <c:v>42186</c:v>
                </c:pt>
                <c:pt idx="79">
                  <c:v>42217</c:v>
                </c:pt>
                <c:pt idx="80">
                  <c:v>42248</c:v>
                </c:pt>
                <c:pt idx="81">
                  <c:v>42278</c:v>
                </c:pt>
                <c:pt idx="82">
                  <c:v>42309</c:v>
                </c:pt>
                <c:pt idx="83">
                  <c:v>42339</c:v>
                </c:pt>
                <c:pt idx="84">
                  <c:v>42370</c:v>
                </c:pt>
                <c:pt idx="85">
                  <c:v>42401</c:v>
                </c:pt>
                <c:pt idx="86">
                  <c:v>42430</c:v>
                </c:pt>
                <c:pt idx="87">
                  <c:v>42461</c:v>
                </c:pt>
                <c:pt idx="88">
                  <c:v>42491</c:v>
                </c:pt>
                <c:pt idx="89">
                  <c:v>42522</c:v>
                </c:pt>
                <c:pt idx="90">
                  <c:v>42552</c:v>
                </c:pt>
                <c:pt idx="91">
                  <c:v>42583</c:v>
                </c:pt>
                <c:pt idx="92">
                  <c:v>42614</c:v>
                </c:pt>
                <c:pt idx="93">
                  <c:v>42644</c:v>
                </c:pt>
                <c:pt idx="94">
                  <c:v>42675</c:v>
                </c:pt>
                <c:pt idx="95">
                  <c:v>42705</c:v>
                </c:pt>
                <c:pt idx="96">
                  <c:v>42736</c:v>
                </c:pt>
                <c:pt idx="97">
                  <c:v>42767</c:v>
                </c:pt>
                <c:pt idx="98">
                  <c:v>42795</c:v>
                </c:pt>
                <c:pt idx="99">
                  <c:v>42826</c:v>
                </c:pt>
                <c:pt idx="100">
                  <c:v>42856</c:v>
                </c:pt>
                <c:pt idx="101">
                  <c:v>42887</c:v>
                </c:pt>
                <c:pt idx="102">
                  <c:v>42917</c:v>
                </c:pt>
                <c:pt idx="103">
                  <c:v>42948</c:v>
                </c:pt>
                <c:pt idx="104">
                  <c:v>42979</c:v>
                </c:pt>
                <c:pt idx="105">
                  <c:v>43009</c:v>
                </c:pt>
                <c:pt idx="106">
                  <c:v>43040</c:v>
                </c:pt>
                <c:pt idx="107">
                  <c:v>43070</c:v>
                </c:pt>
                <c:pt idx="108">
                  <c:v>43101</c:v>
                </c:pt>
                <c:pt idx="109">
                  <c:v>43132</c:v>
                </c:pt>
                <c:pt idx="110">
                  <c:v>43160</c:v>
                </c:pt>
                <c:pt idx="111">
                  <c:v>43191</c:v>
                </c:pt>
                <c:pt idx="112">
                  <c:v>43221</c:v>
                </c:pt>
                <c:pt idx="113">
                  <c:v>43252</c:v>
                </c:pt>
                <c:pt idx="114">
                  <c:v>43282</c:v>
                </c:pt>
                <c:pt idx="115">
                  <c:v>43313</c:v>
                </c:pt>
                <c:pt idx="116">
                  <c:v>43344</c:v>
                </c:pt>
                <c:pt idx="117">
                  <c:v>43374</c:v>
                </c:pt>
                <c:pt idx="118">
                  <c:v>43405</c:v>
                </c:pt>
                <c:pt idx="119">
                  <c:v>43435</c:v>
                </c:pt>
                <c:pt idx="120">
                  <c:v>43466</c:v>
                </c:pt>
                <c:pt idx="121">
                  <c:v>43497</c:v>
                </c:pt>
                <c:pt idx="122">
                  <c:v>43525</c:v>
                </c:pt>
                <c:pt idx="123">
                  <c:v>43556</c:v>
                </c:pt>
                <c:pt idx="124">
                  <c:v>43586</c:v>
                </c:pt>
                <c:pt idx="125">
                  <c:v>43617</c:v>
                </c:pt>
                <c:pt idx="126">
                  <c:v>43647</c:v>
                </c:pt>
                <c:pt idx="127">
                  <c:v>43678</c:v>
                </c:pt>
                <c:pt idx="128">
                  <c:v>43709</c:v>
                </c:pt>
                <c:pt idx="129">
                  <c:v>43739</c:v>
                </c:pt>
                <c:pt idx="130">
                  <c:v>43770</c:v>
                </c:pt>
                <c:pt idx="131">
                  <c:v>43800</c:v>
                </c:pt>
                <c:pt idx="132">
                  <c:v>43831</c:v>
                </c:pt>
                <c:pt idx="133">
                  <c:v>43862</c:v>
                </c:pt>
                <c:pt idx="134">
                  <c:v>43891</c:v>
                </c:pt>
                <c:pt idx="135">
                  <c:v>43922</c:v>
                </c:pt>
                <c:pt idx="136">
                  <c:v>43952</c:v>
                </c:pt>
                <c:pt idx="137">
                  <c:v>43983</c:v>
                </c:pt>
                <c:pt idx="138">
                  <c:v>44013</c:v>
                </c:pt>
                <c:pt idx="139">
                  <c:v>44044</c:v>
                </c:pt>
                <c:pt idx="140">
                  <c:v>44075</c:v>
                </c:pt>
                <c:pt idx="141">
                  <c:v>44105</c:v>
                </c:pt>
                <c:pt idx="142">
                  <c:v>44136</c:v>
                </c:pt>
                <c:pt idx="143">
                  <c:v>44166</c:v>
                </c:pt>
                <c:pt idx="144">
                  <c:v>44197</c:v>
                </c:pt>
                <c:pt idx="145">
                  <c:v>44228</c:v>
                </c:pt>
                <c:pt idx="146">
                  <c:v>44256</c:v>
                </c:pt>
                <c:pt idx="147">
                  <c:v>44287</c:v>
                </c:pt>
                <c:pt idx="148">
                  <c:v>44317</c:v>
                </c:pt>
                <c:pt idx="149">
                  <c:v>44348</c:v>
                </c:pt>
                <c:pt idx="150">
                  <c:v>44378</c:v>
                </c:pt>
                <c:pt idx="151">
                  <c:v>44409</c:v>
                </c:pt>
                <c:pt idx="152">
                  <c:v>44440</c:v>
                </c:pt>
                <c:pt idx="153">
                  <c:v>44470</c:v>
                </c:pt>
                <c:pt idx="154">
                  <c:v>44501</c:v>
                </c:pt>
                <c:pt idx="155">
                  <c:v>44531</c:v>
                </c:pt>
                <c:pt idx="156">
                  <c:v>44562</c:v>
                </c:pt>
                <c:pt idx="157">
                  <c:v>44593</c:v>
                </c:pt>
                <c:pt idx="158">
                  <c:v>44621</c:v>
                </c:pt>
                <c:pt idx="159">
                  <c:v>44652</c:v>
                </c:pt>
                <c:pt idx="160">
                  <c:v>44682</c:v>
                </c:pt>
                <c:pt idx="161">
                  <c:v>44713</c:v>
                </c:pt>
                <c:pt idx="162">
                  <c:v>44743</c:v>
                </c:pt>
                <c:pt idx="163">
                  <c:v>44774</c:v>
                </c:pt>
                <c:pt idx="164">
                  <c:v>44805</c:v>
                </c:pt>
                <c:pt idx="165">
                  <c:v>44835</c:v>
                </c:pt>
                <c:pt idx="166">
                  <c:v>44866</c:v>
                </c:pt>
                <c:pt idx="167">
                  <c:v>44896</c:v>
                </c:pt>
                <c:pt idx="168">
                  <c:v>44927</c:v>
                </c:pt>
                <c:pt idx="169">
                  <c:v>44958</c:v>
                </c:pt>
                <c:pt idx="170">
                  <c:v>44986</c:v>
                </c:pt>
              </c:numCache>
            </c:numRef>
          </c:cat>
          <c:val>
            <c:numRef>
              <c:f>Sheet1!$D$2:$D$172</c:f>
              <c:numCache>
                <c:formatCode>0.0</c:formatCode>
                <c:ptCount val="171"/>
                <c:pt idx="0">
                  <c:v>100</c:v>
                </c:pt>
                <c:pt idx="1">
                  <c:v>100.33465875862015</c:v>
                </c:pt>
                <c:pt idx="2">
                  <c:v>101.84798991535922</c:v>
                </c:pt>
                <c:pt idx="3">
                  <c:v>97.240056502569999</c:v>
                </c:pt>
                <c:pt idx="4">
                  <c:v>95.418898442520714</c:v>
                </c:pt>
                <c:pt idx="5">
                  <c:v>105.72700541149092</c:v>
                </c:pt>
                <c:pt idx="6">
                  <c:v>100.99738347205016</c:v>
                </c:pt>
                <c:pt idx="7">
                  <c:v>104.25678637349198</c:v>
                </c:pt>
                <c:pt idx="8">
                  <c:v>114.79309699301747</c:v>
                </c:pt>
                <c:pt idx="9">
                  <c:v>116.26533192949744</c:v>
                </c:pt>
                <c:pt idx="10">
                  <c:v>123.86780657293536</c:v>
                </c:pt>
                <c:pt idx="11">
                  <c:v>132.79235332598688</c:v>
                </c:pt>
                <c:pt idx="12">
                  <c:v>129.57373644961757</c:v>
                </c:pt>
                <c:pt idx="13">
                  <c:v>130.24793507785418</c:v>
                </c:pt>
                <c:pt idx="14">
                  <c:v>139.68669216507516</c:v>
                </c:pt>
                <c:pt idx="15">
                  <c:v>138.5237938951733</c:v>
                </c:pt>
                <c:pt idx="16">
                  <c:v>136.89011883460259</c:v>
                </c:pt>
                <c:pt idx="17">
                  <c:v>134.95601617156339</c:v>
                </c:pt>
                <c:pt idx="18">
                  <c:v>132.13910000668571</c:v>
                </c:pt>
                <c:pt idx="19">
                  <c:v>143.30048324190545</c:v>
                </c:pt>
                <c:pt idx="20">
                  <c:v>139.56945712646043</c:v>
                </c:pt>
                <c:pt idx="21">
                  <c:v>142.41967771279914</c:v>
                </c:pt>
                <c:pt idx="22">
                  <c:v>155.22500786205563</c:v>
                </c:pt>
                <c:pt idx="23">
                  <c:v>154.78798990374162</c:v>
                </c:pt>
                <c:pt idx="24">
                  <c:v>159.78784122129252</c:v>
                </c:pt>
                <c:pt idx="25">
                  <c:v>160.44897112427446</c:v>
                </c:pt>
                <c:pt idx="26">
                  <c:v>165.15263606948304</c:v>
                </c:pt>
                <c:pt idx="27">
                  <c:v>158.08976114465193</c:v>
                </c:pt>
                <c:pt idx="28">
                  <c:v>170.6938122143236</c:v>
                </c:pt>
                <c:pt idx="29">
                  <c:v>168.39525059968247</c:v>
                </c:pt>
                <c:pt idx="30">
                  <c:v>165.25939318639689</c:v>
                </c:pt>
                <c:pt idx="31">
                  <c:v>171.18123757092627</c:v>
                </c:pt>
                <c:pt idx="32">
                  <c:v>164.98598191841893</c:v>
                </c:pt>
                <c:pt idx="33">
                  <c:v>162.14112639829952</c:v>
                </c:pt>
                <c:pt idx="34">
                  <c:v>168.8426580343218</c:v>
                </c:pt>
                <c:pt idx="35">
                  <c:v>165.04004346159539</c:v>
                </c:pt>
                <c:pt idx="36">
                  <c:v>175.84169836007325</c:v>
                </c:pt>
                <c:pt idx="37">
                  <c:v>177.7232024941236</c:v>
                </c:pt>
                <c:pt idx="38">
                  <c:v>169.0460935273093</c:v>
                </c:pt>
                <c:pt idx="39">
                  <c:v>171.08910161433269</c:v>
                </c:pt>
                <c:pt idx="40">
                  <c:v>176.59864594564613</c:v>
                </c:pt>
                <c:pt idx="41">
                  <c:v>169.05191008338346</c:v>
                </c:pt>
                <c:pt idx="42">
                  <c:v>175.38074866113988</c:v>
                </c:pt>
                <c:pt idx="43">
                  <c:v>170.31765142731413</c:v>
                </c:pt>
                <c:pt idx="44">
                  <c:v>169.37883837294598</c:v>
                </c:pt>
                <c:pt idx="45">
                  <c:v>181.01319126671075</c:v>
                </c:pt>
                <c:pt idx="46">
                  <c:v>172.76495094230657</c:v>
                </c:pt>
                <c:pt idx="47">
                  <c:v>172.63042032628198</c:v>
                </c:pt>
                <c:pt idx="48">
                  <c:v>173.27846678557495</c:v>
                </c:pt>
                <c:pt idx="49">
                  <c:v>174.07173224198317</c:v>
                </c:pt>
                <c:pt idx="50">
                  <c:v>169.95942589323735</c:v>
                </c:pt>
                <c:pt idx="51">
                  <c:v>181.04039590736861</c:v>
                </c:pt>
                <c:pt idx="52">
                  <c:v>173.63187704136803</c:v>
                </c:pt>
                <c:pt idx="53">
                  <c:v>173.3574726616458</c:v>
                </c:pt>
                <c:pt idx="54">
                  <c:v>182.133748615727</c:v>
                </c:pt>
                <c:pt idx="55">
                  <c:v>177.39922062509027</c:v>
                </c:pt>
                <c:pt idx="56">
                  <c:v>178.5724374799845</c:v>
                </c:pt>
                <c:pt idx="57">
                  <c:v>182.18393844049473</c:v>
                </c:pt>
                <c:pt idx="58">
                  <c:v>176.58460469554504</c:v>
                </c:pt>
                <c:pt idx="59">
                  <c:v>180.59395812854044</c:v>
                </c:pt>
                <c:pt idx="60">
                  <c:v>179.05678072163539</c:v>
                </c:pt>
                <c:pt idx="61">
                  <c:v>179.02239852433499</c:v>
                </c:pt>
                <c:pt idx="62">
                  <c:v>179.42098982702197</c:v>
                </c:pt>
                <c:pt idx="63">
                  <c:v>185.68334023610714</c:v>
                </c:pt>
                <c:pt idx="64">
                  <c:v>185.95014852823309</c:v>
                </c:pt>
                <c:pt idx="65">
                  <c:v>185.48988727877799</c:v>
                </c:pt>
                <c:pt idx="66">
                  <c:v>186.13200907451375</c:v>
                </c:pt>
                <c:pt idx="67">
                  <c:v>184.05937202754703</c:v>
                </c:pt>
                <c:pt idx="68">
                  <c:v>191.28302190091088</c:v>
                </c:pt>
                <c:pt idx="69">
                  <c:v>187.2519580027116</c:v>
                </c:pt>
                <c:pt idx="70">
                  <c:v>180.87784789078603</c:v>
                </c:pt>
                <c:pt idx="71">
                  <c:v>190.09353520712892</c:v>
                </c:pt>
                <c:pt idx="72">
                  <c:v>178.60470599576729</c:v>
                </c:pt>
                <c:pt idx="73">
                  <c:v>178.71631861621105</c:v>
                </c:pt>
                <c:pt idx="74">
                  <c:v>186.23614435388416</c:v>
                </c:pt>
                <c:pt idx="75">
                  <c:v>180.38834140188428</c:v>
                </c:pt>
                <c:pt idx="76">
                  <c:v>171.58453991592586</c:v>
                </c:pt>
                <c:pt idx="77">
                  <c:v>185.20634542129662</c:v>
                </c:pt>
                <c:pt idx="78">
                  <c:v>182.11261962042059</c:v>
                </c:pt>
                <c:pt idx="79">
                  <c:v>171.45523103953229</c:v>
                </c:pt>
                <c:pt idx="80">
                  <c:v>177.10989102712674</c:v>
                </c:pt>
                <c:pt idx="81">
                  <c:v>176.37344791003497</c:v>
                </c:pt>
                <c:pt idx="82">
                  <c:v>172.25915983569124</c:v>
                </c:pt>
                <c:pt idx="83">
                  <c:v>171.93820232444602</c:v>
                </c:pt>
                <c:pt idx="84">
                  <c:v>170.93098506435609</c:v>
                </c:pt>
                <c:pt idx="85">
                  <c:v>171.29830154323292</c:v>
                </c:pt>
                <c:pt idx="86">
                  <c:v>168.76598228907437</c:v>
                </c:pt>
                <c:pt idx="87">
                  <c:v>170.16600861790886</c:v>
                </c:pt>
                <c:pt idx="88">
                  <c:v>172.46702770093063</c:v>
                </c:pt>
                <c:pt idx="89">
                  <c:v>172.72053933854025</c:v>
                </c:pt>
                <c:pt idx="90">
                  <c:v>169.3217667229224</c:v>
                </c:pt>
                <c:pt idx="91">
                  <c:v>179.13229941043579</c:v>
                </c:pt>
                <c:pt idx="92">
                  <c:v>180.80079681809747</c:v>
                </c:pt>
                <c:pt idx="93">
                  <c:v>171.00426918378034</c:v>
                </c:pt>
                <c:pt idx="94">
                  <c:v>188.05322446235829</c:v>
                </c:pt>
                <c:pt idx="95">
                  <c:v>182.86634095113362</c:v>
                </c:pt>
                <c:pt idx="96">
                  <c:v>185.8626440213223</c:v>
                </c:pt>
                <c:pt idx="97">
                  <c:v>186.58120474342391</c:v>
                </c:pt>
                <c:pt idx="98">
                  <c:v>190.78518613160367</c:v>
                </c:pt>
                <c:pt idx="99">
                  <c:v>179.72665786371283</c:v>
                </c:pt>
                <c:pt idx="100">
                  <c:v>193.90441534044731</c:v>
                </c:pt>
                <c:pt idx="101">
                  <c:v>192.7756089584669</c:v>
                </c:pt>
                <c:pt idx="102">
                  <c:v>184.99922317489975</c:v>
                </c:pt>
                <c:pt idx="103">
                  <c:v>196.61273139713259</c:v>
                </c:pt>
                <c:pt idx="104">
                  <c:v>188.3765296238607</c:v>
                </c:pt>
                <c:pt idx="105">
                  <c:v>193.99855056136522</c:v>
                </c:pt>
                <c:pt idx="106">
                  <c:v>204.09155525059109</c:v>
                </c:pt>
                <c:pt idx="107">
                  <c:v>201.13443240966231</c:v>
                </c:pt>
                <c:pt idx="108">
                  <c:v>206.39156642209727</c:v>
                </c:pt>
                <c:pt idx="109">
                  <c:v>207.53358865094768</c:v>
                </c:pt>
                <c:pt idx="110">
                  <c:v>211.13152838310799</c:v>
                </c:pt>
                <c:pt idx="111">
                  <c:v>210.20564443803181</c:v>
                </c:pt>
                <c:pt idx="112">
                  <c:v>209.37275776494877</c:v>
                </c:pt>
                <c:pt idx="113">
                  <c:v>207.11681117100994</c:v>
                </c:pt>
                <c:pt idx="114">
                  <c:v>212.18306781535051</c:v>
                </c:pt>
                <c:pt idx="115">
                  <c:v>213.26723084635057</c:v>
                </c:pt>
                <c:pt idx="116">
                  <c:v>213.4344561232945</c:v>
                </c:pt>
                <c:pt idx="117">
                  <c:v>220.29393319568439</c:v>
                </c:pt>
                <c:pt idx="118">
                  <c:v>210.98880792824178</c:v>
                </c:pt>
                <c:pt idx="119">
                  <c:v>209.92936329869357</c:v>
                </c:pt>
                <c:pt idx="120">
                  <c:v>215.17466406515516</c:v>
                </c:pt>
                <c:pt idx="121">
                  <c:v>216.47925146814831</c:v>
                </c:pt>
                <c:pt idx="122">
                  <c:v>206.94965201295506</c:v>
                </c:pt>
                <c:pt idx="123">
                  <c:v>223.73459606631209</c:v>
                </c:pt>
                <c:pt idx="124">
                  <c:v>220.46572597743324</c:v>
                </c:pt>
                <c:pt idx="125">
                  <c:v>210.41054577767096</c:v>
                </c:pt>
                <c:pt idx="126">
                  <c:v>224.37915821093966</c:v>
                </c:pt>
                <c:pt idx="127">
                  <c:v>215.28625259396833</c:v>
                </c:pt>
                <c:pt idx="128">
                  <c:v>212.9776872300408</c:v>
                </c:pt>
                <c:pt idx="129">
                  <c:v>214.7907821481144</c:v>
                </c:pt>
                <c:pt idx="130">
                  <c:v>207.26180552124646</c:v>
                </c:pt>
                <c:pt idx="131">
                  <c:v>217.1385281157462</c:v>
                </c:pt>
                <c:pt idx="132">
                  <c:v>218.76255631678148</c:v>
                </c:pt>
                <c:pt idx="133">
                  <c:v>218.76255631678148</c:v>
                </c:pt>
                <c:pt idx="134">
                  <c:v>203.19156787776151</c:v>
                </c:pt>
                <c:pt idx="135">
                  <c:v>131.24969231194677</c:v>
                </c:pt>
                <c:pt idx="136">
                  <c:v>95.663873868818371</c:v>
                </c:pt>
                <c:pt idx="137">
                  <c:v>183.35115150630196</c:v>
                </c:pt>
                <c:pt idx="138">
                  <c:v>203.63503005340249</c:v>
                </c:pt>
                <c:pt idx="139">
                  <c:v>198.89152925420987</c:v>
                </c:pt>
                <c:pt idx="140">
                  <c:v>220.76320566697655</c:v>
                </c:pt>
                <c:pt idx="141">
                  <c:v>221.05444227232351</c:v>
                </c:pt>
                <c:pt idx="142">
                  <c:v>211.84661392262925</c:v>
                </c:pt>
                <c:pt idx="143">
                  <c:v>242.41804260659893</c:v>
                </c:pt>
                <c:pt idx="144">
                  <c:v>215.3713951203093</c:v>
                </c:pt>
                <c:pt idx="145">
                  <c:v>215.3713951203093</c:v>
                </c:pt>
                <c:pt idx="146">
                  <c:v>228.22416365566949</c:v>
                </c:pt>
                <c:pt idx="147">
                  <c:v>231.41007784754731</c:v>
                </c:pt>
                <c:pt idx="148">
                  <c:v>215.68995735913001</c:v>
                </c:pt>
                <c:pt idx="149">
                  <c:v>236.45534196458593</c:v>
                </c:pt>
                <c:pt idx="150">
                  <c:v>234.91764038964135</c:v>
                </c:pt>
                <c:pt idx="151">
                  <c:v>217.54516189171068</c:v>
                </c:pt>
                <c:pt idx="152">
                  <c:v>239.1788420342904</c:v>
                </c:pt>
                <c:pt idx="153">
                  <c:v>220.57241594659553</c:v>
                </c:pt>
                <c:pt idx="154">
                  <c:v>252.4210256515853</c:v>
                </c:pt>
                <c:pt idx="155">
                  <c:v>267.98318082696244</c:v>
                </c:pt>
                <c:pt idx="156">
                  <c:v>250.42012647002824</c:v>
                </c:pt>
                <c:pt idx="157">
                  <c:v>250.42012647002824</c:v>
                </c:pt>
                <c:pt idx="158">
                  <c:v>275.30192444873887</c:v>
                </c:pt>
                <c:pt idx="159">
                  <c:v>268.34418232339499</c:v>
                </c:pt>
                <c:pt idx="160">
                  <c:v>264.05794025568537</c:v>
                </c:pt>
                <c:pt idx="161">
                  <c:v>284.25037167972829</c:v>
                </c:pt>
                <c:pt idx="162">
                  <c:v>266.76283069357714</c:v>
                </c:pt>
                <c:pt idx="163">
                  <c:v>272.36563420094262</c:v>
                </c:pt>
                <c:pt idx="164">
                  <c:v>299.80254573972769</c:v>
                </c:pt>
                <c:pt idx="165">
                  <c:v>259.64990345416737</c:v>
                </c:pt>
                <c:pt idx="166">
                  <c:v>272.65525006780229</c:v>
                </c:pt>
                <c:pt idx="167">
                  <c:v>277.06824105026425</c:v>
                </c:pt>
                <c:pt idx="168">
                  <c:v>314.55079546885952</c:v>
                </c:pt>
                <c:pt idx="169">
                  <c:v>243.35182976968645</c:v>
                </c:pt>
                <c:pt idx="170">
                  <c:v>284.06094703822174</c:v>
                </c:pt>
              </c:numCache>
            </c:numRef>
          </c:val>
          <c:smooth val="0"/>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3-77A6-4008-BD8F-E29EB668F876}"/>
            </c:ext>
          </c:extLst>
        </c:ser>
        <c:ser>
          <c:idx val="3"/>
          <c:order val="3"/>
          <c:tx>
            <c:strRef>
              <c:f>Sheet1!$E$1</c:f>
              <c:strCache>
                <c:ptCount val="1"/>
                <c:pt idx="0">
                  <c:v>Vietnam</c:v>
                </c:pt>
              </c:strCache>
            </c:strRef>
          </c:tx>
          <c:spPr>
            <a:ln>
              <a:solidFill>
                <a:srgbClr val="9EA8B4"/>
              </a:solidFill>
            </a:ln>
          </c:spPr>
          <c:marker>
            <c:symbol val="none"/>
          </c:marker>
          <c:cat>
            <c:numRef>
              <c:f>Sheet1!$A$2:$A$172</c:f>
              <c:numCache>
                <c:formatCode>mmm\-yy</c:formatCode>
                <c:ptCount val="171"/>
                <c:pt idx="0">
                  <c:v>39814</c:v>
                </c:pt>
                <c:pt idx="1">
                  <c:v>39845</c:v>
                </c:pt>
                <c:pt idx="2">
                  <c:v>39873</c:v>
                </c:pt>
                <c:pt idx="3">
                  <c:v>39904</c:v>
                </c:pt>
                <c:pt idx="4">
                  <c:v>39934</c:v>
                </c:pt>
                <c:pt idx="5">
                  <c:v>39965</c:v>
                </c:pt>
                <c:pt idx="6">
                  <c:v>39995</c:v>
                </c:pt>
                <c:pt idx="7">
                  <c:v>40026</c:v>
                </c:pt>
                <c:pt idx="8">
                  <c:v>40057</c:v>
                </c:pt>
                <c:pt idx="9">
                  <c:v>40087</c:v>
                </c:pt>
                <c:pt idx="10">
                  <c:v>40118</c:v>
                </c:pt>
                <c:pt idx="11">
                  <c:v>40148</c:v>
                </c:pt>
                <c:pt idx="12">
                  <c:v>40179</c:v>
                </c:pt>
                <c:pt idx="13">
                  <c:v>40210</c:v>
                </c:pt>
                <c:pt idx="14">
                  <c:v>40238</c:v>
                </c:pt>
                <c:pt idx="15">
                  <c:v>40269</c:v>
                </c:pt>
                <c:pt idx="16">
                  <c:v>40299</c:v>
                </c:pt>
                <c:pt idx="17">
                  <c:v>40330</c:v>
                </c:pt>
                <c:pt idx="18">
                  <c:v>40360</c:v>
                </c:pt>
                <c:pt idx="19">
                  <c:v>40391</c:v>
                </c:pt>
                <c:pt idx="20">
                  <c:v>40422</c:v>
                </c:pt>
                <c:pt idx="21">
                  <c:v>40452</c:v>
                </c:pt>
                <c:pt idx="22">
                  <c:v>40483</c:v>
                </c:pt>
                <c:pt idx="23">
                  <c:v>40513</c:v>
                </c:pt>
                <c:pt idx="24">
                  <c:v>40544</c:v>
                </c:pt>
                <c:pt idx="25">
                  <c:v>40575</c:v>
                </c:pt>
                <c:pt idx="26">
                  <c:v>40603</c:v>
                </c:pt>
                <c:pt idx="27">
                  <c:v>40634</c:v>
                </c:pt>
                <c:pt idx="28">
                  <c:v>40664</c:v>
                </c:pt>
                <c:pt idx="29">
                  <c:v>40695</c:v>
                </c:pt>
                <c:pt idx="30">
                  <c:v>40725</c:v>
                </c:pt>
                <c:pt idx="31">
                  <c:v>40756</c:v>
                </c:pt>
                <c:pt idx="32">
                  <c:v>40787</c:v>
                </c:pt>
                <c:pt idx="33">
                  <c:v>40817</c:v>
                </c:pt>
                <c:pt idx="34">
                  <c:v>40848</c:v>
                </c:pt>
                <c:pt idx="35">
                  <c:v>40878</c:v>
                </c:pt>
                <c:pt idx="36">
                  <c:v>40909</c:v>
                </c:pt>
                <c:pt idx="37">
                  <c:v>40940</c:v>
                </c:pt>
                <c:pt idx="38">
                  <c:v>40969</c:v>
                </c:pt>
                <c:pt idx="39">
                  <c:v>41000</c:v>
                </c:pt>
                <c:pt idx="40">
                  <c:v>41030</c:v>
                </c:pt>
                <c:pt idx="41">
                  <c:v>41061</c:v>
                </c:pt>
                <c:pt idx="42">
                  <c:v>41091</c:v>
                </c:pt>
                <c:pt idx="43">
                  <c:v>41122</c:v>
                </c:pt>
                <c:pt idx="44">
                  <c:v>41153</c:v>
                </c:pt>
                <c:pt idx="45">
                  <c:v>41183</c:v>
                </c:pt>
                <c:pt idx="46">
                  <c:v>41214</c:v>
                </c:pt>
                <c:pt idx="47">
                  <c:v>41244</c:v>
                </c:pt>
                <c:pt idx="48">
                  <c:v>41275</c:v>
                </c:pt>
                <c:pt idx="49">
                  <c:v>41306</c:v>
                </c:pt>
                <c:pt idx="50">
                  <c:v>41334</c:v>
                </c:pt>
                <c:pt idx="51">
                  <c:v>41365</c:v>
                </c:pt>
                <c:pt idx="52">
                  <c:v>41395</c:v>
                </c:pt>
                <c:pt idx="53">
                  <c:v>41426</c:v>
                </c:pt>
                <c:pt idx="54">
                  <c:v>41456</c:v>
                </c:pt>
                <c:pt idx="55">
                  <c:v>41487</c:v>
                </c:pt>
                <c:pt idx="56">
                  <c:v>41518</c:v>
                </c:pt>
                <c:pt idx="57">
                  <c:v>41548</c:v>
                </c:pt>
                <c:pt idx="58">
                  <c:v>41579</c:v>
                </c:pt>
                <c:pt idx="59">
                  <c:v>41609</c:v>
                </c:pt>
                <c:pt idx="60">
                  <c:v>41640</c:v>
                </c:pt>
                <c:pt idx="61">
                  <c:v>41671</c:v>
                </c:pt>
                <c:pt idx="62">
                  <c:v>41699</c:v>
                </c:pt>
                <c:pt idx="63">
                  <c:v>41730</c:v>
                </c:pt>
                <c:pt idx="64">
                  <c:v>41760</c:v>
                </c:pt>
                <c:pt idx="65">
                  <c:v>41791</c:v>
                </c:pt>
                <c:pt idx="66">
                  <c:v>41821</c:v>
                </c:pt>
                <c:pt idx="67">
                  <c:v>41852</c:v>
                </c:pt>
                <c:pt idx="68">
                  <c:v>41883</c:v>
                </c:pt>
                <c:pt idx="69">
                  <c:v>41913</c:v>
                </c:pt>
                <c:pt idx="70">
                  <c:v>41944</c:v>
                </c:pt>
                <c:pt idx="71">
                  <c:v>41974</c:v>
                </c:pt>
                <c:pt idx="72">
                  <c:v>42005</c:v>
                </c:pt>
                <c:pt idx="73">
                  <c:v>42036</c:v>
                </c:pt>
                <c:pt idx="74">
                  <c:v>42064</c:v>
                </c:pt>
                <c:pt idx="75">
                  <c:v>42095</c:v>
                </c:pt>
                <c:pt idx="76">
                  <c:v>42125</c:v>
                </c:pt>
                <c:pt idx="77">
                  <c:v>42156</c:v>
                </c:pt>
                <c:pt idx="78">
                  <c:v>42186</c:v>
                </c:pt>
                <c:pt idx="79">
                  <c:v>42217</c:v>
                </c:pt>
                <c:pt idx="80">
                  <c:v>42248</c:v>
                </c:pt>
                <c:pt idx="81">
                  <c:v>42278</c:v>
                </c:pt>
                <c:pt idx="82">
                  <c:v>42309</c:v>
                </c:pt>
                <c:pt idx="83">
                  <c:v>42339</c:v>
                </c:pt>
                <c:pt idx="84">
                  <c:v>42370</c:v>
                </c:pt>
                <c:pt idx="85">
                  <c:v>42401</c:v>
                </c:pt>
                <c:pt idx="86">
                  <c:v>42430</c:v>
                </c:pt>
                <c:pt idx="87">
                  <c:v>42461</c:v>
                </c:pt>
                <c:pt idx="88">
                  <c:v>42491</c:v>
                </c:pt>
                <c:pt idx="89">
                  <c:v>42522</c:v>
                </c:pt>
                <c:pt idx="90">
                  <c:v>42552</c:v>
                </c:pt>
                <c:pt idx="91">
                  <c:v>42583</c:v>
                </c:pt>
                <c:pt idx="92">
                  <c:v>42614</c:v>
                </c:pt>
                <c:pt idx="93">
                  <c:v>42644</c:v>
                </c:pt>
                <c:pt idx="94">
                  <c:v>42675</c:v>
                </c:pt>
                <c:pt idx="95">
                  <c:v>42705</c:v>
                </c:pt>
                <c:pt idx="96">
                  <c:v>42736</c:v>
                </c:pt>
                <c:pt idx="97">
                  <c:v>42767</c:v>
                </c:pt>
                <c:pt idx="98">
                  <c:v>42795</c:v>
                </c:pt>
                <c:pt idx="99">
                  <c:v>42826</c:v>
                </c:pt>
                <c:pt idx="100">
                  <c:v>42856</c:v>
                </c:pt>
                <c:pt idx="101">
                  <c:v>42887</c:v>
                </c:pt>
                <c:pt idx="102">
                  <c:v>42917</c:v>
                </c:pt>
                <c:pt idx="103">
                  <c:v>42948</c:v>
                </c:pt>
                <c:pt idx="104">
                  <c:v>42979</c:v>
                </c:pt>
                <c:pt idx="105">
                  <c:v>43009</c:v>
                </c:pt>
                <c:pt idx="106">
                  <c:v>43040</c:v>
                </c:pt>
                <c:pt idx="107">
                  <c:v>43070</c:v>
                </c:pt>
                <c:pt idx="108">
                  <c:v>43101</c:v>
                </c:pt>
                <c:pt idx="109">
                  <c:v>43132</c:v>
                </c:pt>
                <c:pt idx="110">
                  <c:v>43160</c:v>
                </c:pt>
                <c:pt idx="111">
                  <c:v>43191</c:v>
                </c:pt>
                <c:pt idx="112">
                  <c:v>43221</c:v>
                </c:pt>
                <c:pt idx="113">
                  <c:v>43252</c:v>
                </c:pt>
                <c:pt idx="114">
                  <c:v>43282</c:v>
                </c:pt>
                <c:pt idx="115">
                  <c:v>43313</c:v>
                </c:pt>
                <c:pt idx="116">
                  <c:v>43344</c:v>
                </c:pt>
                <c:pt idx="117">
                  <c:v>43374</c:v>
                </c:pt>
                <c:pt idx="118">
                  <c:v>43405</c:v>
                </c:pt>
                <c:pt idx="119">
                  <c:v>43435</c:v>
                </c:pt>
                <c:pt idx="120">
                  <c:v>43466</c:v>
                </c:pt>
                <c:pt idx="121">
                  <c:v>43497</c:v>
                </c:pt>
                <c:pt idx="122">
                  <c:v>43525</c:v>
                </c:pt>
                <c:pt idx="123">
                  <c:v>43556</c:v>
                </c:pt>
                <c:pt idx="124">
                  <c:v>43586</c:v>
                </c:pt>
                <c:pt idx="125">
                  <c:v>43617</c:v>
                </c:pt>
                <c:pt idx="126">
                  <c:v>43647</c:v>
                </c:pt>
                <c:pt idx="127">
                  <c:v>43678</c:v>
                </c:pt>
                <c:pt idx="128">
                  <c:v>43709</c:v>
                </c:pt>
                <c:pt idx="129">
                  <c:v>43739</c:v>
                </c:pt>
                <c:pt idx="130">
                  <c:v>43770</c:v>
                </c:pt>
                <c:pt idx="131">
                  <c:v>43800</c:v>
                </c:pt>
                <c:pt idx="132">
                  <c:v>43831</c:v>
                </c:pt>
                <c:pt idx="133">
                  <c:v>43862</c:v>
                </c:pt>
                <c:pt idx="134">
                  <c:v>43891</c:v>
                </c:pt>
                <c:pt idx="135">
                  <c:v>43922</c:v>
                </c:pt>
                <c:pt idx="136">
                  <c:v>43952</c:v>
                </c:pt>
                <c:pt idx="137">
                  <c:v>43983</c:v>
                </c:pt>
                <c:pt idx="138">
                  <c:v>44013</c:v>
                </c:pt>
                <c:pt idx="139">
                  <c:v>44044</c:v>
                </c:pt>
                <c:pt idx="140">
                  <c:v>44075</c:v>
                </c:pt>
                <c:pt idx="141">
                  <c:v>44105</c:v>
                </c:pt>
                <c:pt idx="142">
                  <c:v>44136</c:v>
                </c:pt>
                <c:pt idx="143">
                  <c:v>44166</c:v>
                </c:pt>
                <c:pt idx="144">
                  <c:v>44197</c:v>
                </c:pt>
                <c:pt idx="145">
                  <c:v>44228</c:v>
                </c:pt>
                <c:pt idx="146">
                  <c:v>44256</c:v>
                </c:pt>
                <c:pt idx="147">
                  <c:v>44287</c:v>
                </c:pt>
                <c:pt idx="148">
                  <c:v>44317</c:v>
                </c:pt>
                <c:pt idx="149">
                  <c:v>44348</c:v>
                </c:pt>
                <c:pt idx="150">
                  <c:v>44378</c:v>
                </c:pt>
                <c:pt idx="151">
                  <c:v>44409</c:v>
                </c:pt>
                <c:pt idx="152">
                  <c:v>44440</c:v>
                </c:pt>
                <c:pt idx="153">
                  <c:v>44470</c:v>
                </c:pt>
                <c:pt idx="154">
                  <c:v>44501</c:v>
                </c:pt>
                <c:pt idx="155">
                  <c:v>44531</c:v>
                </c:pt>
                <c:pt idx="156">
                  <c:v>44562</c:v>
                </c:pt>
                <c:pt idx="157">
                  <c:v>44593</c:v>
                </c:pt>
                <c:pt idx="158">
                  <c:v>44621</c:v>
                </c:pt>
                <c:pt idx="159">
                  <c:v>44652</c:v>
                </c:pt>
                <c:pt idx="160">
                  <c:v>44682</c:v>
                </c:pt>
                <c:pt idx="161">
                  <c:v>44713</c:v>
                </c:pt>
                <c:pt idx="162">
                  <c:v>44743</c:v>
                </c:pt>
                <c:pt idx="163">
                  <c:v>44774</c:v>
                </c:pt>
                <c:pt idx="164">
                  <c:v>44805</c:v>
                </c:pt>
                <c:pt idx="165">
                  <c:v>44835</c:v>
                </c:pt>
                <c:pt idx="166">
                  <c:v>44866</c:v>
                </c:pt>
                <c:pt idx="167">
                  <c:v>44896</c:v>
                </c:pt>
                <c:pt idx="168">
                  <c:v>44927</c:v>
                </c:pt>
                <c:pt idx="169">
                  <c:v>44958</c:v>
                </c:pt>
                <c:pt idx="170">
                  <c:v>44986</c:v>
                </c:pt>
              </c:numCache>
            </c:numRef>
          </c:cat>
          <c:val>
            <c:numRef>
              <c:f>Sheet1!$E$2:$E$172</c:f>
              <c:numCache>
                <c:formatCode>0.0</c:formatCode>
                <c:ptCount val="171"/>
                <c:pt idx="0">
                  <c:v>100</c:v>
                </c:pt>
                <c:pt idx="1">
                  <c:v>101.38975682653914</c:v>
                </c:pt>
                <c:pt idx="2">
                  <c:v>105.26785292411137</c:v>
                </c:pt>
                <c:pt idx="3">
                  <c:v>88.293176173625397</c:v>
                </c:pt>
                <c:pt idx="4">
                  <c:v>88.869121176538513</c:v>
                </c:pt>
                <c:pt idx="5">
                  <c:v>93.401978230368954</c:v>
                </c:pt>
                <c:pt idx="6">
                  <c:v>91.170423078241981</c:v>
                </c:pt>
                <c:pt idx="7">
                  <c:v>86.7235857987869</c:v>
                </c:pt>
                <c:pt idx="8">
                  <c:v>95.271610703046719</c:v>
                </c:pt>
                <c:pt idx="9">
                  <c:v>103.92815212392175</c:v>
                </c:pt>
                <c:pt idx="10">
                  <c:v>101.40362923491276</c:v>
                </c:pt>
                <c:pt idx="11">
                  <c:v>106.06825741128519</c:v>
                </c:pt>
                <c:pt idx="12">
                  <c:v>100.71081495735277</c:v>
                </c:pt>
                <c:pt idx="13">
                  <c:v>102.32437247578088</c:v>
                </c:pt>
                <c:pt idx="14">
                  <c:v>110.26792491564483</c:v>
                </c:pt>
                <c:pt idx="15">
                  <c:v>114.21982204358463</c:v>
                </c:pt>
                <c:pt idx="16">
                  <c:v>128.4374482328501</c:v>
                </c:pt>
                <c:pt idx="17">
                  <c:v>121.11496251280589</c:v>
                </c:pt>
                <c:pt idx="18">
                  <c:v>111.90696295693951</c:v>
                </c:pt>
                <c:pt idx="19">
                  <c:v>127.63393058931743</c:v>
                </c:pt>
                <c:pt idx="20">
                  <c:v>127.8900867211032</c:v>
                </c:pt>
                <c:pt idx="21">
                  <c:v>127.94647908720779</c:v>
                </c:pt>
                <c:pt idx="22">
                  <c:v>142.43512307427878</c:v>
                </c:pt>
                <c:pt idx="23">
                  <c:v>146.36437817171216</c:v>
                </c:pt>
                <c:pt idx="24">
                  <c:v>143.30240782080057</c:v>
                </c:pt>
                <c:pt idx="25">
                  <c:v>144.88187082932367</c:v>
                </c:pt>
                <c:pt idx="26">
                  <c:v>147.12463022077381</c:v>
                </c:pt>
                <c:pt idx="27">
                  <c:v>160.4196441486018</c:v>
                </c:pt>
                <c:pt idx="28">
                  <c:v>149.29729878042889</c:v>
                </c:pt>
                <c:pt idx="29">
                  <c:v>165.69493102251846</c:v>
                </c:pt>
                <c:pt idx="30">
                  <c:v>180.80697643682092</c:v>
                </c:pt>
                <c:pt idx="31">
                  <c:v>178.3384463670242</c:v>
                </c:pt>
                <c:pt idx="32">
                  <c:v>172.20800337779571</c:v>
                </c:pt>
                <c:pt idx="33">
                  <c:v>169.79272628583089</c:v>
                </c:pt>
                <c:pt idx="34">
                  <c:v>180.74855361057357</c:v>
                </c:pt>
                <c:pt idx="35">
                  <c:v>175.21966385455445</c:v>
                </c:pt>
                <c:pt idx="36">
                  <c:v>178.87189125272897</c:v>
                </c:pt>
                <c:pt idx="37">
                  <c:v>182.63602713692194</c:v>
                </c:pt>
                <c:pt idx="38">
                  <c:v>190.63945800321684</c:v>
                </c:pt>
                <c:pt idx="39">
                  <c:v>188.32232410628626</c:v>
                </c:pt>
                <c:pt idx="40">
                  <c:v>190.39483211194585</c:v>
                </c:pt>
                <c:pt idx="41">
                  <c:v>194.62114145492816</c:v>
                </c:pt>
                <c:pt idx="42">
                  <c:v>194.9359795452971</c:v>
                </c:pt>
                <c:pt idx="43">
                  <c:v>192.26829552800001</c:v>
                </c:pt>
                <c:pt idx="44">
                  <c:v>197.27383712330351</c:v>
                </c:pt>
                <c:pt idx="45">
                  <c:v>207.20675488927802</c:v>
                </c:pt>
                <c:pt idx="46">
                  <c:v>207.21416527714908</c:v>
                </c:pt>
                <c:pt idx="47">
                  <c:v>203.52977099465699</c:v>
                </c:pt>
                <c:pt idx="48">
                  <c:v>216.03115093241402</c:v>
                </c:pt>
                <c:pt idx="49">
                  <c:v>219.1843879412537</c:v>
                </c:pt>
                <c:pt idx="50">
                  <c:v>208.58773308254928</c:v>
                </c:pt>
                <c:pt idx="51">
                  <c:v>203.91885873071521</c:v>
                </c:pt>
                <c:pt idx="52">
                  <c:v>233.31998041461986</c:v>
                </c:pt>
                <c:pt idx="53">
                  <c:v>216.40123741305547</c:v>
                </c:pt>
                <c:pt idx="54">
                  <c:v>217.23843179366659</c:v>
                </c:pt>
                <c:pt idx="55">
                  <c:v>222.40900506775679</c:v>
                </c:pt>
                <c:pt idx="56">
                  <c:v>229.82261383812954</c:v>
                </c:pt>
                <c:pt idx="57">
                  <c:v>240.69825451933036</c:v>
                </c:pt>
                <c:pt idx="58">
                  <c:v>235.28369596772686</c:v>
                </c:pt>
                <c:pt idx="59">
                  <c:v>233.16996500923278</c:v>
                </c:pt>
                <c:pt idx="60">
                  <c:v>242.68569768383688</c:v>
                </c:pt>
                <c:pt idx="61">
                  <c:v>244.98866637703713</c:v>
                </c:pt>
                <c:pt idx="62">
                  <c:v>243.73704002067109</c:v>
                </c:pt>
                <c:pt idx="63">
                  <c:v>268.13305239943548</c:v>
                </c:pt>
                <c:pt idx="64">
                  <c:v>243.58197312306714</c:v>
                </c:pt>
                <c:pt idx="65">
                  <c:v>242.50508676142388</c:v>
                </c:pt>
                <c:pt idx="66">
                  <c:v>252.17371589190648</c:v>
                </c:pt>
                <c:pt idx="67">
                  <c:v>253.74123758086839</c:v>
                </c:pt>
                <c:pt idx="68">
                  <c:v>259.46897579313196</c:v>
                </c:pt>
                <c:pt idx="69">
                  <c:v>266.13486364705494</c:v>
                </c:pt>
                <c:pt idx="70">
                  <c:v>262.09342974367496</c:v>
                </c:pt>
                <c:pt idx="71">
                  <c:v>261.9375867036934</c:v>
                </c:pt>
                <c:pt idx="72">
                  <c:v>263.64496959122516</c:v>
                </c:pt>
                <c:pt idx="73">
                  <c:v>266.25063150284899</c:v>
                </c:pt>
                <c:pt idx="74">
                  <c:v>266.26482718195774</c:v>
                </c:pt>
                <c:pt idx="75">
                  <c:v>271.75388189945562</c:v>
                </c:pt>
                <c:pt idx="76">
                  <c:v>270.55818580762747</c:v>
                </c:pt>
                <c:pt idx="77">
                  <c:v>283.79020719907311</c:v>
                </c:pt>
                <c:pt idx="78">
                  <c:v>279.1624498432933</c:v>
                </c:pt>
                <c:pt idx="79">
                  <c:v>274.51923495238901</c:v>
                </c:pt>
                <c:pt idx="80">
                  <c:v>279.42006092311323</c:v>
                </c:pt>
                <c:pt idx="81">
                  <c:v>274.56732675119628</c:v>
                </c:pt>
                <c:pt idx="82">
                  <c:v>274.81922339926575</c:v>
                </c:pt>
                <c:pt idx="83">
                  <c:v>277.29063537490953</c:v>
                </c:pt>
                <c:pt idx="84">
                  <c:v>276.05508110176396</c:v>
                </c:pt>
                <c:pt idx="85">
                  <c:v>279.25364592594195</c:v>
                </c:pt>
                <c:pt idx="86">
                  <c:v>297.83233208033602</c:v>
                </c:pt>
                <c:pt idx="87">
                  <c:v>283.53558386250677</c:v>
                </c:pt>
                <c:pt idx="88">
                  <c:v>287.74549123648086</c:v>
                </c:pt>
                <c:pt idx="89">
                  <c:v>295.0195347649809</c:v>
                </c:pt>
                <c:pt idx="90">
                  <c:v>294.55315932162318</c:v>
                </c:pt>
                <c:pt idx="91">
                  <c:v>305.71909851809642</c:v>
                </c:pt>
                <c:pt idx="92">
                  <c:v>307.9998770496162</c:v>
                </c:pt>
                <c:pt idx="93">
                  <c:v>295.06775860417559</c:v>
                </c:pt>
                <c:pt idx="94">
                  <c:v>316.82925602178204</c:v>
                </c:pt>
                <c:pt idx="95">
                  <c:v>331.66084707901348</c:v>
                </c:pt>
                <c:pt idx="96">
                  <c:v>321.73171674591799</c:v>
                </c:pt>
                <c:pt idx="97">
                  <c:v>325.90271277932544</c:v>
                </c:pt>
                <c:pt idx="98">
                  <c:v>335.92103280029528</c:v>
                </c:pt>
                <c:pt idx="99">
                  <c:v>359.10645620346241</c:v>
                </c:pt>
                <c:pt idx="100">
                  <c:v>360.80209725747568</c:v>
                </c:pt>
                <c:pt idx="101">
                  <c:v>357.31309536955467</c:v>
                </c:pt>
                <c:pt idx="102">
                  <c:v>353.193392028272</c:v>
                </c:pt>
                <c:pt idx="103">
                  <c:v>367.35008182852602</c:v>
                </c:pt>
                <c:pt idx="104">
                  <c:v>382.92672895441149</c:v>
                </c:pt>
                <c:pt idx="105">
                  <c:v>390.93603727454098</c:v>
                </c:pt>
                <c:pt idx="106">
                  <c:v>392.64869426748044</c:v>
                </c:pt>
                <c:pt idx="107">
                  <c:v>399.32225323659293</c:v>
                </c:pt>
                <c:pt idx="108">
                  <c:v>406.51689011390835</c:v>
                </c:pt>
                <c:pt idx="109">
                  <c:v>412.02452965264263</c:v>
                </c:pt>
                <c:pt idx="110">
                  <c:v>407.9215757318126</c:v>
                </c:pt>
                <c:pt idx="111">
                  <c:v>384.73978039326573</c:v>
                </c:pt>
                <c:pt idx="112">
                  <c:v>403.84900335769925</c:v>
                </c:pt>
                <c:pt idx="113">
                  <c:v>406.5407680109268</c:v>
                </c:pt>
                <c:pt idx="114">
                  <c:v>415.13451545017244</c:v>
                </c:pt>
                <c:pt idx="115">
                  <c:v>425.2589315379052</c:v>
                </c:pt>
                <c:pt idx="116">
                  <c:v>415.46928846999833</c:v>
                </c:pt>
                <c:pt idx="117">
                  <c:v>430.53624729503747</c:v>
                </c:pt>
                <c:pt idx="118">
                  <c:v>427.1533678028174</c:v>
                </c:pt>
                <c:pt idx="119">
                  <c:v>401.2327564205745</c:v>
                </c:pt>
                <c:pt idx="120">
                  <c:v>421.6702406063531</c:v>
                </c:pt>
                <c:pt idx="121">
                  <c:v>427.85021612864983</c:v>
                </c:pt>
                <c:pt idx="122">
                  <c:v>438.31444691271571</c:v>
                </c:pt>
                <c:pt idx="123">
                  <c:v>430.0222198230079</c:v>
                </c:pt>
                <c:pt idx="124">
                  <c:v>440.71404689465254</c:v>
                </c:pt>
                <c:pt idx="125">
                  <c:v>439.86286846013707</c:v>
                </c:pt>
                <c:pt idx="126">
                  <c:v>459.18460248217673</c:v>
                </c:pt>
                <c:pt idx="127">
                  <c:v>463.28344948669172</c:v>
                </c:pt>
                <c:pt idx="128">
                  <c:v>456.56355371756649</c:v>
                </c:pt>
                <c:pt idx="129">
                  <c:v>453.90802432022195</c:v>
                </c:pt>
                <c:pt idx="130">
                  <c:v>445.99594563215288</c:v>
                </c:pt>
                <c:pt idx="131">
                  <c:v>462.44382344032056</c:v>
                </c:pt>
                <c:pt idx="132">
                  <c:v>463.97628368314497</c:v>
                </c:pt>
                <c:pt idx="133">
                  <c:v>463.97628368314497</c:v>
                </c:pt>
                <c:pt idx="134">
                  <c:v>462.38074065351748</c:v>
                </c:pt>
                <c:pt idx="135">
                  <c:v>370.67930446057989</c:v>
                </c:pt>
                <c:pt idx="136">
                  <c:v>385.97817217856976</c:v>
                </c:pt>
                <c:pt idx="137">
                  <c:v>463.6429191475026</c:v>
                </c:pt>
                <c:pt idx="138">
                  <c:v>498.81023021748615</c:v>
                </c:pt>
                <c:pt idx="139">
                  <c:v>496.32346519310858</c:v>
                </c:pt>
                <c:pt idx="140">
                  <c:v>532.32662048053987</c:v>
                </c:pt>
                <c:pt idx="141">
                  <c:v>508.44745512789541</c:v>
                </c:pt>
                <c:pt idx="142">
                  <c:v>493.47522611718978</c:v>
                </c:pt>
                <c:pt idx="143">
                  <c:v>567.63862817553206</c:v>
                </c:pt>
                <c:pt idx="144">
                  <c:v>574.99407622170008</c:v>
                </c:pt>
                <c:pt idx="145">
                  <c:v>574.99407622170008</c:v>
                </c:pt>
                <c:pt idx="146">
                  <c:v>572.77755335271308</c:v>
                </c:pt>
                <c:pt idx="147">
                  <c:v>560.47992875205068</c:v>
                </c:pt>
                <c:pt idx="148">
                  <c:v>527.30853246956053</c:v>
                </c:pt>
                <c:pt idx="149">
                  <c:v>558.34273119934028</c:v>
                </c:pt>
                <c:pt idx="150">
                  <c:v>557.7555842187229</c:v>
                </c:pt>
                <c:pt idx="151">
                  <c:v>489.70551735287148</c:v>
                </c:pt>
                <c:pt idx="152">
                  <c:v>531.63877785646673</c:v>
                </c:pt>
                <c:pt idx="153">
                  <c:v>541.03580890970431</c:v>
                </c:pt>
                <c:pt idx="154">
                  <c:v>623.20773839314154</c:v>
                </c:pt>
                <c:pt idx="155">
                  <c:v>707.61994936108204</c:v>
                </c:pt>
                <c:pt idx="156">
                  <c:v>649.94910704870279</c:v>
                </c:pt>
                <c:pt idx="157">
                  <c:v>649.94910704870279</c:v>
                </c:pt>
                <c:pt idx="158">
                  <c:v>668.3396916218876</c:v>
                </c:pt>
                <c:pt idx="159">
                  <c:v>700.03086740549577</c:v>
                </c:pt>
                <c:pt idx="160">
                  <c:v>620.7815468114934</c:v>
                </c:pt>
                <c:pt idx="161">
                  <c:v>677.6252220550308</c:v>
                </c:pt>
                <c:pt idx="162">
                  <c:v>612.93223976221543</c:v>
                </c:pt>
                <c:pt idx="163">
                  <c:v>625.66289375724489</c:v>
                </c:pt>
                <c:pt idx="164">
                  <c:v>584.24623354205346</c:v>
                </c:pt>
                <c:pt idx="165">
                  <c:v>569.37430389974054</c:v>
                </c:pt>
                <c:pt idx="166">
                  <c:v>567.71028755993825</c:v>
                </c:pt>
                <c:pt idx="167">
                  <c:v>595.88343262371086</c:v>
                </c:pt>
                <c:pt idx="168">
                  <c:v>481.69348104023993</c:v>
                </c:pt>
                <c:pt idx="169">
                  <c:v>726.01389622085492</c:v>
                </c:pt>
                <c:pt idx="170">
                  <c:v>572.21044038423236</c:v>
                </c:pt>
              </c:numCache>
            </c:numRef>
          </c:val>
          <c:smooth val="0"/>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4-77A6-4008-BD8F-E29EB668F876}"/>
            </c:ext>
          </c:extLst>
        </c:ser>
        <c:dLbls>
          <c:showLegendKey val="0"/>
          <c:showVal val="0"/>
          <c:showCatName val="0"/>
          <c:showSerName val="0"/>
          <c:showPercent val="0"/>
          <c:showBubbleSize val="0"/>
        </c:dLbls>
        <c:marker val="1"/>
        <c:smooth val="0"/>
        <c:axId val="713269688"/>
        <c:axId val="713266160"/>
      </c:lineChart>
      <c:dateAx>
        <c:axId val="713269688"/>
        <c:scaling>
          <c:orientation val="minMax"/>
        </c:scaling>
        <c:delete val="0"/>
        <c:axPos val="b"/>
        <c:numFmt formatCode="mmm\-yy" sourceLinked="0"/>
        <c:majorTickMark val="none"/>
        <c:minorTickMark val="none"/>
        <c:tickLblPos val="nextTo"/>
        <c:spPr>
          <a:ln w="3175">
            <a:solidFill>
              <a:srgbClr val="7E7F74"/>
            </a:solidFill>
          </a:ln>
        </c:spPr>
        <c:txPr>
          <a:bodyPr/>
          <a:lstStyle/>
          <a:p>
            <a:pPr>
              <a:defRPr sz="800">
                <a:solidFill>
                  <a:srgbClr val="000000"/>
                </a:solidFill>
                <a:latin typeface="Arial" panose="020B0604020202020204" pitchFamily="34" charset="0"/>
                <a:cs typeface="Arial" panose="020B0604020202020204" pitchFamily="34" charset="0"/>
              </a:defRPr>
            </a:pPr>
            <a:endParaRPr lang="en-US"/>
          </a:p>
        </c:txPr>
        <c:crossAx val="713266160"/>
        <c:crosses val="autoZero"/>
        <c:auto val="1"/>
        <c:lblOffset val="100"/>
        <c:baseTimeUnit val="days"/>
        <c:majorUnit val="1"/>
        <c:majorTimeUnit val="years"/>
      </c:dateAx>
      <c:valAx>
        <c:axId val="713266160"/>
        <c:scaling>
          <c:orientation val="minMax"/>
        </c:scaling>
        <c:delete val="0"/>
        <c:axPos val="l"/>
        <c:majorGridlines>
          <c:spPr>
            <a:ln w="12700">
              <a:noFill/>
            </a:ln>
          </c:spPr>
        </c:majorGridlines>
        <c:numFmt formatCode="0" sourceLinked="0"/>
        <c:majorTickMark val="out"/>
        <c:minorTickMark val="none"/>
        <c:tickLblPos val="nextTo"/>
        <c:spPr>
          <a:ln>
            <a:noFill/>
          </a:ln>
        </c:spPr>
        <c:txPr>
          <a:bodyPr/>
          <a:lstStyle/>
          <a:p>
            <a:pPr>
              <a:defRPr sz="800">
                <a:solidFill>
                  <a:srgbClr val="000000"/>
                </a:solidFill>
                <a:latin typeface="Arial" panose="020B0604020202020204" pitchFamily="34" charset="0"/>
                <a:cs typeface="Arial" panose="020B0604020202020204" pitchFamily="34" charset="0"/>
              </a:defRPr>
            </a:pPr>
            <a:endParaRPr lang="en-US"/>
          </a:p>
        </c:txPr>
        <c:crossAx val="713269688"/>
        <c:crosses val="autoZero"/>
        <c:crossBetween val="between"/>
      </c:valAx>
      <c:spPr>
        <a:noFill/>
      </c:spPr>
    </c:plotArea>
    <c:legend>
      <c:legendPos val="r"/>
      <c:layout>
        <c:manualLayout>
          <c:xMode val="edge"/>
          <c:yMode val="edge"/>
          <c:x val="0"/>
          <c:y val="0.93216443721187447"/>
          <c:w val="0.58443306411891316"/>
          <c:h val="5.5490755963196907E-2"/>
        </c:manualLayout>
      </c:layout>
      <c:overlay val="0"/>
      <c:txPr>
        <a:bodyPr/>
        <a:lstStyle/>
        <a:p>
          <a:pPr>
            <a:defRPr sz="800">
              <a:solidFill>
                <a:srgbClr val="000000"/>
              </a:solidFill>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581926025694156"/>
          <c:y val="5.1400554097404488E-2"/>
          <c:w val="0.85384784934294922"/>
          <c:h val="0.58663988817961576"/>
        </c:manualLayout>
      </c:layout>
      <c:barChart>
        <c:barDir val="col"/>
        <c:grouping val="clustered"/>
        <c:varyColors val="0"/>
        <c:ser>
          <c:idx val="0"/>
          <c:order val="0"/>
          <c:tx>
            <c:strRef>
              <c:f>Sheet1!$B$1</c:f>
              <c:strCache>
                <c:ptCount val="1"/>
                <c:pt idx="0">
                  <c:v>Rolling 3-year periods between December 1997 and December 2022</c:v>
                </c:pt>
              </c:strCache>
            </c:strRef>
          </c:tx>
          <c:spPr>
            <a:solidFill>
              <a:srgbClr val="84D0F5"/>
            </a:solidFill>
            <a:ln>
              <a:noFill/>
            </a:ln>
          </c:spPr>
          <c:invertIfNegative val="0"/>
          <c:cat>
            <c:strRef>
              <c:f>Sheet1!$A$2:$A$21</c:f>
              <c:strCache>
                <c:ptCount val="20"/>
                <c:pt idx="0">
                  <c:v>&lt;(45)</c:v>
                </c:pt>
                <c:pt idx="1">
                  <c:v>(45)-(40)</c:v>
                </c:pt>
                <c:pt idx="2">
                  <c:v>(40)-(35)</c:v>
                </c:pt>
                <c:pt idx="3">
                  <c:v>(35)-(30)</c:v>
                </c:pt>
                <c:pt idx="4">
                  <c:v>(30)-(25)</c:v>
                </c:pt>
                <c:pt idx="5">
                  <c:v>(25)-(20)</c:v>
                </c:pt>
                <c:pt idx="6">
                  <c:v>(20)-(15)</c:v>
                </c:pt>
                <c:pt idx="7">
                  <c:v>(15)-(10)</c:v>
                </c:pt>
                <c:pt idx="8">
                  <c:v>(10)-(5)</c:v>
                </c:pt>
                <c:pt idx="9">
                  <c:v>(5)-0</c:v>
                </c:pt>
                <c:pt idx="10">
                  <c:v>0-5</c:v>
                </c:pt>
                <c:pt idx="11">
                  <c:v>5-10</c:v>
                </c:pt>
                <c:pt idx="12">
                  <c:v>10-15</c:v>
                </c:pt>
                <c:pt idx="13">
                  <c:v>15-20</c:v>
                </c:pt>
                <c:pt idx="14">
                  <c:v>20-25</c:v>
                </c:pt>
                <c:pt idx="15">
                  <c:v>25-30</c:v>
                </c:pt>
                <c:pt idx="16">
                  <c:v>30-35</c:v>
                </c:pt>
                <c:pt idx="17">
                  <c:v>35-40</c:v>
                </c:pt>
                <c:pt idx="18">
                  <c:v>40-45</c:v>
                </c:pt>
                <c:pt idx="19">
                  <c:v>&gt;45</c:v>
                </c:pt>
              </c:strCache>
            </c:strRef>
          </c:cat>
          <c:val>
            <c:numRef>
              <c:f>Sheet1!$B$2:$B$21</c:f>
              <c:numCache>
                <c:formatCode>0.00%</c:formatCode>
                <c:ptCount val="20"/>
                <c:pt idx="0">
                  <c:v>2.3022049286640728E-2</c:v>
                </c:pt>
                <c:pt idx="1">
                  <c:v>9.32230869001297E-3</c:v>
                </c:pt>
                <c:pt idx="2">
                  <c:v>1.0457198443579766E-2</c:v>
                </c:pt>
                <c:pt idx="3">
                  <c:v>1.3780804150453956E-2</c:v>
                </c:pt>
                <c:pt idx="4">
                  <c:v>1.6780155642023346E-2</c:v>
                </c:pt>
                <c:pt idx="5">
                  <c:v>2.3427367055771725E-2</c:v>
                </c:pt>
                <c:pt idx="6">
                  <c:v>2.8858625162127109E-2</c:v>
                </c:pt>
                <c:pt idx="7">
                  <c:v>3.8586251621271078E-2</c:v>
                </c:pt>
                <c:pt idx="8">
                  <c:v>5.3258754863813228E-2</c:v>
                </c:pt>
                <c:pt idx="9">
                  <c:v>7.4821660181582358E-2</c:v>
                </c:pt>
                <c:pt idx="10">
                  <c:v>0.10513942931258106</c:v>
                </c:pt>
                <c:pt idx="11">
                  <c:v>0.11932555123216602</c:v>
                </c:pt>
                <c:pt idx="12">
                  <c:v>0.12078469520103761</c:v>
                </c:pt>
                <c:pt idx="13">
                  <c:v>9.0629053177691307E-2</c:v>
                </c:pt>
                <c:pt idx="14">
                  <c:v>6.4526588845655E-2</c:v>
                </c:pt>
                <c:pt idx="15">
                  <c:v>4.6206225680933855E-2</c:v>
                </c:pt>
                <c:pt idx="16">
                  <c:v>3.22632944228275E-2</c:v>
                </c:pt>
                <c:pt idx="17">
                  <c:v>2.3103112840466927E-2</c:v>
                </c:pt>
                <c:pt idx="18">
                  <c:v>1.613164721141375E-2</c:v>
                </c:pt>
                <c:pt idx="19">
                  <c:v>8.9575226977950714E-2</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4A76-4B86-9E10-EB06839AF073}"/>
            </c:ext>
          </c:extLst>
        </c:ser>
        <c:ser>
          <c:idx val="1"/>
          <c:order val="1"/>
          <c:tx>
            <c:strRef>
              <c:f>Sheet1!$C$1</c:f>
              <c:strCache>
                <c:ptCount val="1"/>
                <c:pt idx="0">
                  <c:v>3Y forward EPS growth as at end December 2022</c:v>
                </c:pt>
              </c:strCache>
            </c:strRef>
          </c:tx>
          <c:spPr>
            <a:solidFill>
              <a:srgbClr val="9EA8B4"/>
            </a:solidFill>
          </c:spPr>
          <c:invertIfNegative val="0"/>
          <c:cat>
            <c:strRef>
              <c:f>Sheet1!$A$2:$A$21</c:f>
              <c:strCache>
                <c:ptCount val="20"/>
                <c:pt idx="0">
                  <c:v>&lt;(45)</c:v>
                </c:pt>
                <c:pt idx="1">
                  <c:v>(45)-(40)</c:v>
                </c:pt>
                <c:pt idx="2">
                  <c:v>(40)-(35)</c:v>
                </c:pt>
                <c:pt idx="3">
                  <c:v>(35)-(30)</c:v>
                </c:pt>
                <c:pt idx="4">
                  <c:v>(30)-(25)</c:v>
                </c:pt>
                <c:pt idx="5">
                  <c:v>(25)-(20)</c:v>
                </c:pt>
                <c:pt idx="6">
                  <c:v>(20)-(15)</c:v>
                </c:pt>
                <c:pt idx="7">
                  <c:v>(15)-(10)</c:v>
                </c:pt>
                <c:pt idx="8">
                  <c:v>(10)-(5)</c:v>
                </c:pt>
                <c:pt idx="9">
                  <c:v>(5)-0</c:v>
                </c:pt>
                <c:pt idx="10">
                  <c:v>0-5</c:v>
                </c:pt>
                <c:pt idx="11">
                  <c:v>5-10</c:v>
                </c:pt>
                <c:pt idx="12">
                  <c:v>10-15</c:v>
                </c:pt>
                <c:pt idx="13">
                  <c:v>15-20</c:v>
                </c:pt>
                <c:pt idx="14">
                  <c:v>20-25</c:v>
                </c:pt>
                <c:pt idx="15">
                  <c:v>25-30</c:v>
                </c:pt>
                <c:pt idx="16">
                  <c:v>30-35</c:v>
                </c:pt>
                <c:pt idx="17">
                  <c:v>35-40</c:v>
                </c:pt>
                <c:pt idx="18">
                  <c:v>40-45</c:v>
                </c:pt>
                <c:pt idx="19">
                  <c:v>&gt;45</c:v>
                </c:pt>
              </c:strCache>
            </c:strRef>
          </c:cat>
          <c:val>
            <c:numRef>
              <c:f>Sheet1!$C$2:$C$21</c:f>
              <c:numCache>
                <c:formatCode>0.00%</c:formatCode>
                <c:ptCount val="20"/>
                <c:pt idx="0">
                  <c:v>1.8083182640144665E-3</c:v>
                </c:pt>
                <c:pt idx="1">
                  <c:v>1.8083182640144665E-3</c:v>
                </c:pt>
                <c:pt idx="2">
                  <c:v>1.8083182640144665E-3</c:v>
                </c:pt>
                <c:pt idx="3">
                  <c:v>5.4249547920433997E-3</c:v>
                </c:pt>
                <c:pt idx="4">
                  <c:v>1.62748643761302E-2</c:v>
                </c:pt>
                <c:pt idx="5">
                  <c:v>1.0849909584086799E-2</c:v>
                </c:pt>
                <c:pt idx="6">
                  <c:v>2.1699819168173599E-2</c:v>
                </c:pt>
                <c:pt idx="7">
                  <c:v>2.8933092224231464E-2</c:v>
                </c:pt>
                <c:pt idx="8">
                  <c:v>4.5207956600361664E-2</c:v>
                </c:pt>
                <c:pt idx="9">
                  <c:v>6.148282097649186E-2</c:v>
                </c:pt>
                <c:pt idx="10">
                  <c:v>0.12115732368896925</c:v>
                </c:pt>
                <c:pt idx="11">
                  <c:v>0.18264014466546113</c:v>
                </c:pt>
                <c:pt idx="12">
                  <c:v>0.13924050632911392</c:v>
                </c:pt>
                <c:pt idx="13">
                  <c:v>9.7649186256781192E-2</c:v>
                </c:pt>
                <c:pt idx="14">
                  <c:v>7.0524412296564198E-2</c:v>
                </c:pt>
                <c:pt idx="15">
                  <c:v>3.7974683544303799E-2</c:v>
                </c:pt>
                <c:pt idx="16">
                  <c:v>2.7124773960216998E-2</c:v>
                </c:pt>
                <c:pt idx="17">
                  <c:v>1.9891500904159132E-2</c:v>
                </c:pt>
                <c:pt idx="18">
                  <c:v>1.2658227848101266E-2</c:v>
                </c:pt>
                <c:pt idx="19">
                  <c:v>9.5840867992766726E-2</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4A76-4B86-9E10-EB06839AF073}"/>
            </c:ext>
          </c:extLst>
        </c:ser>
        <c:dLbls>
          <c:showLegendKey val="0"/>
          <c:showVal val="0"/>
          <c:showCatName val="0"/>
          <c:showSerName val="0"/>
          <c:showPercent val="0"/>
          <c:showBubbleSize val="0"/>
        </c:dLbls>
        <c:gapWidth val="50"/>
        <c:overlap val="-10"/>
        <c:axId val="616466208"/>
        <c:axId val="757917496"/>
      </c:barChart>
      <c:catAx>
        <c:axId val="616466208"/>
        <c:scaling>
          <c:orientation val="minMax"/>
        </c:scaling>
        <c:delete val="0"/>
        <c:axPos val="b"/>
        <c:title>
          <c:tx>
            <c:rich>
              <a:bodyPr/>
              <a:lstStyle/>
              <a:p>
                <a:pPr>
                  <a:defRPr sz="800" b="0">
                    <a:solidFill>
                      <a:sysClr val="windowText" lastClr="000000"/>
                    </a:solidFill>
                    <a:latin typeface="HelveticaNeue LT 55 Roman" panose="020B0604020202020204" pitchFamily="34" charset="0"/>
                  </a:defRPr>
                </a:pPr>
                <a:r>
                  <a:rPr lang="en-GB" sz="800" b="0" dirty="0">
                    <a:solidFill>
                      <a:sysClr val="windowText" lastClr="000000"/>
                    </a:solidFill>
                    <a:latin typeface="Arial" panose="020B0604020202020204" pitchFamily="34" charset="0"/>
                    <a:cs typeface="Arial" panose="020B0604020202020204" pitchFamily="34" charset="0"/>
                  </a:rPr>
                  <a:t>3 Year EPS CAGR (%)</a:t>
                </a:r>
                <a:r>
                  <a:rPr lang="en-GB" sz="800" b="0" baseline="0" dirty="0">
                    <a:solidFill>
                      <a:sysClr val="windowText" lastClr="000000"/>
                    </a:solidFill>
                    <a:latin typeface="Arial" panose="020B0604020202020204" pitchFamily="34" charset="0"/>
                    <a:cs typeface="Arial" panose="020B0604020202020204" pitchFamily="34" charset="0"/>
                  </a:rPr>
                  <a:t> buckets</a:t>
                </a:r>
                <a:endParaRPr lang="en-GB" sz="800" b="0" dirty="0">
                  <a:solidFill>
                    <a:sysClr val="windowText" lastClr="000000"/>
                  </a:solidFill>
                  <a:latin typeface="Arial" panose="020B0604020202020204" pitchFamily="34" charset="0"/>
                  <a:cs typeface="Arial" panose="020B0604020202020204" pitchFamily="34" charset="0"/>
                </a:endParaRPr>
              </a:p>
            </c:rich>
          </c:tx>
          <c:overlay val="0"/>
        </c:title>
        <c:numFmt formatCode="yyyy" sourceLinked="0"/>
        <c:majorTickMark val="none"/>
        <c:minorTickMark val="none"/>
        <c:tickLblPos val="nextTo"/>
        <c:spPr>
          <a:ln w="3175">
            <a:solidFill>
              <a:sysClr val="windowText" lastClr="000000"/>
            </a:solidFill>
          </a:ln>
        </c:spPr>
        <c:txPr>
          <a:bodyPr rot="-5400000" vert="horz"/>
          <a:lstStyle/>
          <a:p>
            <a:pPr>
              <a:defRPr sz="800">
                <a:solidFill>
                  <a:sysClr val="windowText" lastClr="000000"/>
                </a:solidFill>
                <a:latin typeface="Arial" panose="020B0604020202020204" pitchFamily="34" charset="0"/>
                <a:cs typeface="Arial" panose="020B0604020202020204" pitchFamily="34" charset="0"/>
              </a:defRPr>
            </a:pPr>
            <a:endParaRPr lang="en-US"/>
          </a:p>
        </c:txPr>
        <c:crossAx val="757917496"/>
        <c:crosses val="autoZero"/>
        <c:auto val="1"/>
        <c:lblAlgn val="ctr"/>
        <c:lblOffset val="100"/>
        <c:noMultiLvlLbl val="0"/>
      </c:catAx>
      <c:valAx>
        <c:axId val="757917496"/>
        <c:scaling>
          <c:orientation val="minMax"/>
        </c:scaling>
        <c:delete val="0"/>
        <c:axPos val="l"/>
        <c:majorGridlines>
          <c:spPr>
            <a:ln w="12700">
              <a:noFill/>
            </a:ln>
          </c:spPr>
        </c:majorGridlines>
        <c:title>
          <c:tx>
            <c:rich>
              <a:bodyPr rot="-5400000" vert="horz"/>
              <a:lstStyle/>
              <a:p>
                <a:pPr>
                  <a:defRPr sz="800" b="0">
                    <a:solidFill>
                      <a:sysClr val="windowText" lastClr="000000"/>
                    </a:solidFill>
                    <a:latin typeface="HelveticaNeue LT 55 Roman" panose="020B0604020202020204" pitchFamily="34" charset="0"/>
                  </a:defRPr>
                </a:pPr>
                <a:r>
                  <a:rPr lang="en-GB" dirty="0">
                    <a:latin typeface="Arial" panose="020B0604020202020204" pitchFamily="34" charset="0"/>
                    <a:cs typeface="Arial" panose="020B0604020202020204" pitchFamily="34" charset="0"/>
                  </a:rPr>
                  <a:t>Frequency</a:t>
                </a:r>
              </a:p>
            </c:rich>
          </c:tx>
          <c:overlay val="0"/>
        </c:title>
        <c:numFmt formatCode="0%" sourceLinked="0"/>
        <c:majorTickMark val="out"/>
        <c:minorTickMark val="none"/>
        <c:tickLblPos val="nextTo"/>
        <c:spPr>
          <a:ln>
            <a:noFill/>
          </a:ln>
        </c:spPr>
        <c:txPr>
          <a:bodyPr/>
          <a:lstStyle/>
          <a:p>
            <a:pPr>
              <a:defRPr sz="800">
                <a:solidFill>
                  <a:sysClr val="windowText" lastClr="000000"/>
                </a:solidFill>
                <a:latin typeface="Arial" panose="020B0604020202020204" pitchFamily="34" charset="0"/>
                <a:cs typeface="Arial" panose="020B0604020202020204" pitchFamily="34" charset="0"/>
              </a:defRPr>
            </a:pPr>
            <a:endParaRPr lang="en-US"/>
          </a:p>
        </c:txPr>
        <c:crossAx val="616466208"/>
        <c:crosses val="autoZero"/>
        <c:crossBetween val="between"/>
      </c:valAx>
      <c:spPr>
        <a:noFill/>
        <a:ln>
          <a:noFill/>
        </a:ln>
      </c:spPr>
    </c:plotArea>
    <c:legend>
      <c:legendPos val="b"/>
      <c:layout>
        <c:manualLayout>
          <c:xMode val="edge"/>
          <c:yMode val="edge"/>
          <c:x val="0.12457614199158962"/>
          <c:y val="0.86721364809750823"/>
          <c:w val="0.86945774407565635"/>
          <c:h val="7.5879732708486414E-2"/>
        </c:manualLayout>
      </c:layout>
      <c:overlay val="0"/>
      <c:txPr>
        <a:bodyPr/>
        <a:lstStyle/>
        <a:p>
          <a:pPr>
            <a:defRPr sz="800">
              <a:solidFill>
                <a:sysClr val="windowText" lastClr="000000"/>
              </a:solidFill>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93989459475802"/>
          <c:y val="5.1400554097404488E-2"/>
          <c:w val="0.88209217653038985"/>
          <c:h val="0.60432510747956003"/>
        </c:manualLayout>
      </c:layout>
      <c:barChart>
        <c:barDir val="col"/>
        <c:grouping val="clustered"/>
        <c:varyColors val="0"/>
        <c:ser>
          <c:idx val="0"/>
          <c:order val="0"/>
          <c:tx>
            <c:strRef>
              <c:f>Sheet1!$B$1</c:f>
              <c:strCache>
                <c:ptCount val="1"/>
                <c:pt idx="0">
                  <c:v>Rolling 3-Year Periods between December 1997 and December 2022</c:v>
                </c:pt>
              </c:strCache>
            </c:strRef>
          </c:tx>
          <c:spPr>
            <a:solidFill>
              <a:srgbClr val="84D0F5"/>
            </a:solidFill>
            <a:ln>
              <a:noFill/>
            </a:ln>
          </c:spPr>
          <c:invertIfNegative val="0"/>
          <c:cat>
            <c:strRef>
              <c:f>Sheet1!$A$2:$A$21</c:f>
              <c:strCache>
                <c:ptCount val="20"/>
                <c:pt idx="0">
                  <c:v>&lt;(45)</c:v>
                </c:pt>
                <c:pt idx="1">
                  <c:v>(45)-(40)</c:v>
                </c:pt>
                <c:pt idx="2">
                  <c:v>(40)-(35)</c:v>
                </c:pt>
                <c:pt idx="3">
                  <c:v>(35)-(30)</c:v>
                </c:pt>
                <c:pt idx="4">
                  <c:v>(30)-(25)</c:v>
                </c:pt>
                <c:pt idx="5">
                  <c:v>(25)-(20)</c:v>
                </c:pt>
                <c:pt idx="6">
                  <c:v>(20)-(15)</c:v>
                </c:pt>
                <c:pt idx="7">
                  <c:v>(15)-(10)</c:v>
                </c:pt>
                <c:pt idx="8">
                  <c:v>(10)-(5)</c:v>
                </c:pt>
                <c:pt idx="9">
                  <c:v>(5)-0</c:v>
                </c:pt>
                <c:pt idx="10">
                  <c:v>0-5</c:v>
                </c:pt>
                <c:pt idx="11">
                  <c:v>5-10</c:v>
                </c:pt>
                <c:pt idx="12">
                  <c:v>10-15</c:v>
                </c:pt>
                <c:pt idx="13">
                  <c:v>15-20</c:v>
                </c:pt>
                <c:pt idx="14">
                  <c:v>20-25</c:v>
                </c:pt>
                <c:pt idx="15">
                  <c:v>25-30</c:v>
                </c:pt>
                <c:pt idx="16">
                  <c:v>30-35</c:v>
                </c:pt>
                <c:pt idx="17">
                  <c:v>35-40</c:v>
                </c:pt>
                <c:pt idx="18">
                  <c:v>40-45</c:v>
                </c:pt>
                <c:pt idx="19">
                  <c:v>&gt;45</c:v>
                </c:pt>
              </c:strCache>
            </c:strRef>
          </c:cat>
          <c:val>
            <c:numRef>
              <c:f>Sheet1!$B$2:$B$21</c:f>
              <c:numCache>
                <c:formatCode>0%</c:formatCode>
                <c:ptCount val="20"/>
                <c:pt idx="0">
                  <c:v>0.04</c:v>
                </c:pt>
                <c:pt idx="1">
                  <c:v>0.01</c:v>
                </c:pt>
                <c:pt idx="2">
                  <c:v>0.01</c:v>
                </c:pt>
                <c:pt idx="3">
                  <c:v>0.02</c:v>
                </c:pt>
                <c:pt idx="4">
                  <c:v>0.02</c:v>
                </c:pt>
                <c:pt idx="5">
                  <c:v>0.03</c:v>
                </c:pt>
                <c:pt idx="6">
                  <c:v>0.04</c:v>
                </c:pt>
                <c:pt idx="7">
                  <c:v>0.04</c:v>
                </c:pt>
                <c:pt idx="8">
                  <c:v>0.06</c:v>
                </c:pt>
                <c:pt idx="9">
                  <c:v>0.08</c:v>
                </c:pt>
                <c:pt idx="10">
                  <c:v>0.08</c:v>
                </c:pt>
                <c:pt idx="11">
                  <c:v>0.08</c:v>
                </c:pt>
                <c:pt idx="12">
                  <c:v>0.08</c:v>
                </c:pt>
                <c:pt idx="13">
                  <c:v>7.0000000000000007E-2</c:v>
                </c:pt>
                <c:pt idx="14">
                  <c:v>0.06</c:v>
                </c:pt>
                <c:pt idx="15">
                  <c:v>0.05</c:v>
                </c:pt>
                <c:pt idx="16">
                  <c:v>0.04</c:v>
                </c:pt>
                <c:pt idx="17">
                  <c:v>0.03</c:v>
                </c:pt>
                <c:pt idx="18">
                  <c:v>0.02</c:v>
                </c:pt>
                <c:pt idx="19">
                  <c:v>0.15</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12E1-45E2-B0E1-7F3806386B89}"/>
            </c:ext>
          </c:extLst>
        </c:ser>
        <c:ser>
          <c:idx val="1"/>
          <c:order val="1"/>
          <c:tx>
            <c:strRef>
              <c:f>Sheet1!$C$1</c:f>
              <c:strCache>
                <c:ptCount val="1"/>
                <c:pt idx="0">
                  <c:v>3-Year Estimates at the end of December 2022</c:v>
                </c:pt>
              </c:strCache>
            </c:strRef>
          </c:tx>
          <c:spPr>
            <a:solidFill>
              <a:srgbClr val="9EA8B4"/>
            </a:solidFill>
          </c:spPr>
          <c:invertIfNegative val="0"/>
          <c:cat>
            <c:strRef>
              <c:f>Sheet1!$A$2:$A$21</c:f>
              <c:strCache>
                <c:ptCount val="20"/>
                <c:pt idx="0">
                  <c:v>&lt;(45)</c:v>
                </c:pt>
                <c:pt idx="1">
                  <c:v>(45)-(40)</c:v>
                </c:pt>
                <c:pt idx="2">
                  <c:v>(40)-(35)</c:v>
                </c:pt>
                <c:pt idx="3">
                  <c:v>(35)-(30)</c:v>
                </c:pt>
                <c:pt idx="4">
                  <c:v>(30)-(25)</c:v>
                </c:pt>
                <c:pt idx="5">
                  <c:v>(25)-(20)</c:v>
                </c:pt>
                <c:pt idx="6">
                  <c:v>(20)-(15)</c:v>
                </c:pt>
                <c:pt idx="7">
                  <c:v>(15)-(10)</c:v>
                </c:pt>
                <c:pt idx="8">
                  <c:v>(10)-(5)</c:v>
                </c:pt>
                <c:pt idx="9">
                  <c:v>(5)-0</c:v>
                </c:pt>
                <c:pt idx="10">
                  <c:v>0-5</c:v>
                </c:pt>
                <c:pt idx="11">
                  <c:v>5-10</c:v>
                </c:pt>
                <c:pt idx="12">
                  <c:v>10-15</c:v>
                </c:pt>
                <c:pt idx="13">
                  <c:v>15-20</c:v>
                </c:pt>
                <c:pt idx="14">
                  <c:v>20-25</c:v>
                </c:pt>
                <c:pt idx="15">
                  <c:v>25-30</c:v>
                </c:pt>
                <c:pt idx="16">
                  <c:v>30-35</c:v>
                </c:pt>
                <c:pt idx="17">
                  <c:v>35-40</c:v>
                </c:pt>
                <c:pt idx="18">
                  <c:v>40-45</c:v>
                </c:pt>
                <c:pt idx="19">
                  <c:v>&gt;45</c:v>
                </c:pt>
              </c:strCache>
            </c:strRef>
          </c:cat>
          <c:val>
            <c:numRef>
              <c:f>Sheet1!$C$2:$C$21</c:f>
              <c:numCache>
                <c:formatCode>0.00%</c:formatCode>
                <c:ptCount val="20"/>
                <c:pt idx="0">
                  <c:v>8.0000000000000002E-3</c:v>
                </c:pt>
                <c:pt idx="1">
                  <c:v>3.0000000000000001E-3</c:v>
                </c:pt>
                <c:pt idx="2">
                  <c:v>6.0000000000000001E-3</c:v>
                </c:pt>
                <c:pt idx="3">
                  <c:v>6.0000000000000001E-3</c:v>
                </c:pt>
                <c:pt idx="4">
                  <c:v>1.6E-2</c:v>
                </c:pt>
                <c:pt idx="5">
                  <c:v>1.6E-2</c:v>
                </c:pt>
                <c:pt idx="6">
                  <c:v>2.1999999999999999E-2</c:v>
                </c:pt>
                <c:pt idx="7">
                  <c:v>3.2000000000000001E-2</c:v>
                </c:pt>
                <c:pt idx="8">
                  <c:v>0.05</c:v>
                </c:pt>
                <c:pt idx="9">
                  <c:v>8.2000000000000003E-2</c:v>
                </c:pt>
                <c:pt idx="10">
                  <c:v>0.14599999999999999</c:v>
                </c:pt>
                <c:pt idx="11">
                  <c:v>0.128</c:v>
                </c:pt>
                <c:pt idx="12">
                  <c:v>0.121</c:v>
                </c:pt>
                <c:pt idx="13">
                  <c:v>9.6000000000000002E-2</c:v>
                </c:pt>
                <c:pt idx="14">
                  <c:v>8.3000000000000004E-2</c:v>
                </c:pt>
                <c:pt idx="15">
                  <c:v>4.7E-2</c:v>
                </c:pt>
                <c:pt idx="16">
                  <c:v>2.5999999999999999E-2</c:v>
                </c:pt>
                <c:pt idx="17">
                  <c:v>2.3E-2</c:v>
                </c:pt>
                <c:pt idx="18">
                  <c:v>1.7999999999999999E-2</c:v>
                </c:pt>
                <c:pt idx="19">
                  <c:v>7.0000000000000007E-2</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12E1-45E2-B0E1-7F3806386B89}"/>
            </c:ext>
          </c:extLst>
        </c:ser>
        <c:dLbls>
          <c:showLegendKey val="0"/>
          <c:showVal val="0"/>
          <c:showCatName val="0"/>
          <c:showSerName val="0"/>
          <c:showPercent val="0"/>
          <c:showBubbleSize val="0"/>
        </c:dLbls>
        <c:gapWidth val="50"/>
        <c:overlap val="-10"/>
        <c:axId val="616466208"/>
        <c:axId val="757917496"/>
      </c:barChart>
      <c:catAx>
        <c:axId val="616466208"/>
        <c:scaling>
          <c:orientation val="minMax"/>
        </c:scaling>
        <c:delete val="0"/>
        <c:axPos val="b"/>
        <c:title>
          <c:tx>
            <c:rich>
              <a:bodyPr/>
              <a:lstStyle/>
              <a:p>
                <a:pPr>
                  <a:defRPr sz="800" b="0">
                    <a:solidFill>
                      <a:sysClr val="windowText" lastClr="000000"/>
                    </a:solidFill>
                    <a:latin typeface="HelveticaNeue LT 55 Roman" panose="020B0604020202020204" pitchFamily="34" charset="0"/>
                  </a:defRPr>
                </a:pPr>
                <a:r>
                  <a:rPr lang="en-GB" sz="800" b="0" dirty="0">
                    <a:solidFill>
                      <a:sysClr val="windowText" lastClr="000000"/>
                    </a:solidFill>
                    <a:latin typeface="Arial" panose="020B0604020202020204" pitchFamily="34" charset="0"/>
                    <a:cs typeface="Arial" panose="020B0604020202020204" pitchFamily="34" charset="0"/>
                  </a:rPr>
                  <a:t>3</a:t>
                </a:r>
                <a:r>
                  <a:rPr lang="en-GB" sz="800" b="0" baseline="0" dirty="0">
                    <a:solidFill>
                      <a:sysClr val="windowText" lastClr="000000"/>
                    </a:solidFill>
                    <a:latin typeface="Arial" panose="020B0604020202020204" pitchFamily="34" charset="0"/>
                    <a:cs typeface="Arial" panose="020B0604020202020204" pitchFamily="34" charset="0"/>
                  </a:rPr>
                  <a:t> Year EPS CAGR (%) buckets</a:t>
                </a:r>
                <a:endParaRPr lang="en-GB" sz="800" b="0" dirty="0">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0.36418427740960713"/>
              <c:y val="0.83011200761787429"/>
            </c:manualLayout>
          </c:layout>
          <c:overlay val="0"/>
        </c:title>
        <c:numFmt formatCode="yyyy" sourceLinked="0"/>
        <c:majorTickMark val="none"/>
        <c:minorTickMark val="none"/>
        <c:tickLblPos val="nextTo"/>
        <c:spPr>
          <a:ln w="3175">
            <a:solidFill>
              <a:sysClr val="windowText" lastClr="000000"/>
            </a:solidFill>
          </a:ln>
        </c:spPr>
        <c:txPr>
          <a:bodyPr rot="-5400000" vert="horz"/>
          <a:lstStyle/>
          <a:p>
            <a:pPr>
              <a:defRPr sz="800">
                <a:solidFill>
                  <a:sysClr val="windowText" lastClr="000000"/>
                </a:solidFill>
                <a:latin typeface="Arial" panose="020B0604020202020204" pitchFamily="34" charset="0"/>
                <a:cs typeface="Arial" panose="020B0604020202020204" pitchFamily="34" charset="0"/>
              </a:defRPr>
            </a:pPr>
            <a:endParaRPr lang="en-US"/>
          </a:p>
        </c:txPr>
        <c:crossAx val="757917496"/>
        <c:crosses val="autoZero"/>
        <c:auto val="1"/>
        <c:lblAlgn val="ctr"/>
        <c:lblOffset val="100"/>
        <c:noMultiLvlLbl val="0"/>
      </c:catAx>
      <c:valAx>
        <c:axId val="757917496"/>
        <c:scaling>
          <c:orientation val="minMax"/>
        </c:scaling>
        <c:delete val="0"/>
        <c:axPos val="l"/>
        <c:majorGridlines>
          <c:spPr>
            <a:ln w="12700">
              <a:noFill/>
            </a:ln>
          </c:spPr>
        </c:majorGridlines>
        <c:title>
          <c:tx>
            <c:rich>
              <a:bodyPr rot="-5400000" vert="horz"/>
              <a:lstStyle/>
              <a:p>
                <a:pPr>
                  <a:defRPr sz="800" b="0">
                    <a:solidFill>
                      <a:sysClr val="windowText" lastClr="000000"/>
                    </a:solidFill>
                    <a:latin typeface="HelveticaNeue LT 55 Roman" panose="020B0604020202020204" pitchFamily="34" charset="0"/>
                  </a:defRPr>
                </a:pPr>
                <a:r>
                  <a:rPr lang="en-GB" dirty="0">
                    <a:latin typeface="Arial" panose="020B0604020202020204" pitchFamily="34" charset="0"/>
                    <a:cs typeface="Arial" panose="020B0604020202020204" pitchFamily="34" charset="0"/>
                  </a:rPr>
                  <a:t>Frequency</a:t>
                </a:r>
              </a:p>
            </c:rich>
          </c:tx>
          <c:overlay val="0"/>
        </c:title>
        <c:numFmt formatCode="0%" sourceLinked="0"/>
        <c:majorTickMark val="out"/>
        <c:minorTickMark val="none"/>
        <c:tickLblPos val="nextTo"/>
        <c:spPr>
          <a:ln>
            <a:noFill/>
          </a:ln>
        </c:spPr>
        <c:txPr>
          <a:bodyPr/>
          <a:lstStyle/>
          <a:p>
            <a:pPr>
              <a:defRPr sz="800">
                <a:solidFill>
                  <a:sysClr val="windowText" lastClr="000000"/>
                </a:solidFill>
                <a:latin typeface="Arial" panose="020B0604020202020204" pitchFamily="34" charset="0"/>
                <a:cs typeface="Arial" panose="020B0604020202020204" pitchFamily="34" charset="0"/>
              </a:defRPr>
            </a:pPr>
            <a:endParaRPr lang="en-US"/>
          </a:p>
        </c:txPr>
        <c:crossAx val="616466208"/>
        <c:crosses val="autoZero"/>
        <c:crossBetween val="between"/>
      </c:valAx>
      <c:spPr>
        <a:noFill/>
        <a:ln>
          <a:noFill/>
        </a:ln>
      </c:spPr>
    </c:plotArea>
    <c:legend>
      <c:legendPos val="b"/>
      <c:layout>
        <c:manualLayout>
          <c:xMode val="edge"/>
          <c:yMode val="edge"/>
          <c:x val="4.6292681717771636E-2"/>
          <c:y val="0.88104312038982269"/>
          <c:w val="0.91793770738644298"/>
          <c:h val="7.587962962962963E-2"/>
        </c:manualLayout>
      </c:layout>
      <c:overlay val="0"/>
      <c:txPr>
        <a:bodyPr/>
        <a:lstStyle/>
        <a:p>
          <a:pPr>
            <a:defRPr sz="800">
              <a:solidFill>
                <a:sysClr val="windowText" lastClr="000000"/>
              </a:solidFill>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0.88353</cdr:y>
    </cdr:from>
    <cdr:to>
      <cdr:x>1</cdr:x>
      <cdr:y>1</cdr:y>
    </cdr:to>
    <cdr:sp macro="" textlink="">
      <cdr:nvSpPr>
        <cdr:cNvPr id="2" name="TextBox 1">
          <a:extLst xmlns:a="http://schemas.openxmlformats.org/drawingml/2006/main">
            <a:ext uri="{FF2B5EF4-FFF2-40B4-BE49-F238E27FC236}">
              <a16:creationId xmlns:a16="http://schemas.microsoft.com/office/drawing/2014/main" id="{C7431071-54F2-F76A-59DF-55B18B7C5332}"/>
            </a:ext>
          </a:extLst>
        </cdr:cNvPr>
        <cdr:cNvSpPr txBox="1"/>
      </cdr:nvSpPr>
      <cdr:spPr>
        <a:xfrm xmlns:a="http://schemas.openxmlformats.org/drawingml/2006/main">
          <a:off x="0" y="2961557"/>
          <a:ext cx="4265612" cy="3903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15CA7-2BDB-CA45-8BC4-C80BE5DB3D8A}" type="datetimeFigureOut">
              <a:rPr lang="en-US" smtClean="0"/>
              <a:t>11/15/23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21A6F-5853-4D41-949C-5AEA1FD66203}" type="slidenum">
              <a:rPr lang="en-US" smtClean="0"/>
              <a:t>‹#›</a:t>
            </a:fld>
            <a:endParaRPr lang="en-US"/>
          </a:p>
        </p:txBody>
      </p:sp>
    </p:spTree>
    <p:extLst>
      <p:ext uri="{BB962C8B-B14F-4D97-AF65-F5344CB8AC3E}">
        <p14:creationId xmlns:p14="http://schemas.microsoft.com/office/powerpoint/2010/main" val="3610734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B6F2C-332D-9942-87BC-43B9E630E1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577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B6F2C-332D-9942-87BC-43B9E630E1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942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B87139-27EA-0840-B9E1-3147536A828A}"/>
              </a:ext>
            </a:extLst>
          </p:cNvPr>
          <p:cNvPicPr>
            <a:picLocks noChangeAspect="1"/>
          </p:cNvPicPr>
          <p:nvPr userDrawn="1"/>
        </p:nvPicPr>
        <p:blipFill>
          <a:blip r:embed="rId2"/>
          <a:srcRect/>
          <a:stretch/>
        </p:blipFill>
        <p:spPr>
          <a:xfrm>
            <a:off x="1354" y="0"/>
            <a:ext cx="9141291" cy="5143500"/>
          </a:xfrm>
          <a:prstGeom prst="rect">
            <a:avLst/>
          </a:prstGeom>
        </p:spPr>
      </p:pic>
      <p:sp>
        <p:nvSpPr>
          <p:cNvPr id="2" name="Title 1"/>
          <p:cNvSpPr>
            <a:spLocks noGrp="1"/>
          </p:cNvSpPr>
          <p:nvPr>
            <p:ph type="ctrTitle"/>
          </p:nvPr>
        </p:nvSpPr>
        <p:spPr>
          <a:xfrm>
            <a:off x="770965" y="841772"/>
            <a:ext cx="7230035" cy="1790700"/>
          </a:xfrm>
        </p:spPr>
        <p:txBody>
          <a:bodyPr anchor="t" anchorCtr="0">
            <a:normAutofit/>
          </a:bodyPr>
          <a:lstStyle>
            <a:lvl1pPr algn="l">
              <a:lnSpc>
                <a:spcPts val="5200"/>
              </a:lnSpc>
              <a:defRPr sz="5000" b="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2163" y="2029175"/>
            <a:ext cx="7208837" cy="839531"/>
          </a:xfrm>
        </p:spPr>
        <p:txBody>
          <a:bodyPr anchor="b" anchorCtr="0">
            <a:normAutofit/>
          </a:bodyPr>
          <a:lstStyle>
            <a:lvl1pPr marL="0" indent="0" algn="l">
              <a:buNone/>
              <a:defRPr sz="16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9421716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49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D896-97F3-6241-8FDE-EE22F6594D54}"/>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8DC382A-B19D-514A-A909-0E52345A6D55}"/>
              </a:ext>
            </a:extLst>
          </p:cNvPr>
          <p:cNvSpPr>
            <a:spLocks noGrp="1"/>
          </p:cNvSpPr>
          <p:nvPr>
            <p:ph idx="1"/>
          </p:nvPr>
        </p:nvSpPr>
        <p:spPr/>
        <p:txBody>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4C5AE0F-BC09-EE4A-A414-A579A2DE4C54}"/>
              </a:ext>
            </a:extLst>
          </p:cNvPr>
          <p:cNvSpPr>
            <a:spLocks noGrp="1"/>
          </p:cNvSpPr>
          <p:nvPr>
            <p:ph type="ftr" sz="quarter" idx="11"/>
          </p:nvPr>
        </p:nvSpPr>
        <p:spPr>
          <a:xfrm>
            <a:off x="628650" y="4767263"/>
            <a:ext cx="3086100" cy="273844"/>
          </a:xfrm>
        </p:spPr>
        <p:txBody>
          <a:bodyPr/>
          <a:lstStyle>
            <a:lvl1pPr algn="l">
              <a:defRPr/>
            </a:lvl1pPr>
          </a:lstStyle>
          <a:p>
            <a:r>
              <a:rPr lang="en-US"/>
              <a:t>National Institute on Retirement Security</a:t>
            </a:r>
          </a:p>
        </p:txBody>
      </p:sp>
      <p:sp>
        <p:nvSpPr>
          <p:cNvPr id="6" name="Slide Number Placeholder 5">
            <a:extLst>
              <a:ext uri="{FF2B5EF4-FFF2-40B4-BE49-F238E27FC236}">
                <a16:creationId xmlns:a16="http://schemas.microsoft.com/office/drawing/2014/main" id="{C11F80D8-1FEA-544E-831B-ECA10A540AB8}"/>
              </a:ext>
            </a:extLst>
          </p:cNvPr>
          <p:cNvSpPr>
            <a:spLocks noGrp="1"/>
          </p:cNvSpPr>
          <p:nvPr>
            <p:ph type="sldNum" sz="quarter" idx="12"/>
          </p:nvPr>
        </p:nvSpPr>
        <p:spPr>
          <a:xfrm>
            <a:off x="8237305" y="4760672"/>
            <a:ext cx="278045" cy="273844"/>
          </a:xfrm>
        </p:spPr>
        <p:txBody>
          <a:bodyPr/>
          <a:lstStyle/>
          <a:p>
            <a:fld id="{86E426DF-B1C0-C24A-AD9F-2B45D2F41536}" type="slidenum">
              <a:rPr lang="en-US" smtClean="0"/>
              <a:t>‹#›</a:t>
            </a:fld>
            <a:endParaRPr lang="en-US"/>
          </a:p>
        </p:txBody>
      </p:sp>
      <p:cxnSp>
        <p:nvCxnSpPr>
          <p:cNvPr id="7" name="Straight Connector 6">
            <a:extLst>
              <a:ext uri="{FF2B5EF4-FFF2-40B4-BE49-F238E27FC236}">
                <a16:creationId xmlns:a16="http://schemas.microsoft.com/office/drawing/2014/main" id="{8C18583D-20C4-964B-8E93-5F3DE58B7B58}"/>
              </a:ext>
            </a:extLst>
          </p:cNvPr>
          <p:cNvCxnSpPr/>
          <p:nvPr userDrawn="1"/>
        </p:nvCxnSpPr>
        <p:spPr>
          <a:xfrm>
            <a:off x="628650" y="4751852"/>
            <a:ext cx="7886700"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31C3833-530A-E442-9FA2-A3B547EF4BDA}"/>
              </a:ext>
            </a:extLst>
          </p:cNvPr>
          <p:cNvGrpSpPr/>
          <p:nvPr userDrawn="1"/>
        </p:nvGrpSpPr>
        <p:grpSpPr>
          <a:xfrm>
            <a:off x="8910406" y="-6351"/>
            <a:ext cx="247649" cy="5149851"/>
            <a:chOff x="11870267" y="-8468"/>
            <a:chExt cx="330199" cy="6857999"/>
          </a:xfrm>
        </p:grpSpPr>
        <p:sp>
          <p:nvSpPr>
            <p:cNvPr id="9" name="Rectangle 8">
              <a:extLst>
                <a:ext uri="{FF2B5EF4-FFF2-40B4-BE49-F238E27FC236}">
                  <a16:creationId xmlns:a16="http://schemas.microsoft.com/office/drawing/2014/main" id="{8CB0BA61-5509-5E4F-BDEC-E71A4D4A0289}"/>
                </a:ext>
              </a:extLst>
            </p:cNvPr>
            <p:cNvSpPr/>
            <p:nvPr userDrawn="1"/>
          </p:nvSpPr>
          <p:spPr>
            <a:xfrm>
              <a:off x="11870267" y="-8468"/>
              <a:ext cx="330199"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B9BA8CF-ECA6-EE47-BEBC-343ADD2834FF}"/>
                </a:ext>
              </a:extLst>
            </p:cNvPr>
            <p:cNvSpPr/>
            <p:nvPr userDrawn="1"/>
          </p:nvSpPr>
          <p:spPr>
            <a:xfrm>
              <a:off x="11870267" y="2277532"/>
              <a:ext cx="3301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A818496-C9D0-AE4C-AFED-037C2EDA6CEB}"/>
                </a:ext>
              </a:extLst>
            </p:cNvPr>
            <p:cNvSpPr/>
            <p:nvPr userDrawn="1"/>
          </p:nvSpPr>
          <p:spPr>
            <a:xfrm>
              <a:off x="11870267" y="4563531"/>
              <a:ext cx="330199"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927169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B124-7C40-2A49-B43A-0FF3631710BD}"/>
              </a:ext>
            </a:extLst>
          </p:cNvPr>
          <p:cNvSpPr>
            <a:spLocks noGrp="1"/>
          </p:cNvSpPr>
          <p:nvPr>
            <p:ph type="title" hasCustomPrompt="1"/>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0B42140-9015-774E-8124-279D0D903BEB}"/>
              </a:ext>
            </a:extLst>
          </p:cNvPr>
          <p:cNvSpPr>
            <a:spLocks noGrp="1"/>
          </p:cNvSpPr>
          <p:nvPr>
            <p:ph type="ftr" sz="quarter" idx="11"/>
          </p:nvPr>
        </p:nvSpPr>
        <p:spPr>
          <a:xfrm>
            <a:off x="630936" y="4767263"/>
            <a:ext cx="3086100" cy="273844"/>
          </a:xfrm>
        </p:spPr>
        <p:txBody>
          <a:bodyPr/>
          <a:lstStyle>
            <a:lvl1pPr algn="l">
              <a:defRPr/>
            </a:lvl1pPr>
          </a:lstStyle>
          <a:p>
            <a:r>
              <a:rPr lang="en-US"/>
              <a:t>National Institute on Retirement Security</a:t>
            </a:r>
          </a:p>
        </p:txBody>
      </p:sp>
      <p:sp>
        <p:nvSpPr>
          <p:cNvPr id="5" name="Slide Number Placeholder 4">
            <a:extLst>
              <a:ext uri="{FF2B5EF4-FFF2-40B4-BE49-F238E27FC236}">
                <a16:creationId xmlns:a16="http://schemas.microsoft.com/office/drawing/2014/main" id="{ACA6CF53-025E-2443-8F3C-A98146DCCBDE}"/>
              </a:ext>
            </a:extLst>
          </p:cNvPr>
          <p:cNvSpPr>
            <a:spLocks noGrp="1"/>
          </p:cNvSpPr>
          <p:nvPr>
            <p:ph type="sldNum" sz="quarter" idx="12"/>
          </p:nvPr>
        </p:nvSpPr>
        <p:spPr>
          <a:xfrm>
            <a:off x="8229600" y="4762262"/>
            <a:ext cx="285750" cy="273844"/>
          </a:xfrm>
        </p:spPr>
        <p:txBody>
          <a:bodyPr/>
          <a:lstStyle/>
          <a:p>
            <a:fld id="{86E426DF-B1C0-C24A-AD9F-2B45D2F41536}" type="slidenum">
              <a:rPr lang="en-US" smtClean="0"/>
              <a:t>‹#›</a:t>
            </a:fld>
            <a:endParaRPr lang="en-US"/>
          </a:p>
        </p:txBody>
      </p:sp>
      <p:cxnSp>
        <p:nvCxnSpPr>
          <p:cNvPr id="6" name="Straight Connector 5">
            <a:extLst>
              <a:ext uri="{FF2B5EF4-FFF2-40B4-BE49-F238E27FC236}">
                <a16:creationId xmlns:a16="http://schemas.microsoft.com/office/drawing/2014/main" id="{34CB8CD6-6F6C-474E-9A0E-4E65B050FD29}"/>
              </a:ext>
            </a:extLst>
          </p:cNvPr>
          <p:cNvCxnSpPr/>
          <p:nvPr userDrawn="1"/>
        </p:nvCxnSpPr>
        <p:spPr>
          <a:xfrm>
            <a:off x="628650" y="4751852"/>
            <a:ext cx="7886700"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D4E7C36-6AD2-7140-BD6F-868B41D7D555}"/>
              </a:ext>
            </a:extLst>
          </p:cNvPr>
          <p:cNvGrpSpPr/>
          <p:nvPr userDrawn="1"/>
        </p:nvGrpSpPr>
        <p:grpSpPr>
          <a:xfrm>
            <a:off x="8910406" y="-6351"/>
            <a:ext cx="247649" cy="5149851"/>
            <a:chOff x="11870267" y="-8468"/>
            <a:chExt cx="330199" cy="6857999"/>
          </a:xfrm>
        </p:grpSpPr>
        <p:sp>
          <p:nvSpPr>
            <p:cNvPr id="8" name="Rectangle 7">
              <a:extLst>
                <a:ext uri="{FF2B5EF4-FFF2-40B4-BE49-F238E27FC236}">
                  <a16:creationId xmlns:a16="http://schemas.microsoft.com/office/drawing/2014/main" id="{E3B0F978-F1C1-DB48-9DB5-5532D59C5F0D}"/>
                </a:ext>
              </a:extLst>
            </p:cNvPr>
            <p:cNvSpPr/>
            <p:nvPr userDrawn="1"/>
          </p:nvSpPr>
          <p:spPr>
            <a:xfrm>
              <a:off x="11870267" y="-8468"/>
              <a:ext cx="330199"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C5D404BC-A725-BF46-B8AE-71B75EBD4449}"/>
                </a:ext>
              </a:extLst>
            </p:cNvPr>
            <p:cNvSpPr/>
            <p:nvPr userDrawn="1"/>
          </p:nvSpPr>
          <p:spPr>
            <a:xfrm>
              <a:off x="11870267" y="2277532"/>
              <a:ext cx="3301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3DCC12E7-D270-BA4F-8A8D-BFDFF032AF73}"/>
                </a:ext>
              </a:extLst>
            </p:cNvPr>
            <p:cNvSpPr/>
            <p:nvPr userDrawn="1"/>
          </p:nvSpPr>
          <p:spPr>
            <a:xfrm>
              <a:off x="11870267" y="4563531"/>
              <a:ext cx="330199"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81533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52447-1B0D-F447-9FCE-7C081D14A093}"/>
              </a:ext>
            </a:extLst>
          </p:cNvPr>
          <p:cNvSpPr>
            <a:spLocks noGrp="1"/>
          </p:cNvSpPr>
          <p:nvPr>
            <p:ph type="title" hasCustomPrompt="1"/>
          </p:nvPr>
        </p:nvSpPr>
        <p:spPr>
          <a:xfrm>
            <a:off x="629841" y="273844"/>
            <a:ext cx="7886700" cy="99417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5D7CC3C-C09D-AE42-93CF-A25A4456DE3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9DFFE33-28C4-D647-994A-722C30339992}"/>
              </a:ext>
            </a:extLst>
          </p:cNvPr>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BFC8D22-DA37-BA46-87B7-08A67F04018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03158B-045F-1247-8902-BCCC31030AB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C17F153-0F1A-0948-BE62-A79285FBEBDC}"/>
              </a:ext>
            </a:extLst>
          </p:cNvPr>
          <p:cNvSpPr>
            <a:spLocks noGrp="1"/>
          </p:cNvSpPr>
          <p:nvPr>
            <p:ph type="ftr" sz="quarter" idx="11"/>
          </p:nvPr>
        </p:nvSpPr>
        <p:spPr>
          <a:xfrm>
            <a:off x="628650" y="4767263"/>
            <a:ext cx="3086100" cy="273844"/>
          </a:xfrm>
        </p:spPr>
        <p:txBody>
          <a:bodyPr/>
          <a:lstStyle>
            <a:lvl1pPr algn="l">
              <a:defRPr/>
            </a:lvl1pPr>
          </a:lstStyle>
          <a:p>
            <a:r>
              <a:rPr lang="en-US"/>
              <a:t>National Institute on Retirement Security</a:t>
            </a:r>
          </a:p>
        </p:txBody>
      </p:sp>
      <p:sp>
        <p:nvSpPr>
          <p:cNvPr id="9" name="Slide Number Placeholder 8">
            <a:extLst>
              <a:ext uri="{FF2B5EF4-FFF2-40B4-BE49-F238E27FC236}">
                <a16:creationId xmlns:a16="http://schemas.microsoft.com/office/drawing/2014/main" id="{B4CF2D80-D732-7641-AB38-7DF9F3C12A23}"/>
              </a:ext>
            </a:extLst>
          </p:cNvPr>
          <p:cNvSpPr>
            <a:spLocks noGrp="1"/>
          </p:cNvSpPr>
          <p:nvPr>
            <p:ph type="sldNum" sz="quarter" idx="12"/>
          </p:nvPr>
        </p:nvSpPr>
        <p:spPr>
          <a:xfrm>
            <a:off x="8229600" y="4762262"/>
            <a:ext cx="285750" cy="273844"/>
          </a:xfrm>
        </p:spPr>
        <p:txBody>
          <a:bodyPr/>
          <a:lstStyle/>
          <a:p>
            <a:fld id="{86E426DF-B1C0-C24A-AD9F-2B45D2F41536}" type="slidenum">
              <a:rPr lang="en-US" smtClean="0"/>
              <a:t>‹#›</a:t>
            </a:fld>
            <a:endParaRPr lang="en-US"/>
          </a:p>
        </p:txBody>
      </p:sp>
      <p:cxnSp>
        <p:nvCxnSpPr>
          <p:cNvPr id="10" name="Straight Connector 9">
            <a:extLst>
              <a:ext uri="{FF2B5EF4-FFF2-40B4-BE49-F238E27FC236}">
                <a16:creationId xmlns:a16="http://schemas.microsoft.com/office/drawing/2014/main" id="{E4BAF871-1E29-A048-A709-9F17E2EDDC0D}"/>
              </a:ext>
            </a:extLst>
          </p:cNvPr>
          <p:cNvCxnSpPr/>
          <p:nvPr userDrawn="1"/>
        </p:nvCxnSpPr>
        <p:spPr>
          <a:xfrm>
            <a:off x="628650" y="4751852"/>
            <a:ext cx="7886700"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852C200-198D-354B-AF79-E96CA269FF66}"/>
              </a:ext>
            </a:extLst>
          </p:cNvPr>
          <p:cNvGrpSpPr/>
          <p:nvPr userDrawn="1"/>
        </p:nvGrpSpPr>
        <p:grpSpPr>
          <a:xfrm>
            <a:off x="8910406" y="-6351"/>
            <a:ext cx="247649" cy="5149851"/>
            <a:chOff x="11870267" y="-8468"/>
            <a:chExt cx="330199" cy="6857999"/>
          </a:xfrm>
        </p:grpSpPr>
        <p:sp>
          <p:nvSpPr>
            <p:cNvPr id="12" name="Rectangle 11">
              <a:extLst>
                <a:ext uri="{FF2B5EF4-FFF2-40B4-BE49-F238E27FC236}">
                  <a16:creationId xmlns:a16="http://schemas.microsoft.com/office/drawing/2014/main" id="{E749ACBB-7B5D-B547-98CF-E69604BA373B}"/>
                </a:ext>
              </a:extLst>
            </p:cNvPr>
            <p:cNvSpPr/>
            <p:nvPr userDrawn="1"/>
          </p:nvSpPr>
          <p:spPr>
            <a:xfrm>
              <a:off x="11870267" y="-8468"/>
              <a:ext cx="330199"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60C3FE90-241F-2C46-8593-662E24712A58}"/>
                </a:ext>
              </a:extLst>
            </p:cNvPr>
            <p:cNvSpPr/>
            <p:nvPr userDrawn="1"/>
          </p:nvSpPr>
          <p:spPr>
            <a:xfrm>
              <a:off x="11870267" y="2277532"/>
              <a:ext cx="3301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B76EB4E1-3109-F348-A88F-6538678A221F}"/>
                </a:ext>
              </a:extLst>
            </p:cNvPr>
            <p:cNvSpPr/>
            <p:nvPr userDrawn="1"/>
          </p:nvSpPr>
          <p:spPr>
            <a:xfrm>
              <a:off x="11870267" y="4563531"/>
              <a:ext cx="330199"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842923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B124-7C40-2A49-B43A-0FF3631710BD}"/>
              </a:ext>
            </a:extLst>
          </p:cNvPr>
          <p:cNvSpPr>
            <a:spLocks noGrp="1"/>
          </p:cNvSpPr>
          <p:nvPr>
            <p:ph type="title" hasCustomPrompt="1"/>
          </p:nvPr>
        </p:nvSpPr>
        <p:spPr/>
        <p:txBody>
          <a:bodyPr/>
          <a:lstStyle/>
          <a:p>
            <a:r>
              <a:rPr lang="en-US" dirty="0"/>
              <a:t>CONNECT WITH US</a:t>
            </a:r>
          </a:p>
        </p:txBody>
      </p:sp>
      <p:grpSp>
        <p:nvGrpSpPr>
          <p:cNvPr id="7" name="Group 6">
            <a:extLst>
              <a:ext uri="{FF2B5EF4-FFF2-40B4-BE49-F238E27FC236}">
                <a16:creationId xmlns:a16="http://schemas.microsoft.com/office/drawing/2014/main" id="{DD4E7C36-6AD2-7140-BD6F-868B41D7D555}"/>
              </a:ext>
            </a:extLst>
          </p:cNvPr>
          <p:cNvGrpSpPr/>
          <p:nvPr userDrawn="1"/>
        </p:nvGrpSpPr>
        <p:grpSpPr>
          <a:xfrm>
            <a:off x="8910406" y="-6351"/>
            <a:ext cx="247649" cy="5149851"/>
            <a:chOff x="11870267" y="-8468"/>
            <a:chExt cx="330199" cy="6857999"/>
          </a:xfrm>
        </p:grpSpPr>
        <p:sp>
          <p:nvSpPr>
            <p:cNvPr id="8" name="Rectangle 7">
              <a:extLst>
                <a:ext uri="{FF2B5EF4-FFF2-40B4-BE49-F238E27FC236}">
                  <a16:creationId xmlns:a16="http://schemas.microsoft.com/office/drawing/2014/main" id="{E3B0F978-F1C1-DB48-9DB5-5532D59C5F0D}"/>
                </a:ext>
              </a:extLst>
            </p:cNvPr>
            <p:cNvSpPr/>
            <p:nvPr userDrawn="1"/>
          </p:nvSpPr>
          <p:spPr>
            <a:xfrm>
              <a:off x="11870267" y="-8468"/>
              <a:ext cx="330199"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C5D404BC-A725-BF46-B8AE-71B75EBD4449}"/>
                </a:ext>
              </a:extLst>
            </p:cNvPr>
            <p:cNvSpPr/>
            <p:nvPr userDrawn="1"/>
          </p:nvSpPr>
          <p:spPr>
            <a:xfrm>
              <a:off x="11870267" y="2277532"/>
              <a:ext cx="3301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3DCC12E7-D270-BA4F-8A8D-BFDFF032AF73}"/>
                </a:ext>
              </a:extLst>
            </p:cNvPr>
            <p:cNvSpPr/>
            <p:nvPr userDrawn="1"/>
          </p:nvSpPr>
          <p:spPr>
            <a:xfrm>
              <a:off x="11870267" y="4563531"/>
              <a:ext cx="330199"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Группа 38">
            <a:extLst>
              <a:ext uri="{FF2B5EF4-FFF2-40B4-BE49-F238E27FC236}">
                <a16:creationId xmlns:a16="http://schemas.microsoft.com/office/drawing/2014/main" id="{2B9DB098-3CFF-884A-A746-227780E38BB5}"/>
              </a:ext>
            </a:extLst>
          </p:cNvPr>
          <p:cNvGrpSpPr/>
          <p:nvPr userDrawn="1"/>
        </p:nvGrpSpPr>
        <p:grpSpPr>
          <a:xfrm>
            <a:off x="5920493" y="439340"/>
            <a:ext cx="2363928" cy="4347465"/>
            <a:chOff x="3421706" y="1143000"/>
            <a:chExt cx="2530932" cy="5052117"/>
          </a:xfrm>
        </p:grpSpPr>
        <p:sp>
          <p:nvSpPr>
            <p:cNvPr id="12" name="Скругленный прямоугольник 39">
              <a:extLst>
                <a:ext uri="{FF2B5EF4-FFF2-40B4-BE49-F238E27FC236}">
                  <a16:creationId xmlns:a16="http://schemas.microsoft.com/office/drawing/2014/main" id="{4060D2F2-FDEA-8642-A4AB-4508A24274C6}"/>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3" name="Скругленный прямоугольник 40">
              <a:extLst>
                <a:ext uri="{FF2B5EF4-FFF2-40B4-BE49-F238E27FC236}">
                  <a16:creationId xmlns:a16="http://schemas.microsoft.com/office/drawing/2014/main" id="{592D8A55-3A12-F744-BDD9-56BC431CAA58}"/>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4" name="Скругленный прямоугольник 41">
              <a:extLst>
                <a:ext uri="{FF2B5EF4-FFF2-40B4-BE49-F238E27FC236}">
                  <a16:creationId xmlns:a16="http://schemas.microsoft.com/office/drawing/2014/main" id="{CB43FF31-C884-1E48-86C6-61C8BD20DC2B}"/>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5" name="Скругленный прямоугольник 42">
              <a:extLst>
                <a:ext uri="{FF2B5EF4-FFF2-40B4-BE49-F238E27FC236}">
                  <a16:creationId xmlns:a16="http://schemas.microsoft.com/office/drawing/2014/main" id="{2647EBA4-F27A-124F-990D-0D9F24BF65AB}"/>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6" name="Скругленный прямоугольник 43">
              <a:extLst>
                <a:ext uri="{FF2B5EF4-FFF2-40B4-BE49-F238E27FC236}">
                  <a16:creationId xmlns:a16="http://schemas.microsoft.com/office/drawing/2014/main" id="{64698C5D-8255-044B-A65C-47189406657B}"/>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7" name="Овал 44">
              <a:extLst>
                <a:ext uri="{FF2B5EF4-FFF2-40B4-BE49-F238E27FC236}">
                  <a16:creationId xmlns:a16="http://schemas.microsoft.com/office/drawing/2014/main" id="{143C8DE3-32DB-D048-AC2F-0718118AF77C}"/>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8" name="Скругленный прямоугольник 45">
              <a:extLst>
                <a:ext uri="{FF2B5EF4-FFF2-40B4-BE49-F238E27FC236}">
                  <a16:creationId xmlns:a16="http://schemas.microsoft.com/office/drawing/2014/main" id="{1ED24B38-0662-9E44-9A2B-94AB51ACD5A6}"/>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9" name="Овал 46">
              <a:extLst>
                <a:ext uri="{FF2B5EF4-FFF2-40B4-BE49-F238E27FC236}">
                  <a16:creationId xmlns:a16="http://schemas.microsoft.com/office/drawing/2014/main" id="{3937655A-7D39-D644-811F-18B63AF25309}"/>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20" name="Овал 47">
              <a:extLst>
                <a:ext uri="{FF2B5EF4-FFF2-40B4-BE49-F238E27FC236}">
                  <a16:creationId xmlns:a16="http://schemas.microsoft.com/office/drawing/2014/main" id="{0F57C9C7-EA20-4448-9B71-ECB0D5DDCF80}"/>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grpSp>
      <p:sp>
        <p:nvSpPr>
          <p:cNvPr id="21" name="Picture Placeholder 23">
            <a:extLst>
              <a:ext uri="{FF2B5EF4-FFF2-40B4-BE49-F238E27FC236}">
                <a16:creationId xmlns:a16="http://schemas.microsoft.com/office/drawing/2014/main" id="{F0BE08AC-B493-004E-98C0-37A048F8AF79}"/>
              </a:ext>
            </a:extLst>
          </p:cNvPr>
          <p:cNvSpPr>
            <a:spLocks noGrp="1"/>
          </p:cNvSpPr>
          <p:nvPr>
            <p:ph type="pic" sz="quarter" idx="15"/>
          </p:nvPr>
        </p:nvSpPr>
        <p:spPr>
          <a:xfrm>
            <a:off x="6346678" y="1226204"/>
            <a:ext cx="1575335" cy="3234852"/>
          </a:xfrm>
          <a:pattFill prst="pct5">
            <a:fgClr>
              <a:schemeClr val="bg1">
                <a:lumMod val="75000"/>
              </a:schemeClr>
            </a:fgClr>
            <a:bgClr>
              <a:schemeClr val="bg1"/>
            </a:bgClr>
          </a:pattFill>
          <a:effectLst>
            <a:outerShdw blurRad="762000" dist="254000" dir="5400000" sx="95000" sy="95000" algn="ctr" rotWithShape="0">
              <a:srgbClr val="000000">
                <a:alpha val="30000"/>
              </a:srgbClr>
            </a:outerShdw>
          </a:effectLst>
        </p:spPr>
        <p:txBody>
          <a:bodyPr anchor="ctr" anchorCtr="0">
            <a:normAutofit/>
          </a:bodyPr>
          <a:lstStyle>
            <a:lvl1pPr marL="0" indent="0" algn="ctr">
              <a:buNone/>
              <a:defRPr sz="1350">
                <a:solidFill>
                  <a:schemeClr val="accent6"/>
                </a:solidFill>
              </a:defRPr>
            </a:lvl1pPr>
          </a:lstStyle>
          <a:p>
            <a:endParaRPr lang="en-US"/>
          </a:p>
        </p:txBody>
      </p:sp>
      <p:sp>
        <p:nvSpPr>
          <p:cNvPr id="22" name="Picture Placeholder 23">
            <a:extLst>
              <a:ext uri="{FF2B5EF4-FFF2-40B4-BE49-F238E27FC236}">
                <a16:creationId xmlns:a16="http://schemas.microsoft.com/office/drawing/2014/main" id="{4AFDB887-180E-C248-B660-3806477C8B06}"/>
              </a:ext>
            </a:extLst>
          </p:cNvPr>
          <p:cNvSpPr>
            <a:spLocks noGrp="1"/>
          </p:cNvSpPr>
          <p:nvPr>
            <p:ph type="pic" sz="quarter" idx="16"/>
          </p:nvPr>
        </p:nvSpPr>
        <p:spPr>
          <a:xfrm>
            <a:off x="628650" y="1792565"/>
            <a:ext cx="1524034" cy="1901103"/>
          </a:xfrm>
          <a:pattFill prst="pct5">
            <a:fgClr>
              <a:schemeClr val="bg1">
                <a:lumMod val="75000"/>
              </a:schemeClr>
            </a:fgClr>
            <a:bgClr>
              <a:schemeClr val="bg1"/>
            </a:bgClr>
          </a:pattFill>
          <a:effectLst>
            <a:outerShdw blurRad="762000" dist="190500" dir="5400000" sx="95000" sy="95000" algn="ctr" rotWithShape="0">
              <a:srgbClr val="000000">
                <a:alpha val="30000"/>
              </a:srgbClr>
            </a:outerShdw>
          </a:effectLst>
        </p:spPr>
        <p:txBody>
          <a:bodyPr anchor="ctr" anchorCtr="0">
            <a:normAutofit/>
          </a:bodyPr>
          <a:lstStyle>
            <a:lvl1pPr marL="0" indent="0" algn="ctr">
              <a:buNone/>
              <a:defRPr sz="1350">
                <a:solidFill>
                  <a:schemeClr val="accent6"/>
                </a:solidFill>
              </a:defRPr>
            </a:lvl1pPr>
          </a:lstStyle>
          <a:p>
            <a:endParaRPr lang="en-US"/>
          </a:p>
        </p:txBody>
      </p:sp>
      <p:sp>
        <p:nvSpPr>
          <p:cNvPr id="23" name="Picture Placeholder 23">
            <a:extLst>
              <a:ext uri="{FF2B5EF4-FFF2-40B4-BE49-F238E27FC236}">
                <a16:creationId xmlns:a16="http://schemas.microsoft.com/office/drawing/2014/main" id="{BE669F94-8819-3F4E-9202-F93B8375F500}"/>
              </a:ext>
            </a:extLst>
          </p:cNvPr>
          <p:cNvSpPr>
            <a:spLocks noGrp="1"/>
          </p:cNvSpPr>
          <p:nvPr>
            <p:ph type="pic" sz="quarter" idx="17"/>
          </p:nvPr>
        </p:nvSpPr>
        <p:spPr>
          <a:xfrm>
            <a:off x="2280073" y="1792565"/>
            <a:ext cx="1524034" cy="1901103"/>
          </a:xfrm>
          <a:pattFill prst="pct5">
            <a:fgClr>
              <a:schemeClr val="bg1">
                <a:lumMod val="75000"/>
              </a:schemeClr>
            </a:fgClr>
            <a:bgClr>
              <a:schemeClr val="bg1"/>
            </a:bgClr>
          </a:pattFill>
          <a:effectLst>
            <a:outerShdw blurRad="762000" dist="190500" dir="5400000" sx="95000" sy="95000" algn="ctr" rotWithShape="0">
              <a:srgbClr val="000000">
                <a:alpha val="30000"/>
              </a:srgbClr>
            </a:outerShdw>
          </a:effectLst>
        </p:spPr>
        <p:txBody>
          <a:bodyPr anchor="ctr" anchorCtr="0">
            <a:normAutofit/>
          </a:bodyPr>
          <a:lstStyle>
            <a:lvl1pPr marL="0" indent="0" algn="ctr">
              <a:buNone/>
              <a:defRPr sz="1350">
                <a:solidFill>
                  <a:schemeClr val="accent6"/>
                </a:solidFill>
              </a:defRPr>
            </a:lvl1pPr>
          </a:lstStyle>
          <a:p>
            <a:endParaRPr lang="en-US"/>
          </a:p>
        </p:txBody>
      </p:sp>
      <p:sp>
        <p:nvSpPr>
          <p:cNvPr id="24" name="Picture Placeholder 23">
            <a:extLst>
              <a:ext uri="{FF2B5EF4-FFF2-40B4-BE49-F238E27FC236}">
                <a16:creationId xmlns:a16="http://schemas.microsoft.com/office/drawing/2014/main" id="{A7DCE06C-D53A-8346-8408-C9D673EAA710}"/>
              </a:ext>
            </a:extLst>
          </p:cNvPr>
          <p:cNvSpPr>
            <a:spLocks noGrp="1"/>
          </p:cNvSpPr>
          <p:nvPr>
            <p:ph type="pic" sz="quarter" idx="18"/>
          </p:nvPr>
        </p:nvSpPr>
        <p:spPr>
          <a:xfrm>
            <a:off x="3976260" y="1792565"/>
            <a:ext cx="1524034" cy="1901103"/>
          </a:xfrm>
          <a:pattFill prst="pct5">
            <a:fgClr>
              <a:schemeClr val="bg1">
                <a:lumMod val="75000"/>
              </a:schemeClr>
            </a:fgClr>
            <a:bgClr>
              <a:schemeClr val="bg1"/>
            </a:bgClr>
          </a:pattFill>
          <a:effectLst>
            <a:outerShdw blurRad="762000" dist="190500" dir="5400000" sx="95000" sy="95000" algn="ctr" rotWithShape="0">
              <a:srgbClr val="000000">
                <a:alpha val="30000"/>
              </a:srgbClr>
            </a:outerShdw>
          </a:effectLst>
        </p:spPr>
        <p:txBody>
          <a:bodyPr anchor="ctr" anchorCtr="0">
            <a:normAutofit/>
          </a:bodyPr>
          <a:lstStyle>
            <a:lvl1pPr marL="0" indent="0" algn="ctr">
              <a:buNone/>
              <a:defRPr sz="1350">
                <a:solidFill>
                  <a:schemeClr val="accent6"/>
                </a:solidFill>
              </a:defRPr>
            </a:lvl1pPr>
          </a:lstStyle>
          <a:p>
            <a:endParaRPr lang="en-US"/>
          </a:p>
        </p:txBody>
      </p:sp>
      <p:sp>
        <p:nvSpPr>
          <p:cNvPr id="25" name="Text Placeholder 24">
            <a:extLst>
              <a:ext uri="{FF2B5EF4-FFF2-40B4-BE49-F238E27FC236}">
                <a16:creationId xmlns:a16="http://schemas.microsoft.com/office/drawing/2014/main" id="{B1E0B79A-2696-2844-B651-48B51ED0F158}"/>
              </a:ext>
            </a:extLst>
          </p:cNvPr>
          <p:cNvSpPr>
            <a:spLocks noGrp="1"/>
          </p:cNvSpPr>
          <p:nvPr>
            <p:ph type="body" sz="quarter" idx="19"/>
          </p:nvPr>
        </p:nvSpPr>
        <p:spPr>
          <a:xfrm>
            <a:off x="628650" y="1316410"/>
            <a:ext cx="4872038" cy="347133"/>
          </a:xfrm>
        </p:spPr>
        <p:txBody>
          <a:bodyPr>
            <a:normAutofit/>
          </a:bodyPr>
          <a:lstStyle>
            <a:lvl1pPr marL="0" indent="0">
              <a:buNone/>
              <a:defRPr sz="1200"/>
            </a:lvl1pPr>
          </a:lstStyle>
          <a:p>
            <a:pPr lvl="0"/>
            <a:r>
              <a:rPr lang="en-US" dirty="0"/>
              <a:t>Click to edit Master text styles</a:t>
            </a:r>
          </a:p>
        </p:txBody>
      </p:sp>
      <p:sp>
        <p:nvSpPr>
          <p:cNvPr id="34" name="Subtitle 2">
            <a:extLst>
              <a:ext uri="{FF2B5EF4-FFF2-40B4-BE49-F238E27FC236}">
                <a16:creationId xmlns:a16="http://schemas.microsoft.com/office/drawing/2014/main" id="{CA6479A6-1537-DF45-BD92-7C7D12C6839E}"/>
              </a:ext>
            </a:extLst>
          </p:cNvPr>
          <p:cNvSpPr txBox="1">
            <a:spLocks/>
          </p:cNvSpPr>
          <p:nvPr userDrawn="1"/>
        </p:nvSpPr>
        <p:spPr>
          <a:xfrm>
            <a:off x="927920" y="4326611"/>
            <a:ext cx="2363928" cy="23330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200" kern="1200">
                <a:solidFill>
                  <a:schemeClr val="bg2"/>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Clr>
                <a:schemeClr val="bg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Clr>
                <a:schemeClr val="bg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50">
                <a:solidFill>
                  <a:schemeClr val="tx2"/>
                </a:solidFill>
                <a:latin typeface="Tahoma" panose="020B0604030504040204" pitchFamily="34" charset="0"/>
                <a:ea typeface="Tahoma" panose="020B0604030504040204" pitchFamily="34" charset="0"/>
                <a:cs typeface="Tahoma" panose="020B0604030504040204" pitchFamily="34" charset="0"/>
              </a:rPr>
              <a:t>@NIRSonline</a:t>
            </a:r>
          </a:p>
        </p:txBody>
      </p:sp>
      <p:sp>
        <p:nvSpPr>
          <p:cNvPr id="35" name="Subtitle 2">
            <a:extLst>
              <a:ext uri="{FF2B5EF4-FFF2-40B4-BE49-F238E27FC236}">
                <a16:creationId xmlns:a16="http://schemas.microsoft.com/office/drawing/2014/main" id="{041EFD23-38C6-DA43-88C4-C9DC848FCA75}"/>
              </a:ext>
            </a:extLst>
          </p:cNvPr>
          <p:cNvSpPr txBox="1">
            <a:spLocks/>
          </p:cNvSpPr>
          <p:nvPr userDrawn="1"/>
        </p:nvSpPr>
        <p:spPr>
          <a:xfrm>
            <a:off x="927920" y="4589255"/>
            <a:ext cx="2363928" cy="19755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200" kern="1200">
                <a:solidFill>
                  <a:schemeClr val="bg2"/>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Clr>
                <a:schemeClr val="bg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Clr>
                <a:schemeClr val="bg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50">
                <a:solidFill>
                  <a:schemeClr val="tx2"/>
                </a:solidFill>
                <a:latin typeface="Tahoma" panose="020B0604030504040204" pitchFamily="34" charset="0"/>
                <a:ea typeface="Tahoma" panose="020B0604030504040204" pitchFamily="34" charset="0"/>
                <a:cs typeface="Tahoma" panose="020B0604030504040204" pitchFamily="34" charset="0"/>
              </a:rPr>
              <a:t>/NIRSResearch</a:t>
            </a:r>
          </a:p>
        </p:txBody>
      </p:sp>
      <p:sp>
        <p:nvSpPr>
          <p:cNvPr id="36" name="Subtitle 2">
            <a:extLst>
              <a:ext uri="{FF2B5EF4-FFF2-40B4-BE49-F238E27FC236}">
                <a16:creationId xmlns:a16="http://schemas.microsoft.com/office/drawing/2014/main" id="{1D99FF14-527B-C548-B21E-9EB0D8553C98}"/>
              </a:ext>
            </a:extLst>
          </p:cNvPr>
          <p:cNvSpPr txBox="1">
            <a:spLocks/>
          </p:cNvSpPr>
          <p:nvPr userDrawn="1"/>
        </p:nvSpPr>
        <p:spPr>
          <a:xfrm>
            <a:off x="927920" y="4096723"/>
            <a:ext cx="2363928" cy="197947"/>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200" kern="1200">
                <a:solidFill>
                  <a:schemeClr val="bg2"/>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Clr>
                <a:schemeClr val="bg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Clr>
                <a:schemeClr val="bg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50">
                <a:solidFill>
                  <a:schemeClr val="tx2"/>
                </a:solidFill>
                <a:latin typeface="Tahoma" panose="020B0604030504040204" pitchFamily="34" charset="0"/>
                <a:ea typeface="Tahoma" panose="020B0604030504040204" pitchFamily="34" charset="0"/>
                <a:cs typeface="Tahoma" panose="020B0604030504040204" pitchFamily="34" charset="0"/>
              </a:rPr>
              <a:t>www.nirsonline.org</a:t>
            </a:r>
          </a:p>
        </p:txBody>
      </p:sp>
      <p:sp>
        <p:nvSpPr>
          <p:cNvPr id="37" name="Shape 4">
            <a:extLst>
              <a:ext uri="{FF2B5EF4-FFF2-40B4-BE49-F238E27FC236}">
                <a16:creationId xmlns:a16="http://schemas.microsoft.com/office/drawing/2014/main" id="{77ACA5BE-6044-CD4F-995F-A2C0DA405B11}"/>
              </a:ext>
            </a:extLst>
          </p:cNvPr>
          <p:cNvSpPr>
            <a:spLocks noChangeAspect="1"/>
          </p:cNvSpPr>
          <p:nvPr userDrawn="1"/>
        </p:nvSpPr>
        <p:spPr>
          <a:xfrm>
            <a:off x="632599" y="4340716"/>
            <a:ext cx="189281" cy="150876"/>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chemeClr val="tx2"/>
          </a:solidFill>
          <a:ln w="3175">
            <a:miter lim="400000"/>
          </a:ln>
        </p:spPr>
        <p:txBody>
          <a:bodyPr lIns="34289" rIns="34289"/>
          <a:lstStyle/>
          <a:p>
            <a:pPr algn="l" defTabSz="342900">
              <a:defRPr sz="2400">
                <a:latin typeface="Calibri"/>
                <a:ea typeface="Calibri"/>
                <a:cs typeface="Calibri"/>
                <a:sym typeface="Calibri"/>
              </a:defRPr>
            </a:pPr>
            <a:endParaRPr sz="1800">
              <a:solidFill>
                <a:schemeClr val="bg1"/>
              </a:solidFill>
            </a:endParaRPr>
          </a:p>
        </p:txBody>
      </p:sp>
      <p:sp>
        <p:nvSpPr>
          <p:cNvPr id="38" name="Shape 5">
            <a:extLst>
              <a:ext uri="{FF2B5EF4-FFF2-40B4-BE49-F238E27FC236}">
                <a16:creationId xmlns:a16="http://schemas.microsoft.com/office/drawing/2014/main" id="{FCED0A8C-FF4C-684B-8595-62790C99F136}"/>
              </a:ext>
            </a:extLst>
          </p:cNvPr>
          <p:cNvSpPr>
            <a:spLocks noChangeAspect="1"/>
          </p:cNvSpPr>
          <p:nvPr userDrawn="1"/>
        </p:nvSpPr>
        <p:spPr>
          <a:xfrm>
            <a:off x="651056" y="4558162"/>
            <a:ext cx="103544" cy="197551"/>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chemeClr val="tx2"/>
          </a:solidFill>
          <a:ln w="3175">
            <a:miter lim="400000"/>
          </a:ln>
        </p:spPr>
        <p:txBody>
          <a:bodyPr lIns="34289" rIns="34289"/>
          <a:lstStyle/>
          <a:p>
            <a:pPr algn="l" defTabSz="342900">
              <a:defRPr sz="2400">
                <a:latin typeface="Calibri"/>
                <a:ea typeface="Calibri"/>
                <a:cs typeface="Calibri"/>
                <a:sym typeface="Calibri"/>
              </a:defRPr>
            </a:pPr>
            <a:endParaRPr sz="1800">
              <a:solidFill>
                <a:schemeClr val="bg1"/>
              </a:solidFill>
            </a:endParaRPr>
          </a:p>
        </p:txBody>
      </p:sp>
      <p:sp>
        <p:nvSpPr>
          <p:cNvPr id="39" name="Freeform 15">
            <a:extLst>
              <a:ext uri="{FF2B5EF4-FFF2-40B4-BE49-F238E27FC236}">
                <a16:creationId xmlns:a16="http://schemas.microsoft.com/office/drawing/2014/main" id="{7D45FB7B-B739-F54B-A5EF-71271C3982C4}"/>
              </a:ext>
            </a:extLst>
          </p:cNvPr>
          <p:cNvSpPr>
            <a:spLocks noEditPoints="1"/>
          </p:cNvSpPr>
          <p:nvPr userDrawn="1"/>
        </p:nvSpPr>
        <p:spPr bwMode="auto">
          <a:xfrm>
            <a:off x="627612" y="4053053"/>
            <a:ext cx="197350" cy="197946"/>
          </a:xfrm>
          <a:custGeom>
            <a:avLst/>
            <a:gdLst>
              <a:gd name="T0" fmla="*/ 0 w 176"/>
              <a:gd name="T1" fmla="*/ 88 h 176"/>
              <a:gd name="T2" fmla="*/ 176 w 176"/>
              <a:gd name="T3" fmla="*/ 88 h 176"/>
              <a:gd name="T4" fmla="*/ 64 w 176"/>
              <a:gd name="T5" fmla="*/ 12 h 176"/>
              <a:gd name="T6" fmla="*/ 59 w 176"/>
              <a:gd name="T7" fmla="*/ 18 h 176"/>
              <a:gd name="T8" fmla="*/ 50 w 176"/>
              <a:gd name="T9" fmla="*/ 34 h 176"/>
              <a:gd name="T10" fmla="*/ 36 w 176"/>
              <a:gd name="T11" fmla="*/ 27 h 176"/>
              <a:gd name="T12" fmla="*/ 31 w 176"/>
              <a:gd name="T13" fmla="*/ 32 h 176"/>
              <a:gd name="T14" fmla="*/ 46 w 176"/>
              <a:gd name="T15" fmla="*/ 44 h 176"/>
              <a:gd name="T16" fmla="*/ 42 w 176"/>
              <a:gd name="T17" fmla="*/ 66 h 176"/>
              <a:gd name="T18" fmla="*/ 40 w 176"/>
              <a:gd name="T19" fmla="*/ 77 h 176"/>
              <a:gd name="T20" fmla="*/ 8 w 176"/>
              <a:gd name="T21" fmla="*/ 84 h 176"/>
              <a:gd name="T22" fmla="*/ 8 w 176"/>
              <a:gd name="T23" fmla="*/ 92 h 176"/>
              <a:gd name="T24" fmla="*/ 40 w 176"/>
              <a:gd name="T25" fmla="*/ 99 h 176"/>
              <a:gd name="T26" fmla="*/ 42 w 176"/>
              <a:gd name="T27" fmla="*/ 110 h 176"/>
              <a:gd name="T28" fmla="*/ 46 w 176"/>
              <a:gd name="T29" fmla="*/ 132 h 176"/>
              <a:gd name="T30" fmla="*/ 31 w 176"/>
              <a:gd name="T31" fmla="*/ 144 h 176"/>
              <a:gd name="T32" fmla="*/ 36 w 176"/>
              <a:gd name="T33" fmla="*/ 149 h 176"/>
              <a:gd name="T34" fmla="*/ 50 w 176"/>
              <a:gd name="T35" fmla="*/ 142 h 176"/>
              <a:gd name="T36" fmla="*/ 59 w 176"/>
              <a:gd name="T37" fmla="*/ 158 h 176"/>
              <a:gd name="T38" fmla="*/ 64 w 176"/>
              <a:gd name="T39" fmla="*/ 164 h 176"/>
              <a:gd name="T40" fmla="*/ 84 w 176"/>
              <a:gd name="T41" fmla="*/ 168 h 176"/>
              <a:gd name="T42" fmla="*/ 84 w 176"/>
              <a:gd name="T43" fmla="*/ 132 h 176"/>
              <a:gd name="T44" fmla="*/ 84 w 176"/>
              <a:gd name="T45" fmla="*/ 124 h 176"/>
              <a:gd name="T46" fmla="*/ 48 w 176"/>
              <a:gd name="T47" fmla="*/ 92 h 176"/>
              <a:gd name="T48" fmla="*/ 84 w 176"/>
              <a:gd name="T49" fmla="*/ 124 h 176"/>
              <a:gd name="T50" fmla="*/ 48 w 176"/>
              <a:gd name="T51" fmla="*/ 84 h 176"/>
              <a:gd name="T52" fmla="*/ 84 w 176"/>
              <a:gd name="T53" fmla="*/ 52 h 176"/>
              <a:gd name="T54" fmla="*/ 84 w 176"/>
              <a:gd name="T55" fmla="*/ 44 h 176"/>
              <a:gd name="T56" fmla="*/ 84 w 176"/>
              <a:gd name="T57" fmla="*/ 8 h 176"/>
              <a:gd name="T58" fmla="*/ 168 w 176"/>
              <a:gd name="T59" fmla="*/ 84 h 176"/>
              <a:gd name="T60" fmla="*/ 136 w 176"/>
              <a:gd name="T61" fmla="*/ 77 h 176"/>
              <a:gd name="T62" fmla="*/ 134 w 176"/>
              <a:gd name="T63" fmla="*/ 66 h 176"/>
              <a:gd name="T64" fmla="*/ 130 w 176"/>
              <a:gd name="T65" fmla="*/ 44 h 176"/>
              <a:gd name="T66" fmla="*/ 145 w 176"/>
              <a:gd name="T67" fmla="*/ 32 h 176"/>
              <a:gd name="T68" fmla="*/ 140 w 176"/>
              <a:gd name="T69" fmla="*/ 27 h 176"/>
              <a:gd name="T70" fmla="*/ 126 w 176"/>
              <a:gd name="T71" fmla="*/ 34 h 176"/>
              <a:gd name="T72" fmla="*/ 117 w 176"/>
              <a:gd name="T73" fmla="*/ 18 h 176"/>
              <a:gd name="T74" fmla="*/ 112 w 176"/>
              <a:gd name="T75" fmla="*/ 12 h 176"/>
              <a:gd name="T76" fmla="*/ 92 w 176"/>
              <a:gd name="T77" fmla="*/ 8 h 176"/>
              <a:gd name="T78" fmla="*/ 92 w 176"/>
              <a:gd name="T79" fmla="*/ 44 h 176"/>
              <a:gd name="T80" fmla="*/ 92 w 176"/>
              <a:gd name="T81" fmla="*/ 52 h 176"/>
              <a:gd name="T82" fmla="*/ 128 w 176"/>
              <a:gd name="T83" fmla="*/ 84 h 176"/>
              <a:gd name="T84" fmla="*/ 92 w 176"/>
              <a:gd name="T85" fmla="*/ 52 h 176"/>
              <a:gd name="T86" fmla="*/ 128 w 176"/>
              <a:gd name="T87" fmla="*/ 92 h 176"/>
              <a:gd name="T88" fmla="*/ 92 w 176"/>
              <a:gd name="T89" fmla="*/ 124 h 176"/>
              <a:gd name="T90" fmla="*/ 92 w 176"/>
              <a:gd name="T91" fmla="*/ 168 h 176"/>
              <a:gd name="T92" fmla="*/ 119 w 176"/>
              <a:gd name="T93" fmla="*/ 137 h 176"/>
              <a:gd name="T94" fmla="*/ 112 w 176"/>
              <a:gd name="T95" fmla="*/ 164 h 176"/>
              <a:gd name="T96" fmla="*/ 117 w 176"/>
              <a:gd name="T97" fmla="*/ 158 h 176"/>
              <a:gd name="T98" fmla="*/ 126 w 176"/>
              <a:gd name="T99" fmla="*/ 142 h 176"/>
              <a:gd name="T100" fmla="*/ 140 w 176"/>
              <a:gd name="T101" fmla="*/ 149 h 176"/>
              <a:gd name="T102" fmla="*/ 145 w 176"/>
              <a:gd name="T103" fmla="*/ 144 h 176"/>
              <a:gd name="T104" fmla="*/ 130 w 176"/>
              <a:gd name="T105" fmla="*/ 132 h 176"/>
              <a:gd name="T106" fmla="*/ 134 w 176"/>
              <a:gd name="T107" fmla="*/ 110 h 176"/>
              <a:gd name="T108" fmla="*/ 136 w 176"/>
              <a:gd name="T109" fmla="*/ 99 h 176"/>
              <a:gd name="T110" fmla="*/ 168 w 176"/>
              <a:gd name="T111"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8"/>
                </a:cubicBezTo>
                <a:cubicBezTo>
                  <a:pt x="59" y="18"/>
                  <a:pt x="59" y="18"/>
                  <a:pt x="59" y="18"/>
                </a:cubicBezTo>
                <a:cubicBezTo>
                  <a:pt x="56" y="23"/>
                  <a:pt x="53" y="28"/>
                  <a:pt x="50" y="34"/>
                </a:cubicBezTo>
                <a:cubicBezTo>
                  <a:pt x="50" y="34"/>
                  <a:pt x="50" y="34"/>
                  <a:pt x="50" y="34"/>
                </a:cubicBezTo>
                <a:cubicBezTo>
                  <a:pt x="50" y="35"/>
                  <a:pt x="50" y="35"/>
                  <a:pt x="50" y="36"/>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3"/>
                </a:cubicBezTo>
                <a:cubicBezTo>
                  <a:pt x="43" y="119"/>
                  <a:pt x="45" y="126"/>
                  <a:pt x="46" y="132"/>
                </a:cubicBezTo>
                <a:cubicBezTo>
                  <a:pt x="47" y="132"/>
                  <a:pt x="47" y="133"/>
                  <a:pt x="47" y="133"/>
                </a:cubicBezTo>
                <a:cubicBezTo>
                  <a:pt x="41" y="136"/>
                  <a:pt x="35" y="140"/>
                  <a:pt x="31" y="144"/>
                </a:cubicBezTo>
                <a:cubicBezTo>
                  <a:pt x="18" y="130"/>
                  <a:pt x="9" y="112"/>
                  <a:pt x="8" y="92"/>
                </a:cubicBezTo>
                <a:moveTo>
                  <a:pt x="36" y="149"/>
                </a:moveTo>
                <a:cubicBezTo>
                  <a:pt x="40" y="146"/>
                  <a:pt x="45" y="143"/>
                  <a:pt x="50" y="140"/>
                </a:cubicBezTo>
                <a:cubicBezTo>
                  <a:pt x="50" y="141"/>
                  <a:pt x="50" y="141"/>
                  <a:pt x="50" y="142"/>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7"/>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9"/>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6"/>
                </a:cubicBezTo>
                <a:cubicBezTo>
                  <a:pt x="126" y="35"/>
                  <a:pt x="126" y="35"/>
                  <a:pt x="126" y="34"/>
                </a:cubicBezTo>
                <a:cubicBezTo>
                  <a:pt x="126" y="34"/>
                  <a:pt x="126" y="34"/>
                  <a:pt x="126" y="34"/>
                </a:cubicBezTo>
                <a:cubicBezTo>
                  <a:pt x="123" y="28"/>
                  <a:pt x="120" y="23"/>
                  <a:pt x="117" y="18"/>
                </a:cubicBezTo>
                <a:cubicBezTo>
                  <a:pt x="117" y="18"/>
                  <a:pt x="117" y="18"/>
                  <a:pt x="117" y="18"/>
                </a:cubicBezTo>
                <a:cubicBezTo>
                  <a:pt x="115" y="15"/>
                  <a:pt x="113" y="13"/>
                  <a:pt x="112" y="12"/>
                </a:cubicBezTo>
                <a:cubicBezTo>
                  <a:pt x="122" y="15"/>
                  <a:pt x="132" y="20"/>
                  <a:pt x="140" y="27"/>
                </a:cubicBezTo>
                <a:moveTo>
                  <a:pt x="92" y="8"/>
                </a:moveTo>
                <a:cubicBezTo>
                  <a:pt x="103" y="11"/>
                  <a:pt x="113" y="22"/>
                  <a:pt x="119" y="39"/>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7"/>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2"/>
                </a:cubicBezTo>
                <a:cubicBezTo>
                  <a:pt x="126" y="141"/>
                  <a:pt x="126" y="141"/>
                  <a:pt x="126" y="140"/>
                </a:cubicBezTo>
                <a:cubicBezTo>
                  <a:pt x="131" y="143"/>
                  <a:pt x="136" y="146"/>
                  <a:pt x="140" y="149"/>
                </a:cubicBezTo>
                <a:cubicBezTo>
                  <a:pt x="132" y="156"/>
                  <a:pt x="122" y="161"/>
                  <a:pt x="112" y="164"/>
                </a:cubicBezTo>
                <a:moveTo>
                  <a:pt x="145" y="144"/>
                </a:moveTo>
                <a:cubicBezTo>
                  <a:pt x="141" y="140"/>
                  <a:pt x="135" y="136"/>
                  <a:pt x="129" y="133"/>
                </a:cubicBezTo>
                <a:cubicBezTo>
                  <a:pt x="129" y="133"/>
                  <a:pt x="129" y="132"/>
                  <a:pt x="130" y="132"/>
                </a:cubicBezTo>
                <a:cubicBezTo>
                  <a:pt x="131" y="126"/>
                  <a:pt x="133" y="119"/>
                  <a:pt x="134" y="113"/>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4"/>
                </a:cubicBezTo>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GB" sz="1350"/>
          </a:p>
        </p:txBody>
      </p:sp>
    </p:spTree>
    <p:extLst>
      <p:ext uri="{BB962C8B-B14F-4D97-AF65-F5344CB8AC3E}">
        <p14:creationId xmlns:p14="http://schemas.microsoft.com/office/powerpoint/2010/main" val="931136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E7DA403B-284C-C74E-9201-DA8875295FD6}" type="slidenum">
              <a:rPr lang="en-US" smtClean="0"/>
              <a:t>‹#›</a:t>
            </a:fld>
            <a:endParaRPr lang="en-US" dirty="0"/>
          </a:p>
        </p:txBody>
      </p:sp>
      <p:sp>
        <p:nvSpPr>
          <p:cNvPr id="7" name="Slide Number Placeholder 5">
            <a:extLst>
              <a:ext uri="{FF2B5EF4-FFF2-40B4-BE49-F238E27FC236}">
                <a16:creationId xmlns:a16="http://schemas.microsoft.com/office/drawing/2014/main" id="{47F44790-B7FF-4AB9-BD30-152EC6A432E9}"/>
              </a:ext>
            </a:extLst>
          </p:cNvPr>
          <p:cNvSpPr txBox="1">
            <a:spLocks/>
          </p:cNvSpPr>
          <p:nvPr userDrawn="1"/>
        </p:nvSpPr>
        <p:spPr>
          <a:xfrm>
            <a:off x="305999" y="4884603"/>
            <a:ext cx="4831151" cy="171452"/>
          </a:xfrm>
          <a:prstGeom prst="rect">
            <a:avLst/>
          </a:prstGeom>
        </p:spPr>
        <p:txBody>
          <a:bodyPr vert="horz" lIns="0" tIns="0" rIns="0" bIns="0" rtlCol="0" anchor="b" anchorCtr="0"/>
          <a:lstStyle>
            <a:defPPr>
              <a:defRPr lang="en-US"/>
            </a:defPPr>
            <a:lvl1pPr marL="0" algn="r" defTabSz="457200" rtl="0" eaLnBrk="1" latinLnBrk="0" hangingPunct="1">
              <a:defRPr sz="800" kern="1200">
                <a:solidFill>
                  <a:srgbClr val="FFFAEA"/>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dirty="0">
                <a:solidFill>
                  <a:schemeClr val="bg1">
                    <a:lumMod val="50000"/>
                  </a:schemeClr>
                </a:solidFill>
              </a:rPr>
              <a:t>Baillie Gifford. </a:t>
            </a:r>
            <a:r>
              <a:rPr lang="en-US" sz="1000" b="1" dirty="0">
                <a:solidFill>
                  <a:srgbClr val="FFFAEA"/>
                </a:solidFill>
              </a:rPr>
              <a:t>Risks and opportunities of investing in Emerging Markets</a:t>
            </a:r>
            <a:endParaRPr lang="en-US" sz="1000" dirty="0">
              <a:solidFill>
                <a:srgbClr val="FFFAEA"/>
              </a:solidFill>
            </a:endParaRPr>
          </a:p>
        </p:txBody>
      </p:sp>
    </p:spTree>
    <p:extLst>
      <p:ext uri="{BB962C8B-B14F-4D97-AF65-F5344CB8AC3E}">
        <p14:creationId xmlns:p14="http://schemas.microsoft.com/office/powerpoint/2010/main" val="467323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000" y="102393"/>
            <a:ext cx="8586000" cy="561841"/>
          </a:xfrm>
        </p:spPr>
        <p:txBody>
          <a:bodyPr>
            <a:noAutofit/>
          </a:bodyPr>
          <a:lstStyle>
            <a:lvl1pPr>
              <a:lnSpc>
                <a:spcPts val="2500"/>
              </a:lnSpc>
              <a:defRPr sz="2400" baseline="0"/>
            </a:lvl1pPr>
          </a:lstStyle>
          <a:p>
            <a:r>
              <a:rPr lang="en-GB" dirty="0"/>
              <a:t>Click to edit Master title style that is so long that it goes over two lines</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306000" y="4869655"/>
            <a:ext cx="3086100" cy="171207"/>
          </a:xfrm>
          <a:prstGeom prst="rect">
            <a:avLst/>
          </a:prstGeom>
        </p:spPr>
        <p:txBody>
          <a:bodyPr/>
          <a:lstStyle/>
          <a:p>
            <a:r>
              <a:rPr lang="en-US" dirty="0"/>
              <a:t>Baillie Gifford. </a:t>
            </a:r>
            <a:r>
              <a:rPr lang="en-US" dirty="0">
                <a:solidFill>
                  <a:srgbClr val="FFFAEA"/>
                </a:solidFill>
              </a:rPr>
              <a:t>Generic Presentation.</a:t>
            </a:r>
          </a:p>
        </p:txBody>
      </p:sp>
      <p:sp>
        <p:nvSpPr>
          <p:cNvPr id="6" name="Slide Number Placeholder 5"/>
          <p:cNvSpPr>
            <a:spLocks noGrp="1"/>
          </p:cNvSpPr>
          <p:nvPr>
            <p:ph type="sldNum" sz="quarter" idx="12"/>
          </p:nvPr>
        </p:nvSpPr>
        <p:spPr/>
        <p:txBody>
          <a:bodyPr/>
          <a:lstStyle/>
          <a:p>
            <a:fld id="{E7DA403B-284C-C74E-9201-DA8875295FD6}" type="slidenum">
              <a:rPr lang="en-US" smtClean="0"/>
              <a:t>‹#›</a:t>
            </a:fld>
            <a:endParaRPr lang="en-US"/>
          </a:p>
        </p:txBody>
      </p:sp>
    </p:spTree>
    <p:extLst>
      <p:ext uri="{BB962C8B-B14F-4D97-AF65-F5344CB8AC3E}">
        <p14:creationId xmlns:p14="http://schemas.microsoft.com/office/powerpoint/2010/main" val="3298318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B87139-27EA-0840-B9E1-3147536A828A}"/>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770965" y="841772"/>
            <a:ext cx="7230035" cy="1790700"/>
          </a:xfrm>
        </p:spPr>
        <p:txBody>
          <a:bodyPr anchor="t" anchorCtr="0">
            <a:normAutofit/>
          </a:bodyPr>
          <a:lstStyle>
            <a:lvl1pPr algn="l">
              <a:lnSpc>
                <a:spcPts val="5200"/>
              </a:lnSpc>
              <a:defRPr sz="5000"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616381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9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2FA6F3-FD5A-8448-BE72-21DC2AB1B4AB}"/>
              </a:ext>
            </a:extLst>
          </p:cNvPr>
          <p:cNvSpPr/>
          <p:nvPr userDrawn="1"/>
        </p:nvSpPr>
        <p:spPr>
          <a:xfrm>
            <a:off x="3451860" y="0"/>
            <a:ext cx="569214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714695E-4783-A547-80E7-D048E7486701}"/>
              </a:ext>
            </a:extLst>
          </p:cNvPr>
          <p:cNvSpPr>
            <a:spLocks noGrp="1"/>
          </p:cNvSpPr>
          <p:nvPr>
            <p:ph type="ctrTitle" hasCustomPrompt="1"/>
          </p:nvPr>
        </p:nvSpPr>
        <p:spPr>
          <a:xfrm>
            <a:off x="3917947" y="645148"/>
            <a:ext cx="4483097" cy="1700180"/>
          </a:xfrm>
        </p:spPr>
        <p:txBody>
          <a:bodyPr anchor="b">
            <a:noAutofit/>
          </a:bodyPr>
          <a:lstStyle>
            <a:lvl1pPr algn="l">
              <a:defRPr sz="405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DF25F3B-2C80-D747-B5E6-0692BEB0F796}"/>
              </a:ext>
            </a:extLst>
          </p:cNvPr>
          <p:cNvSpPr>
            <a:spLocks noGrp="1"/>
          </p:cNvSpPr>
          <p:nvPr>
            <p:ph type="subTitle" idx="1"/>
          </p:nvPr>
        </p:nvSpPr>
        <p:spPr>
          <a:xfrm>
            <a:off x="3917947" y="2414384"/>
            <a:ext cx="4483097" cy="719766"/>
          </a:xfrm>
        </p:spPr>
        <p:txBody>
          <a:bodyPr>
            <a:normAutofit/>
          </a:bodyPr>
          <a:lstStyle>
            <a:lvl1pPr marL="0" indent="0" algn="l">
              <a:buNone/>
              <a:defRPr sz="1950">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441D50B3-FDFB-F14B-895E-636EEF2309D2}"/>
              </a:ext>
            </a:extLst>
          </p:cNvPr>
          <p:cNvSpPr>
            <a:spLocks noGrp="1"/>
          </p:cNvSpPr>
          <p:nvPr>
            <p:ph type="dt" sz="half" idx="10"/>
          </p:nvPr>
        </p:nvSpPr>
        <p:spPr>
          <a:xfrm>
            <a:off x="4012983" y="4321697"/>
            <a:ext cx="1702011" cy="176655"/>
          </a:xfrm>
        </p:spPr>
        <p:txBody>
          <a:bodyPr anchor="t" anchorCtr="0"/>
          <a:lstStyle>
            <a:lvl1pPr>
              <a:defRPr sz="135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October 22, 2021</a:t>
            </a:r>
          </a:p>
        </p:txBody>
      </p:sp>
      <p:pic>
        <p:nvPicPr>
          <p:cNvPr id="16" name="Picture 15">
            <a:extLst>
              <a:ext uri="{FF2B5EF4-FFF2-40B4-BE49-F238E27FC236}">
                <a16:creationId xmlns:a16="http://schemas.microsoft.com/office/drawing/2014/main" id="{974F30BF-3D41-3D45-AA13-D586805860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97651" y="4087733"/>
            <a:ext cx="1803397" cy="491836"/>
          </a:xfrm>
          <a:prstGeom prst="rect">
            <a:avLst/>
          </a:prstGeom>
        </p:spPr>
      </p:pic>
      <p:grpSp>
        <p:nvGrpSpPr>
          <p:cNvPr id="11" name="Group 10">
            <a:extLst>
              <a:ext uri="{FF2B5EF4-FFF2-40B4-BE49-F238E27FC236}">
                <a16:creationId xmlns:a16="http://schemas.microsoft.com/office/drawing/2014/main" id="{DA395CF6-30E7-984E-879B-B32DE8A789B1}"/>
              </a:ext>
            </a:extLst>
          </p:cNvPr>
          <p:cNvGrpSpPr/>
          <p:nvPr userDrawn="1"/>
        </p:nvGrpSpPr>
        <p:grpSpPr>
          <a:xfrm>
            <a:off x="8910406" y="-6351"/>
            <a:ext cx="247649" cy="5149851"/>
            <a:chOff x="11870267" y="-8468"/>
            <a:chExt cx="330199" cy="6857999"/>
          </a:xfrm>
        </p:grpSpPr>
        <p:sp>
          <p:nvSpPr>
            <p:cNvPr id="13" name="Rectangle 12">
              <a:extLst>
                <a:ext uri="{FF2B5EF4-FFF2-40B4-BE49-F238E27FC236}">
                  <a16:creationId xmlns:a16="http://schemas.microsoft.com/office/drawing/2014/main" id="{24412AC9-8DF5-8744-8A84-0E6D4B62979E}"/>
                </a:ext>
              </a:extLst>
            </p:cNvPr>
            <p:cNvSpPr/>
            <p:nvPr userDrawn="1"/>
          </p:nvSpPr>
          <p:spPr>
            <a:xfrm>
              <a:off x="11870267" y="-8468"/>
              <a:ext cx="330199"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C01F84A-F78E-C44F-ABCD-DF6C97AC294D}"/>
                </a:ext>
              </a:extLst>
            </p:cNvPr>
            <p:cNvSpPr/>
            <p:nvPr userDrawn="1"/>
          </p:nvSpPr>
          <p:spPr>
            <a:xfrm>
              <a:off x="11870267" y="2277532"/>
              <a:ext cx="3301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069CB3CC-6873-F94B-A72D-8B502A3D1C74}"/>
                </a:ext>
              </a:extLst>
            </p:cNvPr>
            <p:cNvSpPr/>
            <p:nvPr userDrawn="1"/>
          </p:nvSpPr>
          <p:spPr>
            <a:xfrm>
              <a:off x="11870267" y="4563531"/>
              <a:ext cx="330199"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7" name="Picture 6" descr="A person sitting on a bridge&#10;&#10;Description automatically generated">
            <a:extLst>
              <a:ext uri="{FF2B5EF4-FFF2-40B4-BE49-F238E27FC236}">
                <a16:creationId xmlns:a16="http://schemas.microsoft.com/office/drawing/2014/main" id="{631CA6D7-302A-8084-AC6E-1E12D4E410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323" y="0"/>
            <a:ext cx="3595087" cy="5143499"/>
          </a:xfrm>
          <a:prstGeom prst="rect">
            <a:avLst/>
          </a:prstGeom>
        </p:spPr>
      </p:pic>
    </p:spTree>
    <p:extLst>
      <p:ext uri="{BB962C8B-B14F-4D97-AF65-F5344CB8AC3E}">
        <p14:creationId xmlns:p14="http://schemas.microsoft.com/office/powerpoint/2010/main" val="1988183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380963-BB57-2B45-9D00-F8DF33CDACFB}"/>
              </a:ext>
            </a:extLst>
          </p:cNvPr>
          <p:cNvSpPr/>
          <p:nvPr userDrawn="1"/>
        </p:nvSpPr>
        <p:spPr>
          <a:xfrm>
            <a:off x="-8165" y="1710267"/>
            <a:ext cx="9166220" cy="3433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C00B80B-3E9C-3043-8020-1AAF4C904970}"/>
              </a:ext>
            </a:extLst>
          </p:cNvPr>
          <p:cNvSpPr/>
          <p:nvPr userDrawn="1"/>
        </p:nvSpPr>
        <p:spPr>
          <a:xfrm>
            <a:off x="774698" y="1"/>
            <a:ext cx="4732804" cy="3616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FEC53AE7-6F1C-F54F-A387-077808661C72}"/>
              </a:ext>
            </a:extLst>
          </p:cNvPr>
          <p:cNvSpPr>
            <a:spLocks noGrp="1"/>
          </p:cNvSpPr>
          <p:nvPr>
            <p:ph type="title" hasCustomPrompt="1"/>
          </p:nvPr>
        </p:nvSpPr>
        <p:spPr>
          <a:xfrm>
            <a:off x="1002326" y="1965721"/>
            <a:ext cx="4325813" cy="502034"/>
          </a:xfrm>
        </p:spPr>
        <p:txBody>
          <a:bodyPr anchor="b" anchorCtr="0">
            <a:noAutofit/>
          </a:bodyPr>
          <a:lstStyle>
            <a:lvl1pPr>
              <a:defRPr sz="4050">
                <a:solidFill>
                  <a:schemeClr val="bg1"/>
                </a:solidFill>
              </a:defRPr>
            </a:lvl1pPr>
          </a:lstStyle>
          <a:p>
            <a:r>
              <a:rPr lang="en-US" dirty="0"/>
              <a:t>CLICK TO EDIT</a:t>
            </a:r>
          </a:p>
        </p:txBody>
      </p:sp>
      <p:sp>
        <p:nvSpPr>
          <p:cNvPr id="3" name="Text Placeholder 2">
            <a:extLst>
              <a:ext uri="{FF2B5EF4-FFF2-40B4-BE49-F238E27FC236}">
                <a16:creationId xmlns:a16="http://schemas.microsoft.com/office/drawing/2014/main" id="{BC21B2C0-EE23-C14E-8616-A5DCF56EC8B9}"/>
              </a:ext>
            </a:extLst>
          </p:cNvPr>
          <p:cNvSpPr>
            <a:spLocks noGrp="1"/>
          </p:cNvSpPr>
          <p:nvPr>
            <p:ph type="body" idx="1" hasCustomPrompt="1"/>
          </p:nvPr>
        </p:nvSpPr>
        <p:spPr>
          <a:xfrm>
            <a:off x="1002326" y="2539069"/>
            <a:ext cx="4325813" cy="352205"/>
          </a:xfrm>
        </p:spPr>
        <p:txBody>
          <a:bodyPr anchor="t" anchorCtr="0">
            <a:noAutofit/>
          </a:bodyPr>
          <a:lstStyle>
            <a:lvl1pPr marL="0" indent="0">
              <a:buNone/>
              <a:defRPr sz="19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E83A5B2E-323C-E147-94B2-1BCE54245C97}"/>
              </a:ext>
            </a:extLst>
          </p:cNvPr>
          <p:cNvPicPr>
            <a:picLocks noChangeAspect="1"/>
          </p:cNvPicPr>
          <p:nvPr userDrawn="1"/>
        </p:nvPicPr>
        <p:blipFill>
          <a:blip r:embed="rId2">
            <a:alphaModFix/>
          </a:blip>
          <a:stretch>
            <a:fillRect/>
          </a:stretch>
        </p:blipFill>
        <p:spPr>
          <a:xfrm>
            <a:off x="5962947" y="527538"/>
            <a:ext cx="2675039" cy="729557"/>
          </a:xfrm>
          <a:prstGeom prst="rect">
            <a:avLst/>
          </a:prstGeom>
        </p:spPr>
      </p:pic>
      <p:sp>
        <p:nvSpPr>
          <p:cNvPr id="8" name="Text Placeholder 11">
            <a:extLst>
              <a:ext uri="{FF2B5EF4-FFF2-40B4-BE49-F238E27FC236}">
                <a16:creationId xmlns:a16="http://schemas.microsoft.com/office/drawing/2014/main" id="{0C680389-2CDF-A94C-8690-D16E98C0BF5E}"/>
              </a:ext>
            </a:extLst>
          </p:cNvPr>
          <p:cNvSpPr>
            <a:spLocks noGrp="1"/>
          </p:cNvSpPr>
          <p:nvPr>
            <p:ph type="body" sz="quarter" idx="11"/>
          </p:nvPr>
        </p:nvSpPr>
        <p:spPr>
          <a:xfrm>
            <a:off x="981223" y="4040410"/>
            <a:ext cx="5117597" cy="679571"/>
          </a:xfrm>
        </p:spPr>
        <p:txBody>
          <a:bodyPr>
            <a:normAutofit/>
          </a:bodyPr>
          <a:lstStyle>
            <a:lvl1pPr marL="0" indent="0">
              <a:buNone/>
              <a:defRPr sz="1350" b="1">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994357D7-2DBD-214D-ABF7-D5D70F71F494}"/>
              </a:ext>
            </a:extLst>
          </p:cNvPr>
          <p:cNvCxnSpPr>
            <a:cxnSpLocks/>
          </p:cNvCxnSpPr>
          <p:nvPr userDrawn="1"/>
        </p:nvCxnSpPr>
        <p:spPr>
          <a:xfrm>
            <a:off x="788861" y="4040410"/>
            <a:ext cx="0" cy="67957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0FC02AA-D669-1641-B40B-6A2F750A8ADE}"/>
              </a:ext>
            </a:extLst>
          </p:cNvPr>
          <p:cNvPicPr>
            <a:picLocks noChangeAspect="1"/>
          </p:cNvPicPr>
          <p:nvPr userDrawn="1"/>
        </p:nvPicPr>
        <p:blipFill rotWithShape="1">
          <a:blip r:embed="rId2" cstate="email">
            <a:duotone>
              <a:schemeClr val="accent1">
                <a:shade val="45000"/>
                <a:satMod val="135000"/>
              </a:schemeClr>
              <a:prstClr val="white"/>
            </a:duotone>
            <a:alphaModFix amt="15000"/>
            <a:extLst>
              <a:ext uri="{28A0092B-C50C-407E-A947-70E740481C1C}">
                <a14:useLocalDpi xmlns:a14="http://schemas.microsoft.com/office/drawing/2010/main"/>
              </a:ext>
            </a:extLst>
          </a:blip>
          <a:srcRect r="78018" b="3307"/>
          <a:stretch/>
        </p:blipFill>
        <p:spPr>
          <a:xfrm>
            <a:off x="6583681" y="2055220"/>
            <a:ext cx="2574374" cy="3088280"/>
          </a:xfrm>
          <a:prstGeom prst="rect">
            <a:avLst/>
          </a:prstGeom>
        </p:spPr>
      </p:pic>
    </p:spTree>
    <p:extLst>
      <p:ext uri="{BB962C8B-B14F-4D97-AF65-F5344CB8AC3E}">
        <p14:creationId xmlns:p14="http://schemas.microsoft.com/office/powerpoint/2010/main" val="257120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23">
            <a:extLst>
              <a:ext uri="{FF2B5EF4-FFF2-40B4-BE49-F238E27FC236}">
                <a16:creationId xmlns:a16="http://schemas.microsoft.com/office/drawing/2014/main" id="{74BF7EF9-C9E0-7645-AD69-CB59B66E6408}"/>
              </a:ext>
            </a:extLst>
          </p:cNvPr>
          <p:cNvSpPr>
            <a:spLocks noGrp="1"/>
          </p:cNvSpPr>
          <p:nvPr>
            <p:ph type="pic" sz="quarter" idx="15"/>
          </p:nvPr>
        </p:nvSpPr>
        <p:spPr>
          <a:xfrm>
            <a:off x="4587412" y="-7706"/>
            <a:ext cx="4322994" cy="5166617"/>
          </a:xfrm>
          <a:pattFill prst="pct5">
            <a:fgClr>
              <a:schemeClr val="bg1">
                <a:lumMod val="75000"/>
              </a:schemeClr>
            </a:fgClr>
            <a:bgClr>
              <a:schemeClr val="bg1"/>
            </a:bgClr>
          </a:pattFill>
        </p:spPr>
        <p:txBody>
          <a:bodyPr anchor="ctr" anchorCtr="0">
            <a:normAutofit/>
          </a:bodyPr>
          <a:lstStyle>
            <a:lvl1pPr marL="0" indent="0" algn="ctr">
              <a:buNone/>
              <a:defRPr sz="1350">
                <a:solidFill>
                  <a:schemeClr val="accent6"/>
                </a:solidFill>
              </a:defRPr>
            </a:lvl1pPr>
          </a:lstStyle>
          <a:p>
            <a:endParaRPr lang="en-US"/>
          </a:p>
        </p:txBody>
      </p:sp>
      <p:sp>
        <p:nvSpPr>
          <p:cNvPr id="2" name="Title 1">
            <a:extLst>
              <a:ext uri="{FF2B5EF4-FFF2-40B4-BE49-F238E27FC236}">
                <a16:creationId xmlns:a16="http://schemas.microsoft.com/office/drawing/2014/main" id="{E6CCD896-97F3-6241-8FDE-EE22F6594D54}"/>
              </a:ext>
            </a:extLst>
          </p:cNvPr>
          <p:cNvSpPr>
            <a:spLocks noGrp="1"/>
          </p:cNvSpPr>
          <p:nvPr>
            <p:ph type="title" hasCustomPrompt="1"/>
          </p:nvPr>
        </p:nvSpPr>
        <p:spPr>
          <a:xfrm>
            <a:off x="628650" y="273844"/>
            <a:ext cx="3671085" cy="994172"/>
          </a:xfrm>
        </p:spPr>
        <p:txBody>
          <a:bodyPr/>
          <a:lstStyle/>
          <a:p>
            <a:r>
              <a:rPr lang="en-US" dirty="0"/>
              <a:t>AGENDA</a:t>
            </a:r>
          </a:p>
        </p:txBody>
      </p:sp>
      <p:sp>
        <p:nvSpPr>
          <p:cNvPr id="3" name="Content Placeholder 2">
            <a:extLst>
              <a:ext uri="{FF2B5EF4-FFF2-40B4-BE49-F238E27FC236}">
                <a16:creationId xmlns:a16="http://schemas.microsoft.com/office/drawing/2014/main" id="{58DC382A-B19D-514A-A909-0E52345A6D55}"/>
              </a:ext>
            </a:extLst>
          </p:cNvPr>
          <p:cNvSpPr>
            <a:spLocks noGrp="1"/>
          </p:cNvSpPr>
          <p:nvPr>
            <p:ph idx="1"/>
          </p:nvPr>
        </p:nvSpPr>
        <p:spPr>
          <a:xfrm>
            <a:off x="628650" y="1369218"/>
            <a:ext cx="3671085" cy="3263504"/>
          </a:xfrm>
        </p:spPr>
        <p:txBody>
          <a:bodyPr/>
          <a:lstStyle>
            <a:lvl1pPr marL="0" indent="0">
              <a:spcAft>
                <a:spcPts val="300"/>
              </a:spcAft>
              <a:buNone/>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D4C5AE0F-BC09-EE4A-A414-A579A2DE4C54}"/>
              </a:ext>
            </a:extLst>
          </p:cNvPr>
          <p:cNvSpPr>
            <a:spLocks noGrp="1"/>
          </p:cNvSpPr>
          <p:nvPr>
            <p:ph type="ftr" sz="quarter" idx="11"/>
          </p:nvPr>
        </p:nvSpPr>
        <p:spPr>
          <a:xfrm>
            <a:off x="628650" y="4767263"/>
            <a:ext cx="3086100" cy="273844"/>
          </a:xfrm>
        </p:spPr>
        <p:txBody>
          <a:bodyPr/>
          <a:lstStyle>
            <a:lvl1pPr algn="l">
              <a:defRPr/>
            </a:lvl1pPr>
          </a:lstStyle>
          <a:p>
            <a:r>
              <a:rPr lang="en-US"/>
              <a:t>National Institute on Retirement Security</a:t>
            </a:r>
          </a:p>
        </p:txBody>
      </p:sp>
      <p:sp>
        <p:nvSpPr>
          <p:cNvPr id="6" name="Slide Number Placeholder 5">
            <a:extLst>
              <a:ext uri="{FF2B5EF4-FFF2-40B4-BE49-F238E27FC236}">
                <a16:creationId xmlns:a16="http://schemas.microsoft.com/office/drawing/2014/main" id="{C11F80D8-1FEA-544E-831B-ECA10A540AB8}"/>
              </a:ext>
            </a:extLst>
          </p:cNvPr>
          <p:cNvSpPr>
            <a:spLocks noGrp="1"/>
          </p:cNvSpPr>
          <p:nvPr>
            <p:ph type="sldNum" sz="quarter" idx="12"/>
          </p:nvPr>
        </p:nvSpPr>
        <p:spPr>
          <a:xfrm>
            <a:off x="8237305" y="4760672"/>
            <a:ext cx="278045" cy="273844"/>
          </a:xfrm>
        </p:spPr>
        <p:txBody>
          <a:bodyPr/>
          <a:lstStyle>
            <a:lvl1pPr>
              <a:defRPr>
                <a:solidFill>
                  <a:schemeClr val="bg1"/>
                </a:solidFill>
              </a:defRPr>
            </a:lvl1pPr>
          </a:lstStyle>
          <a:p>
            <a:fld id="{86E426DF-B1C0-C24A-AD9F-2B45D2F41536}" type="slidenum">
              <a:rPr lang="en-US" smtClean="0"/>
              <a:pPr/>
              <a:t>‹#›</a:t>
            </a:fld>
            <a:endParaRPr lang="en-US"/>
          </a:p>
        </p:txBody>
      </p:sp>
      <p:cxnSp>
        <p:nvCxnSpPr>
          <p:cNvPr id="7" name="Straight Connector 6">
            <a:extLst>
              <a:ext uri="{FF2B5EF4-FFF2-40B4-BE49-F238E27FC236}">
                <a16:creationId xmlns:a16="http://schemas.microsoft.com/office/drawing/2014/main" id="{B6A0B387-1299-2145-B0B0-D36A275B4EDD}"/>
              </a:ext>
            </a:extLst>
          </p:cNvPr>
          <p:cNvCxnSpPr>
            <a:cxnSpLocks/>
          </p:cNvCxnSpPr>
          <p:nvPr userDrawn="1"/>
        </p:nvCxnSpPr>
        <p:spPr>
          <a:xfrm>
            <a:off x="628650" y="4751852"/>
            <a:ext cx="3671085"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6D1B0A8-B150-9A4F-80A5-22A1F8050579}"/>
              </a:ext>
            </a:extLst>
          </p:cNvPr>
          <p:cNvGrpSpPr/>
          <p:nvPr userDrawn="1"/>
        </p:nvGrpSpPr>
        <p:grpSpPr>
          <a:xfrm>
            <a:off x="8910406" y="-6351"/>
            <a:ext cx="247649" cy="5149851"/>
            <a:chOff x="11870267" y="-8468"/>
            <a:chExt cx="330199" cy="6857999"/>
          </a:xfrm>
        </p:grpSpPr>
        <p:sp>
          <p:nvSpPr>
            <p:cNvPr id="10" name="Rectangle 9">
              <a:extLst>
                <a:ext uri="{FF2B5EF4-FFF2-40B4-BE49-F238E27FC236}">
                  <a16:creationId xmlns:a16="http://schemas.microsoft.com/office/drawing/2014/main" id="{0320441A-2D17-D441-A9B7-85F623EBA4C3}"/>
                </a:ext>
              </a:extLst>
            </p:cNvPr>
            <p:cNvSpPr/>
            <p:nvPr userDrawn="1"/>
          </p:nvSpPr>
          <p:spPr>
            <a:xfrm>
              <a:off x="11870267" y="-8468"/>
              <a:ext cx="330199"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4EE7E8FC-3102-5941-810C-B86275816BC4}"/>
                </a:ext>
              </a:extLst>
            </p:cNvPr>
            <p:cNvSpPr/>
            <p:nvPr userDrawn="1"/>
          </p:nvSpPr>
          <p:spPr>
            <a:xfrm>
              <a:off x="11870267" y="2277532"/>
              <a:ext cx="3301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CF9E6EE-9ED6-DE4E-8170-018C0150F205}"/>
                </a:ext>
              </a:extLst>
            </p:cNvPr>
            <p:cNvSpPr/>
            <p:nvPr userDrawn="1"/>
          </p:nvSpPr>
          <p:spPr>
            <a:xfrm>
              <a:off x="11870267" y="4563531"/>
              <a:ext cx="330199"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865619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D896-97F3-6241-8FDE-EE22F6594D54}"/>
              </a:ext>
            </a:extLst>
          </p:cNvPr>
          <p:cNvSpPr>
            <a:spLocks noGrp="1"/>
          </p:cNvSpPr>
          <p:nvPr>
            <p:ph type="title" hasCustomPrompt="1"/>
          </p:nvPr>
        </p:nvSpPr>
        <p:spPr>
          <a:xfrm>
            <a:off x="628650" y="273844"/>
            <a:ext cx="3671085" cy="994172"/>
          </a:xfrm>
        </p:spPr>
        <p:txBody>
          <a:bodyPr/>
          <a:lstStyle/>
          <a:p>
            <a:r>
              <a:rPr lang="en-US" dirty="0"/>
              <a:t>SPEAKERS</a:t>
            </a:r>
          </a:p>
        </p:txBody>
      </p:sp>
      <p:sp>
        <p:nvSpPr>
          <p:cNvPr id="3" name="Content Placeholder 2">
            <a:extLst>
              <a:ext uri="{FF2B5EF4-FFF2-40B4-BE49-F238E27FC236}">
                <a16:creationId xmlns:a16="http://schemas.microsoft.com/office/drawing/2014/main" id="{58DC382A-B19D-514A-A909-0E52345A6D55}"/>
              </a:ext>
            </a:extLst>
          </p:cNvPr>
          <p:cNvSpPr>
            <a:spLocks noGrp="1"/>
          </p:cNvSpPr>
          <p:nvPr>
            <p:ph idx="1"/>
          </p:nvPr>
        </p:nvSpPr>
        <p:spPr>
          <a:xfrm>
            <a:off x="628650" y="3566810"/>
            <a:ext cx="2604408" cy="216645"/>
          </a:xfrm>
        </p:spPr>
        <p:txBody>
          <a:bodyPr>
            <a:noAutofit/>
          </a:bodyPr>
          <a:lstStyle>
            <a:lvl1pPr marL="0" indent="0">
              <a:spcAft>
                <a:spcPts val="300"/>
              </a:spcAft>
              <a:buNone/>
              <a:defRPr sz="1350" b="1"/>
            </a:lvl1pPr>
            <a:lvl2pPr>
              <a:spcAft>
                <a:spcPts val="300"/>
              </a:spcAft>
              <a:defRPr/>
            </a:lvl2pPr>
            <a:lvl3pPr>
              <a:spcAft>
                <a:spcPts val="300"/>
              </a:spcAft>
              <a:defRPr/>
            </a:lvl3pPr>
            <a:lvl4pPr>
              <a:spcAft>
                <a:spcPts val="300"/>
              </a:spcAft>
              <a:defRPr/>
            </a:lvl4pPr>
            <a:lvl5pPr>
              <a:spcAft>
                <a:spcPts val="300"/>
              </a:spcAft>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D4C5AE0F-BC09-EE4A-A414-A579A2DE4C54}"/>
              </a:ext>
            </a:extLst>
          </p:cNvPr>
          <p:cNvSpPr>
            <a:spLocks noGrp="1"/>
          </p:cNvSpPr>
          <p:nvPr>
            <p:ph type="ftr" sz="quarter" idx="11"/>
          </p:nvPr>
        </p:nvSpPr>
        <p:spPr>
          <a:xfrm>
            <a:off x="628650" y="4767263"/>
            <a:ext cx="3086100" cy="273844"/>
          </a:xfrm>
        </p:spPr>
        <p:txBody>
          <a:bodyPr/>
          <a:lstStyle>
            <a:lvl1pPr algn="l">
              <a:defRPr/>
            </a:lvl1pPr>
          </a:lstStyle>
          <a:p>
            <a:r>
              <a:rPr lang="en-US"/>
              <a:t>National Institute on Retirement Security</a:t>
            </a:r>
          </a:p>
        </p:txBody>
      </p:sp>
      <p:sp>
        <p:nvSpPr>
          <p:cNvPr id="6" name="Slide Number Placeholder 5">
            <a:extLst>
              <a:ext uri="{FF2B5EF4-FFF2-40B4-BE49-F238E27FC236}">
                <a16:creationId xmlns:a16="http://schemas.microsoft.com/office/drawing/2014/main" id="{C11F80D8-1FEA-544E-831B-ECA10A540AB8}"/>
              </a:ext>
            </a:extLst>
          </p:cNvPr>
          <p:cNvSpPr>
            <a:spLocks noGrp="1"/>
          </p:cNvSpPr>
          <p:nvPr>
            <p:ph type="sldNum" sz="quarter" idx="12"/>
          </p:nvPr>
        </p:nvSpPr>
        <p:spPr>
          <a:xfrm>
            <a:off x="8237305" y="4760672"/>
            <a:ext cx="278045" cy="273844"/>
          </a:xfrm>
        </p:spPr>
        <p:txBody>
          <a:bodyPr/>
          <a:lstStyle/>
          <a:p>
            <a:fld id="{86E426DF-B1C0-C24A-AD9F-2B45D2F41536}" type="slidenum">
              <a:rPr lang="en-US" smtClean="0"/>
              <a:t>‹#›</a:t>
            </a:fld>
            <a:endParaRPr lang="en-US"/>
          </a:p>
        </p:txBody>
      </p:sp>
      <p:sp>
        <p:nvSpPr>
          <p:cNvPr id="9" name="Content Placeholder 2">
            <a:extLst>
              <a:ext uri="{FF2B5EF4-FFF2-40B4-BE49-F238E27FC236}">
                <a16:creationId xmlns:a16="http://schemas.microsoft.com/office/drawing/2014/main" id="{0A4FED8A-5E98-4245-A029-5DFFF9C092C4}"/>
              </a:ext>
            </a:extLst>
          </p:cNvPr>
          <p:cNvSpPr>
            <a:spLocks noGrp="1"/>
          </p:cNvSpPr>
          <p:nvPr>
            <p:ph idx="16"/>
          </p:nvPr>
        </p:nvSpPr>
        <p:spPr>
          <a:xfrm>
            <a:off x="651766" y="4001347"/>
            <a:ext cx="2572750" cy="293786"/>
          </a:xfrm>
        </p:spPr>
        <p:txBody>
          <a:bodyPr>
            <a:normAutofit/>
          </a:bodyPr>
          <a:lstStyle>
            <a:lvl1pPr marL="0" indent="0">
              <a:spcAft>
                <a:spcPts val="300"/>
              </a:spcAft>
              <a:buNone/>
              <a:defRPr sz="1200"/>
            </a:lvl1pPr>
            <a:lvl2pPr>
              <a:spcAft>
                <a:spcPts val="300"/>
              </a:spcAft>
              <a:defRPr/>
            </a:lvl2pPr>
            <a:lvl3pPr>
              <a:spcAft>
                <a:spcPts val="300"/>
              </a:spcAft>
              <a:defRPr/>
            </a:lvl3pPr>
            <a:lvl4pPr>
              <a:spcAft>
                <a:spcPts val="300"/>
              </a:spcAft>
              <a:defRPr/>
            </a:lvl4pPr>
            <a:lvl5pPr>
              <a:spcAft>
                <a:spcPts val="300"/>
              </a:spcAft>
              <a:defRPr/>
            </a:lvl5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2D8DB841-04AF-B343-967E-25756667AD4A}"/>
              </a:ext>
            </a:extLst>
          </p:cNvPr>
          <p:cNvCxnSpPr>
            <a:cxnSpLocks/>
          </p:cNvCxnSpPr>
          <p:nvPr userDrawn="1"/>
        </p:nvCxnSpPr>
        <p:spPr>
          <a:xfrm>
            <a:off x="628650" y="4751852"/>
            <a:ext cx="7886700"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Picture Placeholder 23">
            <a:extLst>
              <a:ext uri="{FF2B5EF4-FFF2-40B4-BE49-F238E27FC236}">
                <a16:creationId xmlns:a16="http://schemas.microsoft.com/office/drawing/2014/main" id="{74BF7EF9-C9E0-7645-AD69-CB59B66E6408}"/>
              </a:ext>
            </a:extLst>
          </p:cNvPr>
          <p:cNvSpPr>
            <a:spLocks noGrp="1"/>
          </p:cNvSpPr>
          <p:nvPr>
            <p:ph type="pic" sz="quarter" idx="15"/>
          </p:nvPr>
        </p:nvSpPr>
        <p:spPr>
          <a:xfrm>
            <a:off x="690294" y="1710266"/>
            <a:ext cx="1883381" cy="1716617"/>
          </a:xfrm>
          <a:pattFill prst="pct5">
            <a:fgClr>
              <a:schemeClr val="bg1">
                <a:lumMod val="75000"/>
              </a:schemeClr>
            </a:fgClr>
            <a:bgClr>
              <a:schemeClr val="bg1"/>
            </a:bgClr>
          </a:pattFill>
        </p:spPr>
        <p:txBody>
          <a:bodyPr anchor="ctr" anchorCtr="0">
            <a:normAutofit/>
          </a:bodyPr>
          <a:lstStyle>
            <a:lvl1pPr marL="0" indent="0" algn="ctr">
              <a:buNone/>
              <a:defRPr sz="1350">
                <a:solidFill>
                  <a:schemeClr val="accent6"/>
                </a:solidFill>
              </a:defRPr>
            </a:lvl1pPr>
          </a:lstStyle>
          <a:p>
            <a:endParaRPr lang="en-US" dirty="0"/>
          </a:p>
        </p:txBody>
      </p:sp>
      <p:sp>
        <p:nvSpPr>
          <p:cNvPr id="10" name="Picture Placeholder 23">
            <a:extLst>
              <a:ext uri="{FF2B5EF4-FFF2-40B4-BE49-F238E27FC236}">
                <a16:creationId xmlns:a16="http://schemas.microsoft.com/office/drawing/2014/main" id="{7F03A35E-EA50-FA4E-A2BC-46A70DFE79D1}"/>
              </a:ext>
            </a:extLst>
          </p:cNvPr>
          <p:cNvSpPr>
            <a:spLocks noGrp="1"/>
          </p:cNvSpPr>
          <p:nvPr>
            <p:ph type="pic" sz="quarter" idx="17"/>
          </p:nvPr>
        </p:nvSpPr>
        <p:spPr>
          <a:xfrm>
            <a:off x="6092668" y="1724593"/>
            <a:ext cx="1883381" cy="1716617"/>
          </a:xfrm>
          <a:pattFill prst="pct5">
            <a:fgClr>
              <a:schemeClr val="bg1">
                <a:lumMod val="75000"/>
              </a:schemeClr>
            </a:fgClr>
            <a:bgClr>
              <a:schemeClr val="bg1"/>
            </a:bgClr>
          </a:pattFill>
        </p:spPr>
        <p:txBody>
          <a:bodyPr anchor="ctr" anchorCtr="0">
            <a:normAutofit/>
          </a:bodyPr>
          <a:lstStyle>
            <a:lvl1pPr marL="0" indent="0" algn="ctr">
              <a:buNone/>
              <a:defRPr sz="1350">
                <a:solidFill>
                  <a:schemeClr val="accent6"/>
                </a:solidFill>
              </a:defRPr>
            </a:lvl1pPr>
          </a:lstStyle>
          <a:p>
            <a:endParaRPr lang="en-US" dirty="0"/>
          </a:p>
        </p:txBody>
      </p:sp>
      <p:grpSp>
        <p:nvGrpSpPr>
          <p:cNvPr id="30" name="Group 29">
            <a:extLst>
              <a:ext uri="{FF2B5EF4-FFF2-40B4-BE49-F238E27FC236}">
                <a16:creationId xmlns:a16="http://schemas.microsoft.com/office/drawing/2014/main" id="{160B0E53-93FA-744D-8B00-B34AA3E24D41}"/>
              </a:ext>
            </a:extLst>
          </p:cNvPr>
          <p:cNvGrpSpPr/>
          <p:nvPr userDrawn="1"/>
        </p:nvGrpSpPr>
        <p:grpSpPr>
          <a:xfrm>
            <a:off x="8910406" y="-6351"/>
            <a:ext cx="247649" cy="5149851"/>
            <a:chOff x="11880541" y="-8468"/>
            <a:chExt cx="330199" cy="6866468"/>
          </a:xfrm>
        </p:grpSpPr>
        <p:sp>
          <p:nvSpPr>
            <p:cNvPr id="20" name="Rectangle 19">
              <a:extLst>
                <a:ext uri="{FF2B5EF4-FFF2-40B4-BE49-F238E27FC236}">
                  <a16:creationId xmlns:a16="http://schemas.microsoft.com/office/drawing/2014/main" id="{72D641DC-707D-2E4D-A8EB-7F915FC76591}"/>
                </a:ext>
              </a:extLst>
            </p:cNvPr>
            <p:cNvSpPr/>
            <p:nvPr userDrawn="1"/>
          </p:nvSpPr>
          <p:spPr>
            <a:xfrm>
              <a:off x="11880541" y="-8468"/>
              <a:ext cx="330199" cy="22888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091494AE-AB3B-8E4A-949D-D55E49976AE9}"/>
                </a:ext>
              </a:extLst>
            </p:cNvPr>
            <p:cNvSpPr/>
            <p:nvPr userDrawn="1"/>
          </p:nvSpPr>
          <p:spPr>
            <a:xfrm>
              <a:off x="11880541" y="2280355"/>
              <a:ext cx="330199" cy="2288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39BC2DFD-E9A1-7047-AA24-BE220B7B260C}"/>
                </a:ext>
              </a:extLst>
            </p:cNvPr>
            <p:cNvSpPr/>
            <p:nvPr userDrawn="1"/>
          </p:nvSpPr>
          <p:spPr>
            <a:xfrm>
              <a:off x="11880541" y="4569177"/>
              <a:ext cx="330199" cy="22888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3" name="Straight Connector 22">
            <a:extLst>
              <a:ext uri="{FF2B5EF4-FFF2-40B4-BE49-F238E27FC236}">
                <a16:creationId xmlns:a16="http://schemas.microsoft.com/office/drawing/2014/main" id="{C846FAC4-C12C-6B4B-A3B7-813BE88AEFB8}"/>
              </a:ext>
            </a:extLst>
          </p:cNvPr>
          <p:cNvCxnSpPr>
            <a:cxnSpLocks/>
          </p:cNvCxnSpPr>
          <p:nvPr userDrawn="1"/>
        </p:nvCxnSpPr>
        <p:spPr>
          <a:xfrm>
            <a:off x="651766" y="1701945"/>
            <a:ext cx="0" cy="1728216"/>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B2FCA6E-4DB4-C541-AD72-E8E10663E842}"/>
              </a:ext>
            </a:extLst>
          </p:cNvPr>
          <p:cNvSpPr/>
          <p:nvPr userDrawn="1"/>
        </p:nvSpPr>
        <p:spPr>
          <a:xfrm>
            <a:off x="2590369" y="1710266"/>
            <a:ext cx="753955" cy="1743626"/>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Picture Placeholder 23">
            <a:extLst>
              <a:ext uri="{FF2B5EF4-FFF2-40B4-BE49-F238E27FC236}">
                <a16:creationId xmlns:a16="http://schemas.microsoft.com/office/drawing/2014/main" id="{CC339641-D863-A4FD-3F84-5747A21DCD3D}"/>
              </a:ext>
            </a:extLst>
          </p:cNvPr>
          <p:cNvSpPr>
            <a:spLocks noGrp="1"/>
          </p:cNvSpPr>
          <p:nvPr>
            <p:ph type="pic" sz="quarter" idx="20"/>
          </p:nvPr>
        </p:nvSpPr>
        <p:spPr>
          <a:xfrm>
            <a:off x="3355861" y="1713442"/>
            <a:ext cx="1883381" cy="1716617"/>
          </a:xfrm>
          <a:pattFill prst="pct5">
            <a:fgClr>
              <a:schemeClr val="bg1">
                <a:lumMod val="75000"/>
              </a:schemeClr>
            </a:fgClr>
            <a:bgClr>
              <a:schemeClr val="bg1"/>
            </a:bgClr>
          </a:pattFill>
        </p:spPr>
        <p:txBody>
          <a:bodyPr anchor="ctr" anchorCtr="0">
            <a:normAutofit/>
          </a:bodyPr>
          <a:lstStyle>
            <a:lvl1pPr marL="0" indent="0" algn="ctr">
              <a:buNone/>
              <a:defRPr sz="1350">
                <a:solidFill>
                  <a:schemeClr val="accent6"/>
                </a:solidFill>
              </a:defRPr>
            </a:lvl1pPr>
          </a:lstStyle>
          <a:p>
            <a:endParaRPr lang="en-US" dirty="0"/>
          </a:p>
        </p:txBody>
      </p:sp>
      <p:cxnSp>
        <p:nvCxnSpPr>
          <p:cNvPr id="7" name="Straight Connector 6">
            <a:extLst>
              <a:ext uri="{FF2B5EF4-FFF2-40B4-BE49-F238E27FC236}">
                <a16:creationId xmlns:a16="http://schemas.microsoft.com/office/drawing/2014/main" id="{83D4B4CF-6D7E-047E-59FA-AD1960AD96DC}"/>
              </a:ext>
            </a:extLst>
          </p:cNvPr>
          <p:cNvCxnSpPr>
            <a:cxnSpLocks/>
          </p:cNvCxnSpPr>
          <p:nvPr userDrawn="1"/>
        </p:nvCxnSpPr>
        <p:spPr>
          <a:xfrm>
            <a:off x="3309258" y="1710266"/>
            <a:ext cx="0" cy="1728216"/>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2A491EF-9775-2E2B-CCBE-CB936C801DD9}"/>
              </a:ext>
            </a:extLst>
          </p:cNvPr>
          <p:cNvSpPr/>
          <p:nvPr userDrawn="1"/>
        </p:nvSpPr>
        <p:spPr>
          <a:xfrm>
            <a:off x="5265829" y="1702108"/>
            <a:ext cx="790428" cy="175178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06CD5C38-DFD1-634B-69E2-A49F8EFE0110}"/>
              </a:ext>
            </a:extLst>
          </p:cNvPr>
          <p:cNvCxnSpPr>
            <a:cxnSpLocks/>
          </p:cNvCxnSpPr>
          <p:nvPr userDrawn="1"/>
        </p:nvCxnSpPr>
        <p:spPr>
          <a:xfrm>
            <a:off x="6056257" y="1725676"/>
            <a:ext cx="0" cy="1728216"/>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77E2A3B-E62E-FF2C-C167-0DD26C6BC703}"/>
              </a:ext>
            </a:extLst>
          </p:cNvPr>
          <p:cNvSpPr/>
          <p:nvPr userDrawn="1"/>
        </p:nvSpPr>
        <p:spPr>
          <a:xfrm>
            <a:off x="7997069" y="1695857"/>
            <a:ext cx="913328" cy="175178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Content Placeholder 2">
            <a:extLst>
              <a:ext uri="{FF2B5EF4-FFF2-40B4-BE49-F238E27FC236}">
                <a16:creationId xmlns:a16="http://schemas.microsoft.com/office/drawing/2014/main" id="{2EDDADDE-752D-279F-DF65-A68D0FCD28B2}"/>
              </a:ext>
            </a:extLst>
          </p:cNvPr>
          <p:cNvSpPr>
            <a:spLocks noGrp="1"/>
          </p:cNvSpPr>
          <p:nvPr>
            <p:ph idx="21"/>
          </p:nvPr>
        </p:nvSpPr>
        <p:spPr>
          <a:xfrm>
            <a:off x="3355860" y="3566810"/>
            <a:ext cx="2604408" cy="216645"/>
          </a:xfrm>
        </p:spPr>
        <p:txBody>
          <a:bodyPr>
            <a:noAutofit/>
          </a:bodyPr>
          <a:lstStyle>
            <a:lvl1pPr marL="0" indent="0">
              <a:spcAft>
                <a:spcPts val="300"/>
              </a:spcAft>
              <a:buNone/>
              <a:defRPr sz="1350" b="1"/>
            </a:lvl1pPr>
            <a:lvl2pPr>
              <a:spcAft>
                <a:spcPts val="300"/>
              </a:spcAft>
              <a:defRPr/>
            </a:lvl2pPr>
            <a:lvl3pPr>
              <a:spcAft>
                <a:spcPts val="300"/>
              </a:spcAft>
              <a:defRPr/>
            </a:lvl3pPr>
            <a:lvl4pPr>
              <a:spcAft>
                <a:spcPts val="300"/>
              </a:spcAft>
              <a:defRPr/>
            </a:lvl4pPr>
            <a:lvl5pPr>
              <a:spcAft>
                <a:spcPts val="300"/>
              </a:spcAft>
              <a:defRPr/>
            </a:lvl5pPr>
          </a:lstStyle>
          <a:p>
            <a:pPr lvl="0"/>
            <a:r>
              <a:rPr lang="en-US" dirty="0"/>
              <a:t>Click to edit Master text styles</a:t>
            </a:r>
          </a:p>
        </p:txBody>
      </p:sp>
      <p:sp>
        <p:nvSpPr>
          <p:cNvPr id="19" name="Content Placeholder 2">
            <a:extLst>
              <a:ext uri="{FF2B5EF4-FFF2-40B4-BE49-F238E27FC236}">
                <a16:creationId xmlns:a16="http://schemas.microsoft.com/office/drawing/2014/main" id="{EFB2ABE8-1898-B46D-11C2-E80CF8CE3320}"/>
              </a:ext>
            </a:extLst>
          </p:cNvPr>
          <p:cNvSpPr>
            <a:spLocks noGrp="1"/>
          </p:cNvSpPr>
          <p:nvPr>
            <p:ph idx="22"/>
          </p:nvPr>
        </p:nvSpPr>
        <p:spPr>
          <a:xfrm>
            <a:off x="6133133" y="3563104"/>
            <a:ext cx="2604408" cy="216645"/>
          </a:xfrm>
        </p:spPr>
        <p:txBody>
          <a:bodyPr>
            <a:noAutofit/>
          </a:bodyPr>
          <a:lstStyle>
            <a:lvl1pPr marL="0" indent="0">
              <a:spcAft>
                <a:spcPts val="300"/>
              </a:spcAft>
              <a:buNone/>
              <a:defRPr sz="1350" b="1"/>
            </a:lvl1pPr>
            <a:lvl2pPr>
              <a:spcAft>
                <a:spcPts val="300"/>
              </a:spcAft>
              <a:defRPr/>
            </a:lvl2pPr>
            <a:lvl3pPr>
              <a:spcAft>
                <a:spcPts val="300"/>
              </a:spcAft>
              <a:defRPr/>
            </a:lvl3pPr>
            <a:lvl4pPr>
              <a:spcAft>
                <a:spcPts val="300"/>
              </a:spcAft>
              <a:defRPr/>
            </a:lvl4pPr>
            <a:lvl5pPr>
              <a:spcAft>
                <a:spcPts val="300"/>
              </a:spcAft>
              <a:defRPr/>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A2A7B0A7-F093-5404-803F-4FE3103C255C}"/>
              </a:ext>
            </a:extLst>
          </p:cNvPr>
          <p:cNvSpPr>
            <a:spLocks noGrp="1"/>
          </p:cNvSpPr>
          <p:nvPr>
            <p:ph idx="23"/>
          </p:nvPr>
        </p:nvSpPr>
        <p:spPr>
          <a:xfrm>
            <a:off x="3346737" y="4016341"/>
            <a:ext cx="2572750" cy="293786"/>
          </a:xfrm>
        </p:spPr>
        <p:txBody>
          <a:bodyPr>
            <a:normAutofit/>
          </a:bodyPr>
          <a:lstStyle>
            <a:lvl1pPr marL="0" indent="0">
              <a:spcAft>
                <a:spcPts val="300"/>
              </a:spcAft>
              <a:buNone/>
              <a:defRPr sz="1200"/>
            </a:lvl1pPr>
            <a:lvl2pPr>
              <a:spcAft>
                <a:spcPts val="300"/>
              </a:spcAft>
              <a:defRPr/>
            </a:lvl2pPr>
            <a:lvl3pPr>
              <a:spcAft>
                <a:spcPts val="300"/>
              </a:spcAft>
              <a:defRPr/>
            </a:lvl3pPr>
            <a:lvl4pPr>
              <a:spcAft>
                <a:spcPts val="300"/>
              </a:spcAft>
              <a:defRPr/>
            </a:lvl4pPr>
            <a:lvl5pPr>
              <a:spcAft>
                <a:spcPts val="300"/>
              </a:spcAft>
              <a:defRPr/>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4071F899-D66D-4E52-E75F-53D0EC7EB86E}"/>
              </a:ext>
            </a:extLst>
          </p:cNvPr>
          <p:cNvSpPr>
            <a:spLocks noGrp="1"/>
          </p:cNvSpPr>
          <p:nvPr>
            <p:ph idx="24"/>
          </p:nvPr>
        </p:nvSpPr>
        <p:spPr>
          <a:xfrm>
            <a:off x="6113232" y="4082814"/>
            <a:ext cx="2572750" cy="293786"/>
          </a:xfrm>
        </p:spPr>
        <p:txBody>
          <a:bodyPr>
            <a:normAutofit/>
          </a:bodyPr>
          <a:lstStyle>
            <a:lvl1pPr marL="0" indent="0">
              <a:spcAft>
                <a:spcPts val="300"/>
              </a:spcAft>
              <a:buNone/>
              <a:defRPr sz="1200"/>
            </a:lvl1pPr>
            <a:lvl2pPr>
              <a:spcAft>
                <a:spcPts val="300"/>
              </a:spcAft>
              <a:defRPr/>
            </a:lvl2pPr>
            <a:lvl3pPr>
              <a:spcAft>
                <a:spcPts val="300"/>
              </a:spcAft>
              <a:defRPr/>
            </a:lvl3pPr>
            <a:lvl4pPr>
              <a:spcAft>
                <a:spcPts val="300"/>
              </a:spcAft>
              <a:defRPr/>
            </a:lvl4pPr>
            <a:lvl5pPr>
              <a:spcAft>
                <a:spcPts val="300"/>
              </a:spcAft>
              <a:defRPr/>
            </a:lvl5pPr>
          </a:lstStyle>
          <a:p>
            <a:pPr lvl="0"/>
            <a:r>
              <a:rPr lang="en-US" dirty="0"/>
              <a:t>Click to edit Master text styles</a:t>
            </a:r>
          </a:p>
        </p:txBody>
      </p:sp>
    </p:spTree>
    <p:extLst>
      <p:ext uri="{BB962C8B-B14F-4D97-AF65-F5344CB8AC3E}">
        <p14:creationId xmlns:p14="http://schemas.microsoft.com/office/powerpoint/2010/main" val="2153882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D896-97F3-6241-8FDE-EE22F6594D54}"/>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8DC382A-B19D-514A-A909-0E52345A6D55}"/>
              </a:ext>
            </a:extLst>
          </p:cNvPr>
          <p:cNvSpPr>
            <a:spLocks noGrp="1"/>
          </p:cNvSpPr>
          <p:nvPr>
            <p:ph idx="1"/>
          </p:nvPr>
        </p:nvSpPr>
        <p:spPr/>
        <p:txBody>
          <a:bodyPr/>
          <a:lstStyle>
            <a:lvl1pPr marL="0" indent="0">
              <a:spcAft>
                <a:spcPts val="300"/>
              </a:spcAft>
              <a:buNone/>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D4C5AE0F-BC09-EE4A-A414-A579A2DE4C54}"/>
              </a:ext>
            </a:extLst>
          </p:cNvPr>
          <p:cNvSpPr>
            <a:spLocks noGrp="1"/>
          </p:cNvSpPr>
          <p:nvPr>
            <p:ph type="ftr" sz="quarter" idx="11"/>
          </p:nvPr>
        </p:nvSpPr>
        <p:spPr>
          <a:xfrm>
            <a:off x="628650" y="4767263"/>
            <a:ext cx="3086100" cy="273844"/>
          </a:xfrm>
        </p:spPr>
        <p:txBody>
          <a:bodyPr/>
          <a:lstStyle>
            <a:lvl1pPr algn="l">
              <a:defRPr/>
            </a:lvl1pPr>
          </a:lstStyle>
          <a:p>
            <a:r>
              <a:rPr lang="en-US"/>
              <a:t>National Institute on Retirement Security</a:t>
            </a:r>
          </a:p>
        </p:txBody>
      </p:sp>
      <p:sp>
        <p:nvSpPr>
          <p:cNvPr id="6" name="Slide Number Placeholder 5">
            <a:extLst>
              <a:ext uri="{FF2B5EF4-FFF2-40B4-BE49-F238E27FC236}">
                <a16:creationId xmlns:a16="http://schemas.microsoft.com/office/drawing/2014/main" id="{C11F80D8-1FEA-544E-831B-ECA10A540AB8}"/>
              </a:ext>
            </a:extLst>
          </p:cNvPr>
          <p:cNvSpPr>
            <a:spLocks noGrp="1"/>
          </p:cNvSpPr>
          <p:nvPr>
            <p:ph type="sldNum" sz="quarter" idx="12"/>
          </p:nvPr>
        </p:nvSpPr>
        <p:spPr>
          <a:xfrm>
            <a:off x="8237305" y="4760672"/>
            <a:ext cx="278045" cy="273844"/>
          </a:xfrm>
        </p:spPr>
        <p:txBody>
          <a:bodyPr/>
          <a:lstStyle/>
          <a:p>
            <a:fld id="{86E426DF-B1C0-C24A-AD9F-2B45D2F41536}" type="slidenum">
              <a:rPr lang="en-US" smtClean="0"/>
              <a:t>‹#›</a:t>
            </a:fld>
            <a:endParaRPr lang="en-US"/>
          </a:p>
        </p:txBody>
      </p:sp>
      <p:cxnSp>
        <p:nvCxnSpPr>
          <p:cNvPr id="7" name="Straight Connector 6">
            <a:extLst>
              <a:ext uri="{FF2B5EF4-FFF2-40B4-BE49-F238E27FC236}">
                <a16:creationId xmlns:a16="http://schemas.microsoft.com/office/drawing/2014/main" id="{4E98E360-C5E2-E14D-8E9B-72833C279A1E}"/>
              </a:ext>
            </a:extLst>
          </p:cNvPr>
          <p:cNvCxnSpPr/>
          <p:nvPr userDrawn="1"/>
        </p:nvCxnSpPr>
        <p:spPr>
          <a:xfrm>
            <a:off x="628650" y="4751852"/>
            <a:ext cx="7886700"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A94B34B-494E-5F46-A71B-9A29ACB11376}"/>
              </a:ext>
            </a:extLst>
          </p:cNvPr>
          <p:cNvGrpSpPr/>
          <p:nvPr userDrawn="1"/>
        </p:nvGrpSpPr>
        <p:grpSpPr>
          <a:xfrm>
            <a:off x="8910406" y="-6351"/>
            <a:ext cx="247649" cy="5149851"/>
            <a:chOff x="11870267" y="-8468"/>
            <a:chExt cx="330199" cy="6857999"/>
          </a:xfrm>
        </p:grpSpPr>
        <p:sp>
          <p:nvSpPr>
            <p:cNvPr id="9" name="Rectangle 8">
              <a:extLst>
                <a:ext uri="{FF2B5EF4-FFF2-40B4-BE49-F238E27FC236}">
                  <a16:creationId xmlns:a16="http://schemas.microsoft.com/office/drawing/2014/main" id="{9A453D57-C60D-BB4A-93D3-C77953191FF5}"/>
                </a:ext>
              </a:extLst>
            </p:cNvPr>
            <p:cNvSpPr/>
            <p:nvPr userDrawn="1"/>
          </p:nvSpPr>
          <p:spPr>
            <a:xfrm>
              <a:off x="11870267" y="-8468"/>
              <a:ext cx="330199"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2933334D-CC71-134C-8C80-79505ED3539F}"/>
                </a:ext>
              </a:extLst>
            </p:cNvPr>
            <p:cNvSpPr/>
            <p:nvPr userDrawn="1"/>
          </p:nvSpPr>
          <p:spPr>
            <a:xfrm>
              <a:off x="11870267" y="2277532"/>
              <a:ext cx="3301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802D664A-645F-FC48-A487-4330A434CC14}"/>
                </a:ext>
              </a:extLst>
            </p:cNvPr>
            <p:cNvSpPr/>
            <p:nvPr userDrawn="1"/>
          </p:nvSpPr>
          <p:spPr>
            <a:xfrm>
              <a:off x="11870267" y="4563531"/>
              <a:ext cx="330199"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972634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51F7B-048A-584F-8473-BF7B4D116988}"/>
              </a:ext>
            </a:extLst>
          </p:cNvPr>
          <p:cNvSpPr/>
          <p:nvPr userDrawn="1"/>
        </p:nvSpPr>
        <p:spPr bwMode="auto">
          <a:xfrm>
            <a:off x="0" y="4783500"/>
            <a:ext cx="9144000" cy="360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 name="Title Placeholder 1"/>
          <p:cNvSpPr>
            <a:spLocks noGrp="1"/>
          </p:cNvSpPr>
          <p:nvPr>
            <p:ph type="title"/>
          </p:nvPr>
        </p:nvSpPr>
        <p:spPr>
          <a:xfrm>
            <a:off x="306000" y="273844"/>
            <a:ext cx="8586000" cy="39039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05999" y="1065844"/>
            <a:ext cx="8585999" cy="356687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p:txBody>
      </p:sp>
      <p:sp>
        <p:nvSpPr>
          <p:cNvPr id="5" name="Footer Placeholder 4"/>
          <p:cNvSpPr>
            <a:spLocks noGrp="1"/>
          </p:cNvSpPr>
          <p:nvPr>
            <p:ph type="ftr" sz="quarter" idx="3"/>
          </p:nvPr>
        </p:nvSpPr>
        <p:spPr>
          <a:xfrm>
            <a:off x="306000" y="4869655"/>
            <a:ext cx="3086100" cy="171207"/>
          </a:xfrm>
          <a:prstGeom prst="rect">
            <a:avLst/>
          </a:prstGeom>
        </p:spPr>
        <p:txBody>
          <a:bodyPr vert="horz" lIns="0" tIns="0" rIns="0" bIns="0" rtlCol="0" anchor="b" anchorCtr="0"/>
          <a:lstStyle>
            <a:lvl1pPr algn="l">
              <a:defRPr sz="1000" b="1">
                <a:solidFill>
                  <a:schemeClr val="tx1">
                    <a:tint val="75000"/>
                  </a:schemeClr>
                </a:solidFill>
                <a:latin typeface="Arial" panose="020B0604020202020204" pitchFamily="34" charset="0"/>
                <a:cs typeface="Arial" panose="020B0604020202020204" pitchFamily="34" charset="0"/>
              </a:defRPr>
            </a:lvl1pPr>
          </a:lstStyle>
          <a:p>
            <a:r>
              <a:rPr lang="en-US" dirty="0"/>
              <a:t>Baillie Gifford. </a:t>
            </a:r>
            <a:r>
              <a:rPr lang="en-US" dirty="0">
                <a:solidFill>
                  <a:schemeClr val="bg1"/>
                </a:solidFill>
              </a:rPr>
              <a:t>Generic Presentation.</a:t>
            </a:r>
          </a:p>
        </p:txBody>
      </p:sp>
      <p:sp>
        <p:nvSpPr>
          <p:cNvPr id="6" name="Slide Number Placeholder 5"/>
          <p:cNvSpPr>
            <a:spLocks noGrp="1"/>
          </p:cNvSpPr>
          <p:nvPr>
            <p:ph type="sldNum" sz="quarter" idx="4"/>
          </p:nvPr>
        </p:nvSpPr>
        <p:spPr>
          <a:xfrm>
            <a:off x="8617789" y="4869655"/>
            <a:ext cx="276008" cy="171452"/>
          </a:xfrm>
          <a:prstGeom prst="rect">
            <a:avLst/>
          </a:prstGeom>
        </p:spPr>
        <p:txBody>
          <a:bodyPr vert="horz" lIns="0" tIns="0" rIns="0" bIns="0" rtlCol="0" anchor="b" anchorCtr="0"/>
          <a:lstStyle>
            <a:lvl1pPr algn="r">
              <a:defRPr sz="800">
                <a:solidFill>
                  <a:schemeClr val="bg1"/>
                </a:solidFill>
                <a:latin typeface="Arial" panose="020B0604020202020204" pitchFamily="34" charset="0"/>
                <a:cs typeface="Arial" panose="020B0604020202020204" pitchFamily="34" charset="0"/>
              </a:defRPr>
            </a:lvl1pPr>
          </a:lstStyle>
          <a:p>
            <a:fld id="{E7DA403B-284C-C74E-9201-DA8875295FD6}" type="slidenum">
              <a:rPr lang="en-US" smtClean="0"/>
              <a:pPr/>
              <a:t>‹#›</a:t>
            </a:fld>
            <a:endParaRPr lang="en-US" dirty="0"/>
          </a:p>
        </p:txBody>
      </p:sp>
      <p:sp>
        <p:nvSpPr>
          <p:cNvPr id="9" name="Slide Number Placeholder 5">
            <a:extLst>
              <a:ext uri="{FF2B5EF4-FFF2-40B4-BE49-F238E27FC236}">
                <a16:creationId xmlns:a16="http://schemas.microsoft.com/office/drawing/2014/main" id="{1EE862A4-6124-1741-A0EC-CD16C0D3E8FC}"/>
              </a:ext>
            </a:extLst>
          </p:cNvPr>
          <p:cNvSpPr txBox="1">
            <a:spLocks/>
          </p:cNvSpPr>
          <p:nvPr userDrawn="1"/>
        </p:nvSpPr>
        <p:spPr>
          <a:xfrm>
            <a:off x="6524085" y="4866480"/>
            <a:ext cx="2057400" cy="171452"/>
          </a:xfrm>
          <a:prstGeom prst="rect">
            <a:avLst/>
          </a:prstGeom>
        </p:spPr>
        <p:txBody>
          <a:bodyPr vert="horz" lIns="0" tIns="0" rIns="0" bIns="0" rtlCol="0" anchor="b" anchorCtr="0"/>
          <a:lstStyle>
            <a:defPPr>
              <a:defRPr lang="en-US"/>
            </a:defPPr>
            <a:lvl1pPr marL="0" algn="r" defTabSz="457200" rtl="0" eaLnBrk="1" latinLnBrk="0" hangingPunct="1">
              <a:defRPr sz="800" kern="1200">
                <a:solidFill>
                  <a:srgbClr val="FFFAEA"/>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i="1">
                <a:solidFill>
                  <a:schemeClr val="bg1"/>
                </a:solidFill>
              </a:rPr>
              <a:t>77219 1000XXXX</a:t>
            </a:r>
            <a:endParaRPr lang="en-US" dirty="0">
              <a:solidFill>
                <a:schemeClr val="bg1"/>
              </a:solidFill>
            </a:endParaRPr>
          </a:p>
        </p:txBody>
      </p:sp>
    </p:spTree>
    <p:extLst>
      <p:ext uri="{BB962C8B-B14F-4D97-AF65-F5344CB8AC3E}">
        <p14:creationId xmlns:p14="http://schemas.microsoft.com/office/powerpoint/2010/main" val="662814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dt="0"/>
  <p:txStyles>
    <p:titleStyle>
      <a:lvl1pPr algn="l" defTabSz="685800" rtl="0" eaLnBrk="1" latinLnBrk="0" hangingPunct="1">
        <a:lnSpc>
          <a:spcPct val="90000"/>
        </a:lnSpc>
        <a:spcBef>
          <a:spcPct val="0"/>
        </a:spcBef>
        <a:buNone/>
        <a:defRPr sz="2600" b="1" kern="1200" spc="-3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6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938" indent="0" algn="l" defTabSz="685800" rtl="0" eaLnBrk="1" latinLnBrk="0" hangingPunct="1">
        <a:lnSpc>
          <a:spcPct val="90000"/>
        </a:lnSpc>
        <a:spcBef>
          <a:spcPts val="600"/>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2pPr>
      <a:lvl3pPr marL="298450" indent="-298450" algn="l" defTabSz="685800" rtl="0" eaLnBrk="1" latinLnBrk="0" hangingPunct="1">
        <a:lnSpc>
          <a:spcPct val="90000"/>
        </a:lnSpc>
        <a:spcBef>
          <a:spcPts val="600"/>
        </a:spcBef>
        <a:buFont typeface="System Font Regular"/>
        <a:buChar char="—"/>
        <a:tabLst/>
        <a:defRPr sz="1800" kern="1200">
          <a:solidFill>
            <a:srgbClr val="7E7F74"/>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471C17-E536-2F4E-996F-EE54AE4C1A56}"/>
              </a:ext>
            </a:extLst>
          </p:cNvPr>
          <p:cNvSpPr>
            <a:spLocks noGrp="1"/>
          </p:cNvSpPr>
          <p:nvPr>
            <p:ph type="title"/>
          </p:nvPr>
        </p:nvSpPr>
        <p:spPr>
          <a:xfrm>
            <a:off x="628650" y="273844"/>
            <a:ext cx="7886700" cy="994172"/>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A80B76-F7B9-E641-A54D-FB4B3520BA87}"/>
              </a:ext>
            </a:extLst>
          </p:cNvPr>
          <p:cNvSpPr>
            <a:spLocks noGrp="1"/>
          </p:cNvSpPr>
          <p:nvPr>
            <p:ph type="body" idx="1"/>
          </p:nvPr>
        </p:nvSpPr>
        <p:spPr>
          <a:xfrm>
            <a:off x="628650" y="1369218"/>
            <a:ext cx="7886700" cy="326350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8C5BD94-EDBC-1641-8EE4-6C9C163B0B9C}"/>
              </a:ext>
            </a:extLst>
          </p:cNvPr>
          <p:cNvSpPr>
            <a:spLocks noGrp="1"/>
          </p:cNvSpPr>
          <p:nvPr>
            <p:ph type="dt" sz="half" idx="2"/>
          </p:nvPr>
        </p:nvSpPr>
        <p:spPr>
          <a:xfrm>
            <a:off x="628650" y="4767263"/>
            <a:ext cx="2057400" cy="273844"/>
          </a:xfrm>
          <a:prstGeom prst="rect">
            <a:avLst/>
          </a:prstGeom>
        </p:spPr>
        <p:txBody>
          <a:bodyPr vert="horz" lIns="0" tIns="0" rIns="0" bIns="0" rtlCol="0" anchor="ctr"/>
          <a:lstStyle>
            <a:lvl1pPr algn="l">
              <a:defRPr sz="675">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64F92494-643E-3648-AC50-22B089F7352D}" type="datetime4">
              <a:rPr lang="en-US" smtClean="0"/>
              <a:t>November 15, 2023</a:t>
            </a:fld>
            <a:endParaRPr lang="en-US"/>
          </a:p>
        </p:txBody>
      </p:sp>
      <p:sp>
        <p:nvSpPr>
          <p:cNvPr id="5" name="Footer Placeholder 4">
            <a:extLst>
              <a:ext uri="{FF2B5EF4-FFF2-40B4-BE49-F238E27FC236}">
                <a16:creationId xmlns:a16="http://schemas.microsoft.com/office/drawing/2014/main" id="{992F3F02-8D9A-B246-A8EE-54471186F4FC}"/>
              </a:ext>
            </a:extLst>
          </p:cNvPr>
          <p:cNvSpPr>
            <a:spLocks noGrp="1"/>
          </p:cNvSpPr>
          <p:nvPr>
            <p:ph type="ftr" sz="quarter" idx="3"/>
          </p:nvPr>
        </p:nvSpPr>
        <p:spPr>
          <a:xfrm>
            <a:off x="3028950" y="4767263"/>
            <a:ext cx="3086100" cy="273844"/>
          </a:xfrm>
          <a:prstGeom prst="rect">
            <a:avLst/>
          </a:prstGeom>
        </p:spPr>
        <p:txBody>
          <a:bodyPr vert="horz" lIns="0" tIns="0" rIns="0" bIns="0" rtlCol="0" anchor="ctr"/>
          <a:lstStyle>
            <a:lvl1pPr algn="ctr">
              <a:defRPr sz="675"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National Institute on Retirement Security</a:t>
            </a:r>
          </a:p>
        </p:txBody>
      </p:sp>
      <p:sp>
        <p:nvSpPr>
          <p:cNvPr id="6" name="Slide Number Placeholder 5">
            <a:extLst>
              <a:ext uri="{FF2B5EF4-FFF2-40B4-BE49-F238E27FC236}">
                <a16:creationId xmlns:a16="http://schemas.microsoft.com/office/drawing/2014/main" id="{53E36122-0704-B145-B07D-2E1DFA0C5BA9}"/>
              </a:ext>
            </a:extLst>
          </p:cNvPr>
          <p:cNvSpPr>
            <a:spLocks noGrp="1"/>
          </p:cNvSpPr>
          <p:nvPr>
            <p:ph type="sldNum" sz="quarter" idx="4"/>
          </p:nvPr>
        </p:nvSpPr>
        <p:spPr>
          <a:xfrm>
            <a:off x="8229600" y="4767263"/>
            <a:ext cx="285750" cy="273844"/>
          </a:xfrm>
          <a:prstGeom prst="rect">
            <a:avLst/>
          </a:prstGeom>
        </p:spPr>
        <p:txBody>
          <a:bodyPr vert="horz" lIns="0" tIns="0" rIns="0" bIns="0" rtlCol="0" anchor="ctr"/>
          <a:lstStyle>
            <a:lvl1pPr algn="r">
              <a:defRPr sz="675"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86E426DF-B1C0-C24A-AD9F-2B45D2F41536}" type="slidenum">
              <a:rPr lang="en-US" smtClean="0"/>
              <a:pPr/>
              <a:t>‹#›</a:t>
            </a:fld>
            <a:endParaRPr lang="en-US"/>
          </a:p>
        </p:txBody>
      </p:sp>
    </p:spTree>
    <p:extLst>
      <p:ext uri="{BB962C8B-B14F-4D97-AF65-F5344CB8AC3E}">
        <p14:creationId xmlns:p14="http://schemas.microsoft.com/office/powerpoint/2010/main" val="32030738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hdr="0"/>
  <p:txStyles>
    <p:titleStyle>
      <a:lvl1pPr algn="l" defTabSz="685800" rtl="0" eaLnBrk="1" latinLnBrk="0" hangingPunct="1">
        <a:lnSpc>
          <a:spcPct val="90000"/>
        </a:lnSpc>
        <a:spcBef>
          <a:spcPct val="0"/>
        </a:spcBef>
        <a:buNone/>
        <a:defRPr sz="3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171450" indent="-171450" algn="l" defTabSz="685800" rtl="0" eaLnBrk="1" latinLnBrk="0" hangingPunct="1">
        <a:lnSpc>
          <a:spcPct val="90000"/>
        </a:lnSpc>
        <a:spcBef>
          <a:spcPts val="750"/>
        </a:spcBef>
        <a:buClr>
          <a:schemeClr val="tx2"/>
        </a:buClr>
        <a:buFont typeface="Arial" panose="020B0604020202020204" pitchFamily="34" charset="0"/>
        <a:buChar char="•"/>
        <a:defRPr sz="195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Clr>
          <a:schemeClr val="tx2"/>
        </a:buClr>
        <a:buFont typeface="Arial" panose="020B0604020202020204" pitchFamily="34"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Clr>
          <a:schemeClr val="tx2"/>
        </a:buClr>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Clr>
          <a:schemeClr val="tx2"/>
        </a:buClr>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package" Target="../embeddings/Microsoft_Word_Document.docx"/><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6A6586-C85D-124B-9A42-DA8D9F9ED2A3}"/>
              </a:ext>
            </a:extLst>
          </p:cNvPr>
          <p:cNvSpPr>
            <a:spLocks noGrp="1"/>
          </p:cNvSpPr>
          <p:nvPr>
            <p:ph type="subTitle" idx="1"/>
          </p:nvPr>
        </p:nvSpPr>
        <p:spPr>
          <a:xfrm>
            <a:off x="4324275" y="2375936"/>
            <a:ext cx="4483097" cy="719766"/>
          </a:xfrm>
        </p:spPr>
        <p:txBody>
          <a:bodyPr>
            <a:normAutofit/>
          </a:bodyPr>
          <a:lstStyle/>
          <a:p>
            <a:r>
              <a:rPr lang="en-US" sz="2400" b="1" dirty="0"/>
              <a:t>Webinar</a:t>
            </a:r>
          </a:p>
        </p:txBody>
      </p:sp>
      <p:sp>
        <p:nvSpPr>
          <p:cNvPr id="4" name="Date Placeholder 3">
            <a:extLst>
              <a:ext uri="{FF2B5EF4-FFF2-40B4-BE49-F238E27FC236}">
                <a16:creationId xmlns:a16="http://schemas.microsoft.com/office/drawing/2014/main" id="{C085089D-2C58-324D-9977-0F09E2BB61F4}"/>
              </a:ext>
            </a:extLst>
          </p:cNvPr>
          <p:cNvSpPr>
            <a:spLocks noGrp="1"/>
          </p:cNvSpPr>
          <p:nvPr>
            <p:ph type="dt" sz="half" idx="10"/>
          </p:nvPr>
        </p:nvSpPr>
        <p:spPr>
          <a:xfrm>
            <a:off x="4324274" y="3108289"/>
            <a:ext cx="2507349" cy="328136"/>
          </a:xfrm>
        </p:spPr>
        <p:txBody>
          <a:bodyPr/>
          <a:lstStyle/>
          <a:p>
            <a:pPr defTabSz="685800"/>
            <a:r>
              <a:rPr lang="en-US" dirty="0">
                <a:solidFill>
                  <a:srgbClr val="000000"/>
                </a:solidFill>
              </a:rPr>
              <a:t>November 15, 2023</a:t>
            </a:r>
          </a:p>
        </p:txBody>
      </p:sp>
      <p:sp>
        <p:nvSpPr>
          <p:cNvPr id="5" name="Title 1">
            <a:extLst>
              <a:ext uri="{FF2B5EF4-FFF2-40B4-BE49-F238E27FC236}">
                <a16:creationId xmlns:a16="http://schemas.microsoft.com/office/drawing/2014/main" id="{33200A6A-7784-B44B-B545-D870ED2A235F}"/>
              </a:ext>
            </a:extLst>
          </p:cNvPr>
          <p:cNvSpPr txBox="1">
            <a:spLocks/>
          </p:cNvSpPr>
          <p:nvPr/>
        </p:nvSpPr>
        <p:spPr>
          <a:xfrm>
            <a:off x="4299782" y="1315446"/>
            <a:ext cx="4532084" cy="71976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4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l"/>
            <a:r>
              <a:rPr lang="en-US" sz="2400" dirty="0">
                <a:solidFill>
                  <a:srgbClr val="006C5B"/>
                </a:solidFill>
              </a:rPr>
              <a:t>The Risks and Opportunities of Investing in Emerging Markets</a:t>
            </a:r>
          </a:p>
        </p:txBody>
      </p:sp>
      <p:pic>
        <p:nvPicPr>
          <p:cNvPr id="6" name="Picture 5" descr="A person and person looking at a book&#10;&#10;Description automatically generated">
            <a:extLst>
              <a:ext uri="{FF2B5EF4-FFF2-40B4-BE49-F238E27FC236}">
                <a16:creationId xmlns:a16="http://schemas.microsoft.com/office/drawing/2014/main" id="{F752EC3E-3B6F-068D-0557-BFF5B7515E0D}"/>
              </a:ext>
            </a:extLst>
          </p:cNvPr>
          <p:cNvPicPr>
            <a:picLocks noChangeAspect="1"/>
          </p:cNvPicPr>
          <p:nvPr/>
        </p:nvPicPr>
        <p:blipFill>
          <a:blip r:embed="rId3"/>
          <a:stretch>
            <a:fillRect/>
          </a:stretch>
        </p:blipFill>
        <p:spPr>
          <a:xfrm>
            <a:off x="-1006902" y="0"/>
            <a:ext cx="4592411" cy="5143500"/>
          </a:xfrm>
          <a:prstGeom prst="rect">
            <a:avLst/>
          </a:prstGeom>
        </p:spPr>
      </p:pic>
      <p:pic>
        <p:nvPicPr>
          <p:cNvPr id="7" name="Picture 6" descr="A person holding a phone and a computer screen&#10;&#10;Description automatically generated">
            <a:extLst>
              <a:ext uri="{FF2B5EF4-FFF2-40B4-BE49-F238E27FC236}">
                <a16:creationId xmlns:a16="http://schemas.microsoft.com/office/drawing/2014/main" id="{C6F280B2-0981-2C77-C679-A796978069B1}"/>
              </a:ext>
            </a:extLst>
          </p:cNvPr>
          <p:cNvPicPr>
            <a:picLocks noChangeAspect="1"/>
          </p:cNvPicPr>
          <p:nvPr/>
        </p:nvPicPr>
        <p:blipFill rotWithShape="1">
          <a:blip r:embed="rId4"/>
          <a:srcRect r="20238"/>
          <a:stretch/>
        </p:blipFill>
        <p:spPr>
          <a:xfrm>
            <a:off x="-2568322" y="0"/>
            <a:ext cx="6153831" cy="5143500"/>
          </a:xfrm>
          <a:prstGeom prst="rect">
            <a:avLst/>
          </a:prstGeom>
        </p:spPr>
      </p:pic>
    </p:spTree>
    <p:extLst>
      <p:ext uri="{BB962C8B-B14F-4D97-AF65-F5344CB8AC3E}">
        <p14:creationId xmlns:p14="http://schemas.microsoft.com/office/powerpoint/2010/main" val="2820969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F606-1DBB-C3B4-40F5-638192856D3F}"/>
              </a:ext>
            </a:extLst>
          </p:cNvPr>
          <p:cNvSpPr>
            <a:spLocks noGrp="1"/>
          </p:cNvSpPr>
          <p:nvPr>
            <p:ph type="title"/>
          </p:nvPr>
        </p:nvSpPr>
        <p:spPr/>
        <p:txBody>
          <a:bodyPr/>
          <a:lstStyle/>
          <a:p>
            <a:r>
              <a:rPr lang="en-GB" dirty="0"/>
              <a:t>Clean and secure energy: the new world order</a:t>
            </a:r>
          </a:p>
        </p:txBody>
      </p:sp>
      <p:sp>
        <p:nvSpPr>
          <p:cNvPr id="4" name="Slide Number Placeholder 3">
            <a:extLst>
              <a:ext uri="{FF2B5EF4-FFF2-40B4-BE49-F238E27FC236}">
                <a16:creationId xmlns:a16="http://schemas.microsoft.com/office/drawing/2014/main" id="{A6304C69-8C85-0160-C789-37AFE59DEB38}"/>
              </a:ext>
            </a:extLst>
          </p:cNvPr>
          <p:cNvSpPr>
            <a:spLocks noGrp="1"/>
          </p:cNvSpPr>
          <p:nvPr>
            <p:ph type="sldNum" sz="quarter" idx="12"/>
          </p:nvPr>
        </p:nvSpPr>
        <p:spPr/>
        <p:txBody>
          <a:bodyPr/>
          <a:lstStyle/>
          <a:p>
            <a:fld id="{E7DA403B-284C-C74E-9201-DA8875295FD6}" type="slidenum">
              <a:rPr lang="en-US" smtClean="0"/>
              <a:t>10</a:t>
            </a:fld>
            <a:endParaRPr lang="en-US"/>
          </a:p>
        </p:txBody>
      </p:sp>
      <p:sp>
        <p:nvSpPr>
          <p:cNvPr id="10" name="TextBox 9">
            <a:extLst>
              <a:ext uri="{FF2B5EF4-FFF2-40B4-BE49-F238E27FC236}">
                <a16:creationId xmlns:a16="http://schemas.microsoft.com/office/drawing/2014/main" id="{5875E38D-E37A-DD94-AAB1-594660E2F580}"/>
              </a:ext>
            </a:extLst>
          </p:cNvPr>
          <p:cNvSpPr txBox="1"/>
          <p:nvPr/>
        </p:nvSpPr>
        <p:spPr>
          <a:xfrm>
            <a:off x="306000" y="4333561"/>
            <a:ext cx="8816340" cy="438582"/>
          </a:xfrm>
          <a:prstGeom prst="rect">
            <a:avLst/>
          </a:prstGeom>
          <a:noFill/>
        </p:spPr>
        <p:txBody>
          <a:bodyPr wrap="square">
            <a:spAutoFit/>
          </a:bodyPr>
          <a:lstStyle/>
          <a:p>
            <a:pPr>
              <a:lnSpc>
                <a:spcPts val="900"/>
              </a:lnSpc>
            </a:pP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Source: IEA.</a:t>
            </a:r>
          </a:p>
          <a:p>
            <a:pPr>
              <a:lnSpc>
                <a:spcPts val="900"/>
              </a:lnSpc>
            </a:pP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Notes: DRC = Democratic Republic of the Congo; EU = European Union; US = United States; Russia = Russian Federation; China = People’s Republic of China. </a:t>
            </a:r>
          </a:p>
          <a:p>
            <a:pPr>
              <a:lnSpc>
                <a:spcPts val="900"/>
              </a:lnSpc>
            </a:pP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Largest producers and consumers are noted in each case to provide an indication, rather than a complete account</a:t>
            </a:r>
            <a:r>
              <a:rPr lang="en-GB" sz="800" dirty="0">
                <a:solidFill>
                  <a:srgbClr val="000000"/>
                </a:solidFill>
                <a:effectLst/>
                <a:ea typeface="Calibri" panose="020F0502020204030204" pitchFamily="34" charset="0"/>
                <a:cs typeface="Arial" panose="020B0604020202020204" pitchFamily="34" charset="0"/>
              </a:rPr>
              <a:t>. </a:t>
            </a:r>
          </a:p>
        </p:txBody>
      </p:sp>
      <p:pic>
        <p:nvPicPr>
          <p:cNvPr id="15" name="Content Placeholder 5">
            <a:extLst>
              <a:ext uri="{FF2B5EF4-FFF2-40B4-BE49-F238E27FC236}">
                <a16:creationId xmlns:a16="http://schemas.microsoft.com/office/drawing/2014/main" id="{FCA6FFF6-43FF-45D9-A22E-A49D3B70546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792" t="2884" r="4500" b="9182"/>
          <a:stretch/>
        </p:blipFill>
        <p:spPr bwMode="auto">
          <a:xfrm>
            <a:off x="797682" y="664234"/>
            <a:ext cx="6933001" cy="35121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3212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F606-1DBB-C3B4-40F5-638192856D3F}"/>
              </a:ext>
            </a:extLst>
          </p:cNvPr>
          <p:cNvSpPr>
            <a:spLocks noGrp="1"/>
          </p:cNvSpPr>
          <p:nvPr>
            <p:ph type="title"/>
          </p:nvPr>
        </p:nvSpPr>
        <p:spPr/>
        <p:txBody>
          <a:bodyPr/>
          <a:lstStyle/>
          <a:p>
            <a:r>
              <a:rPr lang="en-GB" dirty="0"/>
              <a:t>EM is vital to the energy transition</a:t>
            </a:r>
          </a:p>
        </p:txBody>
      </p:sp>
      <p:sp>
        <p:nvSpPr>
          <p:cNvPr id="4" name="Slide Number Placeholder 3">
            <a:extLst>
              <a:ext uri="{FF2B5EF4-FFF2-40B4-BE49-F238E27FC236}">
                <a16:creationId xmlns:a16="http://schemas.microsoft.com/office/drawing/2014/main" id="{A6304C69-8C85-0160-C789-37AFE59DEB38}"/>
              </a:ext>
            </a:extLst>
          </p:cNvPr>
          <p:cNvSpPr>
            <a:spLocks noGrp="1"/>
          </p:cNvSpPr>
          <p:nvPr>
            <p:ph type="sldNum" sz="quarter" idx="12"/>
          </p:nvPr>
        </p:nvSpPr>
        <p:spPr/>
        <p:txBody>
          <a:bodyPr/>
          <a:lstStyle/>
          <a:p>
            <a:fld id="{E7DA403B-284C-C74E-9201-DA8875295FD6}" type="slidenum">
              <a:rPr lang="en-US" smtClean="0"/>
              <a:t>11</a:t>
            </a:fld>
            <a:endParaRPr lang="en-US"/>
          </a:p>
        </p:txBody>
      </p:sp>
      <p:sp>
        <p:nvSpPr>
          <p:cNvPr id="9" name="TextBox 8">
            <a:extLst>
              <a:ext uri="{FF2B5EF4-FFF2-40B4-BE49-F238E27FC236}">
                <a16:creationId xmlns:a16="http://schemas.microsoft.com/office/drawing/2014/main" id="{9D8BA51E-17A2-8A7E-22BE-D097E8AB705C}"/>
              </a:ext>
            </a:extLst>
          </p:cNvPr>
          <p:cNvSpPr txBox="1"/>
          <p:nvPr/>
        </p:nvSpPr>
        <p:spPr>
          <a:xfrm>
            <a:off x="4614627" y="811865"/>
            <a:ext cx="4384053" cy="461665"/>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Share of top three producing countries in selected minerals, 2019</a:t>
            </a:r>
          </a:p>
        </p:txBody>
      </p:sp>
      <p:graphicFrame>
        <p:nvGraphicFramePr>
          <p:cNvPr id="11" name="Chart 10">
            <a:extLst>
              <a:ext uri="{FF2B5EF4-FFF2-40B4-BE49-F238E27FC236}">
                <a16:creationId xmlns:a16="http://schemas.microsoft.com/office/drawing/2014/main" id="{C1BB7769-F9E1-3FC9-4BD6-891B255956E9}"/>
              </a:ext>
            </a:extLst>
          </p:cNvPr>
          <p:cNvGraphicFramePr/>
          <p:nvPr>
            <p:extLst>
              <p:ext uri="{D42A27DB-BD31-4B8C-83A1-F6EECF244321}">
                <p14:modId xmlns:p14="http://schemas.microsoft.com/office/powerpoint/2010/main" val="3518509692"/>
              </p:ext>
            </p:extLst>
          </p:nvPr>
        </p:nvGraphicFramePr>
        <p:xfrm>
          <a:off x="4438110" y="1342357"/>
          <a:ext cx="4301599" cy="298559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7B7DEDDE-9473-C78D-28FB-602628D4987C}"/>
              </a:ext>
            </a:extLst>
          </p:cNvPr>
          <p:cNvSpPr txBox="1"/>
          <p:nvPr/>
        </p:nvSpPr>
        <p:spPr>
          <a:xfrm>
            <a:off x="191040" y="816995"/>
            <a:ext cx="4384053" cy="451406"/>
          </a:xfrm>
          <a:prstGeom prst="rect">
            <a:avLst/>
          </a:prstGeom>
          <a:noFill/>
        </p:spPr>
        <p:txBody>
          <a:bodyPr wrap="square">
            <a:spAutoFit/>
          </a:bodyPr>
          <a:lstStyle/>
          <a:p>
            <a:pPr>
              <a:lnSpc>
                <a:spcPts val="1400"/>
              </a:lnSpc>
              <a:spcAft>
                <a:spcPts val="1135"/>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Growth in demand for selected minerals from clean energy technologies by scenario, 2040 relative to 2020</a:t>
            </a:r>
          </a:p>
        </p:txBody>
      </p:sp>
      <p:graphicFrame>
        <p:nvGraphicFramePr>
          <p:cNvPr id="18" name="Chart 17">
            <a:extLst>
              <a:ext uri="{FF2B5EF4-FFF2-40B4-BE49-F238E27FC236}">
                <a16:creationId xmlns:a16="http://schemas.microsoft.com/office/drawing/2014/main" id="{30144B8D-3F77-BC4E-A778-5DDC1A73BB80}"/>
              </a:ext>
            </a:extLst>
          </p:cNvPr>
          <p:cNvGraphicFramePr/>
          <p:nvPr>
            <p:extLst>
              <p:ext uri="{D42A27DB-BD31-4B8C-83A1-F6EECF244321}">
                <p14:modId xmlns:p14="http://schemas.microsoft.com/office/powerpoint/2010/main" val="1150843524"/>
              </p:ext>
            </p:extLst>
          </p:nvPr>
        </p:nvGraphicFramePr>
        <p:xfrm>
          <a:off x="222181" y="1304466"/>
          <a:ext cx="4215929" cy="3259914"/>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16C2D46C-9524-546E-B8E6-C7C677FFC3E1}"/>
              </a:ext>
            </a:extLst>
          </p:cNvPr>
          <p:cNvSpPr txBox="1"/>
          <p:nvPr/>
        </p:nvSpPr>
        <p:spPr>
          <a:xfrm>
            <a:off x="4705892" y="4506753"/>
            <a:ext cx="4575810" cy="207749"/>
          </a:xfrm>
          <a:prstGeom prst="rect">
            <a:avLst/>
          </a:prstGeom>
          <a:noFill/>
        </p:spPr>
        <p:txBody>
          <a:bodyPr wrap="square">
            <a:spAutoFit/>
          </a:bodyPr>
          <a:lstStyle/>
          <a:p>
            <a:pPr>
              <a:lnSpc>
                <a:spcPts val="900"/>
              </a:lnSpc>
            </a:pP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Source: IEA</a:t>
            </a:r>
          </a:p>
        </p:txBody>
      </p:sp>
      <p:sp>
        <p:nvSpPr>
          <p:cNvPr id="28" name="TextBox 27">
            <a:extLst>
              <a:ext uri="{FF2B5EF4-FFF2-40B4-BE49-F238E27FC236}">
                <a16:creationId xmlns:a16="http://schemas.microsoft.com/office/drawing/2014/main" id="{7DECE2DD-F405-FDE3-DE8F-5C5C88B2B9E7}"/>
              </a:ext>
            </a:extLst>
          </p:cNvPr>
          <p:cNvSpPr txBox="1"/>
          <p:nvPr/>
        </p:nvSpPr>
        <p:spPr>
          <a:xfrm>
            <a:off x="306000" y="4391337"/>
            <a:ext cx="4594860" cy="323165"/>
          </a:xfrm>
          <a:prstGeom prst="rect">
            <a:avLst/>
          </a:prstGeom>
          <a:noFill/>
        </p:spPr>
        <p:txBody>
          <a:bodyPr wrap="square">
            <a:spAutoFit/>
          </a:bodyPr>
          <a:lstStyle/>
          <a:p>
            <a:pPr>
              <a:lnSpc>
                <a:spcPts val="900"/>
              </a:lnSpc>
            </a:pPr>
            <a:r>
              <a:rPr lang="en-GB" sz="800" dirty="0">
                <a:solidFill>
                  <a:srgbClr val="000000"/>
                </a:solidFill>
                <a:effectLst/>
                <a:latin typeface="HelveticaNeue LT 45 Light" panose="020B0404020002020204" pitchFamily="34" charset="0"/>
                <a:ea typeface="Calibri" panose="020F0502020204030204" pitchFamily="34" charset="0"/>
                <a:cs typeface="Arial" panose="020B0604020202020204" pitchFamily="34" charset="0"/>
              </a:rPr>
              <a:t> </a:t>
            </a:r>
          </a:p>
          <a:p>
            <a:pPr>
              <a:lnSpc>
                <a:spcPts val="900"/>
              </a:lnSpc>
            </a:pP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Source: IEA. Licence CC by 4.0</a:t>
            </a:r>
            <a:r>
              <a:rPr lang="en-GB" sz="800" dirty="0">
                <a:solidFill>
                  <a:srgbClr val="000000"/>
                </a:solidFill>
                <a:effectLst/>
                <a:latin typeface="HelveticaNeue LT 45 Light" panose="020B04040200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678591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5B1F-B094-4E4F-AFC7-181398DC61A5}"/>
              </a:ext>
            </a:extLst>
          </p:cNvPr>
          <p:cNvSpPr>
            <a:spLocks noGrp="1"/>
          </p:cNvSpPr>
          <p:nvPr>
            <p:ph type="title"/>
          </p:nvPr>
        </p:nvSpPr>
        <p:spPr/>
        <p:txBody>
          <a:bodyPr/>
          <a:lstStyle/>
          <a:p>
            <a:r>
              <a:rPr lang="en-US" dirty="0"/>
              <a:t>Cities as engines of innovation</a:t>
            </a:r>
          </a:p>
        </p:txBody>
      </p:sp>
      <p:sp>
        <p:nvSpPr>
          <p:cNvPr id="5" name="Slide Number Placeholder 4">
            <a:extLst>
              <a:ext uri="{FF2B5EF4-FFF2-40B4-BE49-F238E27FC236}">
                <a16:creationId xmlns:a16="http://schemas.microsoft.com/office/drawing/2014/main" id="{7294FF9F-6E41-BA40-9437-4416C9645B0A}"/>
              </a:ext>
            </a:extLst>
          </p:cNvPr>
          <p:cNvSpPr>
            <a:spLocks noGrp="1"/>
          </p:cNvSpPr>
          <p:nvPr>
            <p:ph type="sldNum" sz="quarter" idx="12"/>
          </p:nvPr>
        </p:nvSpPr>
        <p:spPr/>
        <p:txBody>
          <a:bodyPr/>
          <a:lstStyle/>
          <a:p>
            <a:fld id="{E7DA403B-284C-C74E-9201-DA8875295FD6}" type="slidenum">
              <a:rPr lang="en-US" smtClean="0"/>
              <a:t>12</a:t>
            </a:fld>
            <a:endParaRPr lang="en-US"/>
          </a:p>
        </p:txBody>
      </p:sp>
      <p:sp>
        <p:nvSpPr>
          <p:cNvPr id="8" name="TextBox 7">
            <a:extLst>
              <a:ext uri="{FF2B5EF4-FFF2-40B4-BE49-F238E27FC236}">
                <a16:creationId xmlns:a16="http://schemas.microsoft.com/office/drawing/2014/main" id="{B13121DE-C58C-69E9-41F4-AA4318742BE5}"/>
              </a:ext>
            </a:extLst>
          </p:cNvPr>
          <p:cNvSpPr txBox="1"/>
          <p:nvPr/>
        </p:nvSpPr>
        <p:spPr>
          <a:xfrm>
            <a:off x="4731698" y="1665729"/>
            <a:ext cx="4162100" cy="2031325"/>
          </a:xfrm>
          <a:prstGeom prst="rect">
            <a:avLst/>
          </a:prstGeom>
          <a:noFill/>
        </p:spPr>
        <p:txBody>
          <a:bodyPr wrap="square">
            <a:spAutoFit/>
          </a:bodyPr>
          <a:lstStyle/>
          <a:p>
            <a:pPr marL="0" indent="0" algn="just">
              <a:buNone/>
            </a:pPr>
            <a:r>
              <a:rPr lang="en-GB" sz="1400" i="1" dirty="0">
                <a:latin typeface="Arial" panose="020B0604020202020204" pitchFamily="34" charset="0"/>
                <a:ea typeface="Calibri" panose="020F0502020204030204" pitchFamily="34" charset="0"/>
                <a:cs typeface="Arial" panose="020B0604020202020204" pitchFamily="34" charset="0"/>
              </a:rPr>
              <a:t>‘</a:t>
            </a:r>
            <a:r>
              <a:rPr lang="en-GB" sz="1400" i="1" dirty="0">
                <a:effectLst/>
                <a:latin typeface="Arial" panose="020B0604020202020204" pitchFamily="34" charset="0"/>
                <a:ea typeface="Calibri" panose="020F0502020204030204" pitchFamily="34" charset="0"/>
                <a:cs typeface="Arial" panose="020B0604020202020204" pitchFamily="34" charset="0"/>
              </a:rPr>
              <a:t>In America and Europe, cities speed innovation by connecting their smart inhabitants to each other, but cities play an even more critical role in the developing world:  they are gateways between markets and cultures.  In the nineteenth century, Mumbai was a gateway for cotton.  In the twenty-first century, Bangalore is a gateway for ideas.’</a:t>
            </a:r>
          </a:p>
          <a:p>
            <a:pPr marL="0" indent="0" algn="just">
              <a:buNone/>
            </a:pPr>
            <a:endParaRPr lang="en-GB" sz="1400" dirty="0">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en-GB" sz="1400" b="1" dirty="0">
                <a:effectLst/>
                <a:latin typeface="Arial" panose="020B0604020202020204" pitchFamily="34" charset="0"/>
                <a:ea typeface="Calibri" panose="020F0502020204030204" pitchFamily="34" charset="0"/>
                <a:cs typeface="Arial" panose="020B0604020202020204" pitchFamily="34" charset="0"/>
              </a:rPr>
              <a:t>Edward </a:t>
            </a:r>
            <a:r>
              <a:rPr lang="en-GB" sz="1400" b="1" dirty="0" err="1">
                <a:effectLst/>
                <a:latin typeface="Arial" panose="020B0604020202020204" pitchFamily="34" charset="0"/>
                <a:ea typeface="Calibri" panose="020F0502020204030204" pitchFamily="34" charset="0"/>
                <a:cs typeface="Arial" panose="020B0604020202020204" pitchFamily="34" charset="0"/>
              </a:rPr>
              <a:t>Glaeser</a:t>
            </a:r>
            <a:r>
              <a:rPr lang="en-GB" sz="1400" b="1" dirty="0">
                <a:effectLst/>
                <a:latin typeface="Arial" panose="020B0604020202020204" pitchFamily="34" charset="0"/>
                <a:ea typeface="Calibri" panose="020F0502020204030204" pitchFamily="34" charset="0"/>
                <a:cs typeface="Arial" panose="020B0604020202020204" pitchFamily="34" charset="0"/>
              </a:rPr>
              <a:t>, ‘Triumph of the City’</a:t>
            </a:r>
          </a:p>
        </p:txBody>
      </p:sp>
      <p:sp>
        <p:nvSpPr>
          <p:cNvPr id="3" name="TextBox 2">
            <a:extLst>
              <a:ext uri="{FF2B5EF4-FFF2-40B4-BE49-F238E27FC236}">
                <a16:creationId xmlns:a16="http://schemas.microsoft.com/office/drawing/2014/main" id="{03F43802-4493-B203-22D0-7AF89DB4EC23}"/>
              </a:ext>
            </a:extLst>
          </p:cNvPr>
          <p:cNvSpPr txBox="1"/>
          <p:nvPr/>
        </p:nvSpPr>
        <p:spPr>
          <a:xfrm>
            <a:off x="262961" y="899957"/>
            <a:ext cx="4431323" cy="338554"/>
          </a:xfrm>
          <a:prstGeom prst="rect">
            <a:avLst/>
          </a:prstGeom>
          <a:noFill/>
        </p:spPr>
        <p:txBody>
          <a:bodyPr wrap="square" rtlCol="0">
            <a:spAutoFit/>
          </a:bodyPr>
          <a:lstStyle/>
          <a:p>
            <a:r>
              <a:rPr lang="en-GB" sz="1600" dirty="0"/>
              <a:t>Population growth in select cities, 2010 - 2020</a:t>
            </a:r>
          </a:p>
        </p:txBody>
      </p:sp>
      <p:graphicFrame>
        <p:nvGraphicFramePr>
          <p:cNvPr id="9" name="Content Placeholder 9">
            <a:extLst>
              <a:ext uri="{FF2B5EF4-FFF2-40B4-BE49-F238E27FC236}">
                <a16:creationId xmlns:a16="http://schemas.microsoft.com/office/drawing/2014/main" id="{6EF09BB2-09EE-D0DE-60A3-0834CB400925}"/>
              </a:ext>
            </a:extLst>
          </p:cNvPr>
          <p:cNvGraphicFramePr>
            <a:graphicFrameLocks noGrp="1"/>
          </p:cNvGraphicFramePr>
          <p:nvPr>
            <p:ph idx="1"/>
            <p:extLst>
              <p:ext uri="{D42A27DB-BD31-4B8C-83A1-F6EECF244321}">
                <p14:modId xmlns:p14="http://schemas.microsoft.com/office/powerpoint/2010/main" val="1471928393"/>
              </p:ext>
            </p:extLst>
          </p:nvPr>
        </p:nvGraphicFramePr>
        <p:xfrm>
          <a:off x="306388" y="1163782"/>
          <a:ext cx="4265612" cy="335194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927A8341-61C0-5C6C-500D-7ECF8A04815E}"/>
              </a:ext>
            </a:extLst>
          </p:cNvPr>
          <p:cNvSpPr txBox="1"/>
          <p:nvPr/>
        </p:nvSpPr>
        <p:spPr>
          <a:xfrm>
            <a:off x="273280" y="4494627"/>
            <a:ext cx="2919046"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Source: UN.</a:t>
            </a:r>
          </a:p>
        </p:txBody>
      </p:sp>
    </p:spTree>
    <p:extLst>
      <p:ext uri="{BB962C8B-B14F-4D97-AF65-F5344CB8AC3E}">
        <p14:creationId xmlns:p14="http://schemas.microsoft.com/office/powerpoint/2010/main" val="1639709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F606-1DBB-C3B4-40F5-638192856D3F}"/>
              </a:ext>
            </a:extLst>
          </p:cNvPr>
          <p:cNvSpPr>
            <a:spLocks noGrp="1"/>
          </p:cNvSpPr>
          <p:nvPr>
            <p:ph type="title"/>
          </p:nvPr>
        </p:nvSpPr>
        <p:spPr/>
        <p:txBody>
          <a:bodyPr/>
          <a:lstStyle/>
          <a:p>
            <a:r>
              <a:rPr lang="en-GB" dirty="0"/>
              <a:t>Innovation continues to flourish</a:t>
            </a:r>
          </a:p>
        </p:txBody>
      </p:sp>
      <p:sp>
        <p:nvSpPr>
          <p:cNvPr id="4" name="Slide Number Placeholder 3">
            <a:extLst>
              <a:ext uri="{FF2B5EF4-FFF2-40B4-BE49-F238E27FC236}">
                <a16:creationId xmlns:a16="http://schemas.microsoft.com/office/drawing/2014/main" id="{A6304C69-8C85-0160-C789-37AFE59DEB38}"/>
              </a:ext>
            </a:extLst>
          </p:cNvPr>
          <p:cNvSpPr>
            <a:spLocks noGrp="1"/>
          </p:cNvSpPr>
          <p:nvPr>
            <p:ph type="sldNum" sz="quarter" idx="12"/>
          </p:nvPr>
        </p:nvSpPr>
        <p:spPr/>
        <p:txBody>
          <a:bodyPr/>
          <a:lstStyle/>
          <a:p>
            <a:fld id="{E7DA403B-284C-C74E-9201-DA8875295FD6}" type="slidenum">
              <a:rPr lang="en-US" smtClean="0"/>
              <a:t>13</a:t>
            </a:fld>
            <a:endParaRPr lang="en-US"/>
          </a:p>
        </p:txBody>
      </p:sp>
      <p:sp>
        <p:nvSpPr>
          <p:cNvPr id="13" name="TextBox 12">
            <a:extLst>
              <a:ext uri="{FF2B5EF4-FFF2-40B4-BE49-F238E27FC236}">
                <a16:creationId xmlns:a16="http://schemas.microsoft.com/office/drawing/2014/main" id="{7B7DEDDE-9473-C78D-28FB-602628D4987C}"/>
              </a:ext>
            </a:extLst>
          </p:cNvPr>
          <p:cNvSpPr txBox="1"/>
          <p:nvPr/>
        </p:nvSpPr>
        <p:spPr>
          <a:xfrm>
            <a:off x="254247" y="815549"/>
            <a:ext cx="4384053" cy="271869"/>
          </a:xfrm>
          <a:prstGeom prst="rect">
            <a:avLst/>
          </a:prstGeom>
          <a:noFill/>
        </p:spPr>
        <p:txBody>
          <a:bodyPr wrap="square">
            <a:spAutoFit/>
          </a:bodyPr>
          <a:lstStyle/>
          <a:p>
            <a:pPr>
              <a:lnSpc>
                <a:spcPts val="1400"/>
              </a:lnSpc>
              <a:spcAft>
                <a:spcPts val="1135"/>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Ex-US Unicorns created in 2021 and 2022</a:t>
            </a:r>
          </a:p>
        </p:txBody>
      </p:sp>
      <p:sp>
        <p:nvSpPr>
          <p:cNvPr id="28" name="TextBox 27">
            <a:extLst>
              <a:ext uri="{FF2B5EF4-FFF2-40B4-BE49-F238E27FC236}">
                <a16:creationId xmlns:a16="http://schemas.microsoft.com/office/drawing/2014/main" id="{7DECE2DD-F405-FDE3-DE8F-5C5C88B2B9E7}"/>
              </a:ext>
            </a:extLst>
          </p:cNvPr>
          <p:cNvSpPr txBox="1"/>
          <p:nvPr/>
        </p:nvSpPr>
        <p:spPr>
          <a:xfrm>
            <a:off x="305999" y="4406737"/>
            <a:ext cx="6420915" cy="323165"/>
          </a:xfrm>
          <a:prstGeom prst="rect">
            <a:avLst/>
          </a:prstGeom>
          <a:noFill/>
        </p:spPr>
        <p:txBody>
          <a:bodyPr wrap="square">
            <a:spAutoFit/>
          </a:bodyPr>
          <a:lstStyle/>
          <a:p>
            <a:pPr>
              <a:lnSpc>
                <a:spcPts val="900"/>
              </a:lnSpc>
            </a:pPr>
            <a:r>
              <a:rPr lang="en-GB" sz="800" dirty="0">
                <a:solidFill>
                  <a:srgbClr val="000000"/>
                </a:solidFill>
                <a:effectLst/>
                <a:latin typeface="HelveticaNeue LT 45 Light" panose="020B0404020002020204" pitchFamily="34" charset="0"/>
                <a:ea typeface="Calibri" panose="020F0502020204030204" pitchFamily="34" charset="0"/>
                <a:cs typeface="Arial" panose="020B0604020202020204" pitchFamily="34" charset="0"/>
              </a:rPr>
              <a:t> </a:t>
            </a:r>
          </a:p>
          <a:p>
            <a:pPr>
              <a:lnSpc>
                <a:spcPts val="900"/>
              </a:lnSpc>
            </a:pP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Source: CB Insights. A unicorn is a private company with a valuation of over $1 billion. Data as of 31 December 2022</a:t>
            </a:r>
            <a:r>
              <a:rPr lang="en-GB" sz="800" dirty="0">
                <a:solidFill>
                  <a:srgbClr val="000000"/>
                </a:solidFill>
                <a:effectLst/>
                <a:ea typeface="Calibri" panose="020F0502020204030204" pitchFamily="34" charset="0"/>
                <a:cs typeface="Arial" panose="020B0604020202020204" pitchFamily="34" charset="0"/>
              </a:rPr>
              <a:t>.</a:t>
            </a:r>
          </a:p>
        </p:txBody>
      </p:sp>
      <p:graphicFrame>
        <p:nvGraphicFramePr>
          <p:cNvPr id="6" name="Chart 5">
            <a:extLst>
              <a:ext uri="{FF2B5EF4-FFF2-40B4-BE49-F238E27FC236}">
                <a16:creationId xmlns:a16="http://schemas.microsoft.com/office/drawing/2014/main" id="{93A813C2-4350-4832-A25A-D8CA111FA9D2}"/>
              </a:ext>
            </a:extLst>
          </p:cNvPr>
          <p:cNvGraphicFramePr/>
          <p:nvPr>
            <p:extLst>
              <p:ext uri="{D42A27DB-BD31-4B8C-83A1-F6EECF244321}">
                <p14:modId xmlns:p14="http://schemas.microsoft.com/office/powerpoint/2010/main" val="461257721"/>
              </p:ext>
            </p:extLst>
          </p:nvPr>
        </p:nvGraphicFramePr>
        <p:xfrm>
          <a:off x="254247" y="1305363"/>
          <a:ext cx="8363542" cy="29419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1546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6AB8-D9DB-7AF4-AD39-5ED12C7AC66C}"/>
              </a:ext>
            </a:extLst>
          </p:cNvPr>
          <p:cNvSpPr>
            <a:spLocks noGrp="1"/>
          </p:cNvSpPr>
          <p:nvPr>
            <p:ph type="title"/>
          </p:nvPr>
        </p:nvSpPr>
        <p:spPr/>
        <p:txBody>
          <a:bodyPr/>
          <a:lstStyle/>
          <a:p>
            <a:r>
              <a:rPr lang="en-GB" dirty="0"/>
              <a:t>The internet’s second act </a:t>
            </a:r>
          </a:p>
        </p:txBody>
      </p:sp>
      <p:sp>
        <p:nvSpPr>
          <p:cNvPr id="4" name="Slide Number Placeholder 3">
            <a:extLst>
              <a:ext uri="{FF2B5EF4-FFF2-40B4-BE49-F238E27FC236}">
                <a16:creationId xmlns:a16="http://schemas.microsoft.com/office/drawing/2014/main" id="{2E43C075-E175-34EE-C385-31E5AE23F6E2}"/>
              </a:ext>
            </a:extLst>
          </p:cNvPr>
          <p:cNvSpPr>
            <a:spLocks noGrp="1"/>
          </p:cNvSpPr>
          <p:nvPr>
            <p:ph type="sldNum" sz="quarter" idx="12"/>
          </p:nvPr>
        </p:nvSpPr>
        <p:spPr/>
        <p:txBody>
          <a:bodyPr/>
          <a:lstStyle/>
          <a:p>
            <a:fld id="{E7DA403B-284C-C74E-9201-DA8875295FD6}" type="slidenum">
              <a:rPr lang="en-US" smtClean="0"/>
              <a:t>14</a:t>
            </a:fld>
            <a:endParaRPr lang="en-US"/>
          </a:p>
        </p:txBody>
      </p:sp>
      <p:pic>
        <p:nvPicPr>
          <p:cNvPr id="5" name="Content Placeholder 4" descr="Diagram&#10;&#10;Description automatically generated">
            <a:extLst>
              <a:ext uri="{FF2B5EF4-FFF2-40B4-BE49-F238E27FC236}">
                <a16:creationId xmlns:a16="http://schemas.microsoft.com/office/drawing/2014/main" id="{78AA42AC-0F32-5D59-16DF-8928E4A68B81}"/>
              </a:ext>
            </a:extLst>
          </p:cNvPr>
          <p:cNvPicPr>
            <a:picLocks noGrp="1" noChangeAspect="1"/>
          </p:cNvPicPr>
          <p:nvPr>
            <p:ph idx="1"/>
          </p:nvPr>
        </p:nvPicPr>
        <p:blipFill rotWithShape="1">
          <a:blip r:embed="rId2">
            <a:clrChange>
              <a:clrFrom>
                <a:srgbClr val="FFFAEA"/>
              </a:clrFrom>
              <a:clrTo>
                <a:srgbClr val="FFFAEA">
                  <a:alpha val="0"/>
                </a:srgbClr>
              </a:clrTo>
            </a:clrChange>
            <a:extLst>
              <a:ext uri="{28A0092B-C50C-407E-A947-70E740481C1C}">
                <a14:useLocalDpi xmlns:a14="http://schemas.microsoft.com/office/drawing/2010/main" val="0"/>
              </a:ext>
            </a:extLst>
          </a:blip>
          <a:srcRect t="20722" b="3854"/>
          <a:stretch/>
        </p:blipFill>
        <p:spPr bwMode="auto">
          <a:xfrm>
            <a:off x="329354" y="802864"/>
            <a:ext cx="8090634" cy="3567112"/>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C1C3F474-A532-BD72-10ED-3144BC90D4D3}"/>
              </a:ext>
            </a:extLst>
          </p:cNvPr>
          <p:cNvSpPr txBox="1"/>
          <p:nvPr/>
        </p:nvSpPr>
        <p:spPr>
          <a:xfrm>
            <a:off x="306000" y="4508606"/>
            <a:ext cx="4575810" cy="207749"/>
          </a:xfrm>
          <a:prstGeom prst="rect">
            <a:avLst/>
          </a:prstGeom>
          <a:noFill/>
        </p:spPr>
        <p:txBody>
          <a:bodyPr wrap="square">
            <a:spAutoFit/>
          </a:bodyPr>
          <a:lstStyle/>
          <a:p>
            <a:pPr>
              <a:lnSpc>
                <a:spcPts val="900"/>
              </a:lnSpc>
            </a:pP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Source: Visual Capitalist published August 2020. </a:t>
            </a:r>
          </a:p>
        </p:txBody>
      </p:sp>
    </p:spTree>
    <p:extLst>
      <p:ext uri="{BB962C8B-B14F-4D97-AF65-F5344CB8AC3E}">
        <p14:creationId xmlns:p14="http://schemas.microsoft.com/office/powerpoint/2010/main" val="2171929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D3708-85CD-C218-C1E0-AA81D08716D3}"/>
              </a:ext>
            </a:extLst>
          </p:cNvPr>
          <p:cNvSpPr>
            <a:spLocks noGrp="1"/>
          </p:cNvSpPr>
          <p:nvPr>
            <p:ph type="title"/>
          </p:nvPr>
        </p:nvSpPr>
        <p:spPr/>
        <p:txBody>
          <a:bodyPr/>
          <a:lstStyle/>
          <a:p>
            <a:r>
              <a:rPr lang="en-GB" dirty="0"/>
              <a:t>Hitting the demographic sweet spot</a:t>
            </a:r>
          </a:p>
        </p:txBody>
      </p:sp>
      <p:sp>
        <p:nvSpPr>
          <p:cNvPr id="4" name="Slide Number Placeholder 3">
            <a:extLst>
              <a:ext uri="{FF2B5EF4-FFF2-40B4-BE49-F238E27FC236}">
                <a16:creationId xmlns:a16="http://schemas.microsoft.com/office/drawing/2014/main" id="{76F3EF87-A1C3-D602-E853-DD38C4F1670A}"/>
              </a:ext>
            </a:extLst>
          </p:cNvPr>
          <p:cNvSpPr>
            <a:spLocks noGrp="1"/>
          </p:cNvSpPr>
          <p:nvPr>
            <p:ph type="sldNum" sz="quarter" idx="12"/>
          </p:nvPr>
        </p:nvSpPr>
        <p:spPr/>
        <p:txBody>
          <a:bodyPr/>
          <a:lstStyle/>
          <a:p>
            <a:fld id="{E7DA403B-284C-C74E-9201-DA8875295FD6}" type="slidenum">
              <a:rPr lang="en-US" smtClean="0"/>
              <a:t>15</a:t>
            </a:fld>
            <a:endParaRPr lang="en-US"/>
          </a:p>
        </p:txBody>
      </p:sp>
      <p:pic>
        <p:nvPicPr>
          <p:cNvPr id="5" name="Content Placeholder 10">
            <a:extLst>
              <a:ext uri="{FF2B5EF4-FFF2-40B4-BE49-F238E27FC236}">
                <a16:creationId xmlns:a16="http://schemas.microsoft.com/office/drawing/2014/main" id="{1EC66C7B-8FF6-13EF-74B1-EB4F08FF9112}"/>
              </a:ext>
            </a:extLst>
          </p:cNvPr>
          <p:cNvPicPr>
            <a:picLocks noGrp="1" noChangeAspect="1"/>
          </p:cNvPicPr>
          <p:nvPr>
            <p:ph idx="1"/>
          </p:nvPr>
        </p:nvPicPr>
        <p:blipFill rotWithShape="1">
          <a:blip r:embed="rId2"/>
          <a:srcRect l="2382" t="3426" r="1874" b="12550"/>
          <a:stretch/>
        </p:blipFill>
        <p:spPr>
          <a:xfrm>
            <a:off x="768404" y="819089"/>
            <a:ext cx="7080195" cy="3219512"/>
          </a:xfrm>
        </p:spPr>
      </p:pic>
      <p:sp>
        <p:nvSpPr>
          <p:cNvPr id="6" name="TextBox 5">
            <a:extLst>
              <a:ext uri="{FF2B5EF4-FFF2-40B4-BE49-F238E27FC236}">
                <a16:creationId xmlns:a16="http://schemas.microsoft.com/office/drawing/2014/main" id="{3AD96848-FBC7-6B3D-D4AC-DAFB81573B77}"/>
              </a:ext>
            </a:extLst>
          </p:cNvPr>
          <p:cNvSpPr txBox="1"/>
          <p:nvPr/>
        </p:nvSpPr>
        <p:spPr>
          <a:xfrm>
            <a:off x="306000" y="4374151"/>
            <a:ext cx="5363280" cy="323165"/>
          </a:xfrm>
          <a:prstGeom prst="rect">
            <a:avLst/>
          </a:prstGeom>
          <a:noFill/>
        </p:spPr>
        <p:txBody>
          <a:bodyPr wrap="square">
            <a:spAutoFit/>
          </a:bodyPr>
          <a:lstStyle/>
          <a:p>
            <a:pPr>
              <a:lnSpc>
                <a:spcPts val="900"/>
              </a:lnSpc>
            </a:pPr>
            <a:r>
              <a:rPr lang="en-GB" sz="800" dirty="0">
                <a:solidFill>
                  <a:srgbClr val="000000"/>
                </a:solidFill>
                <a:effectLst/>
                <a:latin typeface="HelveticaNeue LT 45 Light" panose="020B0404020002020204" pitchFamily="34" charset="0"/>
                <a:ea typeface="Calibri" panose="020F0502020204030204" pitchFamily="34" charset="0"/>
                <a:cs typeface="Arial" panose="020B0604020202020204" pitchFamily="34" charset="0"/>
              </a:rPr>
              <a:t> </a:t>
            </a:r>
            <a:endPar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ts val="900"/>
              </a:lnSpc>
            </a:pP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Source: UN, World Bank, Renaissance Capital.</a:t>
            </a:r>
          </a:p>
        </p:txBody>
      </p:sp>
    </p:spTree>
    <p:extLst>
      <p:ext uri="{BB962C8B-B14F-4D97-AF65-F5344CB8AC3E}">
        <p14:creationId xmlns:p14="http://schemas.microsoft.com/office/powerpoint/2010/main" val="277451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CC96D-E30A-2B9E-4C4C-701015449D22}"/>
              </a:ext>
            </a:extLst>
          </p:cNvPr>
          <p:cNvSpPr>
            <a:spLocks noGrp="1"/>
          </p:cNvSpPr>
          <p:nvPr>
            <p:ph type="title"/>
          </p:nvPr>
        </p:nvSpPr>
        <p:spPr/>
        <p:txBody>
          <a:bodyPr/>
          <a:lstStyle/>
          <a:p>
            <a:r>
              <a:rPr lang="en-GB" dirty="0"/>
              <a:t>Case study: Brazil</a:t>
            </a:r>
          </a:p>
        </p:txBody>
      </p:sp>
      <p:sp>
        <p:nvSpPr>
          <p:cNvPr id="4" name="Slide Number Placeholder 3">
            <a:extLst>
              <a:ext uri="{FF2B5EF4-FFF2-40B4-BE49-F238E27FC236}">
                <a16:creationId xmlns:a16="http://schemas.microsoft.com/office/drawing/2014/main" id="{16FFD9EA-AA8F-975F-ADE6-E3C8643DBF33}"/>
              </a:ext>
            </a:extLst>
          </p:cNvPr>
          <p:cNvSpPr>
            <a:spLocks noGrp="1"/>
          </p:cNvSpPr>
          <p:nvPr>
            <p:ph type="sldNum" sz="quarter" idx="12"/>
          </p:nvPr>
        </p:nvSpPr>
        <p:spPr/>
        <p:txBody>
          <a:bodyPr/>
          <a:lstStyle/>
          <a:p>
            <a:fld id="{E7DA403B-284C-C74E-9201-DA8875295FD6}" type="slidenum">
              <a:rPr lang="en-US" smtClean="0"/>
              <a:t>16</a:t>
            </a:fld>
            <a:endParaRPr lang="en-US"/>
          </a:p>
        </p:txBody>
      </p:sp>
      <p:sp>
        <p:nvSpPr>
          <p:cNvPr id="5" name="Content Placeholder 4">
            <a:extLst>
              <a:ext uri="{FF2B5EF4-FFF2-40B4-BE49-F238E27FC236}">
                <a16:creationId xmlns:a16="http://schemas.microsoft.com/office/drawing/2014/main" id="{CD81D1F6-5CC7-CBCB-846A-2A7E98D8DE62}"/>
              </a:ext>
            </a:extLst>
          </p:cNvPr>
          <p:cNvSpPr>
            <a:spLocks noGrp="1"/>
          </p:cNvSpPr>
          <p:nvPr>
            <p:ph idx="1"/>
          </p:nvPr>
        </p:nvSpPr>
        <p:spPr>
          <a:xfrm>
            <a:off x="548426" y="3888024"/>
            <a:ext cx="8047148" cy="722933"/>
          </a:xfrm>
        </p:spPr>
        <p:txBody>
          <a:bodyPr>
            <a:normAutofit/>
          </a:bodyPr>
          <a:lstStyle/>
          <a:p>
            <a:r>
              <a:rPr lang="en-GB" sz="1600" dirty="0"/>
              <a:t>Per-capita $ GDP in Brazil has fallen by over 30% from its 2011 peak. Might this ‘lost decade’ be clawed back sooner than anyone expects?</a:t>
            </a:r>
          </a:p>
        </p:txBody>
      </p:sp>
      <p:pic>
        <p:nvPicPr>
          <p:cNvPr id="9" name="Picture 8">
            <a:extLst>
              <a:ext uri="{FF2B5EF4-FFF2-40B4-BE49-F238E27FC236}">
                <a16:creationId xmlns:a16="http://schemas.microsoft.com/office/drawing/2014/main" id="{C3C973D8-B85E-B993-1264-24544720C5CF}"/>
              </a:ext>
            </a:extLst>
          </p:cNvPr>
          <p:cNvPicPr>
            <a:picLocks noChangeAspect="1"/>
          </p:cNvPicPr>
          <p:nvPr/>
        </p:nvPicPr>
        <p:blipFill>
          <a:blip r:embed="rId2"/>
          <a:stretch>
            <a:fillRect/>
          </a:stretch>
        </p:blipFill>
        <p:spPr>
          <a:xfrm>
            <a:off x="1346352" y="664234"/>
            <a:ext cx="6505295" cy="3223790"/>
          </a:xfrm>
          <a:prstGeom prst="rect">
            <a:avLst/>
          </a:prstGeom>
        </p:spPr>
      </p:pic>
      <p:sp>
        <p:nvSpPr>
          <p:cNvPr id="10" name="TextBox 9">
            <a:extLst>
              <a:ext uri="{FF2B5EF4-FFF2-40B4-BE49-F238E27FC236}">
                <a16:creationId xmlns:a16="http://schemas.microsoft.com/office/drawing/2014/main" id="{AF0C0A6E-8A72-CBAB-3103-4D471B2EF75F}"/>
              </a:ext>
            </a:extLst>
          </p:cNvPr>
          <p:cNvSpPr txBox="1"/>
          <p:nvPr/>
        </p:nvSpPr>
        <p:spPr>
          <a:xfrm>
            <a:off x="306000" y="4508606"/>
            <a:ext cx="4575810" cy="207749"/>
          </a:xfrm>
          <a:prstGeom prst="rect">
            <a:avLst/>
          </a:prstGeom>
          <a:noFill/>
        </p:spPr>
        <p:txBody>
          <a:bodyPr wrap="square">
            <a:spAutoFit/>
          </a:bodyPr>
          <a:lstStyle/>
          <a:p>
            <a:pPr>
              <a:lnSpc>
                <a:spcPts val="900"/>
              </a:lnSpc>
            </a:pP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Source: IMF, World Bank, Bloomberg</a:t>
            </a:r>
          </a:p>
        </p:txBody>
      </p:sp>
    </p:spTree>
    <p:extLst>
      <p:ext uri="{BB962C8B-B14F-4D97-AF65-F5344CB8AC3E}">
        <p14:creationId xmlns:p14="http://schemas.microsoft.com/office/powerpoint/2010/main" val="1050530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D99FC-0D1E-A9C4-14F6-896E3FCC20FD}"/>
              </a:ext>
            </a:extLst>
          </p:cNvPr>
          <p:cNvSpPr>
            <a:spLocks noGrp="1"/>
          </p:cNvSpPr>
          <p:nvPr>
            <p:ph type="title"/>
          </p:nvPr>
        </p:nvSpPr>
        <p:spPr/>
        <p:txBody>
          <a:bodyPr/>
          <a:lstStyle/>
          <a:p>
            <a:r>
              <a:rPr lang="en-GB" dirty="0"/>
              <a:t>How do you solve a problem like China? </a:t>
            </a:r>
          </a:p>
        </p:txBody>
      </p:sp>
      <p:sp>
        <p:nvSpPr>
          <p:cNvPr id="3" name="Content Placeholder 2">
            <a:extLst>
              <a:ext uri="{FF2B5EF4-FFF2-40B4-BE49-F238E27FC236}">
                <a16:creationId xmlns:a16="http://schemas.microsoft.com/office/drawing/2014/main" id="{61C5DD6D-E914-F4A1-34D3-4595A9D5184B}"/>
              </a:ext>
            </a:extLst>
          </p:cNvPr>
          <p:cNvSpPr>
            <a:spLocks noGrp="1"/>
          </p:cNvSpPr>
          <p:nvPr>
            <p:ph idx="1"/>
          </p:nvPr>
        </p:nvSpPr>
        <p:spPr>
          <a:xfrm>
            <a:off x="306000" y="987218"/>
            <a:ext cx="4108346" cy="3566879"/>
          </a:xfrm>
        </p:spPr>
        <p:txBody>
          <a:bodyPr numCol="1"/>
          <a:lstStyle/>
          <a:p>
            <a:r>
              <a:rPr lang="en-GB" dirty="0"/>
              <a:t>Market Concerns</a:t>
            </a:r>
          </a:p>
          <a:p>
            <a:endParaRPr lang="en-GB" dirty="0"/>
          </a:p>
          <a:p>
            <a:pPr>
              <a:lnSpc>
                <a:spcPct val="200000"/>
              </a:lnSpc>
            </a:pPr>
            <a:r>
              <a:rPr lang="en-GB" b="0" dirty="0"/>
              <a:t>Governance and disclosure</a:t>
            </a:r>
          </a:p>
          <a:p>
            <a:pPr>
              <a:lnSpc>
                <a:spcPct val="200000"/>
              </a:lnSpc>
            </a:pPr>
            <a:r>
              <a:rPr lang="en-GB" b="0" dirty="0"/>
              <a:t>Sustainability</a:t>
            </a:r>
          </a:p>
          <a:p>
            <a:pPr>
              <a:lnSpc>
                <a:spcPct val="200000"/>
              </a:lnSpc>
            </a:pPr>
            <a:r>
              <a:rPr lang="en-GB" b="0" dirty="0"/>
              <a:t>Access</a:t>
            </a:r>
          </a:p>
          <a:p>
            <a:pPr>
              <a:lnSpc>
                <a:spcPct val="200000"/>
              </a:lnSpc>
            </a:pPr>
            <a:r>
              <a:rPr lang="en-GB" b="0" dirty="0"/>
              <a:t>Role of the state</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6A30A893-A021-0A00-1EED-BE400DB70DC9}"/>
              </a:ext>
            </a:extLst>
          </p:cNvPr>
          <p:cNvSpPr>
            <a:spLocks noGrp="1"/>
          </p:cNvSpPr>
          <p:nvPr>
            <p:ph type="sldNum" sz="quarter" idx="12"/>
          </p:nvPr>
        </p:nvSpPr>
        <p:spPr/>
        <p:txBody>
          <a:bodyPr/>
          <a:lstStyle/>
          <a:p>
            <a:fld id="{E7DA403B-284C-C74E-9201-DA8875295FD6}" type="slidenum">
              <a:rPr lang="en-US" smtClean="0"/>
              <a:t>17</a:t>
            </a:fld>
            <a:endParaRPr lang="en-US" dirty="0"/>
          </a:p>
        </p:txBody>
      </p:sp>
      <p:sp>
        <p:nvSpPr>
          <p:cNvPr id="7" name="Content Placeholder 2">
            <a:extLst>
              <a:ext uri="{FF2B5EF4-FFF2-40B4-BE49-F238E27FC236}">
                <a16:creationId xmlns:a16="http://schemas.microsoft.com/office/drawing/2014/main" id="{E5F23665-D3A2-9EA9-3C07-F317D34A4752}"/>
              </a:ext>
            </a:extLst>
          </p:cNvPr>
          <p:cNvSpPr txBox="1">
            <a:spLocks/>
          </p:cNvSpPr>
          <p:nvPr/>
        </p:nvSpPr>
        <p:spPr>
          <a:xfrm>
            <a:off x="4572000" y="987218"/>
            <a:ext cx="4108346" cy="3566879"/>
          </a:xfrm>
          <a:prstGeom prst="rect">
            <a:avLst/>
          </a:prstGeom>
        </p:spPr>
        <p:txBody>
          <a:bodyPr vert="horz" lIns="0" tIns="0" rIns="0" bIns="0" numCol="1" rtlCol="0">
            <a:normAutofit/>
          </a:bodyPr>
          <a:lstStyle>
            <a:lvl1pPr marL="0" indent="0" algn="l" defTabSz="685800" rtl="0" eaLnBrk="1" latinLnBrk="0" hangingPunct="1">
              <a:lnSpc>
                <a:spcPct val="90000"/>
              </a:lnSpc>
              <a:spcBef>
                <a:spcPts val="6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938" indent="0" algn="l" defTabSz="685800" rtl="0" eaLnBrk="1" latinLnBrk="0" hangingPunct="1">
              <a:lnSpc>
                <a:spcPct val="90000"/>
              </a:lnSpc>
              <a:spcBef>
                <a:spcPts val="600"/>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2pPr>
            <a:lvl3pPr marL="298450" indent="-298450" algn="l" defTabSz="685800" rtl="0" eaLnBrk="1" latinLnBrk="0" hangingPunct="1">
              <a:lnSpc>
                <a:spcPct val="90000"/>
              </a:lnSpc>
              <a:spcBef>
                <a:spcPts val="600"/>
              </a:spcBef>
              <a:buFont typeface="System Font Regular"/>
              <a:buChar char="—"/>
              <a:tabLst/>
              <a:defRPr sz="1800" kern="1200">
                <a:solidFill>
                  <a:srgbClr val="7E7F74"/>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Baillie Gifford approach</a:t>
            </a:r>
          </a:p>
          <a:p>
            <a:endParaRPr lang="en-GB" dirty="0"/>
          </a:p>
          <a:p>
            <a:pPr>
              <a:lnSpc>
                <a:spcPct val="200000"/>
              </a:lnSpc>
            </a:pPr>
            <a:r>
              <a:rPr lang="en-GB" b="0" dirty="0"/>
              <a:t>Do your research</a:t>
            </a:r>
          </a:p>
          <a:p>
            <a:pPr>
              <a:lnSpc>
                <a:spcPct val="200000"/>
              </a:lnSpc>
            </a:pPr>
            <a:r>
              <a:rPr lang="en-GB" b="0" dirty="0"/>
              <a:t>Engage thoughtfully</a:t>
            </a:r>
          </a:p>
          <a:p>
            <a:pPr>
              <a:lnSpc>
                <a:spcPct val="200000"/>
              </a:lnSpc>
            </a:pPr>
            <a:r>
              <a:rPr lang="en-GB" b="0" dirty="0"/>
              <a:t>On the ground presence</a:t>
            </a:r>
          </a:p>
          <a:p>
            <a:pPr>
              <a:lnSpc>
                <a:spcPct val="200000"/>
              </a:lnSpc>
            </a:pPr>
            <a:r>
              <a:rPr lang="en-GB" b="0" dirty="0"/>
              <a:t>Additional perspectives</a:t>
            </a:r>
          </a:p>
          <a:p>
            <a:endParaRPr lang="en-GB" dirty="0"/>
          </a:p>
          <a:p>
            <a:endParaRPr lang="en-GB" dirty="0"/>
          </a:p>
          <a:p>
            <a:endParaRPr lang="en-GB" dirty="0"/>
          </a:p>
        </p:txBody>
      </p:sp>
    </p:spTree>
    <p:extLst>
      <p:ext uri="{BB962C8B-B14F-4D97-AF65-F5344CB8AC3E}">
        <p14:creationId xmlns:p14="http://schemas.microsoft.com/office/powerpoint/2010/main" val="2586149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9FAFC-1BD6-1F62-FBE6-85033D306A40}"/>
              </a:ext>
            </a:extLst>
          </p:cNvPr>
          <p:cNvSpPr>
            <a:spLocks noGrp="1"/>
          </p:cNvSpPr>
          <p:nvPr>
            <p:ph type="title"/>
          </p:nvPr>
        </p:nvSpPr>
        <p:spPr/>
        <p:txBody>
          <a:bodyPr/>
          <a:lstStyle/>
          <a:p>
            <a:r>
              <a:rPr lang="en-GB" dirty="0"/>
              <a:t>Shifting preferences and values</a:t>
            </a:r>
          </a:p>
        </p:txBody>
      </p:sp>
      <p:sp>
        <p:nvSpPr>
          <p:cNvPr id="3" name="Content Placeholder 2">
            <a:extLst>
              <a:ext uri="{FF2B5EF4-FFF2-40B4-BE49-F238E27FC236}">
                <a16:creationId xmlns:a16="http://schemas.microsoft.com/office/drawing/2014/main" id="{2E3489A2-7D5C-31FF-BA2B-C89F7E3AB9F5}"/>
              </a:ext>
            </a:extLst>
          </p:cNvPr>
          <p:cNvSpPr>
            <a:spLocks noGrp="1"/>
          </p:cNvSpPr>
          <p:nvPr>
            <p:ph idx="1"/>
          </p:nvPr>
        </p:nvSpPr>
        <p:spPr>
          <a:xfrm>
            <a:off x="1110165" y="1106618"/>
            <a:ext cx="6977669" cy="2930263"/>
          </a:xfrm>
        </p:spPr>
        <p:txBody>
          <a:bodyPr/>
          <a:lstStyle/>
          <a:p>
            <a:r>
              <a:rPr lang="en-GB" b="0" i="1" dirty="0"/>
              <a:t>‘A phrase used by young Chinese is ‘a generation gap every five years’ (some have it as every three). </a:t>
            </a:r>
          </a:p>
          <a:p>
            <a:endParaRPr lang="en-GB" b="0" i="1" dirty="0"/>
          </a:p>
          <a:p>
            <a:r>
              <a:rPr lang="en-GB" b="0" i="1" dirty="0"/>
              <a:t>A child born in 1980 grew up in a China emerging from chaos and poverty; another born in 1985 won’t remember anything of or before the Tiananmen protests; a third born in 1990 in a net native.’</a:t>
            </a:r>
          </a:p>
          <a:p>
            <a:endParaRPr lang="en-GB" b="0" dirty="0"/>
          </a:p>
          <a:p>
            <a:endParaRPr lang="en-GB" b="0" dirty="0"/>
          </a:p>
          <a:p>
            <a:r>
              <a:rPr lang="en-GB" dirty="0"/>
              <a:t>Alec Ash, ‘Wish Lanterns; Young Lives in New China’</a:t>
            </a:r>
          </a:p>
        </p:txBody>
      </p:sp>
      <p:sp>
        <p:nvSpPr>
          <p:cNvPr id="4" name="Slide Number Placeholder 3">
            <a:extLst>
              <a:ext uri="{FF2B5EF4-FFF2-40B4-BE49-F238E27FC236}">
                <a16:creationId xmlns:a16="http://schemas.microsoft.com/office/drawing/2014/main" id="{59607CBD-A6AC-8CD2-5EE8-34AFBFF5C44B}"/>
              </a:ext>
            </a:extLst>
          </p:cNvPr>
          <p:cNvSpPr>
            <a:spLocks noGrp="1"/>
          </p:cNvSpPr>
          <p:nvPr>
            <p:ph type="sldNum" sz="quarter" idx="12"/>
          </p:nvPr>
        </p:nvSpPr>
        <p:spPr/>
        <p:txBody>
          <a:bodyPr/>
          <a:lstStyle/>
          <a:p>
            <a:fld id="{E7DA403B-284C-C74E-9201-DA8875295FD6}" type="slidenum">
              <a:rPr lang="en-US" smtClean="0"/>
              <a:t>18</a:t>
            </a:fld>
            <a:endParaRPr lang="en-US" dirty="0"/>
          </a:p>
        </p:txBody>
      </p:sp>
    </p:spTree>
    <p:extLst>
      <p:ext uri="{BB962C8B-B14F-4D97-AF65-F5344CB8AC3E}">
        <p14:creationId xmlns:p14="http://schemas.microsoft.com/office/powerpoint/2010/main" val="413177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8865-9315-2CB6-AA52-72FFE01D0793}"/>
              </a:ext>
            </a:extLst>
          </p:cNvPr>
          <p:cNvSpPr>
            <a:spLocks noGrp="1"/>
          </p:cNvSpPr>
          <p:nvPr>
            <p:ph type="title"/>
          </p:nvPr>
        </p:nvSpPr>
        <p:spPr>
          <a:xfrm>
            <a:off x="306000" y="273844"/>
            <a:ext cx="8586000" cy="640556"/>
          </a:xfrm>
        </p:spPr>
        <p:txBody>
          <a:bodyPr>
            <a:normAutofit/>
          </a:bodyPr>
          <a:lstStyle/>
          <a:p>
            <a:r>
              <a:rPr lang="en-GB" dirty="0"/>
              <a:t>Shifting supply chains</a:t>
            </a:r>
            <a:endParaRPr lang="en-GB" i="1" dirty="0"/>
          </a:p>
        </p:txBody>
      </p:sp>
      <p:sp>
        <p:nvSpPr>
          <p:cNvPr id="3" name="Content Placeholder 2">
            <a:extLst>
              <a:ext uri="{FF2B5EF4-FFF2-40B4-BE49-F238E27FC236}">
                <a16:creationId xmlns:a16="http://schemas.microsoft.com/office/drawing/2014/main" id="{A99F15CA-850F-7B74-0D33-BD1473DC15A6}"/>
              </a:ext>
            </a:extLst>
          </p:cNvPr>
          <p:cNvSpPr>
            <a:spLocks noGrp="1"/>
          </p:cNvSpPr>
          <p:nvPr>
            <p:ph idx="1"/>
          </p:nvPr>
        </p:nvSpPr>
        <p:spPr/>
        <p:txBody>
          <a:bodyPr/>
          <a:lstStyle/>
          <a:p>
            <a:r>
              <a:rPr lang="en-GB" dirty="0"/>
              <a:t>Exports index value growth, in USD </a:t>
            </a:r>
            <a:r>
              <a:rPr lang="en-GB" sz="1200" b="0" dirty="0"/>
              <a:t>(2009 =100)</a:t>
            </a:r>
          </a:p>
          <a:p>
            <a:endParaRPr lang="en-GB" dirty="0"/>
          </a:p>
        </p:txBody>
      </p:sp>
      <p:sp>
        <p:nvSpPr>
          <p:cNvPr id="4" name="Slide Number Placeholder 3">
            <a:extLst>
              <a:ext uri="{FF2B5EF4-FFF2-40B4-BE49-F238E27FC236}">
                <a16:creationId xmlns:a16="http://schemas.microsoft.com/office/drawing/2014/main" id="{985695A5-B0FC-15CC-8FA4-68844EB82E25}"/>
              </a:ext>
            </a:extLst>
          </p:cNvPr>
          <p:cNvSpPr>
            <a:spLocks noGrp="1"/>
          </p:cNvSpPr>
          <p:nvPr>
            <p:ph type="sldNum" sz="quarter" idx="12"/>
          </p:nvPr>
        </p:nvSpPr>
        <p:spPr/>
        <p:txBody>
          <a:bodyPr/>
          <a:lstStyle/>
          <a:p>
            <a:fld id="{E7DA403B-284C-C74E-9201-DA8875295FD6}" type="slidenum">
              <a:rPr lang="en-US" smtClean="0"/>
              <a:t>19</a:t>
            </a:fld>
            <a:endParaRPr lang="en-US" dirty="0"/>
          </a:p>
        </p:txBody>
      </p:sp>
      <p:graphicFrame>
        <p:nvGraphicFramePr>
          <p:cNvPr id="5" name="Chart 4">
            <a:extLst>
              <a:ext uri="{FF2B5EF4-FFF2-40B4-BE49-F238E27FC236}">
                <a16:creationId xmlns:a16="http://schemas.microsoft.com/office/drawing/2014/main" id="{03D617DF-766B-0B47-5641-9FC331628772}"/>
              </a:ext>
            </a:extLst>
          </p:cNvPr>
          <p:cNvGraphicFramePr/>
          <p:nvPr>
            <p:extLst>
              <p:ext uri="{D42A27DB-BD31-4B8C-83A1-F6EECF244321}">
                <p14:modId xmlns:p14="http://schemas.microsoft.com/office/powerpoint/2010/main" val="2695949475"/>
              </p:ext>
            </p:extLst>
          </p:nvPr>
        </p:nvGraphicFramePr>
        <p:xfrm>
          <a:off x="554818" y="1413164"/>
          <a:ext cx="8034364" cy="308849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BD0C945-CED3-B520-5BF7-7D884ADC90A7}"/>
              </a:ext>
            </a:extLst>
          </p:cNvPr>
          <p:cNvSpPr txBox="1"/>
          <p:nvPr/>
        </p:nvSpPr>
        <p:spPr>
          <a:xfrm>
            <a:off x="252002" y="4535745"/>
            <a:ext cx="8283182"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Source: </a:t>
            </a:r>
            <a:r>
              <a:rPr lang="en-US" sz="800" dirty="0">
                <a:effectLst/>
                <a:latin typeface="Arial" panose="020B0604020202020204" pitchFamily="34" charset="0"/>
                <a:ea typeface="Times New Roman" panose="02020603050405020304" pitchFamily="18" charset="0"/>
                <a:cs typeface="Arial" panose="020B0604020202020204" pitchFamily="34" charset="0"/>
              </a:rPr>
              <a:t> Baillie Gifford &amp; Co, </a:t>
            </a:r>
            <a:r>
              <a:rPr lang="en-US" sz="800" dirty="0" err="1">
                <a:effectLst/>
                <a:latin typeface="Arial" panose="020B0604020202020204" pitchFamily="34" charset="0"/>
                <a:ea typeface="Times New Roman" panose="02020603050405020304" pitchFamily="18" charset="0"/>
                <a:cs typeface="Arial" panose="020B0604020202020204" pitchFamily="34" charset="0"/>
              </a:rPr>
              <a:t>Gavekal</a:t>
            </a:r>
            <a:r>
              <a:rPr lang="en-US" sz="800" dirty="0">
                <a:effectLst/>
                <a:latin typeface="Arial" panose="020B0604020202020204" pitchFamily="34" charset="0"/>
                <a:ea typeface="Times New Roman" panose="02020603050405020304" pitchFamily="18" charset="0"/>
                <a:cs typeface="Arial" panose="020B0604020202020204" pitchFamily="34" charset="0"/>
              </a:rPr>
              <a:t> </a:t>
            </a:r>
            <a:r>
              <a:rPr lang="en-US" sz="800" dirty="0" err="1">
                <a:effectLst/>
                <a:latin typeface="Arial" panose="020B0604020202020204" pitchFamily="34" charset="0"/>
                <a:ea typeface="Times New Roman" panose="02020603050405020304" pitchFamily="18" charset="0"/>
                <a:cs typeface="Arial" panose="020B0604020202020204" pitchFamily="34" charset="0"/>
              </a:rPr>
              <a:t>Dragonomics</a:t>
            </a:r>
            <a:r>
              <a:rPr lang="en-US" sz="800" dirty="0">
                <a:effectLst/>
                <a:latin typeface="Arial" panose="020B0604020202020204" pitchFamily="34" charset="0"/>
                <a:ea typeface="Times New Roman" panose="02020603050405020304" pitchFamily="18" charset="0"/>
                <a:cs typeface="Arial" panose="020B0604020202020204" pitchFamily="34" charset="0"/>
              </a:rPr>
              <a:t>/</a:t>
            </a:r>
            <a:r>
              <a:rPr lang="en-US" sz="800" dirty="0" err="1">
                <a:effectLst/>
                <a:latin typeface="Arial" panose="020B0604020202020204" pitchFamily="34" charset="0"/>
                <a:ea typeface="Times New Roman" panose="02020603050405020304" pitchFamily="18" charset="0"/>
                <a:cs typeface="Arial" panose="020B0604020202020204" pitchFamily="34" charset="0"/>
              </a:rPr>
              <a:t>Macrobond</a:t>
            </a:r>
            <a:r>
              <a:rPr lang="en-US" sz="800" dirty="0">
                <a:effectLst/>
                <a:latin typeface="Arial" panose="020B0604020202020204" pitchFamily="34" charset="0"/>
                <a:ea typeface="Times New Roman" panose="02020603050405020304" pitchFamily="18" charset="0"/>
                <a:cs typeface="Arial" panose="020B0604020202020204" pitchFamily="34" charset="0"/>
              </a:rPr>
              <a:t>, EM Advisors Group.</a:t>
            </a:r>
            <a:endParaRPr lang="en-GB"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546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8FBD9-455C-8548-B3CF-5F474A276001}"/>
              </a:ext>
            </a:extLst>
          </p:cNvPr>
          <p:cNvSpPr>
            <a:spLocks noGrp="1"/>
          </p:cNvSpPr>
          <p:nvPr>
            <p:ph type="title"/>
          </p:nvPr>
        </p:nvSpPr>
        <p:spPr/>
        <p:txBody>
          <a:bodyPr/>
          <a:lstStyle/>
          <a:p>
            <a:r>
              <a:rPr lang="en-US" dirty="0"/>
              <a:t>Agenda</a:t>
            </a:r>
          </a:p>
        </p:txBody>
      </p:sp>
      <p:sp>
        <p:nvSpPr>
          <p:cNvPr id="4" name="Content Placeholder 3">
            <a:extLst>
              <a:ext uri="{FF2B5EF4-FFF2-40B4-BE49-F238E27FC236}">
                <a16:creationId xmlns:a16="http://schemas.microsoft.com/office/drawing/2014/main" id="{A53EDC51-550C-114E-8E47-6F4082C6605A}"/>
              </a:ext>
            </a:extLst>
          </p:cNvPr>
          <p:cNvSpPr>
            <a:spLocks noGrp="1"/>
          </p:cNvSpPr>
          <p:nvPr>
            <p:ph idx="1"/>
          </p:nvPr>
        </p:nvSpPr>
        <p:spPr/>
        <p:txBody>
          <a:bodyPr>
            <a:normAutofit/>
          </a:bodyPr>
          <a:lstStyle/>
          <a:p>
            <a:pPr marL="342900" indent="-342900">
              <a:lnSpc>
                <a:spcPct val="250000"/>
              </a:lnSpc>
              <a:buFont typeface="Arial" panose="020B0604020202020204" pitchFamily="34" charset="0"/>
              <a:buChar char="•"/>
            </a:pPr>
            <a:r>
              <a:rPr lang="en-US" dirty="0"/>
              <a:t>Speaker Introductions</a:t>
            </a:r>
          </a:p>
          <a:p>
            <a:pPr marL="342900" indent="-342900">
              <a:lnSpc>
                <a:spcPct val="250000"/>
              </a:lnSpc>
              <a:buFont typeface="Arial" panose="020B0604020202020204" pitchFamily="34" charset="0"/>
              <a:buChar char="•"/>
            </a:pPr>
            <a:r>
              <a:rPr lang="en-US" dirty="0"/>
              <a:t>Presentation</a:t>
            </a:r>
          </a:p>
          <a:p>
            <a:pPr marL="342900" indent="-342900">
              <a:lnSpc>
                <a:spcPct val="250000"/>
              </a:lnSpc>
              <a:buFont typeface="Arial" panose="020B0604020202020204" pitchFamily="34" charset="0"/>
              <a:buChar char="•"/>
            </a:pPr>
            <a:r>
              <a:rPr lang="en-US" dirty="0"/>
              <a:t>Q&amp;A</a:t>
            </a:r>
          </a:p>
        </p:txBody>
      </p:sp>
      <p:sp>
        <p:nvSpPr>
          <p:cNvPr id="5" name="Footer Placeholder 4">
            <a:extLst>
              <a:ext uri="{FF2B5EF4-FFF2-40B4-BE49-F238E27FC236}">
                <a16:creationId xmlns:a16="http://schemas.microsoft.com/office/drawing/2014/main" id="{A144EEB9-6DFD-154B-B309-62AADF0F4C9F}"/>
              </a:ext>
            </a:extLst>
          </p:cNvPr>
          <p:cNvSpPr>
            <a:spLocks noGrp="1"/>
          </p:cNvSpPr>
          <p:nvPr>
            <p:ph type="ftr" sz="quarter" idx="11"/>
          </p:nvPr>
        </p:nvSpPr>
        <p:spPr/>
        <p:txBody>
          <a:bodyPr/>
          <a:lstStyle/>
          <a:p>
            <a:pPr defTabSz="685800"/>
            <a:r>
              <a:rPr lang="en-US" dirty="0">
                <a:solidFill>
                  <a:srgbClr val="006C5B"/>
                </a:solidFill>
              </a:rPr>
              <a:t>National Institute on Retirement Security</a:t>
            </a:r>
          </a:p>
        </p:txBody>
      </p:sp>
      <p:pic>
        <p:nvPicPr>
          <p:cNvPr id="13" name="Picture Placeholder 12" descr="Graphical user interface, website&#10;&#10;Description automatically generated">
            <a:extLst>
              <a:ext uri="{FF2B5EF4-FFF2-40B4-BE49-F238E27FC236}">
                <a16:creationId xmlns:a16="http://schemas.microsoft.com/office/drawing/2014/main" id="{97C16EC3-1A20-1640-B04F-205C274EDDE9}"/>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11786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FB8C0-CCA0-73A9-11C8-65ABB48B0984}"/>
              </a:ext>
            </a:extLst>
          </p:cNvPr>
          <p:cNvSpPr>
            <a:spLocks noGrp="1"/>
          </p:cNvSpPr>
          <p:nvPr>
            <p:ph type="title"/>
          </p:nvPr>
        </p:nvSpPr>
        <p:spPr/>
        <p:txBody>
          <a:bodyPr/>
          <a:lstStyle/>
          <a:p>
            <a:r>
              <a:rPr lang="en-GB" dirty="0"/>
              <a:t>Why active? Why growth?</a:t>
            </a:r>
          </a:p>
        </p:txBody>
      </p:sp>
      <p:sp>
        <p:nvSpPr>
          <p:cNvPr id="3" name="Content Placeholder 2">
            <a:extLst>
              <a:ext uri="{FF2B5EF4-FFF2-40B4-BE49-F238E27FC236}">
                <a16:creationId xmlns:a16="http://schemas.microsoft.com/office/drawing/2014/main" id="{A7CAD7B2-CC7B-BBB5-A02D-0749B842BFA0}"/>
              </a:ext>
            </a:extLst>
          </p:cNvPr>
          <p:cNvSpPr>
            <a:spLocks noGrp="1"/>
          </p:cNvSpPr>
          <p:nvPr>
            <p:ph idx="1"/>
          </p:nvPr>
        </p:nvSpPr>
        <p:spPr>
          <a:xfrm>
            <a:off x="305999" y="942952"/>
            <a:ext cx="8585999" cy="3647985"/>
          </a:xfrm>
        </p:spPr>
        <p:txBody>
          <a:bodyPr/>
          <a:lstStyle/>
          <a:p>
            <a:r>
              <a:rPr lang="en-GB" dirty="0"/>
              <a:t>Market inefficiencies are most pronounced in EM</a:t>
            </a:r>
          </a:p>
          <a:p>
            <a:pPr>
              <a:spcBef>
                <a:spcPts val="0"/>
              </a:spcBef>
            </a:pPr>
            <a:r>
              <a:rPr lang="en-GB" b="0" dirty="0"/>
              <a:t>Grey bars show market forecasts, blue bars show historic returns</a:t>
            </a:r>
          </a:p>
          <a:p>
            <a:r>
              <a:rPr lang="en-GB" sz="1200" b="0" dirty="0"/>
              <a:t>US Stocks – Range of EPS 3-Year CAGR		EM Stocks – Range of EPS 3-Year CAGR</a:t>
            </a:r>
          </a:p>
        </p:txBody>
      </p:sp>
      <p:sp>
        <p:nvSpPr>
          <p:cNvPr id="4" name="Slide Number Placeholder 3">
            <a:extLst>
              <a:ext uri="{FF2B5EF4-FFF2-40B4-BE49-F238E27FC236}">
                <a16:creationId xmlns:a16="http://schemas.microsoft.com/office/drawing/2014/main" id="{362FDC43-E019-C792-8FBB-F50883CD812D}"/>
              </a:ext>
            </a:extLst>
          </p:cNvPr>
          <p:cNvSpPr>
            <a:spLocks noGrp="1"/>
          </p:cNvSpPr>
          <p:nvPr>
            <p:ph type="sldNum" sz="quarter" idx="12"/>
          </p:nvPr>
        </p:nvSpPr>
        <p:spPr/>
        <p:txBody>
          <a:bodyPr/>
          <a:lstStyle/>
          <a:p>
            <a:fld id="{E7DA403B-284C-C74E-9201-DA8875295FD6}" type="slidenum">
              <a:rPr lang="en-US" smtClean="0"/>
              <a:t>20</a:t>
            </a:fld>
            <a:endParaRPr lang="en-US" dirty="0"/>
          </a:p>
        </p:txBody>
      </p:sp>
      <p:graphicFrame>
        <p:nvGraphicFramePr>
          <p:cNvPr id="5" name="Chart 4">
            <a:extLst>
              <a:ext uri="{FF2B5EF4-FFF2-40B4-BE49-F238E27FC236}">
                <a16:creationId xmlns:a16="http://schemas.microsoft.com/office/drawing/2014/main" id="{F0036667-43DD-375F-174B-9291DFE1A9CA}"/>
              </a:ext>
            </a:extLst>
          </p:cNvPr>
          <p:cNvGraphicFramePr/>
          <p:nvPr>
            <p:extLst>
              <p:ext uri="{D42A27DB-BD31-4B8C-83A1-F6EECF244321}">
                <p14:modId xmlns:p14="http://schemas.microsoft.com/office/powerpoint/2010/main" val="4049102700"/>
              </p:ext>
            </p:extLst>
          </p:nvPr>
        </p:nvGraphicFramePr>
        <p:xfrm>
          <a:off x="252001" y="1801487"/>
          <a:ext cx="3706135" cy="28216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800C93F3-27F2-6AB7-36C1-717130322FB3}"/>
              </a:ext>
            </a:extLst>
          </p:cNvPr>
          <p:cNvGraphicFramePr/>
          <p:nvPr>
            <p:extLst>
              <p:ext uri="{D42A27DB-BD31-4B8C-83A1-F6EECF244321}">
                <p14:modId xmlns:p14="http://schemas.microsoft.com/office/powerpoint/2010/main" val="4035605928"/>
              </p:ext>
            </p:extLst>
          </p:nvPr>
        </p:nvGraphicFramePr>
        <p:xfrm>
          <a:off x="4412141" y="1758461"/>
          <a:ext cx="3873204" cy="28312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38C0702-C487-0EC4-0DFA-DAD21446FF04}"/>
              </a:ext>
            </a:extLst>
          </p:cNvPr>
          <p:cNvSpPr txBox="1"/>
          <p:nvPr/>
        </p:nvSpPr>
        <p:spPr>
          <a:xfrm>
            <a:off x="305999" y="4469451"/>
            <a:ext cx="8697324" cy="33855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Source: FactSet, S&amp;P. Based on US stocks in S&amp;P 500. US dollars.			Source: FactSet, FTSE, MSCI. Based on Emerging Markets stocks in MSCI EM Index or FTSE 									EM Index. US dollars.</a:t>
            </a:r>
          </a:p>
        </p:txBody>
      </p:sp>
    </p:spTree>
    <p:extLst>
      <p:ext uri="{BB962C8B-B14F-4D97-AF65-F5344CB8AC3E}">
        <p14:creationId xmlns:p14="http://schemas.microsoft.com/office/powerpoint/2010/main" val="4166251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876D-2263-AC5F-69C4-673B7C797DB0}"/>
              </a:ext>
            </a:extLst>
          </p:cNvPr>
          <p:cNvSpPr>
            <a:spLocks noGrp="1"/>
          </p:cNvSpPr>
          <p:nvPr>
            <p:ph type="title"/>
          </p:nvPr>
        </p:nvSpPr>
        <p:spPr/>
        <p:txBody>
          <a:bodyPr/>
          <a:lstStyle/>
          <a:p>
            <a:r>
              <a:rPr lang="en-GB" dirty="0"/>
              <a:t>Key takeaways</a:t>
            </a:r>
          </a:p>
        </p:txBody>
      </p:sp>
      <p:sp>
        <p:nvSpPr>
          <p:cNvPr id="3" name="Content Placeholder 2">
            <a:extLst>
              <a:ext uri="{FF2B5EF4-FFF2-40B4-BE49-F238E27FC236}">
                <a16:creationId xmlns:a16="http://schemas.microsoft.com/office/drawing/2014/main" id="{9A904FB6-4274-2093-CAEF-157435179C2E}"/>
              </a:ext>
            </a:extLst>
          </p:cNvPr>
          <p:cNvSpPr>
            <a:spLocks noGrp="1"/>
          </p:cNvSpPr>
          <p:nvPr>
            <p:ph idx="1"/>
          </p:nvPr>
        </p:nvSpPr>
        <p:spPr>
          <a:xfrm>
            <a:off x="305999" y="912910"/>
            <a:ext cx="8585999" cy="3566879"/>
          </a:xfrm>
        </p:spPr>
        <p:txBody>
          <a:bodyPr/>
          <a:lstStyle/>
          <a:p>
            <a:pPr marL="342900" indent="-342900">
              <a:lnSpc>
                <a:spcPct val="200000"/>
              </a:lnSpc>
              <a:buFont typeface="Arial" panose="020B0604020202020204" pitchFamily="34" charset="0"/>
              <a:buChar char="•"/>
            </a:pPr>
            <a:r>
              <a:rPr lang="en-GB" sz="2000" b="0" dirty="0"/>
              <a:t>It </a:t>
            </a:r>
            <a:r>
              <a:rPr lang="en-GB" sz="2000" b="0" i="1" dirty="0"/>
              <a:t>is </a:t>
            </a:r>
            <a:r>
              <a:rPr lang="en-GB" sz="2000" b="0" dirty="0"/>
              <a:t>different this time</a:t>
            </a:r>
          </a:p>
          <a:p>
            <a:pPr marL="342900" indent="-342900">
              <a:lnSpc>
                <a:spcPct val="200000"/>
              </a:lnSpc>
              <a:buFont typeface="Arial" panose="020B0604020202020204" pitchFamily="34" charset="0"/>
              <a:buChar char="•"/>
            </a:pPr>
            <a:r>
              <a:rPr lang="en-GB" sz="2000" b="0" dirty="0"/>
              <a:t>Net zero underpins the next growth cycle</a:t>
            </a:r>
          </a:p>
          <a:p>
            <a:pPr marL="342900" indent="-342900">
              <a:lnSpc>
                <a:spcPct val="200000"/>
              </a:lnSpc>
              <a:buFont typeface="Arial" panose="020B0604020202020204" pitchFamily="34" charset="0"/>
              <a:buChar char="•"/>
            </a:pPr>
            <a:r>
              <a:rPr lang="en-GB" sz="2000" b="0" dirty="0"/>
              <a:t>Innovation and growth is moving beyond China</a:t>
            </a:r>
          </a:p>
          <a:p>
            <a:pPr marL="342900" indent="-342900">
              <a:lnSpc>
                <a:spcPct val="200000"/>
              </a:lnSpc>
              <a:buFont typeface="Arial" panose="020B0604020202020204" pitchFamily="34" charset="0"/>
              <a:buChar char="•"/>
            </a:pPr>
            <a:r>
              <a:rPr lang="en-GB" sz="2000" b="0" dirty="0"/>
              <a:t>Demographics are finally kicking in</a:t>
            </a:r>
          </a:p>
          <a:p>
            <a:pPr marL="342900" indent="-342900">
              <a:lnSpc>
                <a:spcPct val="200000"/>
              </a:lnSpc>
              <a:buFont typeface="Arial" panose="020B0604020202020204" pitchFamily="34" charset="0"/>
              <a:buChar char="•"/>
            </a:pPr>
            <a:r>
              <a:rPr lang="en-GB" sz="2000" b="0" dirty="0"/>
              <a:t>China is more nuanced than some headlines suggest</a:t>
            </a:r>
          </a:p>
        </p:txBody>
      </p:sp>
      <p:sp>
        <p:nvSpPr>
          <p:cNvPr id="4" name="Slide Number Placeholder 3">
            <a:extLst>
              <a:ext uri="{FF2B5EF4-FFF2-40B4-BE49-F238E27FC236}">
                <a16:creationId xmlns:a16="http://schemas.microsoft.com/office/drawing/2014/main" id="{BDD59630-ECB4-FE4C-F631-129436528C07}"/>
              </a:ext>
            </a:extLst>
          </p:cNvPr>
          <p:cNvSpPr>
            <a:spLocks noGrp="1"/>
          </p:cNvSpPr>
          <p:nvPr>
            <p:ph type="sldNum" sz="quarter" idx="12"/>
          </p:nvPr>
        </p:nvSpPr>
        <p:spPr/>
        <p:txBody>
          <a:bodyPr/>
          <a:lstStyle/>
          <a:p>
            <a:fld id="{E7DA403B-284C-C74E-9201-DA8875295FD6}" type="slidenum">
              <a:rPr lang="en-US" smtClean="0"/>
              <a:t>21</a:t>
            </a:fld>
            <a:endParaRPr lang="en-US" dirty="0"/>
          </a:p>
        </p:txBody>
      </p:sp>
      <p:pic>
        <p:nvPicPr>
          <p:cNvPr id="5" name="Picture 4" descr="A picture containing outdoor, sky, building&#10;&#10;Description automatically generated">
            <a:extLst>
              <a:ext uri="{FF2B5EF4-FFF2-40B4-BE49-F238E27FC236}">
                <a16:creationId xmlns:a16="http://schemas.microsoft.com/office/drawing/2014/main" id="{AD2F92B5-B248-2240-EFF4-0C068FCE7B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4764" y="417775"/>
            <a:ext cx="2107234" cy="4214948"/>
          </a:xfrm>
          <a:prstGeom prst="rect">
            <a:avLst/>
          </a:prstGeom>
        </p:spPr>
      </p:pic>
    </p:spTree>
    <p:extLst>
      <p:ext uri="{BB962C8B-B14F-4D97-AF65-F5344CB8AC3E}">
        <p14:creationId xmlns:p14="http://schemas.microsoft.com/office/powerpoint/2010/main" val="3199287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45D7A-14B5-E747-B4F7-1EE48573C38C}"/>
              </a:ext>
            </a:extLst>
          </p:cNvPr>
          <p:cNvSpPr>
            <a:spLocks noGrp="1"/>
          </p:cNvSpPr>
          <p:nvPr>
            <p:ph type="title"/>
          </p:nvPr>
        </p:nvSpPr>
        <p:spPr>
          <a:xfrm>
            <a:off x="803468" y="1836377"/>
            <a:ext cx="7886700" cy="994172"/>
          </a:xfrm>
        </p:spPr>
        <p:txBody>
          <a:bodyPr/>
          <a:lstStyle/>
          <a:p>
            <a:r>
              <a:rPr lang="en-US"/>
              <a:t>Questions</a:t>
            </a:r>
          </a:p>
        </p:txBody>
      </p:sp>
      <p:sp>
        <p:nvSpPr>
          <p:cNvPr id="6" name="Footer Placeholder 5">
            <a:extLst>
              <a:ext uri="{FF2B5EF4-FFF2-40B4-BE49-F238E27FC236}">
                <a16:creationId xmlns:a16="http://schemas.microsoft.com/office/drawing/2014/main" id="{DA9187E8-419E-B84F-88CA-57B9247563E5}"/>
              </a:ext>
            </a:extLst>
          </p:cNvPr>
          <p:cNvSpPr>
            <a:spLocks noGrp="1"/>
          </p:cNvSpPr>
          <p:nvPr>
            <p:ph type="ftr" sz="quarter" idx="11"/>
          </p:nvPr>
        </p:nvSpPr>
        <p:spPr/>
        <p:txBody>
          <a:bodyPr/>
          <a:lstStyle/>
          <a:p>
            <a:pPr defTabSz="685800"/>
            <a:r>
              <a:rPr lang="en-US">
                <a:solidFill>
                  <a:srgbClr val="006C5B"/>
                </a:solidFill>
              </a:rPr>
              <a:t>National Institute on Retirement Security</a:t>
            </a:r>
          </a:p>
        </p:txBody>
      </p:sp>
      <p:sp>
        <p:nvSpPr>
          <p:cNvPr id="5" name="Slide Number Placeholder 4">
            <a:extLst>
              <a:ext uri="{FF2B5EF4-FFF2-40B4-BE49-F238E27FC236}">
                <a16:creationId xmlns:a16="http://schemas.microsoft.com/office/drawing/2014/main" id="{C0EE4095-CFDA-C642-9780-007803129D95}"/>
              </a:ext>
            </a:extLst>
          </p:cNvPr>
          <p:cNvSpPr>
            <a:spLocks noGrp="1"/>
          </p:cNvSpPr>
          <p:nvPr>
            <p:ph type="sldNum" sz="quarter" idx="12"/>
          </p:nvPr>
        </p:nvSpPr>
        <p:spPr/>
        <p:txBody>
          <a:bodyPr/>
          <a:lstStyle/>
          <a:p>
            <a:pPr defTabSz="685800"/>
            <a:fld id="{86E426DF-B1C0-C24A-AD9F-2B45D2F41536}" type="slidenum">
              <a:rPr lang="en-US">
                <a:solidFill>
                  <a:srgbClr val="006C5B"/>
                </a:solidFill>
              </a:rPr>
              <a:pPr defTabSz="685800"/>
              <a:t>22</a:t>
            </a:fld>
            <a:endParaRPr lang="en-US">
              <a:solidFill>
                <a:srgbClr val="006C5B"/>
              </a:solidFill>
            </a:endParaRPr>
          </a:p>
        </p:txBody>
      </p:sp>
      <p:pic>
        <p:nvPicPr>
          <p:cNvPr id="10" name="Picture 9" descr="A sign on the side of a road&#10;&#10;Description automatically generated">
            <a:extLst>
              <a:ext uri="{FF2B5EF4-FFF2-40B4-BE49-F238E27FC236}">
                <a16:creationId xmlns:a16="http://schemas.microsoft.com/office/drawing/2014/main" id="{424E8F42-BB99-A648-9877-540B76DCA847}"/>
              </a:ext>
            </a:extLst>
          </p:cNvPr>
          <p:cNvPicPr>
            <a:picLocks noChangeAspect="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77"/>
          <a:stretch/>
        </p:blipFill>
        <p:spPr>
          <a:xfrm>
            <a:off x="4911994" y="1"/>
            <a:ext cx="3996061" cy="4672739"/>
          </a:xfrm>
          <a:prstGeom prst="rect">
            <a:avLst/>
          </a:prstGeom>
        </p:spPr>
      </p:pic>
    </p:spTree>
    <p:extLst>
      <p:ext uri="{BB962C8B-B14F-4D97-AF65-F5344CB8AC3E}">
        <p14:creationId xmlns:p14="http://schemas.microsoft.com/office/powerpoint/2010/main" val="2571811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73743-182A-9E9B-D8C2-9677CF7D7DC4}"/>
              </a:ext>
            </a:extLst>
          </p:cNvPr>
          <p:cNvSpPr>
            <a:spLocks noGrp="1"/>
          </p:cNvSpPr>
          <p:nvPr>
            <p:ph type="title"/>
          </p:nvPr>
        </p:nvSpPr>
        <p:spPr/>
        <p:txBody>
          <a:bodyPr/>
          <a:lstStyle/>
          <a:p>
            <a:r>
              <a:rPr lang="en-US" dirty="0"/>
              <a:t>Speakers</a:t>
            </a:r>
          </a:p>
        </p:txBody>
      </p:sp>
      <p:sp>
        <p:nvSpPr>
          <p:cNvPr id="3" name="Text Placeholder 2">
            <a:extLst>
              <a:ext uri="{FF2B5EF4-FFF2-40B4-BE49-F238E27FC236}">
                <a16:creationId xmlns:a16="http://schemas.microsoft.com/office/drawing/2014/main" id="{B49992FF-712D-A709-885D-542022EDD09B}"/>
              </a:ext>
            </a:extLst>
          </p:cNvPr>
          <p:cNvSpPr>
            <a:spLocks noGrp="1"/>
          </p:cNvSpPr>
          <p:nvPr>
            <p:ph type="body" idx="1"/>
          </p:nvPr>
        </p:nvSpPr>
        <p:spPr/>
        <p:txBody>
          <a:bodyPr>
            <a:noAutofit/>
          </a:bodyPr>
          <a:lstStyle/>
          <a:p>
            <a:pPr algn="ctr">
              <a:lnSpc>
                <a:spcPct val="100000"/>
              </a:lnSpc>
              <a:spcBef>
                <a:spcPts val="0"/>
              </a:spcBef>
            </a:pPr>
            <a:endParaRPr lang="en-US" sz="1200" b="0" i="0" dirty="0">
              <a:solidFill>
                <a:srgbClr val="0F1213"/>
              </a:solidFill>
              <a:effectLst/>
            </a:endParaRPr>
          </a:p>
          <a:p>
            <a:pPr algn="ctr">
              <a:lnSpc>
                <a:spcPct val="100000"/>
              </a:lnSpc>
              <a:spcBef>
                <a:spcPts val="0"/>
              </a:spcBef>
            </a:pPr>
            <a:r>
              <a:rPr lang="en-US" sz="1600" dirty="0">
                <a:solidFill>
                  <a:schemeClr val="tx2"/>
                </a:solidFill>
              </a:rPr>
              <a:t>Ben </a:t>
            </a:r>
            <a:r>
              <a:rPr lang="en-US" sz="1600" dirty="0" err="1">
                <a:solidFill>
                  <a:schemeClr val="tx2"/>
                </a:solidFill>
              </a:rPr>
              <a:t>Durrant</a:t>
            </a:r>
            <a:endParaRPr lang="en-US" sz="1600" dirty="0">
              <a:solidFill>
                <a:schemeClr val="tx2"/>
              </a:solidFill>
            </a:endParaRPr>
          </a:p>
          <a:p>
            <a:pPr algn="ctr">
              <a:lnSpc>
                <a:spcPct val="100000"/>
              </a:lnSpc>
              <a:spcBef>
                <a:spcPts val="0"/>
              </a:spcBef>
            </a:pPr>
            <a:r>
              <a:rPr lang="en-US" sz="1200" b="0" i="0" dirty="0">
                <a:solidFill>
                  <a:srgbClr val="0F1213"/>
                </a:solidFill>
                <a:effectLst/>
              </a:rPr>
              <a:t>Investment Manager, Emerging Markets Equity Team</a:t>
            </a:r>
            <a:endParaRPr lang="en-US" sz="1200" b="0" i="0" dirty="0">
              <a:solidFill>
                <a:srgbClr val="262C30"/>
              </a:solidFill>
              <a:effectLst/>
            </a:endParaRPr>
          </a:p>
          <a:p>
            <a:pPr algn="ctr">
              <a:lnSpc>
                <a:spcPct val="100000"/>
              </a:lnSpc>
              <a:spcBef>
                <a:spcPts val="0"/>
              </a:spcBef>
            </a:pPr>
            <a:r>
              <a:rPr lang="en-US" sz="1200" b="0" i="0" dirty="0">
                <a:solidFill>
                  <a:srgbClr val="0F1213"/>
                </a:solidFill>
                <a:effectLst/>
              </a:rPr>
              <a:t>Baillie Gifford</a:t>
            </a:r>
            <a:endParaRPr lang="en-US" sz="1200" b="0" i="0" dirty="0">
              <a:solidFill>
                <a:srgbClr val="262C30"/>
              </a:solidFill>
              <a:effectLst/>
            </a:endParaRPr>
          </a:p>
        </p:txBody>
      </p:sp>
      <p:pic>
        <p:nvPicPr>
          <p:cNvPr id="10" name="Content Placeholder 9" descr="A person in a suit and tie&#10;&#10;Description automatically generated">
            <a:extLst>
              <a:ext uri="{FF2B5EF4-FFF2-40B4-BE49-F238E27FC236}">
                <a16:creationId xmlns:a16="http://schemas.microsoft.com/office/drawing/2014/main" id="{F9A5D4E6-E6C5-BCC5-42F6-ED740CF634DB}"/>
              </a:ext>
            </a:extLst>
          </p:cNvPr>
          <p:cNvPicPr>
            <a:picLocks noGrp="1" noChangeAspect="1"/>
          </p:cNvPicPr>
          <p:nvPr>
            <p:ph sz="half" idx="2"/>
          </p:nvPr>
        </p:nvPicPr>
        <p:blipFill>
          <a:blip r:embed="rId2"/>
          <a:stretch>
            <a:fillRect/>
          </a:stretch>
        </p:blipFill>
        <p:spPr>
          <a:xfrm>
            <a:off x="1524122" y="2046514"/>
            <a:ext cx="2183080" cy="2595336"/>
          </a:xfrm>
        </p:spPr>
      </p:pic>
      <p:sp>
        <p:nvSpPr>
          <p:cNvPr id="5" name="Text Placeholder 4">
            <a:extLst>
              <a:ext uri="{FF2B5EF4-FFF2-40B4-BE49-F238E27FC236}">
                <a16:creationId xmlns:a16="http://schemas.microsoft.com/office/drawing/2014/main" id="{1B7D1366-B3A9-44E5-281B-5921FFBD0ED9}"/>
              </a:ext>
            </a:extLst>
          </p:cNvPr>
          <p:cNvSpPr>
            <a:spLocks noGrp="1"/>
          </p:cNvSpPr>
          <p:nvPr>
            <p:ph type="body" sz="quarter" idx="3"/>
          </p:nvPr>
        </p:nvSpPr>
        <p:spPr/>
        <p:txBody>
          <a:bodyPr>
            <a:noAutofit/>
          </a:bodyPr>
          <a:lstStyle/>
          <a:p>
            <a:pPr algn="ctr">
              <a:lnSpc>
                <a:spcPct val="100000"/>
              </a:lnSpc>
              <a:spcBef>
                <a:spcPts val="0"/>
              </a:spcBef>
            </a:pPr>
            <a:r>
              <a:rPr lang="en-US" sz="1600" dirty="0">
                <a:solidFill>
                  <a:schemeClr val="tx2"/>
                </a:solidFill>
              </a:rPr>
              <a:t>Tyler Bond</a:t>
            </a:r>
          </a:p>
          <a:p>
            <a:pPr algn="ctr">
              <a:lnSpc>
                <a:spcPct val="100000"/>
              </a:lnSpc>
              <a:spcBef>
                <a:spcPts val="0"/>
              </a:spcBef>
            </a:pPr>
            <a:r>
              <a:rPr lang="en-US" sz="1200" b="0" i="0" dirty="0">
                <a:solidFill>
                  <a:srgbClr val="0F1213"/>
                </a:solidFill>
                <a:effectLst/>
              </a:rPr>
              <a:t>Research Director</a:t>
            </a:r>
            <a:endParaRPr lang="en-US" sz="1200" b="0" i="0" dirty="0">
              <a:solidFill>
                <a:srgbClr val="262C30"/>
              </a:solidFill>
              <a:effectLst/>
            </a:endParaRPr>
          </a:p>
          <a:p>
            <a:pPr algn="ctr">
              <a:lnSpc>
                <a:spcPct val="100000"/>
              </a:lnSpc>
              <a:spcBef>
                <a:spcPts val="0"/>
              </a:spcBef>
            </a:pPr>
            <a:r>
              <a:rPr lang="en-US" sz="1200" b="0" dirty="0">
                <a:solidFill>
                  <a:srgbClr val="0F1213"/>
                </a:solidFill>
              </a:rPr>
              <a:t>National Institute on Retirement Security</a:t>
            </a:r>
            <a:endParaRPr lang="en-US" sz="1200" b="0" i="0" dirty="0">
              <a:solidFill>
                <a:srgbClr val="262C30"/>
              </a:solidFill>
              <a:effectLst/>
            </a:endParaRPr>
          </a:p>
        </p:txBody>
      </p:sp>
      <p:pic>
        <p:nvPicPr>
          <p:cNvPr id="12" name="Content Placeholder 11" descr="A person in a suit and tie&#10;&#10;Description automatically generated">
            <a:extLst>
              <a:ext uri="{FF2B5EF4-FFF2-40B4-BE49-F238E27FC236}">
                <a16:creationId xmlns:a16="http://schemas.microsoft.com/office/drawing/2014/main" id="{BB40A991-65CC-74BA-8A76-E4BC2C8D784E}"/>
              </a:ext>
            </a:extLst>
          </p:cNvPr>
          <p:cNvPicPr>
            <a:picLocks noGrp="1" noChangeAspect="1"/>
          </p:cNvPicPr>
          <p:nvPr>
            <p:ph sz="quarter" idx="4"/>
          </p:nvPr>
        </p:nvPicPr>
        <p:blipFill>
          <a:blip r:embed="rId3"/>
          <a:stretch>
            <a:fillRect/>
          </a:stretch>
        </p:blipFill>
        <p:spPr>
          <a:xfrm>
            <a:off x="5191125" y="1878013"/>
            <a:ext cx="2763837" cy="2763837"/>
          </a:xfrm>
        </p:spPr>
      </p:pic>
      <p:sp>
        <p:nvSpPr>
          <p:cNvPr id="7" name="Footer Placeholder 6">
            <a:extLst>
              <a:ext uri="{FF2B5EF4-FFF2-40B4-BE49-F238E27FC236}">
                <a16:creationId xmlns:a16="http://schemas.microsoft.com/office/drawing/2014/main" id="{29651DFA-0788-4F72-BD69-BBB27F27925C}"/>
              </a:ext>
            </a:extLst>
          </p:cNvPr>
          <p:cNvSpPr>
            <a:spLocks noGrp="1"/>
          </p:cNvSpPr>
          <p:nvPr>
            <p:ph type="ftr" sz="quarter" idx="11"/>
          </p:nvPr>
        </p:nvSpPr>
        <p:spPr/>
        <p:txBody>
          <a:bodyPr/>
          <a:lstStyle/>
          <a:p>
            <a:r>
              <a:rPr lang="en-US"/>
              <a:t>National Institute on Retirement Security</a:t>
            </a:r>
          </a:p>
        </p:txBody>
      </p:sp>
      <p:sp>
        <p:nvSpPr>
          <p:cNvPr id="8" name="Slide Number Placeholder 7">
            <a:extLst>
              <a:ext uri="{FF2B5EF4-FFF2-40B4-BE49-F238E27FC236}">
                <a16:creationId xmlns:a16="http://schemas.microsoft.com/office/drawing/2014/main" id="{C3E945AC-0AD3-C5DC-73C2-0E6D31AC38DE}"/>
              </a:ext>
            </a:extLst>
          </p:cNvPr>
          <p:cNvSpPr>
            <a:spLocks noGrp="1"/>
          </p:cNvSpPr>
          <p:nvPr>
            <p:ph type="sldNum" sz="quarter" idx="12"/>
          </p:nvPr>
        </p:nvSpPr>
        <p:spPr/>
        <p:txBody>
          <a:bodyPr/>
          <a:lstStyle/>
          <a:p>
            <a:fld id="{86E426DF-B1C0-C24A-AD9F-2B45D2F41536}" type="slidenum">
              <a:rPr lang="en-US" smtClean="0"/>
              <a:t>3</a:t>
            </a:fld>
            <a:endParaRPr lang="en-US"/>
          </a:p>
        </p:txBody>
      </p:sp>
    </p:spTree>
    <p:extLst>
      <p:ext uri="{BB962C8B-B14F-4D97-AF65-F5344CB8AC3E}">
        <p14:creationId xmlns:p14="http://schemas.microsoft.com/office/powerpoint/2010/main" val="4139212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40597-53C0-3F47-BECA-A731C001D395}"/>
              </a:ext>
            </a:extLst>
          </p:cNvPr>
          <p:cNvSpPr>
            <a:spLocks noGrp="1"/>
          </p:cNvSpPr>
          <p:nvPr>
            <p:ph type="title"/>
          </p:nvPr>
        </p:nvSpPr>
        <p:spPr>
          <a:xfrm>
            <a:off x="306000" y="273844"/>
            <a:ext cx="8586000" cy="442148"/>
          </a:xfrm>
        </p:spPr>
        <p:txBody>
          <a:bodyPr/>
          <a:lstStyle/>
          <a:p>
            <a:r>
              <a:rPr lang="en-US" dirty="0"/>
              <a:t>Important information and risk factors</a:t>
            </a:r>
          </a:p>
        </p:txBody>
      </p:sp>
      <p:sp>
        <p:nvSpPr>
          <p:cNvPr id="3" name="Content Placeholder 2">
            <a:extLst>
              <a:ext uri="{FF2B5EF4-FFF2-40B4-BE49-F238E27FC236}">
                <a16:creationId xmlns:a16="http://schemas.microsoft.com/office/drawing/2014/main" id="{0D9128A6-64B6-8B4F-9F88-817ABA5AD762}"/>
              </a:ext>
            </a:extLst>
          </p:cNvPr>
          <p:cNvSpPr>
            <a:spLocks noGrp="1"/>
          </p:cNvSpPr>
          <p:nvPr>
            <p:ph idx="1"/>
          </p:nvPr>
        </p:nvSpPr>
        <p:spPr>
          <a:xfrm>
            <a:off x="311150" y="1075784"/>
            <a:ext cx="8660201" cy="2953585"/>
          </a:xfrm>
        </p:spPr>
        <p:txBody>
          <a:bodyPr numCol="2" spcCol="144000">
            <a:noAutofit/>
          </a:bodyPr>
          <a:lstStyle/>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Baillie Gifford Overseas Limited is wholly owned by Baillie Gifford &amp; Co. Baillie Gifford Overseas Limited provides investment management and advisory services to non-UK clients. Both are authorized and regulated by the Financial Conduct Authority. Baillie Gifford Overseas Limited is registered with the SEC in the United States of America.</a:t>
            </a: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Baillie Gifford International LLC is wholly owned by Baillie Gifford Overseas Limited; it was formed in Delaware in 2005 and is registered with the SEC. It is the legal entity through which Baillie Gifford Overseas Limited provides client service and marketing functions in North America.</a:t>
            </a: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The Manager is not resident in Canada, its head office and principal place of business is in Edinburgh, Scotland. Baillie Gifford Overseas Limited is regulated in Canada as a portfolio manager and exempt market dealer with the Ontario Securities Commission ('OSC'). Its portfolio manager licence is currently passported into Alberta, Quebec, Saskatchewan, Manitoba and Newfoundland &amp; Labrador whereas the exempt market dealer licence is passported across all Canadian provinces and territories. Baillie Gifford International LLC is regulated by the OSC as an exempt market and its licence is passported across all Canadian provinces and territories. Baillie Gifford Investment Management (Europe) Limited (‘BGE’) relies on the International Investment Fund Manager Exemption in the provinces of Ontario and Quebec.</a:t>
            </a: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Baillie Gifford &amp; Co claims compliance with the Global Investment Performance Standards (GIPS®). All performance data presented is supplementary to an appropriate compliant composite presentation. An example of a compliant composite presentation has been included for your reference. A complete list of the Firm’s composites and performance results is available on request.</a:t>
            </a: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This presentation contains information on investments which does not constitute independent research. Accordingly, it is not subject to the protections afforded to independent research and Baillie Gifford and its staff may have dealt in the investments concerned.</a:t>
            </a:r>
          </a:p>
          <a:p>
            <a:pPr>
              <a:lnSpc>
                <a:spcPts val="1000"/>
              </a:lnSpc>
              <a:spcBef>
                <a:spcPts val="285"/>
              </a:spcBef>
            </a:pPr>
            <a:endParaRPr lang="en-GB" sz="700" b="0" dirty="0">
              <a:solidFill>
                <a:srgbClr val="000000"/>
              </a:solidFill>
              <a:latin typeface="+mn-lt"/>
              <a:ea typeface="Calibri" panose="020F0502020204030204" pitchFamily="34" charset="0"/>
            </a:endParaRPr>
          </a:p>
          <a:p>
            <a:pPr>
              <a:lnSpc>
                <a:spcPts val="1000"/>
              </a:lnSpc>
              <a:spcBef>
                <a:spcPts val="285"/>
              </a:spcBef>
            </a:pPr>
            <a:endParaRPr lang="en-GB" sz="700" b="0" dirty="0">
              <a:solidFill>
                <a:srgbClr val="000000"/>
              </a:solidFill>
              <a:effectLst/>
              <a:latin typeface="+mn-lt"/>
              <a:ea typeface="Calibri" panose="020F0502020204030204" pitchFamily="34" charset="0"/>
              <a:cs typeface="Arial" panose="020B0604020202020204" pitchFamily="34" charset="0"/>
            </a:endParaRP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All information is current and sourced from Baillie Gifford &amp; Co unless otherwise stated.</a:t>
            </a:r>
          </a:p>
          <a:p>
            <a:pPr>
              <a:lnSpc>
                <a:spcPts val="1000"/>
              </a:lnSpc>
              <a:spcBef>
                <a:spcPts val="565"/>
              </a:spcBef>
            </a:pPr>
            <a:r>
              <a:rPr lang="en-GB" sz="700" spc="-5" dirty="0">
                <a:solidFill>
                  <a:srgbClr val="000000"/>
                </a:solidFill>
                <a:effectLst/>
                <a:latin typeface="+mn-lt"/>
                <a:ea typeface="Calibri" panose="020F0502020204030204" pitchFamily="34" charset="0"/>
                <a:cs typeface="Arial" panose="020B0604020202020204" pitchFamily="34" charset="0"/>
              </a:rPr>
              <a:t>Past Performance </a:t>
            </a: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Past performance is not a guide to future</a:t>
            </a:r>
            <a:r>
              <a:rPr lang="en-GB" sz="700" dirty="0">
                <a:solidFill>
                  <a:srgbClr val="000000"/>
                </a:solidFill>
                <a:effectLst/>
                <a:latin typeface="HelveticaNeue LT 55 Roman" panose="020B0604020202020204" pitchFamily="34" charset="0"/>
                <a:ea typeface="Calibri" panose="020F0502020204030204" pitchFamily="34" charset="0"/>
                <a:cs typeface="Arial" panose="020B0604020202020204" pitchFamily="34" charset="0"/>
              </a:rPr>
              <a:t> </a:t>
            </a:r>
            <a:r>
              <a:rPr lang="en-GB" sz="700" b="0" dirty="0">
                <a:solidFill>
                  <a:srgbClr val="000000"/>
                </a:solidFill>
                <a:effectLst/>
                <a:latin typeface="+mn-lt"/>
                <a:ea typeface="Calibri" panose="020F0502020204030204" pitchFamily="34" charset="0"/>
                <a:cs typeface="Arial" panose="020B0604020202020204" pitchFamily="34" charset="0"/>
              </a:rPr>
              <a:t>returns. Changes in investment strategies, contributions or withdrawals may materially alter the performance, strategy and results of the portfolio. </a:t>
            </a: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Material market or economic conditions will have an impact on investment results. The returns presented in this document are gross of fees unless otherwise stated and reflect the reinvestment of dividends and interest.</a:t>
            </a: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All investment strategies have the potential for profit and loss.</a:t>
            </a: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Historical performance results for investment indexes and/or categories, generally do not reflect the deduction of transaction costs and/or custodial charges or the deduction of an investment management fee, the incurrence of which would have the effect of decreasing historical performance results.</a:t>
            </a: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It should not be assumed that recommendations/transactions made in the future will be profitable or will equal performance of the securities mentioned.</a:t>
            </a:r>
          </a:p>
          <a:p>
            <a:pPr>
              <a:lnSpc>
                <a:spcPts val="1000"/>
              </a:lnSpc>
              <a:spcBef>
                <a:spcPts val="565"/>
              </a:spcBef>
            </a:pPr>
            <a:r>
              <a:rPr lang="en-GB" sz="700" spc="-5" dirty="0">
                <a:solidFill>
                  <a:srgbClr val="000000"/>
                </a:solidFill>
                <a:effectLst/>
                <a:latin typeface="+mn-lt"/>
                <a:ea typeface="Calibri" panose="020F0502020204030204" pitchFamily="34" charset="0"/>
                <a:cs typeface="Arial" panose="020B0604020202020204" pitchFamily="34" charset="0"/>
              </a:rPr>
              <a:t>Stock Examples</a:t>
            </a: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Any stock examples, or images, used in this presentation are not intended to represent recommendations to buy or sell, neither is it implied that they will prove profitable in the future. It is not known whether they will feature in any future portfolio produced by us. </a:t>
            </a:r>
          </a:p>
          <a:p>
            <a:pPr>
              <a:lnSpc>
                <a:spcPts val="1000"/>
              </a:lnSpc>
              <a:spcBef>
                <a:spcPts val="285"/>
              </a:spcBef>
            </a:pPr>
            <a:r>
              <a:rPr lang="en-GB" sz="700" b="0" dirty="0">
                <a:solidFill>
                  <a:srgbClr val="000000"/>
                </a:solidFill>
                <a:effectLst/>
                <a:latin typeface="+mn-lt"/>
                <a:ea typeface="Calibri" panose="020F0502020204030204" pitchFamily="34" charset="0"/>
                <a:cs typeface="Arial" panose="020B0604020202020204" pitchFamily="34" charset="0"/>
              </a:rPr>
              <a:t>Any individual examples will represent only a small part of the overall portfolio and are inserted purely to help illustrate our investment style.</a:t>
            </a:r>
          </a:p>
          <a:p>
            <a:pPr>
              <a:lnSpc>
                <a:spcPts val="1000"/>
              </a:lnSpc>
              <a:spcBef>
                <a:spcPts val="285"/>
              </a:spcBef>
            </a:pPr>
            <a:endParaRPr lang="en-GB" sz="1000" b="0" dirty="0">
              <a:solidFill>
                <a:srgbClr val="000000"/>
              </a:solidFill>
              <a:effectLst/>
              <a:latin typeface="+mn-lt"/>
              <a:ea typeface="Calibri" panose="020F0502020204030204" pitchFamily="34" charset="0"/>
              <a:cs typeface="Arial" panose="020B0604020202020204" pitchFamily="34" charset="0"/>
            </a:endParaRPr>
          </a:p>
          <a:p>
            <a:endParaRPr lang="en-US" sz="1000" b="0" dirty="0"/>
          </a:p>
        </p:txBody>
      </p:sp>
      <p:sp>
        <p:nvSpPr>
          <p:cNvPr id="4" name="Slide Number Placeholder 3">
            <a:extLst>
              <a:ext uri="{FF2B5EF4-FFF2-40B4-BE49-F238E27FC236}">
                <a16:creationId xmlns:a16="http://schemas.microsoft.com/office/drawing/2014/main" id="{545B439E-C36E-F941-8292-3C7AA43DEA9A}"/>
              </a:ext>
            </a:extLst>
          </p:cNvPr>
          <p:cNvSpPr>
            <a:spLocks noGrp="1"/>
          </p:cNvSpPr>
          <p:nvPr>
            <p:ph type="sldNum" sz="quarter" idx="12"/>
          </p:nvPr>
        </p:nvSpPr>
        <p:spPr/>
        <p:txBody>
          <a:bodyPr/>
          <a:lstStyle/>
          <a:p>
            <a:fld id="{E7DA403B-284C-C74E-9201-DA8875295FD6}" type="slidenum">
              <a:rPr lang="en-US" smtClean="0"/>
              <a:t>4</a:t>
            </a:fld>
            <a:endParaRPr lang="en-US"/>
          </a:p>
        </p:txBody>
      </p:sp>
      <p:sp>
        <p:nvSpPr>
          <p:cNvPr id="7" name="Rectangle 6">
            <a:extLst>
              <a:ext uri="{FF2B5EF4-FFF2-40B4-BE49-F238E27FC236}">
                <a16:creationId xmlns:a16="http://schemas.microsoft.com/office/drawing/2014/main" id="{DF4AAC53-12D1-5346-98C9-F766720AD1A0}"/>
              </a:ext>
            </a:extLst>
          </p:cNvPr>
          <p:cNvSpPr/>
          <p:nvPr/>
        </p:nvSpPr>
        <p:spPr>
          <a:xfrm>
            <a:off x="306000" y="706452"/>
            <a:ext cx="8523676" cy="369332"/>
          </a:xfrm>
          <a:prstGeom prst="rect">
            <a:avLst/>
          </a:prstGeom>
        </p:spPr>
        <p:txBody>
          <a:bodyPr wrap="square" lIns="0" tIns="0" rIns="0" bIns="0">
            <a:spAutoFit/>
          </a:bodyPr>
          <a:lstStyle/>
          <a:p>
            <a:pPr>
              <a:defRPr/>
            </a:pPr>
            <a:r>
              <a:rPr lang="en-US" sz="1200" b="1" dirty="0">
                <a:latin typeface="Arial" panose="020B0604020202020204" pitchFamily="34" charset="0"/>
                <a:cs typeface="Arial" panose="020B0604020202020204" pitchFamily="34" charset="0"/>
              </a:rPr>
              <a:t>This presentation has been prepared for use by professional advisers and intermediaries only. It is not intended for use by retail clients.</a:t>
            </a:r>
            <a:endParaRPr lang="en-GB" sz="1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07ED219-9D80-BA4A-967E-725B16FA95BC}"/>
              </a:ext>
            </a:extLst>
          </p:cNvPr>
          <p:cNvSpPr>
            <a:spLocks noChangeArrowheads="1"/>
          </p:cNvSpPr>
          <p:nvPr/>
        </p:nvSpPr>
        <p:spPr bwMode="auto">
          <a:xfrm>
            <a:off x="311150" y="4328419"/>
            <a:ext cx="7886478" cy="415498"/>
          </a:xfrm>
          <a:prstGeom prst="rect">
            <a:avLst/>
          </a:prstGeom>
          <a:noFill/>
          <a:ln w="9525">
            <a:noFill/>
            <a:miter lim="800000"/>
            <a:headEnd/>
            <a:tailEnd/>
          </a:ln>
        </p:spPr>
        <p:txBody>
          <a:bodyPr wrap="square" lIns="0" tIns="0" rIns="0" bIns="0">
            <a:spAutoFit/>
          </a:bodyPr>
          <a:lstStyle/>
          <a:p>
            <a:r>
              <a:rPr lang="en-US" altLang="en-US" sz="900" b="1" dirty="0">
                <a:latin typeface="Arial" panose="020B0604020202020204" pitchFamily="34" charset="0"/>
                <a:cs typeface="Arial" panose="020B0604020202020204" pitchFamily="34" charset="0"/>
              </a:rPr>
              <a:t>Principal Office: </a:t>
            </a:r>
            <a:r>
              <a:rPr lang="en-US" altLang="en-US" sz="900" b="1" dirty="0" err="1">
                <a:latin typeface="Arial" panose="020B0604020202020204" pitchFamily="34" charset="0"/>
                <a:cs typeface="Arial" panose="020B0604020202020204" pitchFamily="34" charset="0"/>
              </a:rPr>
              <a:t>Calton</a:t>
            </a:r>
            <a:r>
              <a:rPr lang="en-US" altLang="en-US" sz="900" b="1" dirty="0">
                <a:latin typeface="Arial" panose="020B0604020202020204" pitchFamily="34" charset="0"/>
                <a:cs typeface="Arial" panose="020B0604020202020204" pitchFamily="34" charset="0"/>
              </a:rPr>
              <a:t> Square, 1 Greenside Row,				        780 Third Avenue, 43</a:t>
            </a:r>
            <a:r>
              <a:rPr lang="en-US" altLang="en-US" sz="900" b="1" baseline="30000" dirty="0">
                <a:latin typeface="Arial" panose="020B0604020202020204" pitchFamily="34" charset="0"/>
                <a:cs typeface="Arial" panose="020B0604020202020204" pitchFamily="34" charset="0"/>
              </a:rPr>
              <a:t>rd</a:t>
            </a:r>
            <a:r>
              <a:rPr lang="en-US" altLang="en-US" sz="900" b="1" dirty="0">
                <a:latin typeface="Arial" panose="020B0604020202020204" pitchFamily="34" charset="0"/>
                <a:cs typeface="Arial" panose="020B0604020202020204" pitchFamily="34" charset="0"/>
              </a:rPr>
              <a:t> Floor, New York, NY 10017</a:t>
            </a:r>
          </a:p>
          <a:p>
            <a:r>
              <a:rPr lang="en-US" altLang="en-US" sz="900" b="1" dirty="0">
                <a:latin typeface="Arial" panose="020B0604020202020204" pitchFamily="34" charset="0"/>
                <a:cs typeface="Arial" panose="020B0604020202020204" pitchFamily="34" charset="0"/>
              </a:rPr>
              <a:t>Edinburgh EH1 3AN, Scotland						        Telephone: (212) 319 4633 bailliegifford.com</a:t>
            </a:r>
          </a:p>
          <a:p>
            <a:pPr>
              <a:spcAft>
                <a:spcPts val="300"/>
              </a:spcAft>
            </a:pPr>
            <a:r>
              <a:rPr lang="en-US" altLang="en-US" sz="900" b="1" dirty="0">
                <a:latin typeface="Arial" panose="020B0604020202020204" pitchFamily="34" charset="0"/>
                <a:cs typeface="Arial" panose="020B0604020202020204" pitchFamily="34" charset="0"/>
              </a:rPr>
              <a:t>Telephone: +44 (0) 131 275 2000 bailliegifford.com</a:t>
            </a:r>
          </a:p>
        </p:txBody>
      </p:sp>
    </p:spTree>
    <p:extLst>
      <p:ext uri="{BB962C8B-B14F-4D97-AF65-F5344CB8AC3E}">
        <p14:creationId xmlns:p14="http://schemas.microsoft.com/office/powerpoint/2010/main" val="98322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045D-17D5-934F-96D3-E42923565CA8}"/>
              </a:ext>
            </a:extLst>
          </p:cNvPr>
          <p:cNvSpPr>
            <a:spLocks noGrp="1"/>
          </p:cNvSpPr>
          <p:nvPr>
            <p:ph type="title"/>
          </p:nvPr>
        </p:nvSpPr>
        <p:spPr/>
        <p:txBody>
          <a:bodyPr/>
          <a:lstStyle/>
          <a:p>
            <a:r>
              <a:rPr lang="en-US" dirty="0"/>
              <a:t>Emerging Markets matter – more than the MSCI thinks</a:t>
            </a:r>
          </a:p>
        </p:txBody>
      </p:sp>
      <p:sp>
        <p:nvSpPr>
          <p:cNvPr id="3" name="Content Placeholder 2">
            <a:extLst>
              <a:ext uri="{FF2B5EF4-FFF2-40B4-BE49-F238E27FC236}">
                <a16:creationId xmlns:a16="http://schemas.microsoft.com/office/drawing/2014/main" id="{F5A07681-6E8E-9F4D-82FE-7EAF2B186648}"/>
              </a:ext>
            </a:extLst>
          </p:cNvPr>
          <p:cNvSpPr>
            <a:spLocks noGrp="1"/>
          </p:cNvSpPr>
          <p:nvPr>
            <p:ph idx="1"/>
          </p:nvPr>
        </p:nvSpPr>
        <p:spPr/>
        <p:txBody>
          <a:bodyPr>
            <a:normAutofit/>
          </a:bodyPr>
          <a:lstStyle/>
          <a:p>
            <a:endParaRPr lang="en-US" dirty="0"/>
          </a:p>
          <a:p>
            <a:endParaRPr lang="en-US" dirty="0"/>
          </a:p>
        </p:txBody>
      </p:sp>
      <p:sp>
        <p:nvSpPr>
          <p:cNvPr id="4" name="Footer Placeholder 3">
            <a:extLst>
              <a:ext uri="{FF2B5EF4-FFF2-40B4-BE49-F238E27FC236}">
                <a16:creationId xmlns:a16="http://schemas.microsoft.com/office/drawing/2014/main" id="{38FF22C5-C06C-614C-A71D-6E31197F0D79}"/>
              </a:ext>
            </a:extLst>
          </p:cNvPr>
          <p:cNvSpPr>
            <a:spLocks noGrp="1"/>
          </p:cNvSpPr>
          <p:nvPr>
            <p:ph type="ftr" sz="quarter" idx="4294967295"/>
          </p:nvPr>
        </p:nvSpPr>
        <p:spPr>
          <a:xfrm>
            <a:off x="5275978" y="4077656"/>
            <a:ext cx="3086100" cy="171207"/>
          </a:xfrm>
          <a:prstGeom prst="rect">
            <a:avLst/>
          </a:prstGeom>
        </p:spPr>
        <p:txBody>
          <a:bodyPr/>
          <a:lstStyle/>
          <a:p>
            <a:r>
              <a:rPr lang="en-US" dirty="0">
                <a:solidFill>
                  <a:srgbClr val="FFFAEA"/>
                </a:solidFill>
              </a:rPr>
              <a:t>Presentation.</a:t>
            </a:r>
          </a:p>
        </p:txBody>
      </p:sp>
      <p:sp>
        <p:nvSpPr>
          <p:cNvPr id="5" name="Slide Number Placeholder 4">
            <a:extLst>
              <a:ext uri="{FF2B5EF4-FFF2-40B4-BE49-F238E27FC236}">
                <a16:creationId xmlns:a16="http://schemas.microsoft.com/office/drawing/2014/main" id="{78BFACD6-C157-D84A-BFDB-5E1CF8C2DDD9}"/>
              </a:ext>
            </a:extLst>
          </p:cNvPr>
          <p:cNvSpPr>
            <a:spLocks noGrp="1"/>
          </p:cNvSpPr>
          <p:nvPr>
            <p:ph type="sldNum" sz="quarter" idx="12"/>
          </p:nvPr>
        </p:nvSpPr>
        <p:spPr/>
        <p:txBody>
          <a:bodyPr/>
          <a:lstStyle/>
          <a:p>
            <a:fld id="{E7DA403B-284C-C74E-9201-DA8875295FD6}" type="slidenum">
              <a:rPr lang="en-US" smtClean="0"/>
              <a:t>5</a:t>
            </a:fld>
            <a:endParaRPr lang="en-US"/>
          </a:p>
        </p:txBody>
      </p:sp>
      <p:sp>
        <p:nvSpPr>
          <p:cNvPr id="8" name="Rectangle 7">
            <a:extLst>
              <a:ext uri="{FF2B5EF4-FFF2-40B4-BE49-F238E27FC236}">
                <a16:creationId xmlns:a16="http://schemas.microsoft.com/office/drawing/2014/main" id="{E4A5E4BF-0FEE-DF42-8942-017967F6D107}"/>
              </a:ext>
            </a:extLst>
          </p:cNvPr>
          <p:cNvSpPr>
            <a:spLocks noChangeArrowheads="1"/>
          </p:cNvSpPr>
          <p:nvPr/>
        </p:nvSpPr>
        <p:spPr bwMode="auto">
          <a:xfrm rot="16200000">
            <a:off x="7683614" y="3376801"/>
            <a:ext cx="2082237" cy="165036"/>
          </a:xfrm>
          <a:prstGeom prst="rect">
            <a:avLst/>
          </a:prstGeom>
          <a:noFill/>
          <a:ln w="9525">
            <a:noFill/>
            <a:miter lim="800000"/>
            <a:headEnd/>
            <a:tailEnd/>
          </a:ln>
        </p:spPr>
        <p:txBody>
          <a:bodyPr wrap="square" lIns="36000" tIns="36000" rIns="36000" bIns="36000" anchor="ctr" anchorCtr="0">
            <a:spAutoFit/>
          </a:bodyPr>
          <a:lstStyle/>
          <a:p>
            <a:pPr eaLnBrk="1" hangingPunct="1"/>
            <a:r>
              <a:rPr lang="en-GB" sz="600" dirty="0">
                <a:solidFill>
                  <a:srgbClr val="FFFAEA"/>
                </a:solidFill>
              </a:rPr>
              <a:t>© Image credits 6pt Arial and always rotated 90 degrees</a:t>
            </a:r>
          </a:p>
        </p:txBody>
      </p:sp>
      <p:pic>
        <p:nvPicPr>
          <p:cNvPr id="10" name="Picture 9" descr="Icon&#10;&#10;Description automatically generated with medium confidence">
            <a:extLst>
              <a:ext uri="{FF2B5EF4-FFF2-40B4-BE49-F238E27FC236}">
                <a16:creationId xmlns:a16="http://schemas.microsoft.com/office/drawing/2014/main" id="{F05C2174-4F84-7103-BBC5-E9A2E4FCD0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80" t="16887" r="16178" b="43693"/>
          <a:stretch/>
        </p:blipFill>
        <p:spPr>
          <a:xfrm>
            <a:off x="1071221" y="828912"/>
            <a:ext cx="6781577" cy="2143873"/>
          </a:xfrm>
          <a:prstGeom prst="rect">
            <a:avLst/>
          </a:prstGeom>
          <a:noFill/>
        </p:spPr>
      </p:pic>
      <p:sp>
        <p:nvSpPr>
          <p:cNvPr id="11" name="TextBox 10">
            <a:extLst>
              <a:ext uri="{FF2B5EF4-FFF2-40B4-BE49-F238E27FC236}">
                <a16:creationId xmlns:a16="http://schemas.microsoft.com/office/drawing/2014/main" id="{4641D25F-D234-7EE4-34B2-BE744026C361}"/>
              </a:ext>
            </a:extLst>
          </p:cNvPr>
          <p:cNvSpPr txBox="1"/>
          <p:nvPr/>
        </p:nvSpPr>
        <p:spPr>
          <a:xfrm>
            <a:off x="935970" y="2972785"/>
            <a:ext cx="2090122" cy="615553"/>
          </a:xfrm>
          <a:prstGeom prst="rect">
            <a:avLst/>
          </a:prstGeom>
          <a:noFill/>
        </p:spPr>
        <p:txBody>
          <a:bodyPr wrap="square" lIns="0" tIns="0" rIns="0" bIns="0" rtlCol="0">
            <a:spAutoFit/>
          </a:bodyPr>
          <a:lstStyle/>
          <a:p>
            <a:pPr algn="ctr"/>
            <a:r>
              <a:rPr lang="en-GB" sz="2000" b="1" dirty="0"/>
              <a:t>of the world’s population</a:t>
            </a:r>
            <a:r>
              <a:rPr lang="en-GB" sz="1200" b="1" baseline="30000" dirty="0"/>
              <a:t>1</a:t>
            </a:r>
            <a:endParaRPr lang="en-GB" sz="2000" b="1" baseline="30000" dirty="0"/>
          </a:p>
        </p:txBody>
      </p:sp>
      <p:sp>
        <p:nvSpPr>
          <p:cNvPr id="12" name="TextBox 11">
            <a:extLst>
              <a:ext uri="{FF2B5EF4-FFF2-40B4-BE49-F238E27FC236}">
                <a16:creationId xmlns:a16="http://schemas.microsoft.com/office/drawing/2014/main" id="{887F3DE6-930C-E26A-E2E2-9BBDFAB45618}"/>
              </a:ext>
            </a:extLst>
          </p:cNvPr>
          <p:cNvSpPr txBox="1"/>
          <p:nvPr/>
        </p:nvSpPr>
        <p:spPr>
          <a:xfrm>
            <a:off x="3351268" y="2972785"/>
            <a:ext cx="2090122" cy="615553"/>
          </a:xfrm>
          <a:prstGeom prst="rect">
            <a:avLst/>
          </a:prstGeom>
          <a:noFill/>
        </p:spPr>
        <p:txBody>
          <a:bodyPr wrap="square" lIns="0" tIns="0" rIns="0" bIns="0" rtlCol="0">
            <a:spAutoFit/>
          </a:bodyPr>
          <a:lstStyle/>
          <a:p>
            <a:pPr algn="ctr"/>
            <a:r>
              <a:rPr lang="en-US" sz="2000" b="1" dirty="0"/>
              <a:t>share of </a:t>
            </a:r>
          </a:p>
          <a:p>
            <a:pPr algn="ctr"/>
            <a:r>
              <a:rPr lang="en-US" sz="2000" b="1" dirty="0"/>
              <a:t>global GDP</a:t>
            </a:r>
            <a:r>
              <a:rPr lang="en-US" sz="1050" b="1" baseline="30000" dirty="0"/>
              <a:t>2</a:t>
            </a:r>
            <a:r>
              <a:rPr lang="en-GB" sz="2000" b="1" dirty="0"/>
              <a:t> </a:t>
            </a:r>
          </a:p>
        </p:txBody>
      </p:sp>
      <p:sp>
        <p:nvSpPr>
          <p:cNvPr id="13" name="TextBox 12">
            <a:extLst>
              <a:ext uri="{FF2B5EF4-FFF2-40B4-BE49-F238E27FC236}">
                <a16:creationId xmlns:a16="http://schemas.microsoft.com/office/drawing/2014/main" id="{7F391E72-F70F-A4EA-88B5-E90AB2A1E897}"/>
              </a:ext>
            </a:extLst>
          </p:cNvPr>
          <p:cNvSpPr txBox="1"/>
          <p:nvPr/>
        </p:nvSpPr>
        <p:spPr>
          <a:xfrm>
            <a:off x="5794485" y="2972785"/>
            <a:ext cx="2090122" cy="615553"/>
          </a:xfrm>
          <a:prstGeom prst="rect">
            <a:avLst/>
          </a:prstGeom>
          <a:noFill/>
        </p:spPr>
        <p:txBody>
          <a:bodyPr wrap="square" lIns="0" tIns="0" rIns="0" bIns="0" rtlCol="0">
            <a:spAutoFit/>
          </a:bodyPr>
          <a:lstStyle/>
          <a:p>
            <a:pPr algn="ctr"/>
            <a:r>
              <a:rPr lang="en-US" sz="2000" b="1" dirty="0"/>
              <a:t>of MSCI’s </a:t>
            </a:r>
            <a:br>
              <a:rPr lang="en-US" sz="2000" b="1" dirty="0"/>
            </a:br>
            <a:r>
              <a:rPr lang="en-US" sz="2000" b="1" dirty="0"/>
              <a:t>global index</a:t>
            </a:r>
            <a:r>
              <a:rPr lang="en-US" sz="1050" b="1" baseline="30000" dirty="0"/>
              <a:t>3</a:t>
            </a:r>
            <a:r>
              <a:rPr lang="en-GB" sz="2000" b="1" dirty="0"/>
              <a:t> </a:t>
            </a:r>
          </a:p>
        </p:txBody>
      </p:sp>
      <p:sp>
        <p:nvSpPr>
          <p:cNvPr id="14" name="TextBox 13">
            <a:extLst>
              <a:ext uri="{FF2B5EF4-FFF2-40B4-BE49-F238E27FC236}">
                <a16:creationId xmlns:a16="http://schemas.microsoft.com/office/drawing/2014/main" id="{EF07E206-9F22-711D-27E8-33EB9B108BE3}"/>
              </a:ext>
            </a:extLst>
          </p:cNvPr>
          <p:cNvSpPr txBox="1"/>
          <p:nvPr/>
        </p:nvSpPr>
        <p:spPr>
          <a:xfrm>
            <a:off x="1416708" y="1580172"/>
            <a:ext cx="1124965" cy="523220"/>
          </a:xfrm>
          <a:prstGeom prst="rect">
            <a:avLst/>
          </a:prstGeom>
          <a:noFill/>
        </p:spPr>
        <p:txBody>
          <a:bodyPr wrap="square">
            <a:spAutoFit/>
          </a:bodyPr>
          <a:lstStyle/>
          <a:p>
            <a:pPr algn="ctr"/>
            <a:r>
              <a:rPr lang="en-GB" sz="2800" b="1" dirty="0">
                <a:solidFill>
                  <a:schemeClr val="bg1"/>
                </a:solidFill>
              </a:rPr>
              <a:t>&gt;50</a:t>
            </a:r>
            <a:r>
              <a:rPr lang="en-GB" b="1" dirty="0">
                <a:solidFill>
                  <a:schemeClr val="bg1"/>
                </a:solidFill>
              </a:rPr>
              <a:t>%</a:t>
            </a:r>
            <a:r>
              <a:rPr lang="en-GB" sz="1600" b="1" dirty="0">
                <a:solidFill>
                  <a:schemeClr val="bg1"/>
                </a:solidFill>
              </a:rPr>
              <a:t> </a:t>
            </a:r>
            <a:endParaRPr lang="en-US" sz="1600" dirty="0">
              <a:solidFill>
                <a:schemeClr val="bg1"/>
              </a:solidFill>
            </a:endParaRPr>
          </a:p>
        </p:txBody>
      </p:sp>
      <p:sp>
        <p:nvSpPr>
          <p:cNvPr id="15" name="TextBox 14">
            <a:extLst>
              <a:ext uri="{FF2B5EF4-FFF2-40B4-BE49-F238E27FC236}">
                <a16:creationId xmlns:a16="http://schemas.microsoft.com/office/drawing/2014/main" id="{A1F2BD82-57B2-B510-B035-20DEEED60329}"/>
              </a:ext>
            </a:extLst>
          </p:cNvPr>
          <p:cNvSpPr txBox="1"/>
          <p:nvPr/>
        </p:nvSpPr>
        <p:spPr>
          <a:xfrm>
            <a:off x="3896452" y="1580172"/>
            <a:ext cx="1043001" cy="523220"/>
          </a:xfrm>
          <a:prstGeom prst="rect">
            <a:avLst/>
          </a:prstGeom>
          <a:noFill/>
        </p:spPr>
        <p:txBody>
          <a:bodyPr wrap="square">
            <a:spAutoFit/>
          </a:bodyPr>
          <a:lstStyle/>
          <a:p>
            <a:pPr algn="ctr"/>
            <a:r>
              <a:rPr lang="en-GB" sz="2800" b="1" dirty="0">
                <a:solidFill>
                  <a:schemeClr val="bg1"/>
                </a:solidFill>
              </a:rPr>
              <a:t>&gt;30</a:t>
            </a:r>
            <a:r>
              <a:rPr lang="en-GB" b="1" dirty="0">
                <a:solidFill>
                  <a:schemeClr val="bg1"/>
                </a:solidFill>
              </a:rPr>
              <a:t>%</a:t>
            </a:r>
            <a:r>
              <a:rPr lang="en-GB" sz="1600" b="1" dirty="0">
                <a:solidFill>
                  <a:schemeClr val="bg1"/>
                </a:solidFill>
              </a:rPr>
              <a:t> </a:t>
            </a:r>
            <a:endParaRPr lang="en-US" sz="1600" dirty="0">
              <a:solidFill>
                <a:schemeClr val="bg1"/>
              </a:solidFill>
            </a:endParaRPr>
          </a:p>
        </p:txBody>
      </p:sp>
      <p:sp>
        <p:nvSpPr>
          <p:cNvPr id="16" name="TextBox 15">
            <a:extLst>
              <a:ext uri="{FF2B5EF4-FFF2-40B4-BE49-F238E27FC236}">
                <a16:creationId xmlns:a16="http://schemas.microsoft.com/office/drawing/2014/main" id="{4B75213D-8245-642E-9FF7-E57A959C1EA1}"/>
              </a:ext>
            </a:extLst>
          </p:cNvPr>
          <p:cNvSpPr txBox="1"/>
          <p:nvPr/>
        </p:nvSpPr>
        <p:spPr>
          <a:xfrm>
            <a:off x="6311563" y="1580172"/>
            <a:ext cx="1060393" cy="523220"/>
          </a:xfrm>
          <a:prstGeom prst="rect">
            <a:avLst/>
          </a:prstGeom>
          <a:noFill/>
        </p:spPr>
        <p:txBody>
          <a:bodyPr wrap="square">
            <a:spAutoFit/>
          </a:bodyPr>
          <a:lstStyle/>
          <a:p>
            <a:pPr algn="ctr"/>
            <a:r>
              <a:rPr lang="en-GB" sz="2800" b="1" dirty="0">
                <a:solidFill>
                  <a:schemeClr val="bg1"/>
                </a:solidFill>
              </a:rPr>
              <a:t>&lt;10</a:t>
            </a:r>
            <a:r>
              <a:rPr lang="en-GB" b="1" dirty="0">
                <a:solidFill>
                  <a:schemeClr val="bg1"/>
                </a:solidFill>
              </a:rPr>
              <a:t>%</a:t>
            </a:r>
            <a:r>
              <a:rPr lang="en-GB" sz="1400" b="1" dirty="0">
                <a:solidFill>
                  <a:schemeClr val="bg1"/>
                </a:solidFill>
              </a:rPr>
              <a:t> </a:t>
            </a:r>
            <a:endParaRPr lang="en-US" sz="1400" dirty="0">
              <a:solidFill>
                <a:schemeClr val="bg1"/>
              </a:solidFill>
            </a:endParaRPr>
          </a:p>
        </p:txBody>
      </p:sp>
      <p:sp>
        <p:nvSpPr>
          <p:cNvPr id="17" name="Oval 16">
            <a:extLst>
              <a:ext uri="{FF2B5EF4-FFF2-40B4-BE49-F238E27FC236}">
                <a16:creationId xmlns:a16="http://schemas.microsoft.com/office/drawing/2014/main" id="{E525FF72-383F-2488-62C1-F1642BB58130}"/>
              </a:ext>
            </a:extLst>
          </p:cNvPr>
          <p:cNvSpPr/>
          <p:nvPr/>
        </p:nvSpPr>
        <p:spPr>
          <a:xfrm>
            <a:off x="1230917" y="1120092"/>
            <a:ext cx="1500228" cy="1500228"/>
          </a:xfrm>
          <a:prstGeom prst="ellipse">
            <a:avLst/>
          </a:prstGeom>
          <a:no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18" name="Oval 17">
            <a:extLst>
              <a:ext uri="{FF2B5EF4-FFF2-40B4-BE49-F238E27FC236}">
                <a16:creationId xmlns:a16="http://schemas.microsoft.com/office/drawing/2014/main" id="{52A389C9-8974-E076-0B41-01C6B98B4672}"/>
              </a:ext>
            </a:extLst>
          </p:cNvPr>
          <p:cNvSpPr/>
          <p:nvPr/>
        </p:nvSpPr>
        <p:spPr>
          <a:xfrm>
            <a:off x="3664401" y="1120092"/>
            <a:ext cx="1500228" cy="1500228"/>
          </a:xfrm>
          <a:prstGeom prst="ellipse">
            <a:avLst/>
          </a:prstGeom>
          <a:no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3C5CD194-FB3A-2E16-9920-111C89F7C7AE}"/>
              </a:ext>
            </a:extLst>
          </p:cNvPr>
          <p:cNvSpPr/>
          <p:nvPr/>
        </p:nvSpPr>
        <p:spPr>
          <a:xfrm>
            <a:off x="6038892" y="1120092"/>
            <a:ext cx="1500228" cy="1500228"/>
          </a:xfrm>
          <a:prstGeom prst="ellipse">
            <a:avLst/>
          </a:prstGeom>
          <a:no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D5093490-7A75-5472-06AD-5C3F1A5B8A11}"/>
              </a:ext>
            </a:extLst>
          </p:cNvPr>
          <p:cNvSpPr/>
          <p:nvPr/>
        </p:nvSpPr>
        <p:spPr>
          <a:xfrm>
            <a:off x="359553" y="4146495"/>
            <a:ext cx="7073798" cy="584775"/>
          </a:xfrm>
          <a:prstGeom prst="rect">
            <a:avLst/>
          </a:prstGeom>
          <a:noFill/>
        </p:spPr>
        <p:txBody>
          <a:bodyPr wrap="square" lIns="0">
            <a:spAutoFit/>
          </a:bodyPr>
          <a:lstStyle/>
          <a:p>
            <a:r>
              <a:rPr lang="en-GB" sz="800" baseline="30000" dirty="0">
                <a:latin typeface="Arial" panose="020B0604020202020204" pitchFamily="34" charset="0"/>
                <a:cs typeface="Arial" panose="020B0604020202020204" pitchFamily="34" charset="0"/>
              </a:rPr>
              <a:t>1</a:t>
            </a:r>
            <a:r>
              <a:rPr lang="en-GB" sz="800" dirty="0">
                <a:latin typeface="Arial" panose="020B0604020202020204" pitchFamily="34" charset="0"/>
                <a:cs typeface="Arial" panose="020B0604020202020204" pitchFamily="34" charset="0"/>
              </a:rPr>
              <a:t>United Nations, Population Division, Department of Economic and Social Affairs</a:t>
            </a:r>
          </a:p>
          <a:p>
            <a:r>
              <a:rPr lang="en-GB" sz="800" baseline="30000" dirty="0">
                <a:latin typeface="Arial" panose="020B0604020202020204" pitchFamily="34" charset="0"/>
                <a:cs typeface="Arial" panose="020B0604020202020204" pitchFamily="34" charset="0"/>
              </a:rPr>
              <a:t>2</a:t>
            </a:r>
            <a:r>
              <a:rPr lang="en-GB" sz="800" dirty="0">
                <a:latin typeface="Arial" panose="020B0604020202020204" pitchFamily="34" charset="0"/>
                <a:cs typeface="Arial" panose="020B0604020202020204" pitchFamily="34" charset="0"/>
              </a:rPr>
              <a:t>The World Bank, World Development Indicators</a:t>
            </a:r>
          </a:p>
          <a:p>
            <a:r>
              <a:rPr lang="en-GB" sz="800" baseline="30000" dirty="0">
                <a:latin typeface="Arial" panose="020B0604020202020204" pitchFamily="34" charset="0"/>
                <a:cs typeface="Arial" panose="020B0604020202020204" pitchFamily="34" charset="0"/>
              </a:rPr>
              <a:t>3</a:t>
            </a:r>
            <a:r>
              <a:rPr lang="en-GB" sz="800" dirty="0">
                <a:latin typeface="Arial" panose="020B0604020202020204" pitchFamily="34" charset="0"/>
                <a:cs typeface="Arial" panose="020B0604020202020204" pitchFamily="34" charset="0"/>
              </a:rPr>
              <a:t>Bloomberg</a:t>
            </a:r>
            <a:br>
              <a:rPr lang="en-GB" dirty="0"/>
            </a:br>
            <a:endParaRPr lang="en-GB" sz="800" dirty="0"/>
          </a:p>
        </p:txBody>
      </p:sp>
    </p:spTree>
    <p:extLst>
      <p:ext uri="{BB962C8B-B14F-4D97-AF65-F5344CB8AC3E}">
        <p14:creationId xmlns:p14="http://schemas.microsoft.com/office/powerpoint/2010/main" val="1239853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A7A14-4452-764B-8ECC-FE86DDD1E674}"/>
              </a:ext>
            </a:extLst>
          </p:cNvPr>
          <p:cNvSpPr>
            <a:spLocks noGrp="1"/>
          </p:cNvSpPr>
          <p:nvPr>
            <p:ph type="title"/>
          </p:nvPr>
        </p:nvSpPr>
        <p:spPr>
          <a:xfrm>
            <a:off x="306000" y="127554"/>
            <a:ext cx="8586000" cy="390390"/>
          </a:xfrm>
        </p:spPr>
        <p:txBody>
          <a:bodyPr>
            <a:normAutofit fontScale="90000"/>
          </a:bodyPr>
          <a:lstStyle/>
          <a:p>
            <a:pPr>
              <a:lnSpc>
                <a:spcPts val="3000"/>
              </a:lnSpc>
            </a:pPr>
            <a:r>
              <a:rPr lang="en-GB" sz="2900" spc="-30" dirty="0">
                <a:solidFill>
                  <a:srgbClr val="000000"/>
                </a:solidFill>
                <a:effectLst/>
                <a:latin typeface="+mj-lt"/>
                <a:ea typeface="Calibri" panose="020F0502020204030204" pitchFamily="34" charset="0"/>
                <a:cs typeface="Arial" panose="020B0604020202020204" pitchFamily="34" charset="0"/>
              </a:rPr>
              <a:t>A disappointing decade</a:t>
            </a:r>
            <a:br>
              <a:rPr lang="en-GB" sz="1800" spc="-30" dirty="0">
                <a:solidFill>
                  <a:srgbClr val="000000"/>
                </a:solidFill>
                <a:effectLst/>
                <a:latin typeface="HelveticaNeue LT 75 Bold" panose="020B0804020202020204" pitchFamily="34" charset="0"/>
                <a:ea typeface="Calibri" panose="020F0502020204030204" pitchFamily="34" charset="0"/>
                <a:cs typeface="Arial" panose="020B0604020202020204" pitchFamily="34" charset="0"/>
              </a:rPr>
            </a:br>
            <a:r>
              <a:rPr lang="en-US" sz="1800" i="1" dirty="0">
                <a:effectLst/>
                <a:ea typeface="Times New Roman" panose="02020603050405020304" pitchFamily="18" charset="0"/>
              </a:rPr>
              <a:t>… but still valuable over the long-run</a:t>
            </a:r>
            <a:endParaRPr lang="en-US" dirty="0"/>
          </a:p>
        </p:txBody>
      </p:sp>
      <p:sp>
        <p:nvSpPr>
          <p:cNvPr id="5" name="Slide Number Placeholder 4">
            <a:extLst>
              <a:ext uri="{FF2B5EF4-FFF2-40B4-BE49-F238E27FC236}">
                <a16:creationId xmlns:a16="http://schemas.microsoft.com/office/drawing/2014/main" id="{3D5143A7-791F-954E-91CD-3DA7B3B75B3E}"/>
              </a:ext>
            </a:extLst>
          </p:cNvPr>
          <p:cNvSpPr>
            <a:spLocks noGrp="1"/>
          </p:cNvSpPr>
          <p:nvPr>
            <p:ph type="sldNum" sz="quarter" idx="12"/>
          </p:nvPr>
        </p:nvSpPr>
        <p:spPr/>
        <p:txBody>
          <a:bodyPr/>
          <a:lstStyle/>
          <a:p>
            <a:fld id="{E7DA403B-284C-C74E-9201-DA8875295FD6}" type="slidenum">
              <a:rPr lang="en-US" smtClean="0"/>
              <a:t>6</a:t>
            </a:fld>
            <a:endParaRPr lang="en-US"/>
          </a:p>
        </p:txBody>
      </p:sp>
      <p:graphicFrame>
        <p:nvGraphicFramePr>
          <p:cNvPr id="13" name="Object 12">
            <a:extLst>
              <a:ext uri="{FF2B5EF4-FFF2-40B4-BE49-F238E27FC236}">
                <a16:creationId xmlns:a16="http://schemas.microsoft.com/office/drawing/2014/main" id="{5E522D34-91F9-A1A6-8418-9BC14B4841B3}"/>
              </a:ext>
            </a:extLst>
          </p:cNvPr>
          <p:cNvGraphicFramePr>
            <a:graphicFrameLocks noChangeAspect="1"/>
          </p:cNvGraphicFramePr>
          <p:nvPr>
            <p:extLst>
              <p:ext uri="{D42A27DB-BD31-4B8C-83A1-F6EECF244321}">
                <p14:modId xmlns:p14="http://schemas.microsoft.com/office/powerpoint/2010/main" val="2883982671"/>
              </p:ext>
            </p:extLst>
          </p:nvPr>
        </p:nvGraphicFramePr>
        <p:xfrm>
          <a:off x="304800" y="923925"/>
          <a:ext cx="7970838" cy="1082675"/>
        </p:xfrm>
        <a:graphic>
          <a:graphicData uri="http://schemas.openxmlformats.org/presentationml/2006/ole">
            <mc:AlternateContent xmlns:mc="http://schemas.openxmlformats.org/markup-compatibility/2006">
              <mc:Choice xmlns:v="urn:schemas-microsoft-com:vml" Requires="v">
                <p:oleObj name="Document" r:id="rId2" imgW="8920949" imgH="1210596" progId="Word.Document.12">
                  <p:embed/>
                </p:oleObj>
              </mc:Choice>
              <mc:Fallback>
                <p:oleObj name="Document" r:id="rId2" imgW="8920949" imgH="1210596" progId="Word.Document.12">
                  <p:embed/>
                  <p:pic>
                    <p:nvPicPr>
                      <p:cNvPr id="13" name="Object 12">
                        <a:extLst>
                          <a:ext uri="{FF2B5EF4-FFF2-40B4-BE49-F238E27FC236}">
                            <a16:creationId xmlns:a16="http://schemas.microsoft.com/office/drawing/2014/main" id="{5E522D34-91F9-A1A6-8418-9BC14B4841B3}"/>
                          </a:ext>
                        </a:extLst>
                      </p:cNvPr>
                      <p:cNvPicPr/>
                      <p:nvPr/>
                    </p:nvPicPr>
                    <p:blipFill>
                      <a:blip r:embed="rId3"/>
                      <a:stretch>
                        <a:fillRect/>
                      </a:stretch>
                    </p:blipFill>
                    <p:spPr>
                      <a:xfrm>
                        <a:off x="304800" y="923925"/>
                        <a:ext cx="7970838" cy="108267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4B281EB9-7DF7-5D86-7ADA-72036DD4E514}"/>
              </a:ext>
            </a:extLst>
          </p:cNvPr>
          <p:cNvSpPr txBox="1"/>
          <p:nvPr/>
        </p:nvSpPr>
        <p:spPr>
          <a:xfrm>
            <a:off x="238040" y="1889612"/>
            <a:ext cx="5196384" cy="207749"/>
          </a:xfrm>
          <a:prstGeom prst="rect">
            <a:avLst/>
          </a:prstGeom>
          <a:noFill/>
        </p:spPr>
        <p:txBody>
          <a:bodyPr wrap="square">
            <a:spAutoFit/>
          </a:bodyPr>
          <a:lstStyle/>
          <a:p>
            <a:pPr>
              <a:lnSpc>
                <a:spcPts val="900"/>
              </a:lnSpc>
            </a:pP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As at 30 </a:t>
            </a:r>
            <a:r>
              <a:rPr lang="en-GB" sz="800" dirty="0">
                <a:solidFill>
                  <a:srgbClr val="000000"/>
                </a:solidFill>
                <a:latin typeface="Arial" panose="020B0604020202020204" pitchFamily="34" charset="0"/>
                <a:ea typeface="Calibri" panose="020F0502020204030204" pitchFamily="34" charset="0"/>
                <a:cs typeface="Arial" panose="020B0604020202020204" pitchFamily="34" charset="0"/>
              </a:rPr>
              <a:t>September</a:t>
            </a: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2023</a:t>
            </a:r>
            <a:r>
              <a:rPr lang="en-GB" sz="800" dirty="0">
                <a:solidFill>
                  <a:srgbClr val="000000"/>
                </a:solidFill>
                <a:effectLst/>
                <a:latin typeface="HelveticaNeue LT 45 Light" panose="020B0404020002020204" pitchFamily="34" charset="0"/>
                <a:ea typeface="Calibri" panose="020F0502020204030204" pitchFamily="34" charset="0"/>
                <a:cs typeface="Arial" panose="020B0604020202020204" pitchFamily="34" charset="0"/>
              </a:rPr>
              <a:t>.</a:t>
            </a:r>
          </a:p>
        </p:txBody>
      </p:sp>
      <p:graphicFrame>
        <p:nvGraphicFramePr>
          <p:cNvPr id="21" name="Chart 20">
            <a:extLst>
              <a:ext uri="{FF2B5EF4-FFF2-40B4-BE49-F238E27FC236}">
                <a16:creationId xmlns:a16="http://schemas.microsoft.com/office/drawing/2014/main" id="{C118997C-EA02-A406-7AD2-021923AF70C4}"/>
              </a:ext>
            </a:extLst>
          </p:cNvPr>
          <p:cNvGraphicFramePr/>
          <p:nvPr>
            <p:extLst>
              <p:ext uri="{D42A27DB-BD31-4B8C-83A1-F6EECF244321}">
                <p14:modId xmlns:p14="http://schemas.microsoft.com/office/powerpoint/2010/main" val="2756344546"/>
              </p:ext>
            </p:extLst>
          </p:nvPr>
        </p:nvGraphicFramePr>
        <p:xfrm>
          <a:off x="238040" y="2325774"/>
          <a:ext cx="8289865" cy="207372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CB10FE77-2C48-B2C9-160C-2470056534C0}"/>
              </a:ext>
            </a:extLst>
          </p:cNvPr>
          <p:cNvSpPr txBox="1"/>
          <p:nvPr/>
        </p:nvSpPr>
        <p:spPr>
          <a:xfrm>
            <a:off x="238040" y="2013773"/>
            <a:ext cx="4819365" cy="304827"/>
          </a:xfrm>
          <a:prstGeom prst="rect">
            <a:avLst/>
          </a:prstGeom>
          <a:noFill/>
        </p:spPr>
        <p:txBody>
          <a:bodyPr wrap="square">
            <a:spAutoFit/>
          </a:bodyPr>
          <a:lstStyle/>
          <a:p>
            <a:pPr>
              <a:lnSpc>
                <a:spcPts val="1800"/>
              </a:lnSpc>
              <a:spcBef>
                <a:spcPts val="1135"/>
              </a:spcBef>
              <a:spcAft>
                <a:spcPts val="285"/>
              </a:spcAft>
            </a:pPr>
            <a:r>
              <a:rPr lang="en-GB" sz="1100" dirty="0">
                <a:solidFill>
                  <a:srgbClr val="000000"/>
                </a:solidFill>
                <a:effectLst/>
                <a:latin typeface="+mj-lt"/>
                <a:ea typeface="Calibri" panose="020F0502020204030204" pitchFamily="34" charset="0"/>
                <a:cs typeface="Arial" panose="020B0604020202020204" pitchFamily="34" charset="0"/>
              </a:rPr>
              <a:t>Emerging Markets vs Developed Markets</a:t>
            </a:r>
            <a:endParaRPr lang="en-GB" sz="1200" dirty="0">
              <a:solidFill>
                <a:srgbClr val="000000"/>
              </a:solidFill>
              <a:effectLst/>
              <a:latin typeface="+mj-lt"/>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A00FEA8-0B2F-F888-3D12-54570A89B1E9}"/>
              </a:ext>
            </a:extLst>
          </p:cNvPr>
          <p:cNvSpPr txBox="1"/>
          <p:nvPr/>
        </p:nvSpPr>
        <p:spPr>
          <a:xfrm>
            <a:off x="304800" y="4399498"/>
            <a:ext cx="6447419" cy="536044"/>
          </a:xfrm>
          <a:prstGeom prst="rect">
            <a:avLst/>
          </a:prstGeom>
          <a:noFill/>
        </p:spPr>
        <p:txBody>
          <a:bodyPr wrap="square">
            <a:spAutoFit/>
          </a:bodyPr>
          <a:lstStyle/>
          <a:p>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Source: </a:t>
            </a:r>
            <a:r>
              <a:rPr lang="en-GB" sz="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Longtermtrends</a:t>
            </a:r>
            <a: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MSCI. Calculated using monthly data from 31 December 1987 to 30 April 2023, in USD. </a:t>
            </a:r>
            <a:br>
              <a:rPr lang="en-GB" sz="8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GB"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All investment strategies have the potential for profit and loss.</a:t>
            </a:r>
            <a:r>
              <a:rPr lang="en-GB"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Past performance is not a guide to future returns</a:t>
            </a:r>
            <a:endParaRPr lang="en-GB" sz="85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ts val="1000"/>
              </a:lnSpc>
              <a:spcBef>
                <a:spcPts val="285"/>
              </a:spcBef>
            </a:pPr>
            <a:r>
              <a:rPr lang="en-GB" sz="1000" dirty="0">
                <a:solidFill>
                  <a:srgbClr val="000000"/>
                </a:solidFill>
                <a:effectLst/>
                <a:latin typeface="HelveticaNeue LT 55 Roman" panose="020B0604020202020204" pitchFamily="34" charset="0"/>
                <a:ea typeface="Calibri" panose="020F0502020204030204" pitchFamily="34" charset="0"/>
                <a:cs typeface="Arial" panose="020B0604020202020204" pitchFamily="34" charset="0"/>
              </a:rPr>
              <a:t>.</a:t>
            </a:r>
            <a:endParaRPr lang="en-GB" sz="850" dirty="0">
              <a:solidFill>
                <a:srgbClr val="000000"/>
              </a:solidFill>
              <a:effectLst/>
              <a:latin typeface="HelveticaNeue LT 55 Roman"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69613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DCA6E-D981-619E-F316-230F837839CA}"/>
              </a:ext>
            </a:extLst>
          </p:cNvPr>
          <p:cNvSpPr>
            <a:spLocks noGrp="1"/>
          </p:cNvSpPr>
          <p:nvPr>
            <p:ph type="title"/>
          </p:nvPr>
        </p:nvSpPr>
        <p:spPr/>
        <p:txBody>
          <a:bodyPr/>
          <a:lstStyle/>
          <a:p>
            <a:r>
              <a:rPr lang="en-GB" dirty="0"/>
              <a:t>All risk, </a:t>
            </a:r>
            <a:r>
              <a:rPr lang="en-GB"/>
              <a:t>no reward?</a:t>
            </a:r>
          </a:p>
        </p:txBody>
      </p:sp>
      <p:sp>
        <p:nvSpPr>
          <p:cNvPr id="3" name="Content Placeholder 2">
            <a:extLst>
              <a:ext uri="{FF2B5EF4-FFF2-40B4-BE49-F238E27FC236}">
                <a16:creationId xmlns:a16="http://schemas.microsoft.com/office/drawing/2014/main" id="{6D6444CE-E609-0AF0-6A74-EE2C380B822A}"/>
              </a:ext>
            </a:extLst>
          </p:cNvPr>
          <p:cNvSpPr>
            <a:spLocks noGrp="1"/>
          </p:cNvSpPr>
          <p:nvPr>
            <p:ph idx="1"/>
          </p:nvPr>
        </p:nvSpPr>
        <p:spPr>
          <a:xfrm>
            <a:off x="305998" y="959755"/>
            <a:ext cx="8585999" cy="2470510"/>
          </a:xfrm>
        </p:spPr>
        <p:txBody>
          <a:bodyPr numCol="2">
            <a:normAutofit fontScale="92500" lnSpcReduction="10000"/>
          </a:bodyPr>
          <a:lstStyle/>
          <a:p>
            <a:pPr marL="285750" indent="-285750">
              <a:lnSpc>
                <a:spcPct val="300000"/>
              </a:lnSpc>
              <a:buFont typeface="Arial" panose="020B0604020202020204" pitchFamily="34" charset="0"/>
              <a:buChar char="•"/>
            </a:pPr>
            <a:r>
              <a:rPr lang="en-GB" dirty="0"/>
              <a:t>Chinese economic challenges</a:t>
            </a:r>
          </a:p>
          <a:p>
            <a:pPr marL="285750" indent="-285750">
              <a:lnSpc>
                <a:spcPct val="300000"/>
              </a:lnSpc>
              <a:buFont typeface="Arial" panose="020B0604020202020204" pitchFamily="34" charset="0"/>
              <a:buChar char="•"/>
            </a:pPr>
            <a:r>
              <a:rPr lang="en-GB" dirty="0"/>
              <a:t>Rising interest rates</a:t>
            </a:r>
          </a:p>
          <a:p>
            <a:pPr marL="285750" indent="-285750">
              <a:lnSpc>
                <a:spcPct val="300000"/>
              </a:lnSpc>
              <a:buFont typeface="Arial" panose="020B0604020202020204" pitchFamily="34" charset="0"/>
              <a:buChar char="•"/>
            </a:pPr>
            <a:r>
              <a:rPr lang="en-GB" dirty="0"/>
              <a:t>Global recession fears</a:t>
            </a:r>
          </a:p>
          <a:p>
            <a:pPr marL="285750" indent="-285750">
              <a:lnSpc>
                <a:spcPct val="300000"/>
              </a:lnSpc>
              <a:buFont typeface="Arial" panose="020B0604020202020204" pitchFamily="34" charset="0"/>
              <a:buChar char="•"/>
            </a:pPr>
            <a:r>
              <a:rPr lang="en-GB" dirty="0"/>
              <a:t>Russia – Ukraine</a:t>
            </a:r>
          </a:p>
          <a:p>
            <a:pPr marL="285750" indent="-285750">
              <a:lnSpc>
                <a:spcPct val="300000"/>
              </a:lnSpc>
              <a:buFont typeface="Arial" panose="020B0604020202020204" pitchFamily="34" charset="0"/>
              <a:buChar char="•"/>
            </a:pPr>
            <a:r>
              <a:rPr lang="en-GB" dirty="0"/>
              <a:t>Israel – Hamas</a:t>
            </a:r>
          </a:p>
          <a:p>
            <a:pPr marL="285750" indent="-285750">
              <a:lnSpc>
                <a:spcPct val="300000"/>
              </a:lnSpc>
              <a:buFont typeface="Arial" panose="020B0604020202020204" pitchFamily="34" charset="0"/>
              <a:buChar char="•"/>
            </a:pPr>
            <a:r>
              <a:rPr lang="en-GB" dirty="0"/>
              <a:t>US – China tensions</a:t>
            </a:r>
          </a:p>
        </p:txBody>
      </p:sp>
      <p:sp>
        <p:nvSpPr>
          <p:cNvPr id="4" name="Slide Number Placeholder 3">
            <a:extLst>
              <a:ext uri="{FF2B5EF4-FFF2-40B4-BE49-F238E27FC236}">
                <a16:creationId xmlns:a16="http://schemas.microsoft.com/office/drawing/2014/main" id="{5808839C-466F-98AC-CDF9-062016777F4A}"/>
              </a:ext>
            </a:extLst>
          </p:cNvPr>
          <p:cNvSpPr>
            <a:spLocks noGrp="1"/>
          </p:cNvSpPr>
          <p:nvPr>
            <p:ph type="sldNum" sz="quarter" idx="12"/>
          </p:nvPr>
        </p:nvSpPr>
        <p:spPr/>
        <p:txBody>
          <a:bodyPr/>
          <a:lstStyle/>
          <a:p>
            <a:fld id="{E7DA403B-284C-C74E-9201-DA8875295FD6}" type="slidenum">
              <a:rPr lang="en-US" smtClean="0"/>
              <a:t>7</a:t>
            </a:fld>
            <a:endParaRPr lang="en-US" dirty="0"/>
          </a:p>
        </p:txBody>
      </p:sp>
      <p:sp>
        <p:nvSpPr>
          <p:cNvPr id="6" name="TextBox 5">
            <a:extLst>
              <a:ext uri="{FF2B5EF4-FFF2-40B4-BE49-F238E27FC236}">
                <a16:creationId xmlns:a16="http://schemas.microsoft.com/office/drawing/2014/main" id="{B33A8016-CAAA-07D6-3491-42B304F0B29F}"/>
              </a:ext>
            </a:extLst>
          </p:cNvPr>
          <p:cNvSpPr txBox="1"/>
          <p:nvPr/>
        </p:nvSpPr>
        <p:spPr>
          <a:xfrm>
            <a:off x="1966941" y="3725786"/>
            <a:ext cx="4577052" cy="369332"/>
          </a:xfrm>
          <a:prstGeom prst="rect">
            <a:avLst/>
          </a:prstGeom>
          <a:noFill/>
        </p:spPr>
        <p:txBody>
          <a:bodyPr wrap="square">
            <a:spAutoFit/>
          </a:bodyPr>
          <a:lstStyle/>
          <a:p>
            <a:pPr algn="ctr"/>
            <a:r>
              <a:rPr lang="en-GB" i="1" dirty="0"/>
              <a:t>… and the list could go on!</a:t>
            </a:r>
          </a:p>
        </p:txBody>
      </p:sp>
    </p:spTree>
    <p:extLst>
      <p:ext uri="{BB962C8B-B14F-4D97-AF65-F5344CB8AC3E}">
        <p14:creationId xmlns:p14="http://schemas.microsoft.com/office/powerpoint/2010/main" val="1653644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5B1F-B094-4E4F-AFC7-181398DC61A5}"/>
              </a:ext>
            </a:extLst>
          </p:cNvPr>
          <p:cNvSpPr>
            <a:spLocks noGrp="1"/>
          </p:cNvSpPr>
          <p:nvPr>
            <p:ph type="title"/>
          </p:nvPr>
        </p:nvSpPr>
        <p:spPr/>
        <p:txBody>
          <a:bodyPr/>
          <a:lstStyle/>
          <a:p>
            <a:r>
              <a:rPr lang="en-US" dirty="0"/>
              <a:t>The possibilist</a:t>
            </a:r>
          </a:p>
        </p:txBody>
      </p:sp>
      <p:sp>
        <p:nvSpPr>
          <p:cNvPr id="5" name="Slide Number Placeholder 4">
            <a:extLst>
              <a:ext uri="{FF2B5EF4-FFF2-40B4-BE49-F238E27FC236}">
                <a16:creationId xmlns:a16="http://schemas.microsoft.com/office/drawing/2014/main" id="{7294FF9F-6E41-BA40-9437-4416C9645B0A}"/>
              </a:ext>
            </a:extLst>
          </p:cNvPr>
          <p:cNvSpPr>
            <a:spLocks noGrp="1"/>
          </p:cNvSpPr>
          <p:nvPr>
            <p:ph type="sldNum" sz="quarter" idx="12"/>
          </p:nvPr>
        </p:nvSpPr>
        <p:spPr/>
        <p:txBody>
          <a:bodyPr/>
          <a:lstStyle/>
          <a:p>
            <a:fld id="{E7DA403B-284C-C74E-9201-DA8875295FD6}" type="slidenum">
              <a:rPr lang="en-US" smtClean="0"/>
              <a:t>8</a:t>
            </a:fld>
            <a:endParaRPr lang="en-US"/>
          </a:p>
        </p:txBody>
      </p:sp>
      <p:sp>
        <p:nvSpPr>
          <p:cNvPr id="4" name="TextBox 3">
            <a:extLst>
              <a:ext uri="{FF2B5EF4-FFF2-40B4-BE49-F238E27FC236}">
                <a16:creationId xmlns:a16="http://schemas.microsoft.com/office/drawing/2014/main" id="{BBA8EE01-1E5D-9C97-E2F0-4689AE44A113}"/>
              </a:ext>
            </a:extLst>
          </p:cNvPr>
          <p:cNvSpPr txBox="1"/>
          <p:nvPr/>
        </p:nvSpPr>
        <p:spPr>
          <a:xfrm>
            <a:off x="306000" y="863590"/>
            <a:ext cx="8155989" cy="3139321"/>
          </a:xfrm>
          <a:prstGeom prst="rect">
            <a:avLst/>
          </a:prstGeom>
          <a:noFill/>
        </p:spPr>
        <p:txBody>
          <a:bodyPr wrap="square" rtlCol="0">
            <a:spAutoFit/>
          </a:bodyPr>
          <a:lstStyle/>
          <a:p>
            <a:r>
              <a:rPr lang="en-GB" i="1" dirty="0">
                <a:latin typeface="Arial" panose="020B0604020202020204" pitchFamily="34" charset="0"/>
                <a:cs typeface="Arial" panose="020B0604020202020204" pitchFamily="34" charset="0"/>
              </a:rPr>
              <a:t>‘It’s easy to be aware of all the bad things happening in the world. It’s harder to know about the good things: billions of improvements that are never reported. </a:t>
            </a:r>
          </a:p>
          <a:p>
            <a:endParaRPr lang="en-GB" i="1" dirty="0">
              <a:latin typeface="Arial" panose="020B0604020202020204" pitchFamily="34" charset="0"/>
              <a:cs typeface="Arial" panose="020B0604020202020204" pitchFamily="34" charset="0"/>
            </a:endParaRPr>
          </a:p>
          <a:p>
            <a:r>
              <a:rPr lang="en-GB" i="1" dirty="0">
                <a:latin typeface="Arial" panose="020B0604020202020204" pitchFamily="34" charset="0"/>
                <a:cs typeface="Arial" panose="020B0604020202020204" pitchFamily="34" charset="0"/>
              </a:rPr>
              <a:t>Don’t misunderstand me , I’m not talking about some trivial positive news to supposedly balance out the negative. I’m talking about the fundamental improvements that are world-changing but are too slow, too fragmented or too small one-by-one to ever qualify as news. </a:t>
            </a:r>
          </a:p>
          <a:p>
            <a:endParaRPr lang="en-GB" i="1" dirty="0">
              <a:latin typeface="Arial" panose="020B0604020202020204" pitchFamily="34" charset="0"/>
              <a:cs typeface="Arial" panose="020B0604020202020204" pitchFamily="34" charset="0"/>
            </a:endParaRPr>
          </a:p>
          <a:p>
            <a:r>
              <a:rPr lang="en-GB" i="1" dirty="0">
                <a:latin typeface="Arial" panose="020B0604020202020204" pitchFamily="34" charset="0"/>
                <a:cs typeface="Arial" panose="020B0604020202020204" pitchFamily="34" charset="0"/>
              </a:rPr>
              <a:t>I’m talking about the secret silent miracle of human progress.’ </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Hans </a:t>
            </a:r>
            <a:r>
              <a:rPr lang="en-GB" b="1" dirty="0" err="1">
                <a:latin typeface="Arial" panose="020B0604020202020204" pitchFamily="34" charset="0"/>
                <a:cs typeface="Arial" panose="020B0604020202020204" pitchFamily="34" charset="0"/>
              </a:rPr>
              <a:t>Rosling</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Factfulness</a:t>
            </a:r>
            <a:r>
              <a:rPr lang="en-GB" b="1" dirty="0"/>
              <a:t>’</a:t>
            </a:r>
          </a:p>
        </p:txBody>
      </p:sp>
    </p:spTree>
    <p:extLst>
      <p:ext uri="{BB962C8B-B14F-4D97-AF65-F5344CB8AC3E}">
        <p14:creationId xmlns:p14="http://schemas.microsoft.com/office/powerpoint/2010/main" val="3409163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876D-2263-AC5F-69C4-673B7C797DB0}"/>
              </a:ext>
            </a:extLst>
          </p:cNvPr>
          <p:cNvSpPr>
            <a:spLocks noGrp="1"/>
          </p:cNvSpPr>
          <p:nvPr>
            <p:ph type="title"/>
          </p:nvPr>
        </p:nvSpPr>
        <p:spPr/>
        <p:txBody>
          <a:bodyPr/>
          <a:lstStyle/>
          <a:p>
            <a:r>
              <a:rPr lang="en-GB" dirty="0"/>
              <a:t>Key takeaways</a:t>
            </a:r>
          </a:p>
        </p:txBody>
      </p:sp>
      <p:sp>
        <p:nvSpPr>
          <p:cNvPr id="3" name="Content Placeholder 2">
            <a:extLst>
              <a:ext uri="{FF2B5EF4-FFF2-40B4-BE49-F238E27FC236}">
                <a16:creationId xmlns:a16="http://schemas.microsoft.com/office/drawing/2014/main" id="{9A904FB6-4274-2093-CAEF-157435179C2E}"/>
              </a:ext>
            </a:extLst>
          </p:cNvPr>
          <p:cNvSpPr>
            <a:spLocks noGrp="1"/>
          </p:cNvSpPr>
          <p:nvPr>
            <p:ph idx="1"/>
          </p:nvPr>
        </p:nvSpPr>
        <p:spPr>
          <a:xfrm>
            <a:off x="305999" y="912910"/>
            <a:ext cx="8585999" cy="3566879"/>
          </a:xfrm>
        </p:spPr>
        <p:txBody>
          <a:bodyPr/>
          <a:lstStyle/>
          <a:p>
            <a:pPr marL="342900" indent="-342900">
              <a:lnSpc>
                <a:spcPct val="200000"/>
              </a:lnSpc>
              <a:buFont typeface="Arial" panose="020B0604020202020204" pitchFamily="34" charset="0"/>
              <a:buChar char="•"/>
            </a:pPr>
            <a:r>
              <a:rPr lang="en-GB" sz="2000" b="0" dirty="0"/>
              <a:t>It </a:t>
            </a:r>
            <a:r>
              <a:rPr lang="en-GB" sz="2000" b="0" i="1" dirty="0"/>
              <a:t>is </a:t>
            </a:r>
            <a:r>
              <a:rPr lang="en-GB" sz="2000" b="0" dirty="0"/>
              <a:t>different this time</a:t>
            </a:r>
          </a:p>
          <a:p>
            <a:pPr marL="342900" indent="-342900">
              <a:lnSpc>
                <a:spcPct val="200000"/>
              </a:lnSpc>
              <a:buFont typeface="Arial" panose="020B0604020202020204" pitchFamily="34" charset="0"/>
              <a:buChar char="•"/>
            </a:pPr>
            <a:r>
              <a:rPr lang="en-GB" sz="2000" b="0" dirty="0"/>
              <a:t>Net zero underpins the next growth cycle</a:t>
            </a:r>
          </a:p>
          <a:p>
            <a:pPr marL="342900" indent="-342900">
              <a:lnSpc>
                <a:spcPct val="200000"/>
              </a:lnSpc>
              <a:buFont typeface="Arial" panose="020B0604020202020204" pitchFamily="34" charset="0"/>
              <a:buChar char="•"/>
            </a:pPr>
            <a:r>
              <a:rPr lang="en-GB" sz="2000" b="0" dirty="0"/>
              <a:t>Innovation and growth is moving beyond China</a:t>
            </a:r>
          </a:p>
          <a:p>
            <a:pPr marL="342900" indent="-342900">
              <a:lnSpc>
                <a:spcPct val="200000"/>
              </a:lnSpc>
              <a:buFont typeface="Arial" panose="020B0604020202020204" pitchFamily="34" charset="0"/>
              <a:buChar char="•"/>
            </a:pPr>
            <a:r>
              <a:rPr lang="en-GB" sz="2000" b="0" dirty="0"/>
              <a:t>Demographics are finally kicking in</a:t>
            </a:r>
          </a:p>
          <a:p>
            <a:pPr marL="342900" indent="-342900">
              <a:lnSpc>
                <a:spcPct val="200000"/>
              </a:lnSpc>
              <a:buFont typeface="Arial" panose="020B0604020202020204" pitchFamily="34" charset="0"/>
              <a:buChar char="•"/>
            </a:pPr>
            <a:r>
              <a:rPr lang="en-GB" sz="2000" b="0" dirty="0"/>
              <a:t>China is more nuanced than some headlines suggest</a:t>
            </a:r>
          </a:p>
        </p:txBody>
      </p:sp>
      <p:sp>
        <p:nvSpPr>
          <p:cNvPr id="4" name="Slide Number Placeholder 3">
            <a:extLst>
              <a:ext uri="{FF2B5EF4-FFF2-40B4-BE49-F238E27FC236}">
                <a16:creationId xmlns:a16="http://schemas.microsoft.com/office/drawing/2014/main" id="{BDD59630-ECB4-FE4C-F631-129436528C07}"/>
              </a:ext>
            </a:extLst>
          </p:cNvPr>
          <p:cNvSpPr>
            <a:spLocks noGrp="1"/>
          </p:cNvSpPr>
          <p:nvPr>
            <p:ph type="sldNum" sz="quarter" idx="12"/>
          </p:nvPr>
        </p:nvSpPr>
        <p:spPr/>
        <p:txBody>
          <a:bodyPr/>
          <a:lstStyle/>
          <a:p>
            <a:fld id="{E7DA403B-284C-C74E-9201-DA8875295FD6}" type="slidenum">
              <a:rPr lang="en-US" smtClean="0"/>
              <a:t>9</a:t>
            </a:fld>
            <a:endParaRPr lang="en-US" dirty="0"/>
          </a:p>
        </p:txBody>
      </p:sp>
      <p:pic>
        <p:nvPicPr>
          <p:cNvPr id="5" name="Picture 4" descr="A picture containing outdoor, sky, building&#10;&#10;Description automatically generated">
            <a:extLst>
              <a:ext uri="{FF2B5EF4-FFF2-40B4-BE49-F238E27FC236}">
                <a16:creationId xmlns:a16="http://schemas.microsoft.com/office/drawing/2014/main" id="{AD2F92B5-B248-2240-EFF4-0C068FCE7B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4764" y="417775"/>
            <a:ext cx="2107234" cy="4214948"/>
          </a:xfrm>
          <a:prstGeom prst="rect">
            <a:avLst/>
          </a:prstGeom>
        </p:spPr>
      </p:pic>
    </p:spTree>
    <p:extLst>
      <p:ext uri="{BB962C8B-B14F-4D97-AF65-F5344CB8AC3E}">
        <p14:creationId xmlns:p14="http://schemas.microsoft.com/office/powerpoint/2010/main" val="2854156640"/>
      </p:ext>
    </p:extLst>
  </p:cSld>
  <p:clrMapOvr>
    <a:masterClrMapping/>
  </p:clrMapOvr>
</p:sld>
</file>

<file path=ppt/theme/theme1.xml><?xml version="1.0" encoding="utf-8"?>
<a:theme xmlns:a="http://schemas.openxmlformats.org/drawingml/2006/main" name="Slide Mast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Generic 16x9" id="{7528BDF0-0D68-3B4A-9170-700EB78D6FA5}" vid="{27B40EAE-6D14-2944-9CC5-EEDBA9595795}"/>
    </a:ext>
  </a:extLst>
</a:theme>
</file>

<file path=ppt/theme/theme2.xml><?xml version="1.0" encoding="utf-8"?>
<a:theme xmlns:a="http://schemas.openxmlformats.org/drawingml/2006/main" name="Office Theme">
  <a:themeElements>
    <a:clrScheme name="NIRS 1">
      <a:dk1>
        <a:srgbClr val="000000"/>
      </a:dk1>
      <a:lt1>
        <a:srgbClr val="FFFFFF"/>
      </a:lt1>
      <a:dk2>
        <a:srgbClr val="006C5B"/>
      </a:dk2>
      <a:lt2>
        <a:srgbClr val="E7E6E6"/>
      </a:lt2>
      <a:accent1>
        <a:srgbClr val="073453"/>
      </a:accent1>
      <a:accent2>
        <a:srgbClr val="BDE0EC"/>
      </a:accent2>
      <a:accent3>
        <a:srgbClr val="43A046"/>
      </a:accent3>
      <a:accent4>
        <a:srgbClr val="FDB813"/>
      </a:accent4>
      <a:accent5>
        <a:srgbClr val="ED202C"/>
      </a:accent5>
      <a:accent6>
        <a:srgbClr val="5B6770"/>
      </a:accent6>
      <a:hlink>
        <a:srgbClr val="006C5B"/>
      </a:hlink>
      <a:folHlink>
        <a:srgbClr val="0734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CD Handout 070410">
    <a:dk1>
      <a:srgbClr val="000000"/>
    </a:dk1>
    <a:lt1>
      <a:srgbClr val="737373"/>
    </a:lt1>
    <a:dk2>
      <a:srgbClr val="7F1399"/>
    </a:dk2>
    <a:lt2>
      <a:srgbClr val="F2E7F5"/>
    </a:lt2>
    <a:accent1>
      <a:srgbClr val="00A8E1"/>
    </a:accent1>
    <a:accent2>
      <a:srgbClr val="8FD400"/>
    </a:accent2>
    <a:accent3>
      <a:srgbClr val="FFA200"/>
    </a:accent3>
    <a:accent4>
      <a:srgbClr val="F0F0F9"/>
    </a:accent4>
    <a:accent5>
      <a:srgbClr val="51626F"/>
    </a:accent5>
    <a:accent6>
      <a:srgbClr val="FFFFFF"/>
    </a:accent6>
    <a:hlink>
      <a:srgbClr val="FFFFFF"/>
    </a:hlink>
    <a:folHlink>
      <a:srgbClr val="FFFFFF"/>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CD Handout 070410">
    <a:dk1>
      <a:srgbClr val="000000"/>
    </a:dk1>
    <a:lt1>
      <a:srgbClr val="737373"/>
    </a:lt1>
    <a:dk2>
      <a:srgbClr val="7F1399"/>
    </a:dk2>
    <a:lt2>
      <a:srgbClr val="F2E7F5"/>
    </a:lt2>
    <a:accent1>
      <a:srgbClr val="00A8E1"/>
    </a:accent1>
    <a:accent2>
      <a:srgbClr val="8FD400"/>
    </a:accent2>
    <a:accent3>
      <a:srgbClr val="FFA200"/>
    </a:accent3>
    <a:accent4>
      <a:srgbClr val="F0F0F9"/>
    </a:accent4>
    <a:accent5>
      <a:srgbClr val="51626F"/>
    </a:accent5>
    <a:accent6>
      <a:srgbClr val="FFFFFF"/>
    </a:accent6>
    <a:hlink>
      <a:srgbClr val="FFFFFF"/>
    </a:hlink>
    <a:folHlink>
      <a:srgbClr val="FFFFFF"/>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Handout">
    <a:dk1>
      <a:srgbClr val="9EA8B4"/>
    </a:dk1>
    <a:lt1>
      <a:srgbClr val="84D0F5"/>
    </a:lt1>
    <a:dk2>
      <a:srgbClr val="55AFCF"/>
    </a:dk2>
    <a:lt2>
      <a:srgbClr val="BCD576"/>
    </a:lt2>
    <a:accent1>
      <a:srgbClr val="F9AF42"/>
    </a:accent1>
    <a:accent2>
      <a:srgbClr val="5FB0AA"/>
    </a:accent2>
    <a:accent3>
      <a:srgbClr val="9D6BAB"/>
    </a:accent3>
    <a:accent4>
      <a:srgbClr val="CAA791"/>
    </a:accent4>
    <a:accent5>
      <a:srgbClr val="EB6851"/>
    </a:accent5>
    <a:accent6>
      <a:srgbClr val="894F5A"/>
    </a:accent6>
    <a:hlink>
      <a:srgbClr val="000000"/>
    </a:hlink>
    <a:folHlink>
      <a:srgbClr val="000000"/>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Handout">
    <a:dk1>
      <a:srgbClr val="9EA8B4"/>
    </a:dk1>
    <a:lt1>
      <a:srgbClr val="84D0F5"/>
    </a:lt1>
    <a:dk2>
      <a:srgbClr val="55AFCF"/>
    </a:dk2>
    <a:lt2>
      <a:srgbClr val="BCD576"/>
    </a:lt2>
    <a:accent1>
      <a:srgbClr val="F9AF42"/>
    </a:accent1>
    <a:accent2>
      <a:srgbClr val="5FB0AA"/>
    </a:accent2>
    <a:accent3>
      <a:srgbClr val="9D6BAB"/>
    </a:accent3>
    <a:accent4>
      <a:srgbClr val="CAA791"/>
    </a:accent4>
    <a:accent5>
      <a:srgbClr val="EB6851"/>
    </a:accent5>
    <a:accent6>
      <a:srgbClr val="894F5A"/>
    </a:accent6>
    <a:hlink>
      <a:srgbClr val="000000"/>
    </a:hlink>
    <a:folHlink>
      <a:srgbClr val="000000"/>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Handout">
    <a:dk1>
      <a:srgbClr val="9EA8B4"/>
    </a:dk1>
    <a:lt1>
      <a:srgbClr val="84D0F5"/>
    </a:lt1>
    <a:dk2>
      <a:srgbClr val="55AFCF"/>
    </a:dk2>
    <a:lt2>
      <a:srgbClr val="BCD576"/>
    </a:lt2>
    <a:accent1>
      <a:srgbClr val="F9AF42"/>
    </a:accent1>
    <a:accent2>
      <a:srgbClr val="5FB0AA"/>
    </a:accent2>
    <a:accent3>
      <a:srgbClr val="9D6BAB"/>
    </a:accent3>
    <a:accent4>
      <a:srgbClr val="CAA791"/>
    </a:accent4>
    <a:accent5>
      <a:srgbClr val="EB6851"/>
    </a:accent5>
    <a:accent6>
      <a:srgbClr val="894F5A"/>
    </a:accent6>
    <a:hlink>
      <a:srgbClr val="000000"/>
    </a:hlink>
    <a:folHlink>
      <a:srgbClr val="000000"/>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Handout">
    <a:dk1>
      <a:srgbClr val="9EA8B4"/>
    </a:dk1>
    <a:lt1>
      <a:srgbClr val="84D0F5"/>
    </a:lt1>
    <a:dk2>
      <a:srgbClr val="55AFCF"/>
    </a:dk2>
    <a:lt2>
      <a:srgbClr val="BCD576"/>
    </a:lt2>
    <a:accent1>
      <a:srgbClr val="F9AF42"/>
    </a:accent1>
    <a:accent2>
      <a:srgbClr val="5FB0AA"/>
    </a:accent2>
    <a:accent3>
      <a:srgbClr val="9D6BAB"/>
    </a:accent3>
    <a:accent4>
      <a:srgbClr val="CAA791"/>
    </a:accent4>
    <a:accent5>
      <a:srgbClr val="EB6851"/>
    </a:accent5>
    <a:accent6>
      <a:srgbClr val="894F5A"/>
    </a:accent6>
    <a:hlink>
      <a:srgbClr val="000000"/>
    </a:hlink>
    <a:folHlink>
      <a:srgbClr val="000000"/>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b49d8f-53d8-4213-a1a5-424da42a05ea">
      <Terms xmlns="http://schemas.microsoft.com/office/infopath/2007/PartnerControls"/>
    </lcf76f155ced4ddcb4097134ff3c332f>
    <TaxCatchAll xmlns="6bbdc43a-6778-4b89-9326-4151d6e0235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32691B8074054D9569B9E78075F08F" ma:contentTypeVersion="17" ma:contentTypeDescription="Create a new document." ma:contentTypeScope="" ma:versionID="22c455fb87f4a97fe632fa1e51bf0a46">
  <xsd:schema xmlns:xsd="http://www.w3.org/2001/XMLSchema" xmlns:xs="http://www.w3.org/2001/XMLSchema" xmlns:p="http://schemas.microsoft.com/office/2006/metadata/properties" xmlns:ns2="8fb49d8f-53d8-4213-a1a5-424da42a05ea" xmlns:ns3="459045cf-1493-4ae6-8791-5992fe4cfe07" xmlns:ns4="6bbdc43a-6778-4b89-9326-4151d6e0235c" targetNamespace="http://schemas.microsoft.com/office/2006/metadata/properties" ma:root="true" ma:fieldsID="fc9af6e34f4c840967b8dd452e24eae8" ns2:_="" ns3:_="" ns4:_="">
    <xsd:import namespace="8fb49d8f-53d8-4213-a1a5-424da42a05ea"/>
    <xsd:import namespace="459045cf-1493-4ae6-8791-5992fe4cfe07"/>
    <xsd:import namespace="6bbdc43a-6778-4b89-9326-4151d6e0235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b49d8f-53d8-4213-a1a5-424da42a05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24d825-3eb1-41fb-89c9-6e29781c6a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9045cf-1493-4ae6-8791-5992fe4cfe0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bdc43a-6778-4b89-9326-4151d6e0235c"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9e95317-94b6-4696-869a-8d21eadb8b71}" ma:internalName="TaxCatchAll" ma:showField="CatchAllData" ma:web="459045cf-1493-4ae6-8791-5992fe4cfe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D1D8E1-7ECD-4277-AF47-66A62385A214}">
  <ds:schemaRefs>
    <ds:schemaRef ds:uri="http://purl.org/dc/terms/"/>
    <ds:schemaRef ds:uri="http://schemas.microsoft.com/office/2006/metadata/properties"/>
    <ds:schemaRef ds:uri="http://schemas.microsoft.com/office/2006/documentManagement/types"/>
    <ds:schemaRef ds:uri="http://purl.org/dc/elements/1.1/"/>
    <ds:schemaRef ds:uri="eb879fc2-0138-48ea-a65a-506ef22eb4d4"/>
    <ds:schemaRef ds:uri="ab7d13a8-82d2-457e-a940-cb1f45071664"/>
    <ds:schemaRef ds:uri="http://schemas.microsoft.com/office/infopath/2007/PartnerControls"/>
    <ds:schemaRef ds:uri="http://schemas.openxmlformats.org/package/2006/metadata/core-properties"/>
    <ds:schemaRef ds:uri="http://www.w3.org/XML/1998/namespace"/>
    <ds:schemaRef ds:uri="http://purl.org/dc/dcmitype/"/>
    <ds:schemaRef ds:uri="8fb49d8f-53d8-4213-a1a5-424da42a05ea"/>
    <ds:schemaRef ds:uri="6bbdc43a-6778-4b89-9326-4151d6e0235c"/>
  </ds:schemaRefs>
</ds:datastoreItem>
</file>

<file path=customXml/itemProps2.xml><?xml version="1.0" encoding="utf-8"?>
<ds:datastoreItem xmlns:ds="http://schemas.openxmlformats.org/officeDocument/2006/customXml" ds:itemID="{CABD35BA-0C93-46A9-BDF5-20532684FB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b49d8f-53d8-4213-a1a5-424da42a05ea"/>
    <ds:schemaRef ds:uri="459045cf-1493-4ae6-8791-5992fe4cfe07"/>
    <ds:schemaRef ds:uri="6bbdc43a-6778-4b89-9326-4151d6e023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8DA529-FCFF-413F-A3B8-0B0719B5AD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1_Generic 16x9</Template>
  <TotalTime>2179</TotalTime>
  <Words>1676</Words>
  <Application>Microsoft Macintosh PowerPoint</Application>
  <PresentationFormat>On-screen Show (16:9)</PresentationFormat>
  <Paragraphs>194</Paragraphs>
  <Slides>22</Slides>
  <Notes>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2" baseType="lpstr">
      <vt:lpstr>Arial</vt:lpstr>
      <vt:lpstr>Calibri</vt:lpstr>
      <vt:lpstr>HelveticaNeue LT 45 Light</vt:lpstr>
      <vt:lpstr>HelveticaNeue LT 55 Roman</vt:lpstr>
      <vt:lpstr>HelveticaNeue LT 75 Bold</vt:lpstr>
      <vt:lpstr>System Font Regular</vt:lpstr>
      <vt:lpstr>Tahoma</vt:lpstr>
      <vt:lpstr>Slide Master</vt:lpstr>
      <vt:lpstr>Office Theme</vt:lpstr>
      <vt:lpstr>Document</vt:lpstr>
      <vt:lpstr>PowerPoint Presentation</vt:lpstr>
      <vt:lpstr>Agenda</vt:lpstr>
      <vt:lpstr>Speakers</vt:lpstr>
      <vt:lpstr>Important information and risk factors</vt:lpstr>
      <vt:lpstr>Emerging Markets matter – more than the MSCI thinks</vt:lpstr>
      <vt:lpstr>A disappointing decade … but still valuable over the long-run</vt:lpstr>
      <vt:lpstr>All risk, no reward?</vt:lpstr>
      <vt:lpstr>The possibilist</vt:lpstr>
      <vt:lpstr>Key takeaways</vt:lpstr>
      <vt:lpstr>Clean and secure energy: the new world order</vt:lpstr>
      <vt:lpstr>EM is vital to the energy transition</vt:lpstr>
      <vt:lpstr>Cities as engines of innovation</vt:lpstr>
      <vt:lpstr>Innovation continues to flourish</vt:lpstr>
      <vt:lpstr>The internet’s second act </vt:lpstr>
      <vt:lpstr>Hitting the demographic sweet spot</vt:lpstr>
      <vt:lpstr>Case study: Brazil</vt:lpstr>
      <vt:lpstr>How do you solve a problem like China? </vt:lpstr>
      <vt:lpstr>Shifting preferences and values</vt:lpstr>
      <vt:lpstr>Shifting supply chains</vt:lpstr>
      <vt:lpstr>Why active? Why growth?</vt:lpstr>
      <vt:lpstr>Key takeaways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or presentation title goes here</dc:title>
  <dc:creator>Connor Cleary</dc:creator>
  <cp:lastModifiedBy>NIRS Admin</cp:lastModifiedBy>
  <cp:revision>10</cp:revision>
  <dcterms:created xsi:type="dcterms:W3CDTF">2023-11-07T15:46:15Z</dcterms:created>
  <dcterms:modified xsi:type="dcterms:W3CDTF">2023-11-15T17:38:48Z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0x0101001D32691B8074054D9569B9E78075F08F</vt:lpwstr>
  </property>
  <property fmtid="{D5CDD505-2E9C-101B-9397-08002B2CF9AE}" pid="3" name="MediaServiceImageTags">
    <vt:lpwstr/>
  </property>
</Properties>
</file>