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9"/>
  </p:notesMasterIdLst>
  <p:sldIdLst>
    <p:sldId id="261" r:id="rId2"/>
    <p:sldId id="2544" r:id="rId3"/>
    <p:sldId id="394" r:id="rId4"/>
    <p:sldId id="256" r:id="rId5"/>
    <p:sldId id="257" r:id="rId6"/>
    <p:sldId id="284" r:id="rId7"/>
    <p:sldId id="287" r:id="rId8"/>
    <p:sldId id="286" r:id="rId9"/>
    <p:sldId id="285" r:id="rId10"/>
    <p:sldId id="288" r:id="rId11"/>
    <p:sldId id="290" r:id="rId12"/>
    <p:sldId id="289" r:id="rId13"/>
    <p:sldId id="291" r:id="rId14"/>
    <p:sldId id="292" r:id="rId15"/>
    <p:sldId id="293" r:id="rId16"/>
    <p:sldId id="294" r:id="rId17"/>
    <p:sldId id="2545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69455" autoAdjust="0"/>
  </p:normalViewPr>
  <p:slideViewPr>
    <p:cSldViewPr snapToGrid="0" showGuides="1">
      <p:cViewPr varScale="1">
        <p:scale>
          <a:sx n="94" d="100"/>
          <a:sy n="94" d="100"/>
        </p:scale>
        <p:origin x="232" y="7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Figure 1: Mean</a:t>
            </a:r>
            <a:r>
              <a:rPr lang="en-US" sz="1600" baseline="0"/>
              <a:t> and Median Retirement Wealth Measures by Race and Ethnicity in 2022 (SCF)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Avg. Retirement Wealth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'TableA1, WealthRetWealth, SCF'!$B$4:$B$8</c:f>
              <c:numCache>
                <c:formatCode>_("$"* #,##0_);_("$"* \(#,##0\);_("$"* "-"??_);_(@_)</c:formatCode>
                <c:ptCount val="5"/>
                <c:pt idx="0">
                  <c:v>457140.3</c:v>
                </c:pt>
                <c:pt idx="1">
                  <c:v>188707.6</c:v>
                </c:pt>
                <c:pt idx="2">
                  <c:v>99635.11</c:v>
                </c:pt>
                <c:pt idx="3">
                  <c:v>156456.9</c:v>
                </c:pt>
                <c:pt idx="4">
                  <c:v>435141.7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2-4BD9-9451-69ED0E089FE2}"/>
            </c:ext>
          </c:extLst>
        </c:ser>
        <c:ser>
          <c:idx val="3"/>
          <c:order val="1"/>
          <c:tx>
            <c:v>Avg. Retirement Acct. Balances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'TableA1, WealthRetWealth, SCF'!$C$4:$C$8</c:f>
              <c:numCache>
                <c:formatCode>_("$"* #,##0_);_("$"* \(#,##0\);_("$"* "-"??_);_(@_)</c:formatCode>
                <c:ptCount val="5"/>
                <c:pt idx="0">
                  <c:v>287991.90000000002</c:v>
                </c:pt>
                <c:pt idx="1">
                  <c:v>43159.83</c:v>
                </c:pt>
                <c:pt idx="2">
                  <c:v>34607.79</c:v>
                </c:pt>
                <c:pt idx="3">
                  <c:v>78112.789999999994</c:v>
                </c:pt>
                <c:pt idx="4">
                  <c:v>244735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2-4BD9-9451-69ED0E089FE2}"/>
            </c:ext>
          </c:extLst>
        </c:ser>
        <c:ser>
          <c:idx val="0"/>
          <c:order val="2"/>
          <c:tx>
            <c:v>Median Ret. Wealth (cond.)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'TableA1, WealthRetWealth, SCF'!$A$4:$A$8</c:f>
              <c:strCache>
                <c:ptCount val="5"/>
                <c:pt idx="0">
                  <c:v>Asian/Asian-American, alone</c:v>
                </c:pt>
                <c:pt idx="1">
                  <c:v>Black/African-American, alone</c:v>
                </c:pt>
                <c:pt idx="2">
                  <c:v>Latino or Hispanic origin</c:v>
                </c:pt>
                <c:pt idx="3">
                  <c:v>Other/multiple races</c:v>
                </c:pt>
                <c:pt idx="4">
                  <c:v>White, alone</c:v>
                </c:pt>
              </c:strCache>
            </c:strRef>
          </c:cat>
          <c:val>
            <c:numRef>
              <c:f>'TableA1, WealthRetWealth, SCF'!$D$4:$D$8</c:f>
              <c:numCache>
                <c:formatCode>_("$"* #,##0_);_("$"* \(#,##0\);_("$"* "-"??_);_(@_)</c:formatCode>
                <c:ptCount val="5"/>
                <c:pt idx="0">
                  <c:v>180615.4</c:v>
                </c:pt>
                <c:pt idx="1">
                  <c:v>127643.4</c:v>
                </c:pt>
                <c:pt idx="2">
                  <c:v>90000</c:v>
                </c:pt>
                <c:pt idx="3">
                  <c:v>82090.41</c:v>
                </c:pt>
                <c:pt idx="4">
                  <c:v>189936.1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22-4BD9-9451-69ED0E089FE2}"/>
            </c:ext>
          </c:extLst>
        </c:ser>
        <c:ser>
          <c:idx val="1"/>
          <c:order val="3"/>
          <c:tx>
            <c:v>Median Acct. Balances (cond.)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'TableA1, WealthRetWealth, SCF'!$A$4:$A$8</c:f>
              <c:strCache>
                <c:ptCount val="5"/>
                <c:pt idx="0">
                  <c:v>Asian/Asian-American, alone</c:v>
                </c:pt>
                <c:pt idx="1">
                  <c:v>Black/African-American, alone</c:v>
                </c:pt>
                <c:pt idx="2">
                  <c:v>Latino or Hispanic origin</c:v>
                </c:pt>
                <c:pt idx="3">
                  <c:v>Other/multiple races</c:v>
                </c:pt>
                <c:pt idx="4">
                  <c:v>White, alone</c:v>
                </c:pt>
              </c:strCache>
            </c:strRef>
          </c:cat>
          <c:val>
            <c:numRef>
              <c:f>'TableA1, WealthRetWealth, SCF'!$E$4:$E$8</c:f>
              <c:numCache>
                <c:formatCode>_("$"* #,##0_);_("$"* \(#,##0\);_("$"* "-"??_);_(@_)</c:formatCode>
                <c:ptCount val="5"/>
                <c:pt idx="0">
                  <c:v>139000</c:v>
                </c:pt>
                <c:pt idx="1">
                  <c:v>41000</c:v>
                </c:pt>
                <c:pt idx="2">
                  <c:v>59000</c:v>
                </c:pt>
                <c:pt idx="3">
                  <c:v>45000</c:v>
                </c:pt>
                <c:pt idx="4">
                  <c:v>103000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22-4BD9-9451-69ED0E089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3805360"/>
        <c:axId val="1356752128"/>
      </c:barChart>
      <c:catAx>
        <c:axId val="1363805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Racial or Ethnic Subpopulation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752128"/>
        <c:crosses val="autoZero"/>
        <c:auto val="1"/>
        <c:lblAlgn val="ctr"/>
        <c:lblOffset val="100"/>
        <c:noMultiLvlLbl val="0"/>
      </c:catAx>
      <c:valAx>
        <c:axId val="135675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Retirement Wealth (in 2022 Dollars)</a:t>
                </a:r>
              </a:p>
            </c:rich>
          </c:tx>
          <c:layout>
            <c:manualLayout>
              <c:xMode val="edge"/>
              <c:yMode val="edge"/>
              <c:x val="1.1715976590648505E-2"/>
              <c:y val="0.315174584730583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380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Figure 4: Mean</a:t>
            </a:r>
            <a:r>
              <a:rPr lang="en-US" sz="1600" baseline="0"/>
              <a:t> and Median Retirement Account Balances by Race and Ethnicity in 2020 and 2021, SIPP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Mean Retirement Account Balances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'TableA4, WealthRetWealth, SIPP'!$B$3:$B$14</c:f>
              <c:strCache>
                <c:ptCount val="12"/>
                <c:pt idx="0">
                  <c:v>Asian/Asian-American, alone</c:v>
                </c:pt>
                <c:pt idx="1">
                  <c:v>Black/African-American, alone</c:v>
                </c:pt>
                <c:pt idx="2">
                  <c:v>Spanish, Hispanic or Latino origin</c:v>
                </c:pt>
                <c:pt idx="3">
                  <c:v>Other/multiple races</c:v>
                </c:pt>
                <c:pt idx="4">
                  <c:v>White, alone</c:v>
                </c:pt>
                <c:pt idx="5">
                  <c:v>Asian/Asian-American and Pacific Islander</c:v>
                </c:pt>
                <c:pt idx="6">
                  <c:v>American Indian, Alaska Native</c:v>
                </c:pt>
                <c:pt idx="7">
                  <c:v>Cuban</c:v>
                </c:pt>
                <c:pt idx="8">
                  <c:v>Mexican, Mexican American, Chicano</c:v>
                </c:pt>
                <c:pt idx="9">
                  <c:v>Puerto Rican</c:v>
                </c:pt>
                <c:pt idx="10">
                  <c:v>Other Spanish, Hispanic or Latino origin</c:v>
                </c:pt>
                <c:pt idx="11">
                  <c:v>Salvadoran</c:v>
                </c:pt>
              </c:strCache>
            </c:strRef>
          </c:cat>
          <c:val>
            <c:numRef>
              <c:f>'TableA4, WealthRetWealth, SIPP'!$C$3:$C$14</c:f>
              <c:numCache>
                <c:formatCode>_("$"* #,##0_);_("$"* \(#,##0\);_("$"* "-"??_);_(@_)</c:formatCode>
                <c:ptCount val="12"/>
                <c:pt idx="0">
                  <c:v>139125</c:v>
                </c:pt>
                <c:pt idx="1">
                  <c:v>42881</c:v>
                </c:pt>
                <c:pt idx="2">
                  <c:v>38206</c:v>
                </c:pt>
                <c:pt idx="3">
                  <c:v>70518</c:v>
                </c:pt>
                <c:pt idx="4">
                  <c:v>152251</c:v>
                </c:pt>
                <c:pt idx="5">
                  <c:v>136099</c:v>
                </c:pt>
                <c:pt idx="6">
                  <c:v>63909</c:v>
                </c:pt>
                <c:pt idx="7">
                  <c:v>47297</c:v>
                </c:pt>
                <c:pt idx="8">
                  <c:v>28805</c:v>
                </c:pt>
                <c:pt idx="9">
                  <c:v>70238</c:v>
                </c:pt>
                <c:pt idx="10">
                  <c:v>51571</c:v>
                </c:pt>
                <c:pt idx="11">
                  <c:v>15539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DF-4523-BE87-F6D4BE1D16CC}"/>
            </c:ext>
          </c:extLst>
        </c:ser>
        <c:ser>
          <c:idx val="1"/>
          <c:order val="1"/>
          <c:tx>
            <c:v>Median Account Balances (Cond.)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'TableA4, WealthRetWealth, SIPP'!$B$3:$B$14</c:f>
              <c:strCache>
                <c:ptCount val="12"/>
                <c:pt idx="0">
                  <c:v>Asian/Asian-American, alone</c:v>
                </c:pt>
                <c:pt idx="1">
                  <c:v>Black/African-American, alone</c:v>
                </c:pt>
                <c:pt idx="2">
                  <c:v>Spanish, Hispanic or Latino origin</c:v>
                </c:pt>
                <c:pt idx="3">
                  <c:v>Other/multiple races</c:v>
                </c:pt>
                <c:pt idx="4">
                  <c:v>White, alone</c:v>
                </c:pt>
                <c:pt idx="5">
                  <c:v>Asian/Asian-American and Pacific Islander</c:v>
                </c:pt>
                <c:pt idx="6">
                  <c:v>American Indian, Alaska Native</c:v>
                </c:pt>
                <c:pt idx="7">
                  <c:v>Cuban</c:v>
                </c:pt>
                <c:pt idx="8">
                  <c:v>Mexican, Mexican American, Chicano</c:v>
                </c:pt>
                <c:pt idx="9">
                  <c:v>Puerto Rican</c:v>
                </c:pt>
                <c:pt idx="10">
                  <c:v>Other Spanish, Hispanic or Latino origin</c:v>
                </c:pt>
                <c:pt idx="11">
                  <c:v>Salvadoran</c:v>
                </c:pt>
              </c:strCache>
            </c:strRef>
          </c:cat>
          <c:val>
            <c:numRef>
              <c:f>'TableA4, WealthRetWealth, SIPP'!$D$3:$D$14</c:f>
              <c:numCache>
                <c:formatCode>_("$"* #,##0_);_("$"* \(#,##0\);_("$"* "-"??_);_(@_)</c:formatCode>
                <c:ptCount val="12"/>
                <c:pt idx="0">
                  <c:v>63854</c:v>
                </c:pt>
                <c:pt idx="1">
                  <c:v>21903</c:v>
                </c:pt>
                <c:pt idx="2">
                  <c:v>25884</c:v>
                </c:pt>
                <c:pt idx="3">
                  <c:v>31874</c:v>
                </c:pt>
                <c:pt idx="4">
                  <c:v>67648</c:v>
                </c:pt>
                <c:pt idx="5">
                  <c:v>60763</c:v>
                </c:pt>
                <c:pt idx="6">
                  <c:v>21320</c:v>
                </c:pt>
                <c:pt idx="7">
                  <c:v>45631</c:v>
                </c:pt>
                <c:pt idx="8">
                  <c:v>23500</c:v>
                </c:pt>
                <c:pt idx="9">
                  <c:v>34223</c:v>
                </c:pt>
                <c:pt idx="10">
                  <c:v>26650</c:v>
                </c:pt>
                <c:pt idx="11">
                  <c:v>14830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DF-4523-BE87-F6D4BE1D1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810607"/>
        <c:axId val="23762447"/>
      </c:barChart>
      <c:catAx>
        <c:axId val="2208106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Racial and Ethnic Population Groups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62447"/>
        <c:crosses val="autoZero"/>
        <c:auto val="1"/>
        <c:lblAlgn val="ctr"/>
        <c:lblOffset val="100"/>
        <c:noMultiLvlLbl val="0"/>
      </c:catAx>
      <c:valAx>
        <c:axId val="2376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Retirement Account Balances (in 2022 Dollars)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81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Figure 7: Average Household Retirement Wealth by Race/Ethnicity, from 1989 to 2023 (DFA)</a:t>
            </a:r>
          </a:p>
        </c:rich>
      </c:tx>
      <c:layout>
        <c:manualLayout>
          <c:xMode val="edge"/>
          <c:yMode val="edge"/>
          <c:x val="0.11499161382908123"/>
          <c:y val="1.8148984585748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Black/African-American, alone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'Fig7_dta, AvgRetWealth, DFA'!$A$3:$A$138</c:f>
              <c:numCache>
                <c:formatCode>mmm\-yy</c:formatCode>
                <c:ptCount val="136"/>
                <c:pt idx="0">
                  <c:v>32752</c:v>
                </c:pt>
                <c:pt idx="1">
                  <c:v>32843</c:v>
                </c:pt>
                <c:pt idx="2">
                  <c:v>32933</c:v>
                </c:pt>
                <c:pt idx="3">
                  <c:v>33025</c:v>
                </c:pt>
                <c:pt idx="4">
                  <c:v>33117</c:v>
                </c:pt>
                <c:pt idx="5">
                  <c:v>33208</c:v>
                </c:pt>
                <c:pt idx="6">
                  <c:v>33298</c:v>
                </c:pt>
                <c:pt idx="7">
                  <c:v>33390</c:v>
                </c:pt>
                <c:pt idx="8">
                  <c:v>33482</c:v>
                </c:pt>
                <c:pt idx="9">
                  <c:v>33573</c:v>
                </c:pt>
                <c:pt idx="10">
                  <c:v>33664</c:v>
                </c:pt>
                <c:pt idx="11">
                  <c:v>33756</c:v>
                </c:pt>
                <c:pt idx="12">
                  <c:v>33848</c:v>
                </c:pt>
                <c:pt idx="13">
                  <c:v>33939</c:v>
                </c:pt>
                <c:pt idx="14">
                  <c:v>34029</c:v>
                </c:pt>
                <c:pt idx="15">
                  <c:v>34121</c:v>
                </c:pt>
                <c:pt idx="16">
                  <c:v>34213</c:v>
                </c:pt>
                <c:pt idx="17">
                  <c:v>34304</c:v>
                </c:pt>
                <c:pt idx="18">
                  <c:v>34394</c:v>
                </c:pt>
                <c:pt idx="19">
                  <c:v>34486</c:v>
                </c:pt>
                <c:pt idx="20">
                  <c:v>34578</c:v>
                </c:pt>
                <c:pt idx="21">
                  <c:v>34669</c:v>
                </c:pt>
                <c:pt idx="22">
                  <c:v>34759</c:v>
                </c:pt>
                <c:pt idx="23">
                  <c:v>34851</c:v>
                </c:pt>
                <c:pt idx="24">
                  <c:v>34943</c:v>
                </c:pt>
                <c:pt idx="25">
                  <c:v>35034</c:v>
                </c:pt>
                <c:pt idx="26">
                  <c:v>35125</c:v>
                </c:pt>
                <c:pt idx="27">
                  <c:v>35217</c:v>
                </c:pt>
                <c:pt idx="28">
                  <c:v>35309</c:v>
                </c:pt>
                <c:pt idx="29">
                  <c:v>35400</c:v>
                </c:pt>
                <c:pt idx="30">
                  <c:v>35490</c:v>
                </c:pt>
                <c:pt idx="31">
                  <c:v>35582</c:v>
                </c:pt>
                <c:pt idx="32">
                  <c:v>35674</c:v>
                </c:pt>
                <c:pt idx="33">
                  <c:v>35765</c:v>
                </c:pt>
                <c:pt idx="34">
                  <c:v>35855</c:v>
                </c:pt>
                <c:pt idx="35">
                  <c:v>35947</c:v>
                </c:pt>
                <c:pt idx="36">
                  <c:v>36039</c:v>
                </c:pt>
                <c:pt idx="37">
                  <c:v>36130</c:v>
                </c:pt>
                <c:pt idx="38">
                  <c:v>36220</c:v>
                </c:pt>
                <c:pt idx="39">
                  <c:v>36312</c:v>
                </c:pt>
                <c:pt idx="40">
                  <c:v>36404</c:v>
                </c:pt>
                <c:pt idx="41">
                  <c:v>36495</c:v>
                </c:pt>
                <c:pt idx="42">
                  <c:v>36586</c:v>
                </c:pt>
                <c:pt idx="43">
                  <c:v>36678</c:v>
                </c:pt>
                <c:pt idx="44">
                  <c:v>36770</c:v>
                </c:pt>
                <c:pt idx="45">
                  <c:v>36861</c:v>
                </c:pt>
                <c:pt idx="46">
                  <c:v>36951</c:v>
                </c:pt>
                <c:pt idx="47">
                  <c:v>37043</c:v>
                </c:pt>
                <c:pt idx="48">
                  <c:v>37135</c:v>
                </c:pt>
                <c:pt idx="49">
                  <c:v>37226</c:v>
                </c:pt>
                <c:pt idx="50">
                  <c:v>37316</c:v>
                </c:pt>
                <c:pt idx="51">
                  <c:v>37408</c:v>
                </c:pt>
                <c:pt idx="52">
                  <c:v>37500</c:v>
                </c:pt>
                <c:pt idx="53">
                  <c:v>37591</c:v>
                </c:pt>
                <c:pt idx="54">
                  <c:v>37681</c:v>
                </c:pt>
                <c:pt idx="55">
                  <c:v>37773</c:v>
                </c:pt>
                <c:pt idx="56">
                  <c:v>37865</c:v>
                </c:pt>
                <c:pt idx="57">
                  <c:v>37956</c:v>
                </c:pt>
                <c:pt idx="58">
                  <c:v>38047</c:v>
                </c:pt>
                <c:pt idx="59">
                  <c:v>38139</c:v>
                </c:pt>
                <c:pt idx="60">
                  <c:v>38231</c:v>
                </c:pt>
                <c:pt idx="61">
                  <c:v>38322</c:v>
                </c:pt>
                <c:pt idx="62">
                  <c:v>38412</c:v>
                </c:pt>
                <c:pt idx="63">
                  <c:v>38504</c:v>
                </c:pt>
                <c:pt idx="64">
                  <c:v>38596</c:v>
                </c:pt>
                <c:pt idx="65">
                  <c:v>38687</c:v>
                </c:pt>
                <c:pt idx="66">
                  <c:v>38777</c:v>
                </c:pt>
                <c:pt idx="67">
                  <c:v>38869</c:v>
                </c:pt>
                <c:pt idx="68">
                  <c:v>38961</c:v>
                </c:pt>
                <c:pt idx="69">
                  <c:v>39052</c:v>
                </c:pt>
                <c:pt idx="70">
                  <c:v>39142</c:v>
                </c:pt>
                <c:pt idx="71">
                  <c:v>39234</c:v>
                </c:pt>
                <c:pt idx="72">
                  <c:v>39326</c:v>
                </c:pt>
                <c:pt idx="73">
                  <c:v>39417</c:v>
                </c:pt>
                <c:pt idx="74">
                  <c:v>39508</c:v>
                </c:pt>
                <c:pt idx="75">
                  <c:v>39600</c:v>
                </c:pt>
                <c:pt idx="76">
                  <c:v>39692</c:v>
                </c:pt>
                <c:pt idx="77">
                  <c:v>39783</c:v>
                </c:pt>
                <c:pt idx="78">
                  <c:v>39873</c:v>
                </c:pt>
                <c:pt idx="79">
                  <c:v>39965</c:v>
                </c:pt>
                <c:pt idx="80">
                  <c:v>40057</c:v>
                </c:pt>
                <c:pt idx="81">
                  <c:v>40148</c:v>
                </c:pt>
                <c:pt idx="82">
                  <c:v>40238</c:v>
                </c:pt>
                <c:pt idx="83">
                  <c:v>40330</c:v>
                </c:pt>
                <c:pt idx="84">
                  <c:v>40422</c:v>
                </c:pt>
                <c:pt idx="85">
                  <c:v>40513</c:v>
                </c:pt>
                <c:pt idx="86">
                  <c:v>40603</c:v>
                </c:pt>
                <c:pt idx="87">
                  <c:v>40695</c:v>
                </c:pt>
                <c:pt idx="88">
                  <c:v>40787</c:v>
                </c:pt>
                <c:pt idx="89">
                  <c:v>40878</c:v>
                </c:pt>
                <c:pt idx="90">
                  <c:v>40969</c:v>
                </c:pt>
                <c:pt idx="91">
                  <c:v>41061</c:v>
                </c:pt>
                <c:pt idx="92">
                  <c:v>41153</c:v>
                </c:pt>
                <c:pt idx="93">
                  <c:v>41244</c:v>
                </c:pt>
                <c:pt idx="94">
                  <c:v>41334</c:v>
                </c:pt>
                <c:pt idx="95">
                  <c:v>41426</c:v>
                </c:pt>
                <c:pt idx="96">
                  <c:v>41518</c:v>
                </c:pt>
                <c:pt idx="97">
                  <c:v>41609</c:v>
                </c:pt>
                <c:pt idx="98">
                  <c:v>41699</c:v>
                </c:pt>
                <c:pt idx="99">
                  <c:v>41791</c:v>
                </c:pt>
                <c:pt idx="100">
                  <c:v>41883</c:v>
                </c:pt>
                <c:pt idx="101">
                  <c:v>41974</c:v>
                </c:pt>
                <c:pt idx="102">
                  <c:v>42064</c:v>
                </c:pt>
                <c:pt idx="103">
                  <c:v>42156</c:v>
                </c:pt>
                <c:pt idx="104">
                  <c:v>42248</c:v>
                </c:pt>
                <c:pt idx="105">
                  <c:v>42339</c:v>
                </c:pt>
                <c:pt idx="106">
                  <c:v>42430</c:v>
                </c:pt>
                <c:pt idx="107">
                  <c:v>42522</c:v>
                </c:pt>
                <c:pt idx="108">
                  <c:v>42614</c:v>
                </c:pt>
                <c:pt idx="109">
                  <c:v>42705</c:v>
                </c:pt>
                <c:pt idx="110">
                  <c:v>42795</c:v>
                </c:pt>
                <c:pt idx="111">
                  <c:v>42887</c:v>
                </c:pt>
                <c:pt idx="112">
                  <c:v>42979</c:v>
                </c:pt>
                <c:pt idx="113">
                  <c:v>43070</c:v>
                </c:pt>
                <c:pt idx="114">
                  <c:v>43160</c:v>
                </c:pt>
                <c:pt idx="115">
                  <c:v>43252</c:v>
                </c:pt>
                <c:pt idx="116">
                  <c:v>43344</c:v>
                </c:pt>
                <c:pt idx="117">
                  <c:v>43435</c:v>
                </c:pt>
                <c:pt idx="118">
                  <c:v>43525</c:v>
                </c:pt>
                <c:pt idx="119">
                  <c:v>43617</c:v>
                </c:pt>
                <c:pt idx="120">
                  <c:v>43709</c:v>
                </c:pt>
                <c:pt idx="121">
                  <c:v>43800</c:v>
                </c:pt>
                <c:pt idx="122">
                  <c:v>43891</c:v>
                </c:pt>
                <c:pt idx="123">
                  <c:v>43983</c:v>
                </c:pt>
                <c:pt idx="124">
                  <c:v>44094</c:v>
                </c:pt>
                <c:pt idx="125">
                  <c:v>44166</c:v>
                </c:pt>
                <c:pt idx="126">
                  <c:v>44256</c:v>
                </c:pt>
                <c:pt idx="127">
                  <c:v>44348</c:v>
                </c:pt>
                <c:pt idx="128">
                  <c:v>44440</c:v>
                </c:pt>
                <c:pt idx="129">
                  <c:v>44531</c:v>
                </c:pt>
                <c:pt idx="130">
                  <c:v>44621</c:v>
                </c:pt>
                <c:pt idx="131">
                  <c:v>44713</c:v>
                </c:pt>
                <c:pt idx="132">
                  <c:v>44805</c:v>
                </c:pt>
                <c:pt idx="133">
                  <c:v>44896</c:v>
                </c:pt>
                <c:pt idx="134">
                  <c:v>44986</c:v>
                </c:pt>
                <c:pt idx="135">
                  <c:v>45078</c:v>
                </c:pt>
              </c:numCache>
            </c:numRef>
          </c:cat>
          <c:val>
            <c:numRef>
              <c:f>'Fig7_dta, AvgRetWealth, DFA'!$B$3:$B$138</c:f>
              <c:numCache>
                <c:formatCode>_("$"* #,##0_);_("$"* \(#,##0\);_("$"* "-"??_);_(@_)</c:formatCode>
                <c:ptCount val="136"/>
                <c:pt idx="0">
                  <c:v>62930.036823632145</c:v>
                </c:pt>
                <c:pt idx="1">
                  <c:v>65286.215793286901</c:v>
                </c:pt>
                <c:pt idx="2">
                  <c:v>66332.278291072449</c:v>
                </c:pt>
                <c:pt idx="3">
                  <c:v>68155.073236263721</c:v>
                </c:pt>
                <c:pt idx="4">
                  <c:v>68703.165915055593</c:v>
                </c:pt>
                <c:pt idx="5">
                  <c:v>70315.629903059234</c:v>
                </c:pt>
                <c:pt idx="6">
                  <c:v>72571.302651034377</c:v>
                </c:pt>
                <c:pt idx="7">
                  <c:v>74270.927924728516</c:v>
                </c:pt>
                <c:pt idx="8">
                  <c:v>76219.967542333965</c:v>
                </c:pt>
                <c:pt idx="9">
                  <c:v>78299.84106370846</c:v>
                </c:pt>
                <c:pt idx="10">
                  <c:v>79827.107801603284</c:v>
                </c:pt>
                <c:pt idx="11">
                  <c:v>81563.43522531561</c:v>
                </c:pt>
                <c:pt idx="12">
                  <c:v>83591.970686848668</c:v>
                </c:pt>
                <c:pt idx="13">
                  <c:v>83726.419078074381</c:v>
                </c:pt>
                <c:pt idx="14">
                  <c:v>83679.064059259836</c:v>
                </c:pt>
                <c:pt idx="15">
                  <c:v>83081.902207840612</c:v>
                </c:pt>
                <c:pt idx="16">
                  <c:v>82898.693106440711</c:v>
                </c:pt>
                <c:pt idx="17">
                  <c:v>82228.640132266271</c:v>
                </c:pt>
                <c:pt idx="18">
                  <c:v>81510.904026471399</c:v>
                </c:pt>
                <c:pt idx="19">
                  <c:v>80931.193154909954</c:v>
                </c:pt>
                <c:pt idx="20">
                  <c:v>80641.25868871843</c:v>
                </c:pt>
                <c:pt idx="21">
                  <c:v>79475.027760340192</c:v>
                </c:pt>
                <c:pt idx="22">
                  <c:v>79801.462687736974</c:v>
                </c:pt>
                <c:pt idx="23">
                  <c:v>80415.227558144106</c:v>
                </c:pt>
                <c:pt idx="24">
                  <c:v>81265.068722542739</c:v>
                </c:pt>
                <c:pt idx="25">
                  <c:v>81058.847507833329</c:v>
                </c:pt>
                <c:pt idx="26">
                  <c:v>80657.972933566998</c:v>
                </c:pt>
                <c:pt idx="27">
                  <c:v>79785.671307930927</c:v>
                </c:pt>
                <c:pt idx="28">
                  <c:v>79275.957535044174</c:v>
                </c:pt>
                <c:pt idx="29">
                  <c:v>79980.666527263442</c:v>
                </c:pt>
                <c:pt idx="30">
                  <c:v>78889.590927486919</c:v>
                </c:pt>
                <c:pt idx="31">
                  <c:v>81350.969911345441</c:v>
                </c:pt>
                <c:pt idx="32">
                  <c:v>83088.669905235482</c:v>
                </c:pt>
                <c:pt idx="33">
                  <c:v>81751.651632577879</c:v>
                </c:pt>
                <c:pt idx="34">
                  <c:v>84949.97072463212</c:v>
                </c:pt>
                <c:pt idx="35">
                  <c:v>84422.690614653344</c:v>
                </c:pt>
                <c:pt idx="36">
                  <c:v>79864.784998414645</c:v>
                </c:pt>
                <c:pt idx="37">
                  <c:v>86124.652095954894</c:v>
                </c:pt>
                <c:pt idx="38">
                  <c:v>87870.934474267007</c:v>
                </c:pt>
                <c:pt idx="39">
                  <c:v>90412.479222005466</c:v>
                </c:pt>
                <c:pt idx="40">
                  <c:v>88999.469736847153</c:v>
                </c:pt>
                <c:pt idx="41">
                  <c:v>94129.670230108401</c:v>
                </c:pt>
                <c:pt idx="42">
                  <c:v>96017.628765048983</c:v>
                </c:pt>
                <c:pt idx="43">
                  <c:v>95454.404730852038</c:v>
                </c:pt>
                <c:pt idx="44">
                  <c:v>96115.509968754326</c:v>
                </c:pt>
                <c:pt idx="45">
                  <c:v>93946.452259562357</c:v>
                </c:pt>
                <c:pt idx="46">
                  <c:v>90598.346821792627</c:v>
                </c:pt>
                <c:pt idx="47">
                  <c:v>93138.872724679459</c:v>
                </c:pt>
                <c:pt idx="48">
                  <c:v>90841.464003185247</c:v>
                </c:pt>
                <c:pt idx="49">
                  <c:v>94438.508143458297</c:v>
                </c:pt>
                <c:pt idx="50">
                  <c:v>96827.449279670269</c:v>
                </c:pt>
                <c:pt idx="51">
                  <c:v>94595.420301956852</c:v>
                </c:pt>
                <c:pt idx="52">
                  <c:v>92460.600857489451</c:v>
                </c:pt>
                <c:pt idx="53">
                  <c:v>95129.688712239556</c:v>
                </c:pt>
                <c:pt idx="54">
                  <c:v>95651.282962593512</c:v>
                </c:pt>
                <c:pt idx="55">
                  <c:v>100215.37922743901</c:v>
                </c:pt>
                <c:pt idx="56">
                  <c:v>101612.88580091337</c:v>
                </c:pt>
                <c:pt idx="57">
                  <c:v>105571.37026015676</c:v>
                </c:pt>
                <c:pt idx="58">
                  <c:v>107585.056046446</c:v>
                </c:pt>
                <c:pt idx="59">
                  <c:v>108790.95711679004</c:v>
                </c:pt>
                <c:pt idx="60">
                  <c:v>109866.94274772303</c:v>
                </c:pt>
                <c:pt idx="61">
                  <c:v>114099.69719793132</c:v>
                </c:pt>
                <c:pt idx="62">
                  <c:v>114563.32129622142</c:v>
                </c:pt>
                <c:pt idx="63">
                  <c:v>116570.06763872565</c:v>
                </c:pt>
                <c:pt idx="64">
                  <c:v>118369.84775434312</c:v>
                </c:pt>
                <c:pt idx="65">
                  <c:v>120270.18540509697</c:v>
                </c:pt>
                <c:pt idx="66">
                  <c:v>122488.06316933573</c:v>
                </c:pt>
                <c:pt idx="67">
                  <c:v>122428.56818253773</c:v>
                </c:pt>
                <c:pt idx="68">
                  <c:v>124368.453659205</c:v>
                </c:pt>
                <c:pt idx="69">
                  <c:v>128293.58675365263</c:v>
                </c:pt>
                <c:pt idx="70">
                  <c:v>129317.50592173552</c:v>
                </c:pt>
                <c:pt idx="71">
                  <c:v>132479.47870836966</c:v>
                </c:pt>
                <c:pt idx="72">
                  <c:v>134664.73052319459</c:v>
                </c:pt>
                <c:pt idx="73">
                  <c:v>132096.78217169293</c:v>
                </c:pt>
                <c:pt idx="74">
                  <c:v>127643.67750929417</c:v>
                </c:pt>
                <c:pt idx="75">
                  <c:v>125874.60505906781</c:v>
                </c:pt>
                <c:pt idx="76">
                  <c:v>121171.17506005384</c:v>
                </c:pt>
                <c:pt idx="77">
                  <c:v>117436.47705714618</c:v>
                </c:pt>
                <c:pt idx="78">
                  <c:v>116369.60435712068</c:v>
                </c:pt>
                <c:pt idx="79">
                  <c:v>119110.31152744706</c:v>
                </c:pt>
                <c:pt idx="80">
                  <c:v>121849.3439686983</c:v>
                </c:pt>
                <c:pt idx="81">
                  <c:v>122075.16763328061</c:v>
                </c:pt>
                <c:pt idx="82">
                  <c:v>123848.63671345706</c:v>
                </c:pt>
                <c:pt idx="83">
                  <c:v>121938.09691105325</c:v>
                </c:pt>
                <c:pt idx="84">
                  <c:v>125361.67657928824</c:v>
                </c:pt>
                <c:pt idx="85">
                  <c:v>128588.7225160634</c:v>
                </c:pt>
                <c:pt idx="86">
                  <c:v>129357.15513526439</c:v>
                </c:pt>
                <c:pt idx="87">
                  <c:v>128495.96430313055</c:v>
                </c:pt>
                <c:pt idx="88">
                  <c:v>123870.61652259213</c:v>
                </c:pt>
                <c:pt idx="89">
                  <c:v>125792.51780015108</c:v>
                </c:pt>
                <c:pt idx="90">
                  <c:v>128801.2264326796</c:v>
                </c:pt>
                <c:pt idx="91">
                  <c:v>127286.98143290923</c:v>
                </c:pt>
                <c:pt idx="92">
                  <c:v>128939.37734315575</c:v>
                </c:pt>
                <c:pt idx="93">
                  <c:v>128630.05441103695</c:v>
                </c:pt>
                <c:pt idx="94">
                  <c:v>132877.26287410673</c:v>
                </c:pt>
                <c:pt idx="95">
                  <c:v>134870.80525880895</c:v>
                </c:pt>
                <c:pt idx="96">
                  <c:v>138667.13355529634</c:v>
                </c:pt>
                <c:pt idx="97">
                  <c:v>142416.71451118912</c:v>
                </c:pt>
                <c:pt idx="98">
                  <c:v>141874.07219503951</c:v>
                </c:pt>
                <c:pt idx="99">
                  <c:v>142343.83454933981</c:v>
                </c:pt>
                <c:pt idx="100">
                  <c:v>140805.62931353383</c:v>
                </c:pt>
                <c:pt idx="101">
                  <c:v>141576.76584401872</c:v>
                </c:pt>
                <c:pt idx="102">
                  <c:v>142561.21986953128</c:v>
                </c:pt>
                <c:pt idx="103">
                  <c:v>141216.42472121367</c:v>
                </c:pt>
                <c:pt idx="104">
                  <c:v>137284.91137879645</c:v>
                </c:pt>
                <c:pt idx="105">
                  <c:v>138654.66549948126</c:v>
                </c:pt>
                <c:pt idx="106">
                  <c:v>138842.72764942632</c:v>
                </c:pt>
                <c:pt idx="107">
                  <c:v>138753.86422853835</c:v>
                </c:pt>
                <c:pt idx="108">
                  <c:v>139738.01339312454</c:v>
                </c:pt>
                <c:pt idx="109">
                  <c:v>140719.3291284483</c:v>
                </c:pt>
                <c:pt idx="110">
                  <c:v>144135.79615433179</c:v>
                </c:pt>
                <c:pt idx="111">
                  <c:v>147149.78171605113</c:v>
                </c:pt>
                <c:pt idx="112">
                  <c:v>150286.23342220861</c:v>
                </c:pt>
                <c:pt idx="113">
                  <c:v>153387.93134049553</c:v>
                </c:pt>
                <c:pt idx="114">
                  <c:v>153274.41693491244</c:v>
                </c:pt>
                <c:pt idx="115">
                  <c:v>154912.25443039872</c:v>
                </c:pt>
                <c:pt idx="116">
                  <c:v>157951.15584363617</c:v>
                </c:pt>
                <c:pt idx="117">
                  <c:v>152095.82478161168</c:v>
                </c:pt>
                <c:pt idx="118">
                  <c:v>159089.40958029684</c:v>
                </c:pt>
                <c:pt idx="119">
                  <c:v>161898.50226073962</c:v>
                </c:pt>
                <c:pt idx="120">
                  <c:v>163547.57050989085</c:v>
                </c:pt>
                <c:pt idx="121">
                  <c:v>167031.0984439707</c:v>
                </c:pt>
                <c:pt idx="122">
                  <c:v>156985.845591102</c:v>
                </c:pt>
                <c:pt idx="123">
                  <c:v>168120.30172107235</c:v>
                </c:pt>
                <c:pt idx="124">
                  <c:v>171932.5657930325</c:v>
                </c:pt>
                <c:pt idx="125">
                  <c:v>178991.77693094319</c:v>
                </c:pt>
                <c:pt idx="126">
                  <c:v>178274.83750200344</c:v>
                </c:pt>
                <c:pt idx="127">
                  <c:v>180279.95347107993</c:v>
                </c:pt>
                <c:pt idx="128">
                  <c:v>177587.15865001391</c:v>
                </c:pt>
                <c:pt idx="129">
                  <c:v>178223.46803123364</c:v>
                </c:pt>
                <c:pt idx="130">
                  <c:v>169799.92338433943</c:v>
                </c:pt>
                <c:pt idx="131">
                  <c:v>157473.54720849713</c:v>
                </c:pt>
                <c:pt idx="132">
                  <c:v>153036.66648842476</c:v>
                </c:pt>
                <c:pt idx="133">
                  <c:v>154856.6637744359</c:v>
                </c:pt>
                <c:pt idx="134">
                  <c:v>156837.8401638114</c:v>
                </c:pt>
                <c:pt idx="135">
                  <c:v>159357.85777439442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EA-45BC-9379-96B22FC34718}"/>
            </c:ext>
          </c:extLst>
        </c:ser>
        <c:ser>
          <c:idx val="1"/>
          <c:order val="1"/>
          <c:tx>
            <c:v>Latino/Hispanic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'Fig7_dta, AvgRetWealth, DFA'!$A$3:$A$138</c:f>
              <c:numCache>
                <c:formatCode>mmm\-yy</c:formatCode>
                <c:ptCount val="136"/>
                <c:pt idx="0">
                  <c:v>32752</c:v>
                </c:pt>
                <c:pt idx="1">
                  <c:v>32843</c:v>
                </c:pt>
                <c:pt idx="2">
                  <c:v>32933</c:v>
                </c:pt>
                <c:pt idx="3">
                  <c:v>33025</c:v>
                </c:pt>
                <c:pt idx="4">
                  <c:v>33117</c:v>
                </c:pt>
                <c:pt idx="5">
                  <c:v>33208</c:v>
                </c:pt>
                <c:pt idx="6">
                  <c:v>33298</c:v>
                </c:pt>
                <c:pt idx="7">
                  <c:v>33390</c:v>
                </c:pt>
                <c:pt idx="8">
                  <c:v>33482</c:v>
                </c:pt>
                <c:pt idx="9">
                  <c:v>33573</c:v>
                </c:pt>
                <c:pt idx="10">
                  <c:v>33664</c:v>
                </c:pt>
                <c:pt idx="11">
                  <c:v>33756</c:v>
                </c:pt>
                <c:pt idx="12">
                  <c:v>33848</c:v>
                </c:pt>
                <c:pt idx="13">
                  <c:v>33939</c:v>
                </c:pt>
                <c:pt idx="14">
                  <c:v>34029</c:v>
                </c:pt>
                <c:pt idx="15">
                  <c:v>34121</c:v>
                </c:pt>
                <c:pt idx="16">
                  <c:v>34213</c:v>
                </c:pt>
                <c:pt idx="17">
                  <c:v>34304</c:v>
                </c:pt>
                <c:pt idx="18">
                  <c:v>34394</c:v>
                </c:pt>
                <c:pt idx="19">
                  <c:v>34486</c:v>
                </c:pt>
                <c:pt idx="20">
                  <c:v>34578</c:v>
                </c:pt>
                <c:pt idx="21">
                  <c:v>34669</c:v>
                </c:pt>
                <c:pt idx="22">
                  <c:v>34759</c:v>
                </c:pt>
                <c:pt idx="23">
                  <c:v>34851</c:v>
                </c:pt>
                <c:pt idx="24">
                  <c:v>34943</c:v>
                </c:pt>
                <c:pt idx="25">
                  <c:v>35034</c:v>
                </c:pt>
                <c:pt idx="26">
                  <c:v>35125</c:v>
                </c:pt>
                <c:pt idx="27">
                  <c:v>35217</c:v>
                </c:pt>
                <c:pt idx="28">
                  <c:v>35309</c:v>
                </c:pt>
                <c:pt idx="29">
                  <c:v>35400</c:v>
                </c:pt>
                <c:pt idx="30">
                  <c:v>35490</c:v>
                </c:pt>
                <c:pt idx="31">
                  <c:v>35582</c:v>
                </c:pt>
                <c:pt idx="32">
                  <c:v>35674</c:v>
                </c:pt>
                <c:pt idx="33">
                  <c:v>35765</c:v>
                </c:pt>
                <c:pt idx="34">
                  <c:v>35855</c:v>
                </c:pt>
                <c:pt idx="35">
                  <c:v>35947</c:v>
                </c:pt>
                <c:pt idx="36">
                  <c:v>36039</c:v>
                </c:pt>
                <c:pt idx="37">
                  <c:v>36130</c:v>
                </c:pt>
                <c:pt idx="38">
                  <c:v>36220</c:v>
                </c:pt>
                <c:pt idx="39">
                  <c:v>36312</c:v>
                </c:pt>
                <c:pt idx="40">
                  <c:v>36404</c:v>
                </c:pt>
                <c:pt idx="41">
                  <c:v>36495</c:v>
                </c:pt>
                <c:pt idx="42">
                  <c:v>36586</c:v>
                </c:pt>
                <c:pt idx="43">
                  <c:v>36678</c:v>
                </c:pt>
                <c:pt idx="44">
                  <c:v>36770</c:v>
                </c:pt>
                <c:pt idx="45">
                  <c:v>36861</c:v>
                </c:pt>
                <c:pt idx="46">
                  <c:v>36951</c:v>
                </c:pt>
                <c:pt idx="47">
                  <c:v>37043</c:v>
                </c:pt>
                <c:pt idx="48">
                  <c:v>37135</c:v>
                </c:pt>
                <c:pt idx="49">
                  <c:v>37226</c:v>
                </c:pt>
                <c:pt idx="50">
                  <c:v>37316</c:v>
                </c:pt>
                <c:pt idx="51">
                  <c:v>37408</c:v>
                </c:pt>
                <c:pt idx="52">
                  <c:v>37500</c:v>
                </c:pt>
                <c:pt idx="53">
                  <c:v>37591</c:v>
                </c:pt>
                <c:pt idx="54">
                  <c:v>37681</c:v>
                </c:pt>
                <c:pt idx="55">
                  <c:v>37773</c:v>
                </c:pt>
                <c:pt idx="56">
                  <c:v>37865</c:v>
                </c:pt>
                <c:pt idx="57">
                  <c:v>37956</c:v>
                </c:pt>
                <c:pt idx="58">
                  <c:v>38047</c:v>
                </c:pt>
                <c:pt idx="59">
                  <c:v>38139</c:v>
                </c:pt>
                <c:pt idx="60">
                  <c:v>38231</c:v>
                </c:pt>
                <c:pt idx="61">
                  <c:v>38322</c:v>
                </c:pt>
                <c:pt idx="62">
                  <c:v>38412</c:v>
                </c:pt>
                <c:pt idx="63">
                  <c:v>38504</c:v>
                </c:pt>
                <c:pt idx="64">
                  <c:v>38596</c:v>
                </c:pt>
                <c:pt idx="65">
                  <c:v>38687</c:v>
                </c:pt>
                <c:pt idx="66">
                  <c:v>38777</c:v>
                </c:pt>
                <c:pt idx="67">
                  <c:v>38869</c:v>
                </c:pt>
                <c:pt idx="68">
                  <c:v>38961</c:v>
                </c:pt>
                <c:pt idx="69">
                  <c:v>39052</c:v>
                </c:pt>
                <c:pt idx="70">
                  <c:v>39142</c:v>
                </c:pt>
                <c:pt idx="71">
                  <c:v>39234</c:v>
                </c:pt>
                <c:pt idx="72">
                  <c:v>39326</c:v>
                </c:pt>
                <c:pt idx="73">
                  <c:v>39417</c:v>
                </c:pt>
                <c:pt idx="74">
                  <c:v>39508</c:v>
                </c:pt>
                <c:pt idx="75">
                  <c:v>39600</c:v>
                </c:pt>
                <c:pt idx="76">
                  <c:v>39692</c:v>
                </c:pt>
                <c:pt idx="77">
                  <c:v>39783</c:v>
                </c:pt>
                <c:pt idx="78">
                  <c:v>39873</c:v>
                </c:pt>
                <c:pt idx="79">
                  <c:v>39965</c:v>
                </c:pt>
                <c:pt idx="80">
                  <c:v>40057</c:v>
                </c:pt>
                <c:pt idx="81">
                  <c:v>40148</c:v>
                </c:pt>
                <c:pt idx="82">
                  <c:v>40238</c:v>
                </c:pt>
                <c:pt idx="83">
                  <c:v>40330</c:v>
                </c:pt>
                <c:pt idx="84">
                  <c:v>40422</c:v>
                </c:pt>
                <c:pt idx="85">
                  <c:v>40513</c:v>
                </c:pt>
                <c:pt idx="86">
                  <c:v>40603</c:v>
                </c:pt>
                <c:pt idx="87">
                  <c:v>40695</c:v>
                </c:pt>
                <c:pt idx="88">
                  <c:v>40787</c:v>
                </c:pt>
                <c:pt idx="89">
                  <c:v>40878</c:v>
                </c:pt>
                <c:pt idx="90">
                  <c:v>40969</c:v>
                </c:pt>
                <c:pt idx="91">
                  <c:v>41061</c:v>
                </c:pt>
                <c:pt idx="92">
                  <c:v>41153</c:v>
                </c:pt>
                <c:pt idx="93">
                  <c:v>41244</c:v>
                </c:pt>
                <c:pt idx="94">
                  <c:v>41334</c:v>
                </c:pt>
                <c:pt idx="95">
                  <c:v>41426</c:v>
                </c:pt>
                <c:pt idx="96">
                  <c:v>41518</c:v>
                </c:pt>
                <c:pt idx="97">
                  <c:v>41609</c:v>
                </c:pt>
                <c:pt idx="98">
                  <c:v>41699</c:v>
                </c:pt>
                <c:pt idx="99">
                  <c:v>41791</c:v>
                </c:pt>
                <c:pt idx="100">
                  <c:v>41883</c:v>
                </c:pt>
                <c:pt idx="101">
                  <c:v>41974</c:v>
                </c:pt>
                <c:pt idx="102">
                  <c:v>42064</c:v>
                </c:pt>
                <c:pt idx="103">
                  <c:v>42156</c:v>
                </c:pt>
                <c:pt idx="104">
                  <c:v>42248</c:v>
                </c:pt>
                <c:pt idx="105">
                  <c:v>42339</c:v>
                </c:pt>
                <c:pt idx="106">
                  <c:v>42430</c:v>
                </c:pt>
                <c:pt idx="107">
                  <c:v>42522</c:v>
                </c:pt>
                <c:pt idx="108">
                  <c:v>42614</c:v>
                </c:pt>
                <c:pt idx="109">
                  <c:v>42705</c:v>
                </c:pt>
                <c:pt idx="110">
                  <c:v>42795</c:v>
                </c:pt>
                <c:pt idx="111">
                  <c:v>42887</c:v>
                </c:pt>
                <c:pt idx="112">
                  <c:v>42979</c:v>
                </c:pt>
                <c:pt idx="113">
                  <c:v>43070</c:v>
                </c:pt>
                <c:pt idx="114">
                  <c:v>43160</c:v>
                </c:pt>
                <c:pt idx="115">
                  <c:v>43252</c:v>
                </c:pt>
                <c:pt idx="116">
                  <c:v>43344</c:v>
                </c:pt>
                <c:pt idx="117">
                  <c:v>43435</c:v>
                </c:pt>
                <c:pt idx="118">
                  <c:v>43525</c:v>
                </c:pt>
                <c:pt idx="119">
                  <c:v>43617</c:v>
                </c:pt>
                <c:pt idx="120">
                  <c:v>43709</c:v>
                </c:pt>
                <c:pt idx="121">
                  <c:v>43800</c:v>
                </c:pt>
                <c:pt idx="122">
                  <c:v>43891</c:v>
                </c:pt>
                <c:pt idx="123">
                  <c:v>43983</c:v>
                </c:pt>
                <c:pt idx="124">
                  <c:v>44094</c:v>
                </c:pt>
                <c:pt idx="125">
                  <c:v>44166</c:v>
                </c:pt>
                <c:pt idx="126">
                  <c:v>44256</c:v>
                </c:pt>
                <c:pt idx="127">
                  <c:v>44348</c:v>
                </c:pt>
                <c:pt idx="128">
                  <c:v>44440</c:v>
                </c:pt>
                <c:pt idx="129">
                  <c:v>44531</c:v>
                </c:pt>
                <c:pt idx="130">
                  <c:v>44621</c:v>
                </c:pt>
                <c:pt idx="131">
                  <c:v>44713</c:v>
                </c:pt>
                <c:pt idx="132">
                  <c:v>44805</c:v>
                </c:pt>
                <c:pt idx="133">
                  <c:v>44896</c:v>
                </c:pt>
                <c:pt idx="134">
                  <c:v>44986</c:v>
                </c:pt>
                <c:pt idx="135">
                  <c:v>45078</c:v>
                </c:pt>
              </c:numCache>
            </c:numRef>
          </c:cat>
          <c:val>
            <c:numRef>
              <c:f>'Fig7_dta, AvgRetWealth, DFA'!$C$3:$C$138</c:f>
              <c:numCache>
                <c:formatCode>_("$"* #,##0_);_("$"* \(#,##0\);_("$"* "-"??_);_(@_)</c:formatCode>
                <c:ptCount val="136"/>
                <c:pt idx="0">
                  <c:v>35348.084888452322</c:v>
                </c:pt>
                <c:pt idx="1">
                  <c:v>35616.305684775922</c:v>
                </c:pt>
                <c:pt idx="2">
                  <c:v>35276.856936778211</c:v>
                </c:pt>
                <c:pt idx="3">
                  <c:v>35344.44659507124</c:v>
                </c:pt>
                <c:pt idx="4">
                  <c:v>34832.282217768894</c:v>
                </c:pt>
                <c:pt idx="5">
                  <c:v>34733.746300681945</c:v>
                </c:pt>
                <c:pt idx="6">
                  <c:v>34901.135544241464</c:v>
                </c:pt>
                <c:pt idx="7">
                  <c:v>34913.399253885385</c:v>
                </c:pt>
                <c:pt idx="8">
                  <c:v>34987.799659567405</c:v>
                </c:pt>
                <c:pt idx="9">
                  <c:v>35112.022087641686</c:v>
                </c:pt>
                <c:pt idx="10">
                  <c:v>35156.738034015259</c:v>
                </c:pt>
                <c:pt idx="11">
                  <c:v>36855.164913810644</c:v>
                </c:pt>
                <c:pt idx="12">
                  <c:v>38620.515223243943</c:v>
                </c:pt>
                <c:pt idx="13">
                  <c:v>41780.96655159544</c:v>
                </c:pt>
                <c:pt idx="14">
                  <c:v>44631.966038547384</c:v>
                </c:pt>
                <c:pt idx="15">
                  <c:v>47217.416758564483</c:v>
                </c:pt>
                <c:pt idx="16">
                  <c:v>49946.529861405077</c:v>
                </c:pt>
                <c:pt idx="17">
                  <c:v>52375.805930034367</c:v>
                </c:pt>
                <c:pt idx="18">
                  <c:v>54768.82426397509</c:v>
                </c:pt>
                <c:pt idx="19">
                  <c:v>57109.748186366298</c:v>
                </c:pt>
                <c:pt idx="20">
                  <c:v>59509.636889690104</c:v>
                </c:pt>
                <c:pt idx="21">
                  <c:v>61519.545085020116</c:v>
                </c:pt>
                <c:pt idx="22">
                  <c:v>64185.243705912653</c:v>
                </c:pt>
                <c:pt idx="23">
                  <c:v>64781.639956442305</c:v>
                </c:pt>
                <c:pt idx="24">
                  <c:v>65510.562682366515</c:v>
                </c:pt>
                <c:pt idx="25">
                  <c:v>65358.523828267222</c:v>
                </c:pt>
                <c:pt idx="26">
                  <c:v>65029.895198301543</c:v>
                </c:pt>
                <c:pt idx="27">
                  <c:v>64429.317690471253</c:v>
                </c:pt>
                <c:pt idx="28">
                  <c:v>64017.804505453401</c:v>
                </c:pt>
                <c:pt idx="29">
                  <c:v>63798.461908113321</c:v>
                </c:pt>
                <c:pt idx="30">
                  <c:v>63100.189711033083</c:v>
                </c:pt>
                <c:pt idx="31">
                  <c:v>63821.673091525656</c:v>
                </c:pt>
                <c:pt idx="32">
                  <c:v>64187.063325221672</c:v>
                </c:pt>
                <c:pt idx="33">
                  <c:v>63324.653263927525</c:v>
                </c:pt>
                <c:pt idx="34">
                  <c:v>64296.552367392971</c:v>
                </c:pt>
                <c:pt idx="35">
                  <c:v>65497.077191450007</c:v>
                </c:pt>
                <c:pt idx="36">
                  <c:v>65116.382813928605</c:v>
                </c:pt>
                <c:pt idx="37">
                  <c:v>68331.629008589676</c:v>
                </c:pt>
                <c:pt idx="38">
                  <c:v>69916.725295495664</c:v>
                </c:pt>
                <c:pt idx="39">
                  <c:v>71674.99321855756</c:v>
                </c:pt>
                <c:pt idx="40">
                  <c:v>71869.698522170816</c:v>
                </c:pt>
                <c:pt idx="41">
                  <c:v>74696.324767258164</c:v>
                </c:pt>
                <c:pt idx="42">
                  <c:v>76079.9530055941</c:v>
                </c:pt>
                <c:pt idx="43">
                  <c:v>76579.229650101086</c:v>
                </c:pt>
                <c:pt idx="44">
                  <c:v>77508.796211488589</c:v>
                </c:pt>
                <c:pt idx="45">
                  <c:v>77238.703985694359</c:v>
                </c:pt>
                <c:pt idx="46">
                  <c:v>76424.541088859885</c:v>
                </c:pt>
                <c:pt idx="47">
                  <c:v>77016.286265523653</c:v>
                </c:pt>
                <c:pt idx="48">
                  <c:v>75674.539954832027</c:v>
                </c:pt>
                <c:pt idx="49">
                  <c:v>75689.896329331867</c:v>
                </c:pt>
                <c:pt idx="50">
                  <c:v>75023.114389140101</c:v>
                </c:pt>
                <c:pt idx="51">
                  <c:v>72296.881548587582</c:v>
                </c:pt>
                <c:pt idx="52">
                  <c:v>69719.706530269497</c:v>
                </c:pt>
                <c:pt idx="53">
                  <c:v>69344.7955247465</c:v>
                </c:pt>
                <c:pt idx="54">
                  <c:v>67893.88784834191</c:v>
                </c:pt>
                <c:pt idx="55">
                  <c:v>68347.199009947246</c:v>
                </c:pt>
                <c:pt idx="56">
                  <c:v>67338.703355304911</c:v>
                </c:pt>
                <c:pt idx="57">
                  <c:v>67406.93382691071</c:v>
                </c:pt>
                <c:pt idx="58">
                  <c:v>66815.092990284713</c:v>
                </c:pt>
                <c:pt idx="59">
                  <c:v>66118.05996227375</c:v>
                </c:pt>
                <c:pt idx="60">
                  <c:v>65470.536036628851</c:v>
                </c:pt>
                <c:pt idx="61">
                  <c:v>66899.850246134563</c:v>
                </c:pt>
                <c:pt idx="62">
                  <c:v>66842.678001394714</c:v>
                </c:pt>
                <c:pt idx="63">
                  <c:v>67385.775451818103</c:v>
                </c:pt>
                <c:pt idx="64">
                  <c:v>67713.311473811831</c:v>
                </c:pt>
                <c:pt idx="65">
                  <c:v>68167.413185444166</c:v>
                </c:pt>
                <c:pt idx="66">
                  <c:v>68832.017374297764</c:v>
                </c:pt>
                <c:pt idx="67">
                  <c:v>68484.692033735584</c:v>
                </c:pt>
                <c:pt idx="68">
                  <c:v>69009.49676685271</c:v>
                </c:pt>
                <c:pt idx="69">
                  <c:v>70524.651944019992</c:v>
                </c:pt>
                <c:pt idx="70">
                  <c:v>70637.750302041095</c:v>
                </c:pt>
                <c:pt idx="71">
                  <c:v>72246.733074230287</c:v>
                </c:pt>
                <c:pt idx="72">
                  <c:v>73486.913090819187</c:v>
                </c:pt>
                <c:pt idx="73">
                  <c:v>72852.838572249442</c:v>
                </c:pt>
                <c:pt idx="74">
                  <c:v>71389.689798638035</c:v>
                </c:pt>
                <c:pt idx="75">
                  <c:v>71055.437234072058</c:v>
                </c:pt>
                <c:pt idx="76">
                  <c:v>69387.850112740736</c:v>
                </c:pt>
                <c:pt idx="77">
                  <c:v>68356.67835006211</c:v>
                </c:pt>
                <c:pt idx="78">
                  <c:v>68404.933121174356</c:v>
                </c:pt>
                <c:pt idx="79">
                  <c:v>70308.274959646093</c:v>
                </c:pt>
                <c:pt idx="80">
                  <c:v>72132.016016122434</c:v>
                </c:pt>
                <c:pt idx="81">
                  <c:v>72708.066364648868</c:v>
                </c:pt>
                <c:pt idx="82">
                  <c:v>74211.145752689219</c:v>
                </c:pt>
                <c:pt idx="83">
                  <c:v>73859.315170233764</c:v>
                </c:pt>
                <c:pt idx="84">
                  <c:v>76087.347432345938</c:v>
                </c:pt>
                <c:pt idx="85">
                  <c:v>74879.224204864964</c:v>
                </c:pt>
                <c:pt idx="86">
                  <c:v>72300.485473838766</c:v>
                </c:pt>
                <c:pt idx="87">
                  <c:v>69011.352792907419</c:v>
                </c:pt>
                <c:pt idx="88">
                  <c:v>64122.339330744653</c:v>
                </c:pt>
                <c:pt idx="89">
                  <c:v>62175.100572593408</c:v>
                </c:pt>
                <c:pt idx="90">
                  <c:v>60664.693763255789</c:v>
                </c:pt>
                <c:pt idx="91">
                  <c:v>57155.008942839268</c:v>
                </c:pt>
                <c:pt idx="92">
                  <c:v>55003.446109536249</c:v>
                </c:pt>
                <c:pt idx="93">
                  <c:v>52024.671064734219</c:v>
                </c:pt>
                <c:pt idx="94">
                  <c:v>51303.809019871216</c:v>
                </c:pt>
                <c:pt idx="95">
                  <c:v>50350.53222981951</c:v>
                </c:pt>
                <c:pt idx="96">
                  <c:v>50112.942229172091</c:v>
                </c:pt>
                <c:pt idx="97">
                  <c:v>56321.697800227936</c:v>
                </c:pt>
                <c:pt idx="98">
                  <c:v>60396.860346798836</c:v>
                </c:pt>
                <c:pt idx="99">
                  <c:v>64813.497595610403</c:v>
                </c:pt>
                <c:pt idx="100">
                  <c:v>68366.049430648141</c:v>
                </c:pt>
                <c:pt idx="101">
                  <c:v>72891.329936191702</c:v>
                </c:pt>
                <c:pt idx="102">
                  <c:v>77529.162778173937</c:v>
                </c:pt>
                <c:pt idx="103">
                  <c:v>81007.233328505143</c:v>
                </c:pt>
                <c:pt idx="104">
                  <c:v>83319.266656951368</c:v>
                </c:pt>
                <c:pt idx="105">
                  <c:v>88018.175445583256</c:v>
                </c:pt>
                <c:pt idx="106">
                  <c:v>92129.895146444047</c:v>
                </c:pt>
                <c:pt idx="107">
                  <c:v>95284.188637924992</c:v>
                </c:pt>
                <c:pt idx="108">
                  <c:v>98980.047599432248</c:v>
                </c:pt>
                <c:pt idx="109">
                  <c:v>98669.422073852329</c:v>
                </c:pt>
                <c:pt idx="110">
                  <c:v>99446.535062993906</c:v>
                </c:pt>
                <c:pt idx="111">
                  <c:v>100135.47373253143</c:v>
                </c:pt>
                <c:pt idx="112">
                  <c:v>100790.79272339267</c:v>
                </c:pt>
                <c:pt idx="113">
                  <c:v>101318.52215064889</c:v>
                </c:pt>
                <c:pt idx="114">
                  <c:v>100422.72255614887</c:v>
                </c:pt>
                <c:pt idx="115">
                  <c:v>100330.1003762622</c:v>
                </c:pt>
                <c:pt idx="116">
                  <c:v>100866.86303323344</c:v>
                </c:pt>
                <c:pt idx="117">
                  <c:v>97674.353013675674</c:v>
                </c:pt>
                <c:pt idx="118">
                  <c:v>99947.324652456431</c:v>
                </c:pt>
                <c:pt idx="119">
                  <c:v>100384.12022200339</c:v>
                </c:pt>
                <c:pt idx="120">
                  <c:v>100439.34145078922</c:v>
                </c:pt>
                <c:pt idx="121">
                  <c:v>101816.6356325746</c:v>
                </c:pt>
                <c:pt idx="122">
                  <c:v>97725.249740698811</c:v>
                </c:pt>
                <c:pt idx="123">
                  <c:v>102584.84221517397</c:v>
                </c:pt>
                <c:pt idx="124">
                  <c:v>103953.96253588518</c:v>
                </c:pt>
                <c:pt idx="125">
                  <c:v>106690.41718833435</c:v>
                </c:pt>
                <c:pt idx="126">
                  <c:v>105901.02749974022</c:v>
                </c:pt>
                <c:pt idx="127">
                  <c:v>106194.60878951191</c:v>
                </c:pt>
                <c:pt idx="128">
                  <c:v>104745.96512881266</c:v>
                </c:pt>
                <c:pt idx="129">
                  <c:v>104431.5223518913</c:v>
                </c:pt>
                <c:pt idx="130">
                  <c:v>100514.49887049315</c:v>
                </c:pt>
                <c:pt idx="131">
                  <c:v>95175.196040529554</c:v>
                </c:pt>
                <c:pt idx="132">
                  <c:v>93165.687203581489</c:v>
                </c:pt>
                <c:pt idx="133">
                  <c:v>93637.294512123714</c:v>
                </c:pt>
                <c:pt idx="134">
                  <c:v>94149.71640512762</c:v>
                </c:pt>
                <c:pt idx="135">
                  <c:v>95015.212790333564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EA-45BC-9379-96B22FC34718}"/>
            </c:ext>
          </c:extLst>
        </c:ser>
        <c:ser>
          <c:idx val="2"/>
          <c:order val="2"/>
          <c:tx>
            <c:v>Other/mutiple races/ethnicities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'Fig7_dta, AvgRetWealth, DFA'!$A$3:$A$138</c:f>
              <c:numCache>
                <c:formatCode>mmm\-yy</c:formatCode>
                <c:ptCount val="136"/>
                <c:pt idx="0">
                  <c:v>32752</c:v>
                </c:pt>
                <c:pt idx="1">
                  <c:v>32843</c:v>
                </c:pt>
                <c:pt idx="2">
                  <c:v>32933</c:v>
                </c:pt>
                <c:pt idx="3">
                  <c:v>33025</c:v>
                </c:pt>
                <c:pt idx="4">
                  <c:v>33117</c:v>
                </c:pt>
                <c:pt idx="5">
                  <c:v>33208</c:v>
                </c:pt>
                <c:pt idx="6">
                  <c:v>33298</c:v>
                </c:pt>
                <c:pt idx="7">
                  <c:v>33390</c:v>
                </c:pt>
                <c:pt idx="8">
                  <c:v>33482</c:v>
                </c:pt>
                <c:pt idx="9">
                  <c:v>33573</c:v>
                </c:pt>
                <c:pt idx="10">
                  <c:v>33664</c:v>
                </c:pt>
                <c:pt idx="11">
                  <c:v>33756</c:v>
                </c:pt>
                <c:pt idx="12">
                  <c:v>33848</c:v>
                </c:pt>
                <c:pt idx="13">
                  <c:v>33939</c:v>
                </c:pt>
                <c:pt idx="14">
                  <c:v>34029</c:v>
                </c:pt>
                <c:pt idx="15">
                  <c:v>34121</c:v>
                </c:pt>
                <c:pt idx="16">
                  <c:v>34213</c:v>
                </c:pt>
                <c:pt idx="17">
                  <c:v>34304</c:v>
                </c:pt>
                <c:pt idx="18">
                  <c:v>34394</c:v>
                </c:pt>
                <c:pt idx="19">
                  <c:v>34486</c:v>
                </c:pt>
                <c:pt idx="20">
                  <c:v>34578</c:v>
                </c:pt>
                <c:pt idx="21">
                  <c:v>34669</c:v>
                </c:pt>
                <c:pt idx="22">
                  <c:v>34759</c:v>
                </c:pt>
                <c:pt idx="23">
                  <c:v>34851</c:v>
                </c:pt>
                <c:pt idx="24">
                  <c:v>34943</c:v>
                </c:pt>
                <c:pt idx="25">
                  <c:v>35034</c:v>
                </c:pt>
                <c:pt idx="26">
                  <c:v>35125</c:v>
                </c:pt>
                <c:pt idx="27">
                  <c:v>35217</c:v>
                </c:pt>
                <c:pt idx="28">
                  <c:v>35309</c:v>
                </c:pt>
                <c:pt idx="29">
                  <c:v>35400</c:v>
                </c:pt>
                <c:pt idx="30">
                  <c:v>35490</c:v>
                </c:pt>
                <c:pt idx="31">
                  <c:v>35582</c:v>
                </c:pt>
                <c:pt idx="32">
                  <c:v>35674</c:v>
                </c:pt>
                <c:pt idx="33">
                  <c:v>35765</c:v>
                </c:pt>
                <c:pt idx="34">
                  <c:v>35855</c:v>
                </c:pt>
                <c:pt idx="35">
                  <c:v>35947</c:v>
                </c:pt>
                <c:pt idx="36">
                  <c:v>36039</c:v>
                </c:pt>
                <c:pt idx="37">
                  <c:v>36130</c:v>
                </c:pt>
                <c:pt idx="38">
                  <c:v>36220</c:v>
                </c:pt>
                <c:pt idx="39">
                  <c:v>36312</c:v>
                </c:pt>
                <c:pt idx="40">
                  <c:v>36404</c:v>
                </c:pt>
                <c:pt idx="41">
                  <c:v>36495</c:v>
                </c:pt>
                <c:pt idx="42">
                  <c:v>36586</c:v>
                </c:pt>
                <c:pt idx="43">
                  <c:v>36678</c:v>
                </c:pt>
                <c:pt idx="44">
                  <c:v>36770</c:v>
                </c:pt>
                <c:pt idx="45">
                  <c:v>36861</c:v>
                </c:pt>
                <c:pt idx="46">
                  <c:v>36951</c:v>
                </c:pt>
                <c:pt idx="47">
                  <c:v>37043</c:v>
                </c:pt>
                <c:pt idx="48">
                  <c:v>37135</c:v>
                </c:pt>
                <c:pt idx="49">
                  <c:v>37226</c:v>
                </c:pt>
                <c:pt idx="50">
                  <c:v>37316</c:v>
                </c:pt>
                <c:pt idx="51">
                  <c:v>37408</c:v>
                </c:pt>
                <c:pt idx="52">
                  <c:v>37500</c:v>
                </c:pt>
                <c:pt idx="53">
                  <c:v>37591</c:v>
                </c:pt>
                <c:pt idx="54">
                  <c:v>37681</c:v>
                </c:pt>
                <c:pt idx="55">
                  <c:v>37773</c:v>
                </c:pt>
                <c:pt idx="56">
                  <c:v>37865</c:v>
                </c:pt>
                <c:pt idx="57">
                  <c:v>37956</c:v>
                </c:pt>
                <c:pt idx="58">
                  <c:v>38047</c:v>
                </c:pt>
                <c:pt idx="59">
                  <c:v>38139</c:v>
                </c:pt>
                <c:pt idx="60">
                  <c:v>38231</c:v>
                </c:pt>
                <c:pt idx="61">
                  <c:v>38322</c:v>
                </c:pt>
                <c:pt idx="62">
                  <c:v>38412</c:v>
                </c:pt>
                <c:pt idx="63">
                  <c:v>38504</c:v>
                </c:pt>
                <c:pt idx="64">
                  <c:v>38596</c:v>
                </c:pt>
                <c:pt idx="65">
                  <c:v>38687</c:v>
                </c:pt>
                <c:pt idx="66">
                  <c:v>38777</c:v>
                </c:pt>
                <c:pt idx="67">
                  <c:v>38869</c:v>
                </c:pt>
                <c:pt idx="68">
                  <c:v>38961</c:v>
                </c:pt>
                <c:pt idx="69">
                  <c:v>39052</c:v>
                </c:pt>
                <c:pt idx="70">
                  <c:v>39142</c:v>
                </c:pt>
                <c:pt idx="71">
                  <c:v>39234</c:v>
                </c:pt>
                <c:pt idx="72">
                  <c:v>39326</c:v>
                </c:pt>
                <c:pt idx="73">
                  <c:v>39417</c:v>
                </c:pt>
                <c:pt idx="74">
                  <c:v>39508</c:v>
                </c:pt>
                <c:pt idx="75">
                  <c:v>39600</c:v>
                </c:pt>
                <c:pt idx="76">
                  <c:v>39692</c:v>
                </c:pt>
                <c:pt idx="77">
                  <c:v>39783</c:v>
                </c:pt>
                <c:pt idx="78">
                  <c:v>39873</c:v>
                </c:pt>
                <c:pt idx="79">
                  <c:v>39965</c:v>
                </c:pt>
                <c:pt idx="80">
                  <c:v>40057</c:v>
                </c:pt>
                <c:pt idx="81">
                  <c:v>40148</c:v>
                </c:pt>
                <c:pt idx="82">
                  <c:v>40238</c:v>
                </c:pt>
                <c:pt idx="83">
                  <c:v>40330</c:v>
                </c:pt>
                <c:pt idx="84">
                  <c:v>40422</c:v>
                </c:pt>
                <c:pt idx="85">
                  <c:v>40513</c:v>
                </c:pt>
                <c:pt idx="86">
                  <c:v>40603</c:v>
                </c:pt>
                <c:pt idx="87">
                  <c:v>40695</c:v>
                </c:pt>
                <c:pt idx="88">
                  <c:v>40787</c:v>
                </c:pt>
                <c:pt idx="89">
                  <c:v>40878</c:v>
                </c:pt>
                <c:pt idx="90">
                  <c:v>40969</c:v>
                </c:pt>
                <c:pt idx="91">
                  <c:v>41061</c:v>
                </c:pt>
                <c:pt idx="92">
                  <c:v>41153</c:v>
                </c:pt>
                <c:pt idx="93">
                  <c:v>41244</c:v>
                </c:pt>
                <c:pt idx="94">
                  <c:v>41334</c:v>
                </c:pt>
                <c:pt idx="95">
                  <c:v>41426</c:v>
                </c:pt>
                <c:pt idx="96">
                  <c:v>41518</c:v>
                </c:pt>
                <c:pt idx="97">
                  <c:v>41609</c:v>
                </c:pt>
                <c:pt idx="98">
                  <c:v>41699</c:v>
                </c:pt>
                <c:pt idx="99">
                  <c:v>41791</c:v>
                </c:pt>
                <c:pt idx="100">
                  <c:v>41883</c:v>
                </c:pt>
                <c:pt idx="101">
                  <c:v>41974</c:v>
                </c:pt>
                <c:pt idx="102">
                  <c:v>42064</c:v>
                </c:pt>
                <c:pt idx="103">
                  <c:v>42156</c:v>
                </c:pt>
                <c:pt idx="104">
                  <c:v>42248</c:v>
                </c:pt>
                <c:pt idx="105">
                  <c:v>42339</c:v>
                </c:pt>
                <c:pt idx="106">
                  <c:v>42430</c:v>
                </c:pt>
                <c:pt idx="107">
                  <c:v>42522</c:v>
                </c:pt>
                <c:pt idx="108">
                  <c:v>42614</c:v>
                </c:pt>
                <c:pt idx="109">
                  <c:v>42705</c:v>
                </c:pt>
                <c:pt idx="110">
                  <c:v>42795</c:v>
                </c:pt>
                <c:pt idx="111">
                  <c:v>42887</c:v>
                </c:pt>
                <c:pt idx="112">
                  <c:v>42979</c:v>
                </c:pt>
                <c:pt idx="113">
                  <c:v>43070</c:v>
                </c:pt>
                <c:pt idx="114">
                  <c:v>43160</c:v>
                </c:pt>
                <c:pt idx="115">
                  <c:v>43252</c:v>
                </c:pt>
                <c:pt idx="116">
                  <c:v>43344</c:v>
                </c:pt>
                <c:pt idx="117">
                  <c:v>43435</c:v>
                </c:pt>
                <c:pt idx="118">
                  <c:v>43525</c:v>
                </c:pt>
                <c:pt idx="119">
                  <c:v>43617</c:v>
                </c:pt>
                <c:pt idx="120">
                  <c:v>43709</c:v>
                </c:pt>
                <c:pt idx="121">
                  <c:v>43800</c:v>
                </c:pt>
                <c:pt idx="122">
                  <c:v>43891</c:v>
                </c:pt>
                <c:pt idx="123">
                  <c:v>43983</c:v>
                </c:pt>
                <c:pt idx="124">
                  <c:v>44094</c:v>
                </c:pt>
                <c:pt idx="125">
                  <c:v>44166</c:v>
                </c:pt>
                <c:pt idx="126">
                  <c:v>44256</c:v>
                </c:pt>
                <c:pt idx="127">
                  <c:v>44348</c:v>
                </c:pt>
                <c:pt idx="128">
                  <c:v>44440</c:v>
                </c:pt>
                <c:pt idx="129">
                  <c:v>44531</c:v>
                </c:pt>
                <c:pt idx="130">
                  <c:v>44621</c:v>
                </c:pt>
                <c:pt idx="131">
                  <c:v>44713</c:v>
                </c:pt>
                <c:pt idx="132">
                  <c:v>44805</c:v>
                </c:pt>
                <c:pt idx="133">
                  <c:v>44896</c:v>
                </c:pt>
                <c:pt idx="134">
                  <c:v>44986</c:v>
                </c:pt>
                <c:pt idx="135">
                  <c:v>45078</c:v>
                </c:pt>
              </c:numCache>
            </c:numRef>
          </c:cat>
          <c:val>
            <c:numRef>
              <c:f>'Fig7_dta, AvgRetWealth, DFA'!$D$3:$D$138</c:f>
              <c:numCache>
                <c:formatCode>_("$"* #,##0_);_("$"* \(#,##0\);_("$"* "-"??_);_(@_)</c:formatCode>
                <c:ptCount val="136"/>
                <c:pt idx="0">
                  <c:v>58140.426678882162</c:v>
                </c:pt>
                <c:pt idx="1">
                  <c:v>60578.971400124436</c:v>
                </c:pt>
                <c:pt idx="2">
                  <c:v>61608.542404884756</c:v>
                </c:pt>
                <c:pt idx="3">
                  <c:v>63528.433159952168</c:v>
                </c:pt>
                <c:pt idx="4">
                  <c:v>64055.914009744891</c:v>
                </c:pt>
                <c:pt idx="5">
                  <c:v>65610.461733331613</c:v>
                </c:pt>
                <c:pt idx="6">
                  <c:v>67638.935005714025</c:v>
                </c:pt>
                <c:pt idx="7">
                  <c:v>69320.734419118467</c:v>
                </c:pt>
                <c:pt idx="8">
                  <c:v>71183.551067557186</c:v>
                </c:pt>
                <c:pt idx="9">
                  <c:v>73182.277420105587</c:v>
                </c:pt>
                <c:pt idx="10">
                  <c:v>75084.285562428151</c:v>
                </c:pt>
                <c:pt idx="11">
                  <c:v>81225.456535264952</c:v>
                </c:pt>
                <c:pt idx="12">
                  <c:v>87512.089944200779</c:v>
                </c:pt>
                <c:pt idx="13">
                  <c:v>98010.778907894884</c:v>
                </c:pt>
                <c:pt idx="14">
                  <c:v>107575.34540039659</c:v>
                </c:pt>
                <c:pt idx="15">
                  <c:v>116531.88547484811</c:v>
                </c:pt>
                <c:pt idx="16">
                  <c:v>125895.32576768247</c:v>
                </c:pt>
                <c:pt idx="17">
                  <c:v>134528.22818654124</c:v>
                </c:pt>
                <c:pt idx="18">
                  <c:v>143133.52202841052</c:v>
                </c:pt>
                <c:pt idx="19">
                  <c:v>151568.85932424606</c:v>
                </c:pt>
                <c:pt idx="20">
                  <c:v>160136.69776362428</c:v>
                </c:pt>
                <c:pt idx="21">
                  <c:v>167887.53866658657</c:v>
                </c:pt>
                <c:pt idx="22">
                  <c:v>177120.94370418007</c:v>
                </c:pt>
                <c:pt idx="23">
                  <c:v>174318.71729073318</c:v>
                </c:pt>
                <c:pt idx="24">
                  <c:v>171795.61804174128</c:v>
                </c:pt>
                <c:pt idx="25">
                  <c:v>164852.92382519663</c:v>
                </c:pt>
                <c:pt idx="26">
                  <c:v>157678.88060000149</c:v>
                </c:pt>
                <c:pt idx="27">
                  <c:v>150083.29979201636</c:v>
                </c:pt>
                <c:pt idx="28">
                  <c:v>143085.63818957837</c:v>
                </c:pt>
                <c:pt idx="29">
                  <c:v>136573.3732631829</c:v>
                </c:pt>
                <c:pt idx="30">
                  <c:v>129261.52794352629</c:v>
                </c:pt>
                <c:pt idx="31">
                  <c:v>125547.91448885508</c:v>
                </c:pt>
                <c:pt idx="32">
                  <c:v>121078.90821560596</c:v>
                </c:pt>
                <c:pt idx="33">
                  <c:v>113637.69786507648</c:v>
                </c:pt>
                <c:pt idx="34">
                  <c:v>110914.28568327265</c:v>
                </c:pt>
                <c:pt idx="35">
                  <c:v>113140.47906107547</c:v>
                </c:pt>
                <c:pt idx="36">
                  <c:v>111562.67541893487</c:v>
                </c:pt>
                <c:pt idx="37">
                  <c:v>117353.57509980646</c:v>
                </c:pt>
                <c:pt idx="38">
                  <c:v>119106.10783256113</c:v>
                </c:pt>
                <c:pt idx="39">
                  <c:v>121658.67200575909</c:v>
                </c:pt>
                <c:pt idx="40">
                  <c:v>120354.2307453211</c:v>
                </c:pt>
                <c:pt idx="41">
                  <c:v>125891.31513445171</c:v>
                </c:pt>
                <c:pt idx="42">
                  <c:v>127936.02962506026</c:v>
                </c:pt>
                <c:pt idx="43">
                  <c:v>127609.9117866977</c:v>
                </c:pt>
                <c:pt idx="44">
                  <c:v>128559.76898251203</c:v>
                </c:pt>
                <c:pt idx="45">
                  <c:v>126545.24948679749</c:v>
                </c:pt>
                <c:pt idx="46">
                  <c:v>123507.70630370146</c:v>
                </c:pt>
                <c:pt idx="47">
                  <c:v>126673.73016998668</c:v>
                </c:pt>
                <c:pt idx="48">
                  <c:v>124944.45760502512</c:v>
                </c:pt>
                <c:pt idx="49">
                  <c:v>125517.87389862009</c:v>
                </c:pt>
                <c:pt idx="50">
                  <c:v>124381.64519832442</c:v>
                </c:pt>
                <c:pt idx="51">
                  <c:v>118478.71178402989</c:v>
                </c:pt>
                <c:pt idx="52">
                  <c:v>112706.81789242406</c:v>
                </c:pt>
                <c:pt idx="53">
                  <c:v>112317.9425745849</c:v>
                </c:pt>
                <c:pt idx="54">
                  <c:v>109239.13614743113</c:v>
                </c:pt>
                <c:pt idx="55">
                  <c:v>110625.55068559732</c:v>
                </c:pt>
                <c:pt idx="56">
                  <c:v>108631.6973027819</c:v>
                </c:pt>
                <c:pt idx="57">
                  <c:v>109321.10188138777</c:v>
                </c:pt>
                <c:pt idx="58">
                  <c:v>108781.05239346778</c:v>
                </c:pt>
                <c:pt idx="59">
                  <c:v>109370.38415679811</c:v>
                </c:pt>
                <c:pt idx="60">
                  <c:v>109930.44176093831</c:v>
                </c:pt>
                <c:pt idx="61">
                  <c:v>115531.42726785992</c:v>
                </c:pt>
                <c:pt idx="62">
                  <c:v>116886.88805993318</c:v>
                </c:pt>
                <c:pt idx="63">
                  <c:v>119859.33694971725</c:v>
                </c:pt>
                <c:pt idx="64">
                  <c:v>122483.56480462052</c:v>
                </c:pt>
                <c:pt idx="65">
                  <c:v>125260.19437402341</c:v>
                </c:pt>
                <c:pt idx="66">
                  <c:v>128450.21850745192</c:v>
                </c:pt>
                <c:pt idx="67">
                  <c:v>129327.85509742112</c:v>
                </c:pt>
                <c:pt idx="68">
                  <c:v>132240.8350758997</c:v>
                </c:pt>
                <c:pt idx="69">
                  <c:v>137203.74674191902</c:v>
                </c:pt>
                <c:pt idx="70">
                  <c:v>139147.33358037894</c:v>
                </c:pt>
                <c:pt idx="71">
                  <c:v>140342.78634714818</c:v>
                </c:pt>
                <c:pt idx="72">
                  <c:v>140654.04315177811</c:v>
                </c:pt>
                <c:pt idx="73">
                  <c:v>138256.57015697364</c:v>
                </c:pt>
                <c:pt idx="74">
                  <c:v>133874.92361770413</c:v>
                </c:pt>
                <c:pt idx="75">
                  <c:v>132040.41364905698</c:v>
                </c:pt>
                <c:pt idx="76">
                  <c:v>127178.96938769569</c:v>
                </c:pt>
                <c:pt idx="77">
                  <c:v>122705.64916148112</c:v>
                </c:pt>
                <c:pt idx="78">
                  <c:v>120603.44991948987</c:v>
                </c:pt>
                <c:pt idx="79">
                  <c:v>123319.96480558513</c:v>
                </c:pt>
                <c:pt idx="80">
                  <c:v>126133.78325678737</c:v>
                </c:pt>
                <c:pt idx="81">
                  <c:v>126011.837295285</c:v>
                </c:pt>
                <c:pt idx="82">
                  <c:v>128495.61739765217</c:v>
                </c:pt>
                <c:pt idx="83">
                  <c:v>127261.02437221268</c:v>
                </c:pt>
                <c:pt idx="84">
                  <c:v>132669.73802415756</c:v>
                </c:pt>
                <c:pt idx="85">
                  <c:v>138427.14552406466</c:v>
                </c:pt>
                <c:pt idx="86">
                  <c:v>140359.25623799305</c:v>
                </c:pt>
                <c:pt idx="87">
                  <c:v>140416.60720028498</c:v>
                </c:pt>
                <c:pt idx="88">
                  <c:v>135873.13484501027</c:v>
                </c:pt>
                <c:pt idx="89">
                  <c:v>139145.76357147278</c:v>
                </c:pt>
                <c:pt idx="90">
                  <c:v>143667.95122884729</c:v>
                </c:pt>
                <c:pt idx="91">
                  <c:v>142706.66752830727</c:v>
                </c:pt>
                <c:pt idx="92">
                  <c:v>145415.13813170436</c:v>
                </c:pt>
                <c:pt idx="93">
                  <c:v>145864.12043533011</c:v>
                </c:pt>
                <c:pt idx="94">
                  <c:v>152723.89623472039</c:v>
                </c:pt>
                <c:pt idx="95">
                  <c:v>158737.53943129885</c:v>
                </c:pt>
                <c:pt idx="96">
                  <c:v>166605.03427903212</c:v>
                </c:pt>
                <c:pt idx="97">
                  <c:v>175455.47032135338</c:v>
                </c:pt>
                <c:pt idx="98">
                  <c:v>178441.20716647879</c:v>
                </c:pt>
                <c:pt idx="99">
                  <c:v>182482.80155624717</c:v>
                </c:pt>
                <c:pt idx="100">
                  <c:v>184382.10727574569</c:v>
                </c:pt>
                <c:pt idx="101">
                  <c:v>188927.63434845302</c:v>
                </c:pt>
                <c:pt idx="102">
                  <c:v>193751.90343468284</c:v>
                </c:pt>
                <c:pt idx="103">
                  <c:v>195685.37046896722</c:v>
                </c:pt>
                <c:pt idx="104">
                  <c:v>194741.5784949369</c:v>
                </c:pt>
                <c:pt idx="105">
                  <c:v>199885.64611605121</c:v>
                </c:pt>
                <c:pt idx="106">
                  <c:v>203591.15308056216</c:v>
                </c:pt>
                <c:pt idx="107">
                  <c:v>205700.43216842751</c:v>
                </c:pt>
                <c:pt idx="108">
                  <c:v>209133.97112680762</c:v>
                </c:pt>
                <c:pt idx="109">
                  <c:v>205199.7605078202</c:v>
                </c:pt>
                <c:pt idx="110">
                  <c:v>204099.2536490999</c:v>
                </c:pt>
                <c:pt idx="111">
                  <c:v>202680.81476796625</c:v>
                </c:pt>
                <c:pt idx="112">
                  <c:v>201291.63537055175</c:v>
                </c:pt>
                <c:pt idx="113">
                  <c:v>199780.93247099788</c:v>
                </c:pt>
                <c:pt idx="114">
                  <c:v>194819.80710915258</c:v>
                </c:pt>
                <c:pt idx="115">
                  <c:v>191843.69414732259</c:v>
                </c:pt>
                <c:pt idx="116">
                  <c:v>190417.78218248973</c:v>
                </c:pt>
                <c:pt idx="117">
                  <c:v>179492.1939217285</c:v>
                </c:pt>
                <c:pt idx="118">
                  <c:v>182645.47627236816</c:v>
                </c:pt>
                <c:pt idx="119">
                  <c:v>181378.46486841506</c:v>
                </c:pt>
                <c:pt idx="120">
                  <c:v>178969.75600241512</c:v>
                </c:pt>
                <c:pt idx="121">
                  <c:v>183054.71752595101</c:v>
                </c:pt>
                <c:pt idx="122">
                  <c:v>172840.31350985786</c:v>
                </c:pt>
                <c:pt idx="123">
                  <c:v>185540.6884593805</c:v>
                </c:pt>
                <c:pt idx="124">
                  <c:v>190024.75836772146</c:v>
                </c:pt>
                <c:pt idx="125">
                  <c:v>197748.91640267833</c:v>
                </c:pt>
                <c:pt idx="126">
                  <c:v>196527.81449191298</c:v>
                </c:pt>
                <c:pt idx="127">
                  <c:v>198483.41677971359</c:v>
                </c:pt>
                <c:pt idx="128">
                  <c:v>195799.11282087123</c:v>
                </c:pt>
                <c:pt idx="129">
                  <c:v>196259.3938010917</c:v>
                </c:pt>
                <c:pt idx="130">
                  <c:v>187458.99346948849</c:v>
                </c:pt>
                <c:pt idx="131">
                  <c:v>174896.18952863876</c:v>
                </c:pt>
                <c:pt idx="132">
                  <c:v>170658.66158586604</c:v>
                </c:pt>
                <c:pt idx="133">
                  <c:v>172711.16950981921</c:v>
                </c:pt>
                <c:pt idx="134">
                  <c:v>174711.319487056</c:v>
                </c:pt>
                <c:pt idx="135">
                  <c:v>177439.08689118864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EA-45BC-9379-96B22FC34718}"/>
            </c:ext>
          </c:extLst>
        </c:ser>
        <c:ser>
          <c:idx val="3"/>
          <c:order val="3"/>
          <c:tx>
            <c:v>White, alone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'Fig7_dta, AvgRetWealth, DFA'!$A$3:$A$138</c:f>
              <c:numCache>
                <c:formatCode>mmm\-yy</c:formatCode>
                <c:ptCount val="136"/>
                <c:pt idx="0">
                  <c:v>32752</c:v>
                </c:pt>
                <c:pt idx="1">
                  <c:v>32843</c:v>
                </c:pt>
                <c:pt idx="2">
                  <c:v>32933</c:v>
                </c:pt>
                <c:pt idx="3">
                  <c:v>33025</c:v>
                </c:pt>
                <c:pt idx="4">
                  <c:v>33117</c:v>
                </c:pt>
                <c:pt idx="5">
                  <c:v>33208</c:v>
                </c:pt>
                <c:pt idx="6">
                  <c:v>33298</c:v>
                </c:pt>
                <c:pt idx="7">
                  <c:v>33390</c:v>
                </c:pt>
                <c:pt idx="8">
                  <c:v>33482</c:v>
                </c:pt>
                <c:pt idx="9">
                  <c:v>33573</c:v>
                </c:pt>
                <c:pt idx="10">
                  <c:v>33664</c:v>
                </c:pt>
                <c:pt idx="11">
                  <c:v>33756</c:v>
                </c:pt>
                <c:pt idx="12">
                  <c:v>33848</c:v>
                </c:pt>
                <c:pt idx="13">
                  <c:v>33939</c:v>
                </c:pt>
                <c:pt idx="14">
                  <c:v>34029</c:v>
                </c:pt>
                <c:pt idx="15">
                  <c:v>34121</c:v>
                </c:pt>
                <c:pt idx="16">
                  <c:v>34213</c:v>
                </c:pt>
                <c:pt idx="17">
                  <c:v>34304</c:v>
                </c:pt>
                <c:pt idx="18">
                  <c:v>34394</c:v>
                </c:pt>
                <c:pt idx="19">
                  <c:v>34486</c:v>
                </c:pt>
                <c:pt idx="20">
                  <c:v>34578</c:v>
                </c:pt>
                <c:pt idx="21">
                  <c:v>34669</c:v>
                </c:pt>
                <c:pt idx="22">
                  <c:v>34759</c:v>
                </c:pt>
                <c:pt idx="23">
                  <c:v>34851</c:v>
                </c:pt>
                <c:pt idx="24">
                  <c:v>34943</c:v>
                </c:pt>
                <c:pt idx="25">
                  <c:v>35034</c:v>
                </c:pt>
                <c:pt idx="26">
                  <c:v>35125</c:v>
                </c:pt>
                <c:pt idx="27">
                  <c:v>35217</c:v>
                </c:pt>
                <c:pt idx="28">
                  <c:v>35309</c:v>
                </c:pt>
                <c:pt idx="29">
                  <c:v>35400</c:v>
                </c:pt>
                <c:pt idx="30">
                  <c:v>35490</c:v>
                </c:pt>
                <c:pt idx="31">
                  <c:v>35582</c:v>
                </c:pt>
                <c:pt idx="32">
                  <c:v>35674</c:v>
                </c:pt>
                <c:pt idx="33">
                  <c:v>35765</c:v>
                </c:pt>
                <c:pt idx="34">
                  <c:v>35855</c:v>
                </c:pt>
                <c:pt idx="35">
                  <c:v>35947</c:v>
                </c:pt>
                <c:pt idx="36">
                  <c:v>36039</c:v>
                </c:pt>
                <c:pt idx="37">
                  <c:v>36130</c:v>
                </c:pt>
                <c:pt idx="38">
                  <c:v>36220</c:v>
                </c:pt>
                <c:pt idx="39">
                  <c:v>36312</c:v>
                </c:pt>
                <c:pt idx="40">
                  <c:v>36404</c:v>
                </c:pt>
                <c:pt idx="41">
                  <c:v>36495</c:v>
                </c:pt>
                <c:pt idx="42">
                  <c:v>36586</c:v>
                </c:pt>
                <c:pt idx="43">
                  <c:v>36678</c:v>
                </c:pt>
                <c:pt idx="44">
                  <c:v>36770</c:v>
                </c:pt>
                <c:pt idx="45">
                  <c:v>36861</c:v>
                </c:pt>
                <c:pt idx="46">
                  <c:v>36951</c:v>
                </c:pt>
                <c:pt idx="47">
                  <c:v>37043</c:v>
                </c:pt>
                <c:pt idx="48">
                  <c:v>37135</c:v>
                </c:pt>
                <c:pt idx="49">
                  <c:v>37226</c:v>
                </c:pt>
                <c:pt idx="50">
                  <c:v>37316</c:v>
                </c:pt>
                <c:pt idx="51">
                  <c:v>37408</c:v>
                </c:pt>
                <c:pt idx="52">
                  <c:v>37500</c:v>
                </c:pt>
                <c:pt idx="53">
                  <c:v>37591</c:v>
                </c:pt>
                <c:pt idx="54">
                  <c:v>37681</c:v>
                </c:pt>
                <c:pt idx="55">
                  <c:v>37773</c:v>
                </c:pt>
                <c:pt idx="56">
                  <c:v>37865</c:v>
                </c:pt>
                <c:pt idx="57">
                  <c:v>37956</c:v>
                </c:pt>
                <c:pt idx="58">
                  <c:v>38047</c:v>
                </c:pt>
                <c:pt idx="59">
                  <c:v>38139</c:v>
                </c:pt>
                <c:pt idx="60">
                  <c:v>38231</c:v>
                </c:pt>
                <c:pt idx="61">
                  <c:v>38322</c:v>
                </c:pt>
                <c:pt idx="62">
                  <c:v>38412</c:v>
                </c:pt>
                <c:pt idx="63">
                  <c:v>38504</c:v>
                </c:pt>
                <c:pt idx="64">
                  <c:v>38596</c:v>
                </c:pt>
                <c:pt idx="65">
                  <c:v>38687</c:v>
                </c:pt>
                <c:pt idx="66">
                  <c:v>38777</c:v>
                </c:pt>
                <c:pt idx="67">
                  <c:v>38869</c:v>
                </c:pt>
                <c:pt idx="68">
                  <c:v>38961</c:v>
                </c:pt>
                <c:pt idx="69">
                  <c:v>39052</c:v>
                </c:pt>
                <c:pt idx="70">
                  <c:v>39142</c:v>
                </c:pt>
                <c:pt idx="71">
                  <c:v>39234</c:v>
                </c:pt>
                <c:pt idx="72">
                  <c:v>39326</c:v>
                </c:pt>
                <c:pt idx="73">
                  <c:v>39417</c:v>
                </c:pt>
                <c:pt idx="74">
                  <c:v>39508</c:v>
                </c:pt>
                <c:pt idx="75">
                  <c:v>39600</c:v>
                </c:pt>
                <c:pt idx="76">
                  <c:v>39692</c:v>
                </c:pt>
                <c:pt idx="77">
                  <c:v>39783</c:v>
                </c:pt>
                <c:pt idx="78">
                  <c:v>39873</c:v>
                </c:pt>
                <c:pt idx="79">
                  <c:v>39965</c:v>
                </c:pt>
                <c:pt idx="80">
                  <c:v>40057</c:v>
                </c:pt>
                <c:pt idx="81">
                  <c:v>40148</c:v>
                </c:pt>
                <c:pt idx="82">
                  <c:v>40238</c:v>
                </c:pt>
                <c:pt idx="83">
                  <c:v>40330</c:v>
                </c:pt>
                <c:pt idx="84">
                  <c:v>40422</c:v>
                </c:pt>
                <c:pt idx="85">
                  <c:v>40513</c:v>
                </c:pt>
                <c:pt idx="86">
                  <c:v>40603</c:v>
                </c:pt>
                <c:pt idx="87">
                  <c:v>40695</c:v>
                </c:pt>
                <c:pt idx="88">
                  <c:v>40787</c:v>
                </c:pt>
                <c:pt idx="89">
                  <c:v>40878</c:v>
                </c:pt>
                <c:pt idx="90">
                  <c:v>40969</c:v>
                </c:pt>
                <c:pt idx="91">
                  <c:v>41061</c:v>
                </c:pt>
                <c:pt idx="92">
                  <c:v>41153</c:v>
                </c:pt>
                <c:pt idx="93">
                  <c:v>41244</c:v>
                </c:pt>
                <c:pt idx="94">
                  <c:v>41334</c:v>
                </c:pt>
                <c:pt idx="95">
                  <c:v>41426</c:v>
                </c:pt>
                <c:pt idx="96">
                  <c:v>41518</c:v>
                </c:pt>
                <c:pt idx="97">
                  <c:v>41609</c:v>
                </c:pt>
                <c:pt idx="98">
                  <c:v>41699</c:v>
                </c:pt>
                <c:pt idx="99">
                  <c:v>41791</c:v>
                </c:pt>
                <c:pt idx="100">
                  <c:v>41883</c:v>
                </c:pt>
                <c:pt idx="101">
                  <c:v>41974</c:v>
                </c:pt>
                <c:pt idx="102">
                  <c:v>42064</c:v>
                </c:pt>
                <c:pt idx="103">
                  <c:v>42156</c:v>
                </c:pt>
                <c:pt idx="104">
                  <c:v>42248</c:v>
                </c:pt>
                <c:pt idx="105">
                  <c:v>42339</c:v>
                </c:pt>
                <c:pt idx="106">
                  <c:v>42430</c:v>
                </c:pt>
                <c:pt idx="107">
                  <c:v>42522</c:v>
                </c:pt>
                <c:pt idx="108">
                  <c:v>42614</c:v>
                </c:pt>
                <c:pt idx="109">
                  <c:v>42705</c:v>
                </c:pt>
                <c:pt idx="110">
                  <c:v>42795</c:v>
                </c:pt>
                <c:pt idx="111">
                  <c:v>42887</c:v>
                </c:pt>
                <c:pt idx="112">
                  <c:v>42979</c:v>
                </c:pt>
                <c:pt idx="113">
                  <c:v>43070</c:v>
                </c:pt>
                <c:pt idx="114">
                  <c:v>43160</c:v>
                </c:pt>
                <c:pt idx="115">
                  <c:v>43252</c:v>
                </c:pt>
                <c:pt idx="116">
                  <c:v>43344</c:v>
                </c:pt>
                <c:pt idx="117">
                  <c:v>43435</c:v>
                </c:pt>
                <c:pt idx="118">
                  <c:v>43525</c:v>
                </c:pt>
                <c:pt idx="119">
                  <c:v>43617</c:v>
                </c:pt>
                <c:pt idx="120">
                  <c:v>43709</c:v>
                </c:pt>
                <c:pt idx="121">
                  <c:v>43800</c:v>
                </c:pt>
                <c:pt idx="122">
                  <c:v>43891</c:v>
                </c:pt>
                <c:pt idx="123">
                  <c:v>43983</c:v>
                </c:pt>
                <c:pt idx="124">
                  <c:v>44094</c:v>
                </c:pt>
                <c:pt idx="125">
                  <c:v>44166</c:v>
                </c:pt>
                <c:pt idx="126">
                  <c:v>44256</c:v>
                </c:pt>
                <c:pt idx="127">
                  <c:v>44348</c:v>
                </c:pt>
                <c:pt idx="128">
                  <c:v>44440</c:v>
                </c:pt>
                <c:pt idx="129">
                  <c:v>44531</c:v>
                </c:pt>
                <c:pt idx="130">
                  <c:v>44621</c:v>
                </c:pt>
                <c:pt idx="131">
                  <c:v>44713</c:v>
                </c:pt>
                <c:pt idx="132">
                  <c:v>44805</c:v>
                </c:pt>
                <c:pt idx="133">
                  <c:v>44896</c:v>
                </c:pt>
                <c:pt idx="134">
                  <c:v>44986</c:v>
                </c:pt>
                <c:pt idx="135">
                  <c:v>45078</c:v>
                </c:pt>
              </c:numCache>
            </c:numRef>
          </c:cat>
          <c:val>
            <c:numRef>
              <c:f>'Fig7_dta, AvgRetWealth, DFA'!$E$3:$E$138</c:f>
              <c:numCache>
                <c:formatCode>_("$"* #,##0_);_("$"* \(#,##0\);_("$"* "-"??_);_(@_)</c:formatCode>
                <c:ptCount val="136"/>
                <c:pt idx="0">
                  <c:v>116586.58975061105</c:v>
                </c:pt>
                <c:pt idx="1">
                  <c:v>118618.19999608022</c:v>
                </c:pt>
                <c:pt idx="2">
                  <c:v>118555.5725939354</c:v>
                </c:pt>
                <c:pt idx="3">
                  <c:v>119712.17476942175</c:v>
                </c:pt>
                <c:pt idx="4">
                  <c:v>119062.13125444681</c:v>
                </c:pt>
                <c:pt idx="5">
                  <c:v>119875.82284599484</c:v>
                </c:pt>
                <c:pt idx="6">
                  <c:v>121735.18554662965</c:v>
                </c:pt>
                <c:pt idx="7">
                  <c:v>122841.99878967596</c:v>
                </c:pt>
                <c:pt idx="8">
                  <c:v>124236.54583715816</c:v>
                </c:pt>
                <c:pt idx="9">
                  <c:v>125779.23258960256</c:v>
                </c:pt>
                <c:pt idx="10">
                  <c:v>126794.82300573602</c:v>
                </c:pt>
                <c:pt idx="11">
                  <c:v>127924.22446398858</c:v>
                </c:pt>
                <c:pt idx="12">
                  <c:v>129432.87638972791</c:v>
                </c:pt>
                <c:pt idx="13">
                  <c:v>131073.99442109998</c:v>
                </c:pt>
                <c:pt idx="14">
                  <c:v>132246.39766814673</c:v>
                </c:pt>
                <c:pt idx="15">
                  <c:v>132693.25687588297</c:v>
                </c:pt>
                <c:pt idx="16">
                  <c:v>133722.65113573492</c:v>
                </c:pt>
                <c:pt idx="17">
                  <c:v>134058.39729796853</c:v>
                </c:pt>
                <c:pt idx="18">
                  <c:v>134367.97751306123</c:v>
                </c:pt>
                <c:pt idx="19">
                  <c:v>134787.78474937676</c:v>
                </c:pt>
                <c:pt idx="20">
                  <c:v>135541.80717461396</c:v>
                </c:pt>
                <c:pt idx="21">
                  <c:v>135165.40917963049</c:v>
                </c:pt>
                <c:pt idx="22">
                  <c:v>136804.54336493826</c:v>
                </c:pt>
                <c:pt idx="23">
                  <c:v>139391.5866107163</c:v>
                </c:pt>
                <c:pt idx="24">
                  <c:v>142339.48328676017</c:v>
                </c:pt>
                <c:pt idx="25">
                  <c:v>145073.91622391454</c:v>
                </c:pt>
                <c:pt idx="26">
                  <c:v>147439.71342482258</c:v>
                </c:pt>
                <c:pt idx="27">
                  <c:v>149106.63245035848</c:v>
                </c:pt>
                <c:pt idx="28">
                  <c:v>151327.61389545695</c:v>
                </c:pt>
                <c:pt idx="29">
                  <c:v>154834.74140267973</c:v>
                </c:pt>
                <c:pt idx="30">
                  <c:v>156253.50441870862</c:v>
                </c:pt>
                <c:pt idx="31">
                  <c:v>162261.8539937757</c:v>
                </c:pt>
                <c:pt idx="32">
                  <c:v>167293.24607164416</c:v>
                </c:pt>
                <c:pt idx="33">
                  <c:v>168437.83713894599</c:v>
                </c:pt>
                <c:pt idx="34">
                  <c:v>175507.37868833769</c:v>
                </c:pt>
                <c:pt idx="35">
                  <c:v>177735.5240120441</c:v>
                </c:pt>
                <c:pt idx="36">
                  <c:v>174904.22451787858</c:v>
                </c:pt>
                <c:pt idx="37">
                  <c:v>182804.86521436329</c:v>
                </c:pt>
                <c:pt idx="38">
                  <c:v>185239.17741826578</c:v>
                </c:pt>
                <c:pt idx="39">
                  <c:v>188424.20821934711</c:v>
                </c:pt>
                <c:pt idx="40">
                  <c:v>186601.67633216892</c:v>
                </c:pt>
                <c:pt idx="41">
                  <c:v>193164.79067700836</c:v>
                </c:pt>
                <c:pt idx="42">
                  <c:v>195380.62239936509</c:v>
                </c:pt>
                <c:pt idx="43">
                  <c:v>194655.19073114009</c:v>
                </c:pt>
                <c:pt idx="44">
                  <c:v>195392.88306125993</c:v>
                </c:pt>
                <c:pt idx="45">
                  <c:v>192405.93849905627</c:v>
                </c:pt>
                <c:pt idx="46">
                  <c:v>187640.06517401652</c:v>
                </c:pt>
                <c:pt idx="47">
                  <c:v>190620.98252591977</c:v>
                </c:pt>
                <c:pt idx="48">
                  <c:v>187080.40802794677</c:v>
                </c:pt>
                <c:pt idx="49">
                  <c:v>191646.21027853005</c:v>
                </c:pt>
                <c:pt idx="50">
                  <c:v>194370.00324980827</c:v>
                </c:pt>
                <c:pt idx="51">
                  <c:v>190215.8700121665</c:v>
                </c:pt>
                <c:pt idx="52">
                  <c:v>186172.84611376515</c:v>
                </c:pt>
                <c:pt idx="53">
                  <c:v>189227.25544532324</c:v>
                </c:pt>
                <c:pt idx="54">
                  <c:v>188928.92873040226</c:v>
                </c:pt>
                <c:pt idx="55">
                  <c:v>194915.03456705241</c:v>
                </c:pt>
                <c:pt idx="56">
                  <c:v>195980.97109665023</c:v>
                </c:pt>
                <c:pt idx="57">
                  <c:v>200789.63265622253</c:v>
                </c:pt>
                <c:pt idx="58">
                  <c:v>202842.30560314175</c:v>
                </c:pt>
                <c:pt idx="59">
                  <c:v>204437.04648400468</c:v>
                </c:pt>
                <c:pt idx="60">
                  <c:v>205913.93830364582</c:v>
                </c:pt>
                <c:pt idx="61">
                  <c:v>210691.04591497322</c:v>
                </c:pt>
                <c:pt idx="62">
                  <c:v>210176.53573781642</c:v>
                </c:pt>
                <c:pt idx="63">
                  <c:v>211816.84205802018</c:v>
                </c:pt>
                <c:pt idx="64">
                  <c:v>212990.01139353955</c:v>
                </c:pt>
                <c:pt idx="65">
                  <c:v>214432.47050984023</c:v>
                </c:pt>
                <c:pt idx="66">
                  <c:v>216468.31492422536</c:v>
                </c:pt>
                <c:pt idx="67">
                  <c:v>215161.42236703815</c:v>
                </c:pt>
                <c:pt idx="68">
                  <c:v>216767.9738935997</c:v>
                </c:pt>
                <c:pt idx="69">
                  <c:v>221570.61524957092</c:v>
                </c:pt>
                <c:pt idx="70">
                  <c:v>221855.19027113492</c:v>
                </c:pt>
                <c:pt idx="71">
                  <c:v>224901.81656957814</c:v>
                </c:pt>
                <c:pt idx="72">
                  <c:v>226744.06227057523</c:v>
                </c:pt>
                <c:pt idx="73">
                  <c:v>225431.74310918577</c:v>
                </c:pt>
                <c:pt idx="74">
                  <c:v>221380.52925613086</c:v>
                </c:pt>
                <c:pt idx="75">
                  <c:v>221071.51928418595</c:v>
                </c:pt>
                <c:pt idx="76">
                  <c:v>216087.97953097912</c:v>
                </c:pt>
                <c:pt idx="77">
                  <c:v>212923.85397187123</c:v>
                </c:pt>
                <c:pt idx="78">
                  <c:v>213428.014766954</c:v>
                </c:pt>
                <c:pt idx="79">
                  <c:v>220300.38709488182</c:v>
                </c:pt>
                <c:pt idx="80">
                  <c:v>226996.25707806324</c:v>
                </c:pt>
                <c:pt idx="81">
                  <c:v>229439.58819139044</c:v>
                </c:pt>
                <c:pt idx="82">
                  <c:v>234641.78016759249</c:v>
                </c:pt>
                <c:pt idx="83">
                  <c:v>233909.15206980857</c:v>
                </c:pt>
                <c:pt idx="84">
                  <c:v>242077.38302827216</c:v>
                </c:pt>
                <c:pt idx="85">
                  <c:v>247792.5871426042</c:v>
                </c:pt>
                <c:pt idx="86">
                  <c:v>249491.92775022276</c:v>
                </c:pt>
                <c:pt idx="87">
                  <c:v>248332.95811582464</c:v>
                </c:pt>
                <c:pt idx="88">
                  <c:v>241366.0037571541</c:v>
                </c:pt>
                <c:pt idx="89">
                  <c:v>244997.11551549696</c:v>
                </c:pt>
                <c:pt idx="90">
                  <c:v>249921.72479368749</c:v>
                </c:pt>
                <c:pt idx="91">
                  <c:v>248242.93638659362</c:v>
                </c:pt>
                <c:pt idx="92">
                  <c:v>251230.75550444346</c:v>
                </c:pt>
                <c:pt idx="93">
                  <c:v>251074.21045907962</c:v>
                </c:pt>
                <c:pt idx="94">
                  <c:v>258098.18236022152</c:v>
                </c:pt>
                <c:pt idx="95">
                  <c:v>261875.53832920617</c:v>
                </c:pt>
                <c:pt idx="96">
                  <c:v>267954.34406569606</c:v>
                </c:pt>
                <c:pt idx="97">
                  <c:v>274474.08210916078</c:v>
                </c:pt>
                <c:pt idx="98">
                  <c:v>274484.83003050846</c:v>
                </c:pt>
                <c:pt idx="99">
                  <c:v>275970.68917111628</c:v>
                </c:pt>
                <c:pt idx="100">
                  <c:v>274725.60243549</c:v>
                </c:pt>
                <c:pt idx="101">
                  <c:v>277070.68898943829</c:v>
                </c:pt>
                <c:pt idx="102">
                  <c:v>279994.15061554831</c:v>
                </c:pt>
                <c:pt idx="103">
                  <c:v>278769.6415474462</c:v>
                </c:pt>
                <c:pt idx="104">
                  <c:v>273771.01181512064</c:v>
                </c:pt>
                <c:pt idx="105">
                  <c:v>276938.19019061077</c:v>
                </c:pt>
                <c:pt idx="106">
                  <c:v>278268.12344051537</c:v>
                </c:pt>
                <c:pt idx="107">
                  <c:v>278645.47644408228</c:v>
                </c:pt>
                <c:pt idx="108">
                  <c:v>280883.31478597608</c:v>
                </c:pt>
                <c:pt idx="109">
                  <c:v>281003.82928541227</c:v>
                </c:pt>
                <c:pt idx="110">
                  <c:v>284592.63480549789</c:v>
                </c:pt>
                <c:pt idx="111">
                  <c:v>287772.59569487523</c:v>
                </c:pt>
                <c:pt idx="112">
                  <c:v>290964.94235698425</c:v>
                </c:pt>
                <c:pt idx="113">
                  <c:v>293846.4761757346</c:v>
                </c:pt>
                <c:pt idx="114">
                  <c:v>292012.18119696924</c:v>
                </c:pt>
                <c:pt idx="115">
                  <c:v>292797.86746574735</c:v>
                </c:pt>
                <c:pt idx="116">
                  <c:v>295718.52241623</c:v>
                </c:pt>
                <c:pt idx="117">
                  <c:v>285921.60854424565</c:v>
                </c:pt>
                <c:pt idx="118">
                  <c:v>294500.45052194421</c:v>
                </c:pt>
                <c:pt idx="119">
                  <c:v>296904.56388677412</c:v>
                </c:pt>
                <c:pt idx="120">
                  <c:v>297868.57762088295</c:v>
                </c:pt>
                <c:pt idx="121">
                  <c:v>302641.20817696123</c:v>
                </c:pt>
                <c:pt idx="122">
                  <c:v>288572.46844970121</c:v>
                </c:pt>
                <c:pt idx="123">
                  <c:v>304540.34008472611</c:v>
                </c:pt>
                <c:pt idx="124">
                  <c:v>309201.61146195052</c:v>
                </c:pt>
                <c:pt idx="125">
                  <c:v>318631.08502992371</c:v>
                </c:pt>
                <c:pt idx="126">
                  <c:v>316818.96250123286</c:v>
                </c:pt>
                <c:pt idx="127">
                  <c:v>318415.97149474709</c:v>
                </c:pt>
                <c:pt idx="128">
                  <c:v>313840.74203542451</c:v>
                </c:pt>
                <c:pt idx="129">
                  <c:v>313624.35405564849</c:v>
                </c:pt>
                <c:pt idx="130">
                  <c:v>301185.30005199072</c:v>
                </c:pt>
                <c:pt idx="131">
                  <c:v>283488.25769249134</c:v>
                </c:pt>
                <c:pt idx="132">
                  <c:v>276963.29615772079</c:v>
                </c:pt>
                <c:pt idx="133">
                  <c:v>278986.03013684228</c:v>
                </c:pt>
                <c:pt idx="134">
                  <c:v>280990.30483716843</c:v>
                </c:pt>
                <c:pt idx="135">
                  <c:v>284020.43724861823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EA-45BC-9379-96B22FC34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8371152"/>
        <c:axId val="508242144"/>
      </c:lineChart>
      <c:dateAx>
        <c:axId val="1848371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Quarter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242144"/>
        <c:crosses val="autoZero"/>
        <c:auto val="1"/>
        <c:lblOffset val="100"/>
        <c:baseTimeUnit val="months"/>
        <c:majorUnit val="36"/>
        <c:majorTimeUnit val="months"/>
      </c:dateAx>
      <c:valAx>
        <c:axId val="50824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Average Retirement Wealth (in 2023 Dollars)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37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Figure 12: Access and Participation Rates by Race</a:t>
            </a:r>
            <a:r>
              <a:rPr lang="en-US" sz="1600" baseline="0"/>
              <a:t> and Ethnicity in 2020 and 2021 (SIPP)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89234506655697"/>
          <c:y val="8.5938884892738154E-2"/>
          <c:w val="0.76202469159165576"/>
          <c:h val="0.47143038911128149"/>
        </c:manualLayout>
      </c:layout>
      <c:barChart>
        <c:barDir val="col"/>
        <c:grouping val="clustered"/>
        <c:varyColors val="0"/>
        <c:ser>
          <c:idx val="1"/>
          <c:order val="0"/>
          <c:tx>
            <c:v>Participation in Employer Sponsored Retirement Plan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'TableA10 RetPlanSponsPart, SIPP'!$B$3:$B$14</c:f>
              <c:strCache>
                <c:ptCount val="12"/>
                <c:pt idx="0">
                  <c:v>Asian American, alone</c:v>
                </c:pt>
                <c:pt idx="1">
                  <c:v>Black, alone</c:v>
                </c:pt>
                <c:pt idx="2">
                  <c:v>Spanish, Hispanic or Latino origin</c:v>
                </c:pt>
                <c:pt idx="3">
                  <c:v>Other/multiple races</c:v>
                </c:pt>
                <c:pt idx="4">
                  <c:v>White, alone</c:v>
                </c:pt>
                <c:pt idx="5">
                  <c:v>Asian and Pacific Islander</c:v>
                </c:pt>
                <c:pt idx="6">
                  <c:v>American Indian, Alaska Native</c:v>
                </c:pt>
                <c:pt idx="7">
                  <c:v>Cuban</c:v>
                </c:pt>
                <c:pt idx="8">
                  <c:v>Mexican, Mexican American, Chicano</c:v>
                </c:pt>
                <c:pt idx="9">
                  <c:v>Puerto Rican</c:v>
                </c:pt>
                <c:pt idx="10">
                  <c:v>Other Spanish, Hispanic or Latino origin</c:v>
                </c:pt>
                <c:pt idx="11">
                  <c:v>Salvadoran</c:v>
                </c:pt>
              </c:strCache>
            </c:strRef>
          </c:cat>
          <c:val>
            <c:numRef>
              <c:f>'TableA10 RetPlanSponsPart, SIPP'!$E$3:$E$14</c:f>
              <c:numCache>
                <c:formatCode>0.0%</c:formatCode>
                <c:ptCount val="12"/>
                <c:pt idx="0">
                  <c:v>0.60299999999999998</c:v>
                </c:pt>
                <c:pt idx="1">
                  <c:v>0.52</c:v>
                </c:pt>
                <c:pt idx="2">
                  <c:v>0.4</c:v>
                </c:pt>
                <c:pt idx="3">
                  <c:v>0.51400000000000001</c:v>
                </c:pt>
                <c:pt idx="4">
                  <c:v>0.59199999999999997</c:v>
                </c:pt>
                <c:pt idx="5">
                  <c:v>0.59599999999999997</c:v>
                </c:pt>
                <c:pt idx="6">
                  <c:v>0.441</c:v>
                </c:pt>
                <c:pt idx="7">
                  <c:v>0.40100000000000002</c:v>
                </c:pt>
                <c:pt idx="8">
                  <c:v>0.38300000000000001</c:v>
                </c:pt>
                <c:pt idx="9">
                  <c:v>0.55800000000000005</c:v>
                </c:pt>
                <c:pt idx="10">
                  <c:v>0.39100000000000001</c:v>
                </c:pt>
                <c:pt idx="11">
                  <c:v>0.34100000000000003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E-41A4-87AF-40F0F174CC3C}"/>
            </c:ext>
          </c:extLst>
        </c:ser>
        <c:ser>
          <c:idx val="0"/>
          <c:order val="1"/>
          <c:tx>
            <c:v>Employer Offers Plan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'TableA10 RetPlanSponsPart, SIPP'!$C$3:$C$14</c:f>
              <c:numCache>
                <c:formatCode>0.0%</c:formatCode>
                <c:ptCount val="12"/>
                <c:pt idx="0">
                  <c:v>0.71499999999999997</c:v>
                </c:pt>
                <c:pt idx="1">
                  <c:v>0.68200000000000005</c:v>
                </c:pt>
                <c:pt idx="2">
                  <c:v>0.52</c:v>
                </c:pt>
                <c:pt idx="3">
                  <c:v>0.65700000000000003</c:v>
                </c:pt>
                <c:pt idx="4">
                  <c:v>0.71299999999999997</c:v>
                </c:pt>
                <c:pt idx="5">
                  <c:v>0.70899999999999996</c:v>
                </c:pt>
                <c:pt idx="6">
                  <c:v>0.56899999999999995</c:v>
                </c:pt>
                <c:pt idx="7">
                  <c:v>0.48799999999999999</c:v>
                </c:pt>
                <c:pt idx="8">
                  <c:v>0.5</c:v>
                </c:pt>
                <c:pt idx="9">
                  <c:v>0.71199999999999997</c:v>
                </c:pt>
                <c:pt idx="10">
                  <c:v>0.51600000000000001</c:v>
                </c:pt>
                <c:pt idx="1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E-41A4-87AF-40F0F174C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808127"/>
        <c:axId val="347463167"/>
      </c:barChart>
      <c:catAx>
        <c:axId val="309808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Population Groups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463167"/>
        <c:crosses val="autoZero"/>
        <c:auto val="1"/>
        <c:lblAlgn val="ctr"/>
        <c:lblOffset val="100"/>
        <c:noMultiLvlLbl val="0"/>
      </c:catAx>
      <c:valAx>
        <c:axId val="34746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Share of</a:t>
                </a:r>
                <a:r>
                  <a:rPr lang="en-US" sz="1600" baseline="0"/>
                  <a:t> People</a:t>
                </a:r>
                <a:r>
                  <a:rPr lang="en-US" sz="1600"/>
                  <a:t> 25 Years Old and Older, Who Works in Wage or Salary Employment (in Percent)</a:t>
                </a:r>
              </a:p>
            </c:rich>
          </c:tx>
          <c:layout>
            <c:manualLayout>
              <c:xMode val="edge"/>
              <c:yMode val="edge"/>
              <c:x val="2.7779597388096173E-2"/>
              <c:y val="6.67277666602676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808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Figure 13: Median Employee</a:t>
            </a:r>
            <a:r>
              <a:rPr lang="en-US" sz="1600" baseline="0"/>
              <a:t> Contribution Rates as Share of Wages by Race and Ethnicity in 2022 (SCF) and 2020 TO 2021 (SIPP)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Median Household Cont. Rate (SCF)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'TableA12, ContrRate, SCF'!$B$2:$F$2</c:f>
              <c:strCache>
                <c:ptCount val="5"/>
                <c:pt idx="0">
                  <c:v>Asian American, alone</c:v>
                </c:pt>
                <c:pt idx="1">
                  <c:v>Black/African-American, alone</c:v>
                </c:pt>
                <c:pt idx="2">
                  <c:v>Hispanic/Latino</c:v>
                </c:pt>
                <c:pt idx="3">
                  <c:v>Other/multiple races</c:v>
                </c:pt>
                <c:pt idx="4">
                  <c:v>White, alone</c:v>
                </c:pt>
              </c:strCache>
            </c:strRef>
          </c:cat>
          <c:val>
            <c:numRef>
              <c:f>'TableA12, ContrRate, SCF'!$B$3:$F$3</c:f>
              <c:numCache>
                <c:formatCode>0.0%</c:formatCode>
                <c:ptCount val="5"/>
                <c:pt idx="0">
                  <c:v>7.16778E-2</c:v>
                </c:pt>
                <c:pt idx="1">
                  <c:v>5.0734500000000002E-2</c:v>
                </c:pt>
                <c:pt idx="2">
                  <c:v>0.05</c:v>
                </c:pt>
                <c:pt idx="3">
                  <c:v>5.0515499999999998E-2</c:v>
                </c:pt>
                <c:pt idx="4">
                  <c:v>5.2499999999999998E-2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F-47FB-AFAD-11A5D4F9FFA2}"/>
            </c:ext>
          </c:extLst>
        </c:ser>
        <c:ser>
          <c:idx val="1"/>
          <c:order val="1"/>
          <c:tx>
            <c:v>Median Ind. Cont. Rate (SIPP)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'TableA13, ContrRate, SIPP'!$B$3:$F$3</c:f>
              <c:numCache>
                <c:formatCode>0.0%</c:formatCode>
                <c:ptCount val="5"/>
                <c:pt idx="0">
                  <c:v>7.6999999999999999E-2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F-47FB-AFAD-11A5D4F9F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297471"/>
        <c:axId val="524045775"/>
      </c:barChart>
      <c:catAx>
        <c:axId val="4732974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Population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045775"/>
        <c:crosses val="autoZero"/>
        <c:auto val="1"/>
        <c:lblAlgn val="ctr"/>
        <c:lblOffset val="100"/>
        <c:noMultiLvlLbl val="0"/>
      </c:catAx>
      <c:valAx>
        <c:axId val="524045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Share of Wages (in Percent)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29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Figure 14: Select Measures</a:t>
            </a:r>
            <a:r>
              <a:rPr lang="en-US" sz="1600" baseline="0"/>
              <a:t> of Saving Behavior and Liquidity by Race/Ethnicity in 2022 (SCF)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401(K) loans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'TableA14, SavingLiquidity, SCF'!$B$2:$F$2</c:f>
              <c:strCache>
                <c:ptCount val="5"/>
                <c:pt idx="0">
                  <c:v>Asian American, alone</c:v>
                </c:pt>
                <c:pt idx="1">
                  <c:v>Black/African-American, alone</c:v>
                </c:pt>
                <c:pt idx="2">
                  <c:v>Hispanic/Latino</c:v>
                </c:pt>
                <c:pt idx="3">
                  <c:v>Other/multiple races</c:v>
                </c:pt>
                <c:pt idx="4">
                  <c:v>White, alone</c:v>
                </c:pt>
              </c:strCache>
            </c:strRef>
          </c:cat>
          <c:val>
            <c:numRef>
              <c:f>'TableA14, SavingLiquidity, SCF'!$B$4:$F$4</c:f>
              <c:numCache>
                <c:formatCode>0.0%</c:formatCode>
                <c:ptCount val="5"/>
                <c:pt idx="0">
                  <c:v>3.6887799999999998E-2</c:v>
                </c:pt>
                <c:pt idx="1">
                  <c:v>0.15402640000000001</c:v>
                </c:pt>
                <c:pt idx="2">
                  <c:v>0.1068862</c:v>
                </c:pt>
                <c:pt idx="3">
                  <c:v>0.13125000000000001</c:v>
                </c:pt>
                <c:pt idx="4">
                  <c:v>7.9019900000000004E-2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E-4600-8C4F-A7D82F8E02F0}"/>
            </c:ext>
          </c:extLst>
        </c:ser>
        <c:ser>
          <c:idx val="1"/>
          <c:order val="1"/>
          <c:tx>
            <c:v>Median Equity Share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'TableA14, SavingLiquidity, SCF'!$B$2:$F$2</c:f>
              <c:strCache>
                <c:ptCount val="5"/>
                <c:pt idx="0">
                  <c:v>Asian American, alone</c:v>
                </c:pt>
                <c:pt idx="1">
                  <c:v>Black/African-American, alone</c:v>
                </c:pt>
                <c:pt idx="2">
                  <c:v>Hispanic/Latino</c:v>
                </c:pt>
                <c:pt idx="3">
                  <c:v>Other/multiple races</c:v>
                </c:pt>
                <c:pt idx="4">
                  <c:v>White, alone</c:v>
                </c:pt>
              </c:strCache>
            </c:strRef>
          </c:cat>
          <c:val>
            <c:numRef>
              <c:f>'TableA14, SavingLiquidity, SCF'!$B$5:$F$5</c:f>
              <c:numCache>
                <c:formatCode>0.0%</c:formatCode>
                <c:ptCount val="5"/>
                <c:pt idx="0">
                  <c:v>0.65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0E-4600-8C4F-A7D82F8E02F0}"/>
            </c:ext>
          </c:extLst>
        </c:ser>
        <c:ser>
          <c:idx val="2"/>
          <c:order val="2"/>
          <c:tx>
            <c:v>10+ year planning horizon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'TableA14, SavingLiquidity, SCF'!$B$2:$F$2</c:f>
              <c:strCache>
                <c:ptCount val="5"/>
                <c:pt idx="0">
                  <c:v>Asian American, alone</c:v>
                </c:pt>
                <c:pt idx="1">
                  <c:v>Black/African-American, alone</c:v>
                </c:pt>
                <c:pt idx="2">
                  <c:v>Hispanic/Latino</c:v>
                </c:pt>
                <c:pt idx="3">
                  <c:v>Other/multiple races</c:v>
                </c:pt>
                <c:pt idx="4">
                  <c:v>White, alone</c:v>
                </c:pt>
              </c:strCache>
            </c:strRef>
          </c:cat>
          <c:val>
            <c:numRef>
              <c:f>'TableA14, SavingLiquidity, SCF'!$B$6:$F$6</c:f>
              <c:numCache>
                <c:formatCode>0.0%</c:formatCode>
                <c:ptCount val="5"/>
                <c:pt idx="0">
                  <c:v>0.22389110000000001</c:v>
                </c:pt>
                <c:pt idx="1">
                  <c:v>8.0836099999999994E-2</c:v>
                </c:pt>
                <c:pt idx="2">
                  <c:v>7.7463699999999996E-2</c:v>
                </c:pt>
                <c:pt idx="3">
                  <c:v>0.1324641</c:v>
                </c:pt>
                <c:pt idx="4">
                  <c:v>0.17057439999999999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0E-4600-8C4F-A7D82F8E0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9695279"/>
        <c:axId val="29942847"/>
      </c:barChart>
      <c:catAx>
        <c:axId val="719695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Racial/ethnic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2847"/>
        <c:crosses val="autoZero"/>
        <c:auto val="1"/>
        <c:lblAlgn val="ctr"/>
        <c:lblOffset val="100"/>
        <c:noMultiLvlLbl val="0"/>
      </c:catAx>
      <c:valAx>
        <c:axId val="29942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401(k) Loan Incidence/Med. Equity Share/Share with LT Planning Horizon (in Percent)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969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Figure 17: Share</a:t>
            </a:r>
            <a:r>
              <a:rPr lang="en-US" baseline="0"/>
              <a:t> of Households Providing Financial Support to Other Households by Race and Ethnicity in 2022 (SCF)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Households with 401(k) Plan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'TableA16, FamFinSupport, SCF'!$B$2:$F$2</c:f>
              <c:strCache>
                <c:ptCount val="5"/>
                <c:pt idx="0">
                  <c:v>Asian American, alone</c:v>
                </c:pt>
                <c:pt idx="1">
                  <c:v>Black, alone</c:v>
                </c:pt>
                <c:pt idx="2">
                  <c:v>Hispanic/Latino</c:v>
                </c:pt>
                <c:pt idx="3">
                  <c:v>Other/multiple races</c:v>
                </c:pt>
                <c:pt idx="4">
                  <c:v>White, alone</c:v>
                </c:pt>
              </c:strCache>
            </c:strRef>
          </c:cat>
          <c:val>
            <c:numRef>
              <c:f>'TableA16, FamFinSupport, SCF'!$B$12:$F$12</c:f>
              <c:numCache>
                <c:formatCode>0.0%</c:formatCode>
                <c:ptCount val="5"/>
                <c:pt idx="0">
                  <c:v>0.14760229999999999</c:v>
                </c:pt>
                <c:pt idx="1">
                  <c:v>0.25678260000000003</c:v>
                </c:pt>
                <c:pt idx="2">
                  <c:v>0.16341</c:v>
                </c:pt>
                <c:pt idx="3">
                  <c:v>0.18192729999999999</c:v>
                </c:pt>
                <c:pt idx="4">
                  <c:v>0.14075399999999999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1-451C-A85A-AFBC890D292D}"/>
            </c:ext>
          </c:extLst>
        </c:ser>
        <c:ser>
          <c:idx val="1"/>
          <c:order val="1"/>
          <c:tx>
            <c:v>All Wage and Salary Households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'TableA16, FamFinSupport, SCF'!$B$2:$F$2</c:f>
              <c:strCache>
                <c:ptCount val="5"/>
                <c:pt idx="0">
                  <c:v>Asian American, alone</c:v>
                </c:pt>
                <c:pt idx="1">
                  <c:v>Black, alone</c:v>
                </c:pt>
                <c:pt idx="2">
                  <c:v>Hispanic/Latino</c:v>
                </c:pt>
                <c:pt idx="3">
                  <c:v>Other/multiple races</c:v>
                </c:pt>
                <c:pt idx="4">
                  <c:v>White, alone</c:v>
                </c:pt>
              </c:strCache>
            </c:strRef>
          </c:cat>
          <c:val>
            <c:numRef>
              <c:f>'TableA16, FamFinSupport, SCF'!$B$5:$F$5</c:f>
              <c:numCache>
                <c:formatCode>0.0%</c:formatCode>
                <c:ptCount val="5"/>
                <c:pt idx="0">
                  <c:v>0.18721789999999999</c:v>
                </c:pt>
                <c:pt idx="1">
                  <c:v>0.19778850000000001</c:v>
                </c:pt>
                <c:pt idx="2">
                  <c:v>0.14515230000000001</c:v>
                </c:pt>
                <c:pt idx="3">
                  <c:v>0.1761682</c:v>
                </c:pt>
                <c:pt idx="4">
                  <c:v>0.12592590000000001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71-451C-A85A-AFBC890D2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902047"/>
        <c:axId val="565189967"/>
      </c:barChart>
      <c:catAx>
        <c:axId val="4959020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Population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189967"/>
        <c:crosses val="autoZero"/>
        <c:auto val="1"/>
        <c:lblAlgn val="ctr"/>
        <c:lblOffset val="100"/>
        <c:noMultiLvlLbl val="0"/>
      </c:catAx>
      <c:valAx>
        <c:axId val="565189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Share of Households (in Percent)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902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6E9425-AC3A-4744-AF27-D043C5122303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4E6DD3-4094-4511-B6D4-9FDEE923F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4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539750"/>
            <a:ext cx="5778500" cy="3249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B6F2C-332D-9942-87BC-43B9E630E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57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539750"/>
            <a:ext cx="5778500" cy="3249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B6F2C-332D-9942-87BC-43B9E630E1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94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E6DD3-4094-4511-B6D4-9FDEE923FA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0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43CF-378A-9913-74C7-2292D8496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4B4FE-0B81-74E4-B907-F10AA29BC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DAC02-13B8-1D5E-7A97-929ABB18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A5B0A250-5CC0-1746-B209-08E8B0DAE6AF}" type="datetimeFigureOut">
              <a:rPr lang="en-US" smtClean="0"/>
              <a:pPr algn="l"/>
              <a:t>10/2/24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004B-AF01-DADE-0B44-A3F46DE3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E36D2-5495-140C-E471-EE80A024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3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61FD-62A9-D10B-5FCF-C17035F8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4B27F-1498-7308-EB49-2BD013251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EF96E-093A-071B-01E2-EAA83C49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DD2EC-8189-EF02-4E41-7097C7EF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A1E2C-9807-8927-5B7A-3BE4A990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0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B79612-470A-98A7-25DA-B31182CE5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4DA45-B508-4D0A-7F1C-8957EA81E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AA2E-F909-32AC-1784-5034FFF22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9C8C7-BADF-795F-65B7-6332CF6E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13468-D757-C708-3C5A-D140F341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70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2FA6F3-FD5A-8448-BE72-21DC2AB1B4AB}"/>
              </a:ext>
            </a:extLst>
          </p:cNvPr>
          <p:cNvSpPr/>
          <p:nvPr userDrawn="1"/>
        </p:nvSpPr>
        <p:spPr>
          <a:xfrm>
            <a:off x="4602480" y="0"/>
            <a:ext cx="7589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4695E-4783-A547-80E7-D048E74867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3929" y="860198"/>
            <a:ext cx="5977463" cy="2266906"/>
          </a:xfrm>
        </p:spPr>
        <p:txBody>
          <a:bodyPr anchor="b">
            <a:noAutofit/>
          </a:bodyPr>
          <a:lstStyle>
            <a:lvl1pPr algn="l">
              <a:defRPr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25F3B-2C80-D747-B5E6-0692BEB0F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3929" y="3219179"/>
            <a:ext cx="5977463" cy="95968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D50B3-FDFB-F14B-895E-636EEF23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0644" y="5762262"/>
            <a:ext cx="2269348" cy="235540"/>
          </a:xfrm>
        </p:spPr>
        <p:txBody>
          <a:bodyPr anchor="t" anchorCtr="0"/>
          <a:lstStyle>
            <a:lvl1pPr>
              <a:defRPr sz="18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October 22,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4F30BF-3D41-3D45-AA13-D58680586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867" y="5450310"/>
            <a:ext cx="2404529" cy="6557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395CF6-30E7-984E-879B-B32DE8A789B1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412AC9-8DF5-8744-8A84-0E6D4B62979E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01F84A-F78E-C44F-ABCD-DF6C97AC294D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9CB3CC-6873-F94B-A72D-8B502A3D1C74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erson holding a sign&#10;&#10;Description automatically generated">
            <a:extLst>
              <a:ext uri="{FF2B5EF4-FFF2-40B4-BE49-F238E27FC236}">
                <a16:creationId xmlns:a16="http://schemas.microsoft.com/office/drawing/2014/main" id="{C9B9D934-844F-8775-11BF-D02FE70C5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4544780" cy="683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8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74BF7EF9-C9E0-7645-AD69-CB59B66E64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6549" y="-10274"/>
            <a:ext cx="5763992" cy="6888822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9478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4780" cy="4351338"/>
          </a:xfrm>
        </p:spPr>
        <p:txBody>
          <a:bodyPr/>
          <a:lstStyle>
            <a:lvl1pPr marL="0" indent="0">
              <a:spcAft>
                <a:spcPts val="400"/>
              </a:spcAft>
              <a:buNone/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426DF-B1C0-C24A-AD9F-2B45D2F415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A0B387-1299-2145-B0B0-D36A275B4EDD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35802"/>
            <a:ext cx="489478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6D1B0A8-B150-9A4F-80A5-22A1F8050579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20441A-2D17-D441-A9B7-85F623EBA4C3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E7E8FC-3102-5941-810C-B86275816BC4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F9E6EE-9ED6-DE4E-8170-018C0150F205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3545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94780" cy="1325563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5747"/>
            <a:ext cx="3472544" cy="288860"/>
          </a:xfrm>
        </p:spPr>
        <p:txBody>
          <a:bodyPr>
            <a:noAutofit/>
          </a:bodyPr>
          <a:lstStyle>
            <a:lvl1pPr marL="0" indent="0">
              <a:spcAft>
                <a:spcPts val="400"/>
              </a:spcAft>
              <a:buNone/>
              <a:defRPr sz="1800" b="1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4FED8A-5E98-4245-A029-5DFFF9C092C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69021" y="5335129"/>
            <a:ext cx="3430333" cy="391715"/>
          </a:xfrm>
        </p:spPr>
        <p:txBody>
          <a:bodyPr>
            <a:normAutofit/>
          </a:bodyPr>
          <a:lstStyle>
            <a:lvl1pPr marL="0" indent="0">
              <a:spcAft>
                <a:spcPts val="400"/>
              </a:spcAft>
              <a:buNone/>
              <a:defRPr sz="1600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8DB841-04AF-B343-967E-25756667AD4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74BF7EF9-C9E0-7645-AD69-CB59B66E64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391" y="2280354"/>
            <a:ext cx="2511175" cy="2288823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7F03A35E-EA50-FA4E-A2BC-46A70DFE79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556" y="2299458"/>
            <a:ext cx="2511175" cy="2288822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0B0E53-93FA-744D-8B00-B34AA3E24D41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80541" y="-8468"/>
            <a:chExt cx="330199" cy="68664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D641DC-707D-2E4D-A8EB-7F915FC76591}"/>
                </a:ext>
              </a:extLst>
            </p:cNvPr>
            <p:cNvSpPr/>
            <p:nvPr userDrawn="1"/>
          </p:nvSpPr>
          <p:spPr>
            <a:xfrm>
              <a:off x="11880541" y="-8468"/>
              <a:ext cx="330199" cy="22888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1494AE-AB3B-8E4A-949D-D55E49976AE9}"/>
                </a:ext>
              </a:extLst>
            </p:cNvPr>
            <p:cNvSpPr/>
            <p:nvPr userDrawn="1"/>
          </p:nvSpPr>
          <p:spPr>
            <a:xfrm>
              <a:off x="11880541" y="2280355"/>
              <a:ext cx="330199" cy="22888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BC2DFD-E9A1-7047-AA24-BE220B7B260C}"/>
                </a:ext>
              </a:extLst>
            </p:cNvPr>
            <p:cNvSpPr/>
            <p:nvPr userDrawn="1"/>
          </p:nvSpPr>
          <p:spPr>
            <a:xfrm>
              <a:off x="11880541" y="4569177"/>
              <a:ext cx="330199" cy="2288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46FAC4-C12C-6B4B-A3B7-813BE88AEFB8}"/>
              </a:ext>
            </a:extLst>
          </p:cNvPr>
          <p:cNvCxnSpPr>
            <a:cxnSpLocks/>
          </p:cNvCxnSpPr>
          <p:nvPr userDrawn="1"/>
        </p:nvCxnSpPr>
        <p:spPr>
          <a:xfrm>
            <a:off x="869021" y="2269260"/>
            <a:ext cx="0" cy="2304288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FCA6E-4DB4-C541-AD72-E8E10663E842}"/>
              </a:ext>
            </a:extLst>
          </p:cNvPr>
          <p:cNvSpPr/>
          <p:nvPr userDrawn="1"/>
        </p:nvSpPr>
        <p:spPr>
          <a:xfrm>
            <a:off x="3453825" y="2280355"/>
            <a:ext cx="1005273" cy="232483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CC339641-D863-A4FD-3F84-5747A21DCD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74480" y="2284588"/>
            <a:ext cx="2511175" cy="2288823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D4B4CF-6D7E-047E-59FA-AD1960AD96DC}"/>
              </a:ext>
            </a:extLst>
          </p:cNvPr>
          <p:cNvCxnSpPr>
            <a:cxnSpLocks/>
          </p:cNvCxnSpPr>
          <p:nvPr userDrawn="1"/>
        </p:nvCxnSpPr>
        <p:spPr>
          <a:xfrm>
            <a:off x="4412344" y="2280354"/>
            <a:ext cx="0" cy="2304288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2A491EF-9775-2E2B-CCBE-CB936C801DD9}"/>
              </a:ext>
            </a:extLst>
          </p:cNvPr>
          <p:cNvSpPr/>
          <p:nvPr userDrawn="1"/>
        </p:nvSpPr>
        <p:spPr>
          <a:xfrm>
            <a:off x="7021105" y="2269477"/>
            <a:ext cx="1053904" cy="23357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CD5C38-DFD1-634B-69E2-A49F8EFE0110}"/>
              </a:ext>
            </a:extLst>
          </p:cNvPr>
          <p:cNvCxnSpPr>
            <a:cxnSpLocks/>
          </p:cNvCxnSpPr>
          <p:nvPr userDrawn="1"/>
        </p:nvCxnSpPr>
        <p:spPr>
          <a:xfrm>
            <a:off x="8075009" y="2300901"/>
            <a:ext cx="0" cy="2304288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77E2A3B-E62E-FF2C-C167-0DD26C6BC703}"/>
              </a:ext>
            </a:extLst>
          </p:cNvPr>
          <p:cNvSpPr/>
          <p:nvPr userDrawn="1"/>
        </p:nvSpPr>
        <p:spPr>
          <a:xfrm>
            <a:off x="10662758" y="2261143"/>
            <a:ext cx="1217771" cy="23357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DDADDE-752D-279F-DF65-A68D0FCD28B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474480" y="4755747"/>
            <a:ext cx="3472544" cy="288860"/>
          </a:xfrm>
        </p:spPr>
        <p:txBody>
          <a:bodyPr>
            <a:noAutofit/>
          </a:bodyPr>
          <a:lstStyle>
            <a:lvl1pPr marL="0" indent="0">
              <a:spcAft>
                <a:spcPts val="400"/>
              </a:spcAft>
              <a:buNone/>
              <a:defRPr sz="1800" b="1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FB2ABE8-1898-B46D-11C2-E80CF8CE3320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177510" y="4750806"/>
            <a:ext cx="3472544" cy="288860"/>
          </a:xfrm>
        </p:spPr>
        <p:txBody>
          <a:bodyPr>
            <a:noAutofit/>
          </a:bodyPr>
          <a:lstStyle>
            <a:lvl1pPr marL="0" indent="0">
              <a:spcAft>
                <a:spcPts val="400"/>
              </a:spcAft>
              <a:buNone/>
              <a:defRPr sz="1800" b="1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2A7B0A7-F093-5404-803F-4FE3103C255C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462315" y="5355120"/>
            <a:ext cx="3430333" cy="391715"/>
          </a:xfrm>
        </p:spPr>
        <p:txBody>
          <a:bodyPr>
            <a:normAutofit/>
          </a:bodyPr>
          <a:lstStyle>
            <a:lvl1pPr marL="0" indent="0">
              <a:spcAft>
                <a:spcPts val="400"/>
              </a:spcAft>
              <a:buNone/>
              <a:defRPr sz="1600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071F899-D66D-4E52-E75F-53D0EC7EB86E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150975" y="5443751"/>
            <a:ext cx="3430333" cy="391715"/>
          </a:xfrm>
        </p:spPr>
        <p:txBody>
          <a:bodyPr>
            <a:normAutofit/>
          </a:bodyPr>
          <a:lstStyle>
            <a:lvl1pPr marL="0" indent="0">
              <a:spcAft>
                <a:spcPts val="400"/>
              </a:spcAft>
              <a:buNone/>
              <a:defRPr sz="1600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3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EDE7-F466-B5B3-6493-60FC0218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8647-F116-EFBE-D971-47CF5B6A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8B7A-88F8-3417-2CC5-DACE3F4C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924A-55E8-1838-5867-72F62A8A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B2D33-4266-8E5E-BCBA-71E531C8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7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1E93-2ADD-AE1F-4707-41079231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447D7-1D6A-D9A5-498D-13190D7EA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EB81A-4A36-9139-D477-BFDEA21E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31F9A-099B-56A7-3DE9-E98F22E0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1DF48-E070-4076-A5B8-4900075B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8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89E4-49F9-2194-AC77-29CE08F8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32ED7-BED7-BB8F-593C-F83FB78EF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35AF1-BE5A-4762-8822-ADE3DBCD2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B042F-D9BC-E186-4958-11C80108F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6C496-ABD4-906E-D1F5-A42A71D7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2F1AB-BEE7-A9E0-7755-0BF1DE6F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7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FC76-BD61-F1F0-BAFA-70FE3B8E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97ED5-E412-484C-3013-1A213DA52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66D6C-EC27-78C8-3E4C-F1CC649F7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8A748-9CFE-A532-741A-7A7A58E1D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4FFA4-C557-EE17-A80C-8C8218FC3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314E6-5C80-52BC-CB4C-47566A18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14502-0FC3-6797-D663-46A4ABF1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01DB1F-7E18-559C-C128-7C5654CA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5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90B8-A7F6-A100-E36A-26B487EA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5C8D0-5018-D9F2-82D1-E33540B9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20683-F8CE-E7AA-E562-3878C046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F644B-02FD-6600-91AD-721DAE46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8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9B6A7-F9E5-A3C1-AED9-8BE8BDEC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10/2/24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B2C96-6B54-4278-5AC1-46C6756F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8D9C1-3E3C-CED6-3586-79C615C4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E0E0-E397-D4EF-D58E-694B0E40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FF227-ADB1-A07A-67BF-C2768C23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307A7-926D-C78D-F863-005E03B0E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BAD9F-22DB-9AE7-82DB-4451F962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6A35C-AB47-F99F-4E57-87C07466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95874-64E2-9945-F969-B960B7D8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9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60C5-02C9-8342-A4CD-09675F56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47C0F-68C2-A0EA-7DA4-9D9EB7D79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6BE7B-BBC5-939C-0761-5E0966F17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16006-A30A-3622-B733-0C2DE8F5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10/2/24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9D71A-041D-74F5-B39A-91E8BFA4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D4A61-069F-4363-A9BE-EF72EE5C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3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9ED98-067C-E8F5-5EE0-E9479D7D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0AC69-B6DB-FE95-875F-3D50C424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7D804-4E03-63F6-634A-42CB232AE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B0A250-5CC0-1746-B209-08E8B0DAE6AF}" type="datetimeFigureOut">
              <a:rPr lang="en-US" smtClean="0"/>
              <a:pPr/>
              <a:t>10/2/24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BA65C-C962-BDF1-05D9-A60DF52E6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3F67D-FE3E-A2BE-6B6B-E101AE9B8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6A6586-C85D-124B-9A42-DA8D9F9ED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3362" y="2969373"/>
            <a:ext cx="5977463" cy="959688"/>
          </a:xfrm>
        </p:spPr>
        <p:txBody>
          <a:bodyPr>
            <a:normAutofit/>
          </a:bodyPr>
          <a:lstStyle/>
          <a:p>
            <a:r>
              <a:rPr lang="en-US" sz="3200" b="1" dirty="0"/>
              <a:t>Webinar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5089D-2C58-324D-9977-0F09E2BB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3361" y="3949278"/>
            <a:ext cx="2460387" cy="19510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2, 2024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200A6A-7784-B44B-B545-D870ED2A235F}"/>
              </a:ext>
            </a:extLst>
          </p:cNvPr>
          <p:cNvSpPr txBox="1">
            <a:spLocks/>
          </p:cNvSpPr>
          <p:nvPr/>
        </p:nvSpPr>
        <p:spPr>
          <a:xfrm>
            <a:off x="5117954" y="1753927"/>
            <a:ext cx="6981001" cy="9596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6C5B"/>
                </a:solidFill>
              </a:rPr>
              <a:t>Examining Retirement Wealth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6C5B"/>
                </a:solidFill>
              </a:rPr>
              <a:t>by Race and Ethnicity</a:t>
            </a:r>
          </a:p>
          <a:p>
            <a:pPr algn="l" fontAlgn="ctr"/>
            <a:endParaRPr lang="en-US" sz="1050" b="0" i="0" dirty="0">
              <a:solidFill>
                <a:srgbClr val="232333"/>
              </a:solidFill>
              <a:effectLst/>
              <a:latin typeface="Almad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B1877A-5712-38D5-353B-A1569EC3CCE4}"/>
              </a:ext>
            </a:extLst>
          </p:cNvPr>
          <p:cNvSpPr/>
          <p:nvPr/>
        </p:nvSpPr>
        <p:spPr>
          <a:xfrm>
            <a:off x="-259307" y="-109182"/>
            <a:ext cx="4817659" cy="712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jar full of coins&#10;&#10;Description automatically generated">
            <a:extLst>
              <a:ext uri="{FF2B5EF4-FFF2-40B4-BE49-F238E27FC236}">
                <a16:creationId xmlns:a16="http://schemas.microsoft.com/office/drawing/2014/main" id="{13B4A92E-B824-CD20-D548-768BA5CDA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3248" y="1579615"/>
            <a:ext cx="7171600" cy="37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6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8CD36-6607-324A-223F-F970DE570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598516"/>
          </a:xfrm>
        </p:spPr>
        <p:txBody>
          <a:bodyPr anchor="b">
            <a:normAutofit/>
          </a:bodyPr>
          <a:lstStyle/>
          <a:p>
            <a:r>
              <a:rPr lang="en-US" sz="3100" dirty="0"/>
              <a:t>Retirement Benefit Participation Fluctuates With Sponsorship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CEEEB9-0AB2-0C72-A095-C59140913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614368"/>
              </p:ext>
            </p:extLst>
          </p:nvPr>
        </p:nvGraphicFramePr>
        <p:xfrm>
          <a:off x="116114" y="1780892"/>
          <a:ext cx="12075886" cy="507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787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15574-A828-3C4F-21DB-46402E10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/>
              <a:t>Contribution Rates Do Not Differ, but Different Liquidity Needs Reduce Rates of Return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B8768-8B91-B1EE-EC01-4AAD61112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9112"/>
            <a:ext cx="11940478" cy="4985657"/>
          </a:xfrm>
        </p:spPr>
        <p:txBody>
          <a:bodyPr>
            <a:noAutofit/>
          </a:bodyPr>
          <a:lstStyle/>
          <a:p>
            <a:r>
              <a:rPr lang="en-US" sz="1800" dirty="0"/>
              <a:t>Differences in contributions and returns to contributions explain 3% to 7% of the differences in retirement wealth between Black and Latino workers and workers of other or multiple races/ethnicities, on the one hand, and White workers on the other hand.  </a:t>
            </a:r>
          </a:p>
          <a:p>
            <a:endParaRPr lang="en-US" sz="1800" dirty="0"/>
          </a:p>
          <a:p>
            <a:r>
              <a:rPr lang="en-US" sz="1800" dirty="0"/>
              <a:t>Median employee contributions are higher for Asian workers than for all other groups. Few differences between other groups. </a:t>
            </a:r>
          </a:p>
          <a:p>
            <a:endParaRPr lang="en-US" sz="1800" dirty="0"/>
          </a:p>
          <a:p>
            <a:r>
              <a:rPr lang="en-US" sz="1800" dirty="0"/>
              <a:t>Black and Latino workers as well as workers of other/multiple races/ethnicities need more liquidity: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More pension loans.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Lower equity allocations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Shorter financial planning horizons</a:t>
            </a:r>
          </a:p>
          <a:p>
            <a:pPr lvl="1"/>
            <a:endParaRPr lang="en-US" sz="1800" dirty="0"/>
          </a:p>
          <a:p>
            <a:r>
              <a:rPr lang="en-US" sz="1800" dirty="0"/>
              <a:t>Greater liquidity comes at the expense of slower account balance growth. </a:t>
            </a:r>
          </a:p>
        </p:txBody>
      </p:sp>
    </p:spTree>
    <p:extLst>
      <p:ext uri="{BB962C8B-B14F-4D97-AF65-F5344CB8AC3E}">
        <p14:creationId xmlns:p14="http://schemas.microsoft.com/office/powerpoint/2010/main" val="418630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71C83-B2C8-5F00-3D5F-C7860ACD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476297" cy="649052"/>
          </a:xfrm>
        </p:spPr>
        <p:txBody>
          <a:bodyPr anchor="b">
            <a:normAutofit/>
          </a:bodyPr>
          <a:lstStyle/>
          <a:p>
            <a:r>
              <a:rPr lang="en-US" sz="3100" dirty="0"/>
              <a:t>Very Few Systematic Differences in Contributions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01001E-13E8-F0C8-8701-44A853A1C1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122219"/>
              </p:ext>
            </p:extLst>
          </p:nvPr>
        </p:nvGraphicFramePr>
        <p:xfrm>
          <a:off x="0" y="1634502"/>
          <a:ext cx="12192000" cy="522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261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79CAF-3C97-8E78-1C67-C0B47929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2800" dirty="0"/>
              <a:t>Greater Liquidity Needs Among Black and Latino Workers and Workers of Other or Multiple Races/Ethnicities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CC3713-44BC-A5EA-D9CE-7FCF99531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26502"/>
              </p:ext>
            </p:extLst>
          </p:nvPr>
        </p:nvGraphicFramePr>
        <p:xfrm>
          <a:off x="0" y="1799179"/>
          <a:ext cx="12192000" cy="494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8598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C2AE4-9D29-A0EC-6AFF-F20EA803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dirty="0"/>
              <a:t>Greater Risk Exposure Poses Systematic Barrier for Many to Save More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79BD9-FD8D-8ABA-C460-3E2F0D484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770307"/>
            <a:ext cx="11669485" cy="4376057"/>
          </a:xfrm>
        </p:spPr>
        <p:txBody>
          <a:bodyPr>
            <a:noAutofit/>
          </a:bodyPr>
          <a:lstStyle/>
          <a:p>
            <a:r>
              <a:rPr lang="en-US" sz="1800" dirty="0"/>
              <a:t>Black and Latino workers as well as workers of other or multiple races/ethnicities face greater risk exposure: higher likelihood of economic risks and higher costs associated with those risks. </a:t>
            </a:r>
          </a:p>
          <a:p>
            <a:endParaRPr lang="en-US" sz="1800" dirty="0"/>
          </a:p>
          <a:p>
            <a:r>
              <a:rPr lang="en-US" sz="1800" dirty="0"/>
              <a:t>Different risk exposures matter for different groups, but risk exposures together explain large share of racial retirement savings gaps. </a:t>
            </a:r>
          </a:p>
          <a:p>
            <a:endParaRPr lang="en-US" sz="1800" dirty="0"/>
          </a:p>
          <a:p>
            <a:r>
              <a:rPr lang="en-US" sz="1800" dirty="0"/>
              <a:t>Several widespread risks impede retirement savings: </a:t>
            </a:r>
          </a:p>
          <a:p>
            <a:endParaRPr lang="en-US" sz="1800" dirty="0"/>
          </a:p>
          <a:p>
            <a:pPr lvl="1"/>
            <a:r>
              <a:rPr lang="en-US" sz="1800" dirty="0"/>
              <a:t>Income instability due to higher unemployment, longer unemployment spells and less predictable schedules.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Unexpected financial demands from kinship networks.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Health, incarceration and discrimination risks. </a:t>
            </a:r>
          </a:p>
          <a:p>
            <a:pPr lvl="1"/>
            <a:endParaRPr lang="en-US" sz="1800" dirty="0"/>
          </a:p>
          <a:p>
            <a:r>
              <a:rPr lang="en-US" sz="1800" dirty="0"/>
              <a:t>Economic risks require more savings outside of retirement wealth and greater liquidity in retirement savings. </a:t>
            </a:r>
          </a:p>
        </p:txBody>
      </p:sp>
    </p:spTree>
    <p:extLst>
      <p:ext uri="{BB962C8B-B14F-4D97-AF65-F5344CB8AC3E}">
        <p14:creationId xmlns:p14="http://schemas.microsoft.com/office/powerpoint/2010/main" val="122012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377CF-EA0F-63CA-100B-A9FFE752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3100" dirty="0"/>
              <a:t>Low Wealth in Kinship Networks Raises Chance of Unexpected Financial Demands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8CD692-52D7-3989-31EA-982560CF9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086939"/>
              </p:ext>
            </p:extLst>
          </p:nvPr>
        </p:nvGraphicFramePr>
        <p:xfrm>
          <a:off x="838200" y="1744316"/>
          <a:ext cx="10515600" cy="5113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7237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E9BA5-2436-9CC0-EF91-7C5585BF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Conclusion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C89BE-93DF-CB78-C7D2-4A42B9678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5" y="1872342"/>
            <a:ext cx="11969506" cy="4985657"/>
          </a:xfrm>
        </p:spPr>
        <p:txBody>
          <a:bodyPr>
            <a:normAutofit/>
          </a:bodyPr>
          <a:lstStyle/>
          <a:p>
            <a:r>
              <a:rPr lang="en-US" sz="1800" dirty="0"/>
              <a:t>Retirement savings are highly unequally distributed by race and ethnicity. </a:t>
            </a:r>
          </a:p>
          <a:p>
            <a:endParaRPr lang="en-US" sz="1800" dirty="0"/>
          </a:p>
          <a:p>
            <a:r>
              <a:rPr lang="en-US" sz="1800" dirty="0"/>
              <a:t>Retirement wealth gaps have stayed high for decades. </a:t>
            </a:r>
          </a:p>
          <a:p>
            <a:endParaRPr lang="en-US" sz="1800" dirty="0"/>
          </a:p>
          <a:p>
            <a:r>
              <a:rPr lang="en-US" sz="1800" dirty="0"/>
              <a:t>Retirement plan access is a key obstacle for many households of color to save more for retirement</a:t>
            </a:r>
          </a:p>
          <a:p>
            <a:endParaRPr lang="en-US" sz="1800" dirty="0"/>
          </a:p>
          <a:p>
            <a:r>
              <a:rPr lang="en-US" sz="1800" dirty="0"/>
              <a:t>Retirement contributions play only small role in explaining the racial retirement wealth gaps. The gaps are not the result of individual failings. </a:t>
            </a:r>
          </a:p>
          <a:p>
            <a:endParaRPr lang="en-US" sz="1800" dirty="0"/>
          </a:p>
          <a:p>
            <a:r>
              <a:rPr lang="en-US" sz="1800" dirty="0"/>
              <a:t>Large differences in economic risk exposures pose substantial obstacles to saving for retirement for all workers of color. </a:t>
            </a:r>
          </a:p>
          <a:p>
            <a:endParaRPr lang="en-US" sz="1800" dirty="0"/>
          </a:p>
          <a:p>
            <a:r>
              <a:rPr lang="en-US" sz="1800" dirty="0"/>
              <a:t>Policymakers and employers could focus on more emergency savings and stronger social safety nets with positive spillover effects into more retirement savings. </a:t>
            </a:r>
          </a:p>
        </p:txBody>
      </p:sp>
    </p:spTree>
    <p:extLst>
      <p:ext uri="{BB962C8B-B14F-4D97-AF65-F5344CB8AC3E}">
        <p14:creationId xmlns:p14="http://schemas.microsoft.com/office/powerpoint/2010/main" val="377224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5D7A-14B5-E747-B4F7-1EE48573C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291" y="2448502"/>
            <a:ext cx="10515600" cy="1325563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187E8-419E-B84F-88CA-57B92475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503" y="6356349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6C5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Institute on Retirement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E4095-CFDA-C642-9780-00780312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426DF-B1C0-C24A-AD9F-2B45D2F41536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6C5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6C5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sign on the side of a road&#10;&#10;Description automatically generated">
            <a:extLst>
              <a:ext uri="{FF2B5EF4-FFF2-40B4-BE49-F238E27FC236}">
                <a16:creationId xmlns:a16="http://schemas.microsoft.com/office/drawing/2014/main" id="{424E8F42-BB99-A648-9877-540B76DCA8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7"/>
          <a:stretch/>
        </p:blipFill>
        <p:spPr>
          <a:xfrm>
            <a:off x="6549325" y="0"/>
            <a:ext cx="5328081" cy="62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1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48FBD9-455C-8548-B3CF-5F474A27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EDC51-550C-114E-8E47-6F4082C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Logistics and Introductions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4EEB9-6DFD-154B-B309-62AADF0F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6C5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Institute on Retirement Security</a:t>
            </a:r>
          </a:p>
        </p:txBody>
      </p:sp>
      <p:pic>
        <p:nvPicPr>
          <p:cNvPr id="13" name="Picture Placeholder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7C16EC3-1A20-1640-B04F-205C274EDDE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6653" r="66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178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58E4-4309-521C-970D-6BCBAAF1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9D53-7C6E-6BB4-CB1C-06D544596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Tyler Bond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345A-7D4A-65B9-6804-D20821BD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6C5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Institute on Retirement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8CA73-9F2B-9C63-D1CD-1D0DFE00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426DF-B1C0-C24A-AD9F-2B45D2F41536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6C5B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006C5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15FEB-E521-13EF-83C8-7EF9BEF98EE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69021" y="5078457"/>
            <a:ext cx="3430333" cy="3917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Research Director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National Institute on Retirement Security</a:t>
            </a:r>
          </a:p>
        </p:txBody>
      </p:sp>
      <p:pic>
        <p:nvPicPr>
          <p:cNvPr id="15" name="Picture Placeholder 14" descr="A person in a suit and tie&#10;&#10;Description automatically generated">
            <a:extLst>
              <a:ext uri="{FF2B5EF4-FFF2-40B4-BE49-F238E27FC236}">
                <a16:creationId xmlns:a16="http://schemas.microsoft.com/office/drawing/2014/main" id="{832144C2-6409-1E36-BCA3-E46C52A7D02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4425" b="4425"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0F8A9E-5872-1797-429B-5A97985ACAA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444008" y="4755747"/>
            <a:ext cx="3472544" cy="288860"/>
          </a:xfrm>
        </p:spPr>
        <p:txBody>
          <a:bodyPr/>
          <a:lstStyle/>
          <a:p>
            <a:r>
              <a:rPr lang="en-US" sz="20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Christian Weller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AA224AA-4009-3275-CED0-EFC23AC4D12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462314" y="5098448"/>
            <a:ext cx="4114799" cy="39171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Senior Fellow at the Center for American Progress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Professor of Public Policy at the University of Massachusetts - Boston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7FF5A26-C051-6406-E91E-AEC8DED2E87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FE3AF4-FC85-E769-F5A0-486178890A0B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EC081A4-73F1-A18F-4FDE-B26C26FCC530}"/>
              </a:ext>
            </a:extLst>
          </p:cNvPr>
          <p:cNvSpPr>
            <a:spLocks noGrp="1"/>
          </p:cNvSpPr>
          <p:nvPr>
            <p:ph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3E5ADD-3017-C425-045E-927C7FC81301}"/>
              </a:ext>
            </a:extLst>
          </p:cNvPr>
          <p:cNvSpPr/>
          <p:nvPr/>
        </p:nvSpPr>
        <p:spPr>
          <a:xfrm>
            <a:off x="8123556" y="1851950"/>
            <a:ext cx="3740495" cy="411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Placeholder 20" descr="A person in a suit and tie&#10;&#10;Description automatically generated">
            <a:extLst>
              <a:ext uri="{FF2B5EF4-FFF2-40B4-BE49-F238E27FC236}">
                <a16:creationId xmlns:a16="http://schemas.microsoft.com/office/drawing/2014/main" id="{CC79807F-4E77-21E0-8049-9C746743585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5268" r="-31" b="33926"/>
          <a:stretch/>
        </p:blipFill>
        <p:spPr>
          <a:xfrm>
            <a:off x="4474480" y="2284588"/>
            <a:ext cx="2511175" cy="2288823"/>
          </a:xfrm>
        </p:spPr>
      </p:pic>
    </p:spTree>
    <p:extLst>
      <p:ext uri="{BB962C8B-B14F-4D97-AF65-F5344CB8AC3E}">
        <p14:creationId xmlns:p14="http://schemas.microsoft.com/office/powerpoint/2010/main" val="122147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ite structure">
            <a:extLst>
              <a:ext uri="{FF2B5EF4-FFF2-40B4-BE49-F238E27FC236}">
                <a16:creationId xmlns:a16="http://schemas.microsoft.com/office/drawing/2014/main" id="{156C4792-2ECF-22BA-85AF-6C224CDDF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680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C1269-C8EB-88F1-2BEA-325A3BA1E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/>
              <a:t>Retirement Wealth by Race</a:t>
            </a:r>
            <a:br>
              <a:rPr lang="en-US" sz="3700"/>
            </a:br>
            <a:r>
              <a:rPr lang="en-US" sz="3700"/>
              <a:t>and Ethnicity: Differences, Trends and Contributing 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A92EC-FD5A-ABBA-366D-22DA094CF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546920"/>
            <a:ext cx="5051963" cy="225620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935"/>
              <a:buNone/>
            </a:pPr>
            <a:endParaRPr lang="en-US" sz="1600" b="1" dirty="0"/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935"/>
              <a:buNone/>
            </a:pPr>
            <a:r>
              <a:rPr lang="en-US" sz="1600" b="1" dirty="0"/>
              <a:t>Christian Weller</a:t>
            </a:r>
            <a:r>
              <a:rPr lang="en-US" sz="1600" dirty="0"/>
              <a:t>, Department of Public Policy and Public Affairs, University of Massachusetts Boston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935"/>
              <a:buNone/>
            </a:pPr>
            <a:r>
              <a:rPr lang="en-US" sz="1600" b="1" dirty="0"/>
              <a:t>Dania Francis</a:t>
            </a:r>
            <a:r>
              <a:rPr lang="en-US" sz="1600" dirty="0"/>
              <a:t>, Department of Economics, University of Massachusetts Boston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935"/>
              <a:buNone/>
            </a:pPr>
            <a:r>
              <a:rPr lang="en-US" sz="1600" b="1" dirty="0"/>
              <a:t>Michele Tolson</a:t>
            </a:r>
            <a:r>
              <a:rPr lang="en-US" sz="1600" dirty="0"/>
              <a:t>, Department of Public Policy and Public Affairs, University of Massachusetts Boston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935"/>
              <a:buNone/>
            </a:pPr>
            <a:endParaRPr lang="en-US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oogle Shape;87;p13">
            <a:extLst>
              <a:ext uri="{FF2B5EF4-FFF2-40B4-BE49-F238E27FC236}">
                <a16:creationId xmlns:a16="http://schemas.microsoft.com/office/drawing/2014/main" id="{8377024F-6FA4-1426-ADA5-93255A9252E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96858" y="96393"/>
            <a:ext cx="573222" cy="26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59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CEC89-87CB-80B4-F547-A8F1BEEB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/>
              <a:t>Overview</a:t>
            </a:r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7012B-654D-73F5-BA9E-14CC9766E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1400"/>
              <a:t>Saving for retirement is one of the largest savings goals for most households – a goal that is supported through employer benefits and tax benefits. </a:t>
            </a:r>
          </a:p>
          <a:p>
            <a:endParaRPr lang="en-US" sz="1400"/>
          </a:p>
          <a:p>
            <a:r>
              <a:rPr lang="en-US" sz="1400"/>
              <a:t>Black and Latino households as well as households of other or multiple races regularly have much lower retirement wealth than is the case for White households. </a:t>
            </a:r>
          </a:p>
          <a:p>
            <a:endParaRPr lang="en-US" sz="1400"/>
          </a:p>
          <a:p>
            <a:r>
              <a:rPr lang="en-US" sz="1400"/>
              <a:t>The racial and ethnic differences in retirement wealth stem from: </a:t>
            </a:r>
          </a:p>
          <a:p>
            <a:pPr lvl="1"/>
            <a:r>
              <a:rPr lang="en-US" sz="1400"/>
              <a:t>Unequal access to employer-sponsored and tax-advantaged retirement savings plans. </a:t>
            </a:r>
          </a:p>
          <a:p>
            <a:pPr lvl="1"/>
            <a:r>
              <a:rPr lang="en-US" sz="1400"/>
              <a:t>Lower returns on retirement plan contributions for Black and Latino savers due to higher liquidity needs. </a:t>
            </a:r>
          </a:p>
          <a:p>
            <a:pPr lvl="1"/>
            <a:r>
              <a:rPr lang="en-US" sz="1400"/>
              <a:t>Greater risk exposure for Black and Latino savers as well as savers of other or multiple races/ethnicities. This increases liquidity needs and reduces the growth of retirement wealth. </a:t>
            </a:r>
          </a:p>
          <a:p>
            <a:pPr lvl="1"/>
            <a:endParaRPr lang="en-US" sz="1400"/>
          </a:p>
          <a:p>
            <a:r>
              <a:rPr lang="en-US" sz="1400"/>
              <a:t>Racial and ethnic differences in retirement wealth result from structural issues. They are not the consequence of individual failings in specific groups. </a:t>
            </a:r>
          </a:p>
          <a:p>
            <a:endParaRPr lang="en-US" sz="1400"/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7048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CDF47-093B-B85B-922E-F3BD374E0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3100"/>
              <a:t>Black, Latino, and Other/Multiple Races Have a Lot Less Retirement Wealth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962A5B-5B83-C7F2-8B84-386585831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55812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035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FF5CE-14CE-E369-8722-CFFF5944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3100"/>
              <a:t>Inequality in Individual Retirement Account Balances Underlies Household Wealth Inequality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CB3FDD-CD0C-AB5A-41FC-F2C2FA2B7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706973"/>
              </p:ext>
            </p:extLst>
          </p:nvPr>
        </p:nvGraphicFramePr>
        <p:xfrm>
          <a:off x="0" y="1926266"/>
          <a:ext cx="12075886" cy="493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542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46B88-19C2-E420-AA18-5F15E21E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3100"/>
              <a:t>Racial and Ethnic Retirement Wealth Inequality Has Not Shrunk Over Time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498858-CDBE-3773-97E1-B9EBCEBC6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525169"/>
              </p:ext>
            </p:extLst>
          </p:nvPr>
        </p:nvGraphicFramePr>
        <p:xfrm>
          <a:off x="838200" y="1926266"/>
          <a:ext cx="10515600" cy="489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89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F89CE-07CC-AFD1-53E2-FB0DD3A5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3700" dirty="0"/>
              <a:t>Retirement Benefit Access Plays Major Role in Racial and Ethnic Retirement Inequality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57FCD-1739-FC26-16C5-461F8D44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5" y="2018806"/>
            <a:ext cx="11940478" cy="4158157"/>
          </a:xfrm>
        </p:spPr>
        <p:txBody>
          <a:bodyPr>
            <a:noAutofit/>
          </a:bodyPr>
          <a:lstStyle/>
          <a:p>
            <a:r>
              <a:rPr lang="en-US" sz="1800" dirty="0"/>
              <a:t>People mainly save for retirement through an employer-sponsored retirement benefit. This is true for all racialized groups. </a:t>
            </a:r>
          </a:p>
          <a:p>
            <a:endParaRPr lang="en-US" sz="1800" dirty="0"/>
          </a:p>
          <a:p>
            <a:r>
              <a:rPr lang="en-US" sz="1800" dirty="0"/>
              <a:t>Unequal access to retirement benefits explains 42% of the Black-White retirement wealth difference and 51% of the Latino-White retirement wealth gap. </a:t>
            </a:r>
          </a:p>
          <a:p>
            <a:endParaRPr lang="en-US" sz="1800" dirty="0"/>
          </a:p>
          <a:p>
            <a:r>
              <a:rPr lang="en-US" sz="1800" dirty="0"/>
              <a:t>Unequal access to retirement benefits at work differs with occupational and industry segregation. The gap, for instance, is much smaller in public sector than in private industries. For instance, 69% of Black public sector workers participate in a retirement plan, compared to 48% of private sector workers. For Latinos, the difference is 62% compared to 37%.  </a:t>
            </a:r>
          </a:p>
          <a:p>
            <a:endParaRPr lang="en-US" sz="1800" dirty="0"/>
          </a:p>
          <a:p>
            <a:r>
              <a:rPr lang="en-US" sz="1800" dirty="0"/>
              <a:t>Black and Latino workers as well as workers of other or multiple races/ethnicities are less likely to qualify for a retirement benefit at work. </a:t>
            </a:r>
          </a:p>
          <a:p>
            <a:endParaRPr lang="en-US" sz="1800" dirty="0"/>
          </a:p>
          <a:p>
            <a:r>
              <a:rPr lang="en-US" sz="1800" dirty="0"/>
              <a:t>There are very few differences in retirement plan participation, when people qualify for those benefits. 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8506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3213</TotalTime>
  <Words>1101</Words>
  <Application>Microsoft Macintosh PowerPoint</Application>
  <PresentationFormat>Widescreen</PresentationFormat>
  <Paragraphs>118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Almaden Sans</vt:lpstr>
      <vt:lpstr>Aptos</vt:lpstr>
      <vt:lpstr>Aptos Display</vt:lpstr>
      <vt:lpstr>Arial</vt:lpstr>
      <vt:lpstr>Calibri</vt:lpstr>
      <vt:lpstr>Tahoma</vt:lpstr>
      <vt:lpstr>Office Theme</vt:lpstr>
      <vt:lpstr>PowerPoint Presentation</vt:lpstr>
      <vt:lpstr>Agenda</vt:lpstr>
      <vt:lpstr>Speakers</vt:lpstr>
      <vt:lpstr>Retirement Wealth by Race and Ethnicity: Differences, Trends and Contributing Factors</vt:lpstr>
      <vt:lpstr>Overview</vt:lpstr>
      <vt:lpstr>Black, Latino, and Other/Multiple Races Have a Lot Less Retirement Wealth</vt:lpstr>
      <vt:lpstr>Inequality in Individual Retirement Account Balances Underlies Household Wealth Inequality</vt:lpstr>
      <vt:lpstr>Racial and Ethnic Retirement Wealth Inequality Has Not Shrunk Over Time</vt:lpstr>
      <vt:lpstr>Retirement Benefit Access Plays Major Role in Racial and Ethnic Retirement Inequality</vt:lpstr>
      <vt:lpstr>Retirement Benefit Participation Fluctuates With Sponsorship</vt:lpstr>
      <vt:lpstr>Contribution Rates Do Not Differ, but Different Liquidity Needs Reduce Rates of Return</vt:lpstr>
      <vt:lpstr>Very Few Systematic Differences in Contributions</vt:lpstr>
      <vt:lpstr>Greater Liquidity Needs Among Black and Latino Workers and Workers of Other or Multiple Races/Ethnicities</vt:lpstr>
      <vt:lpstr>Greater Risk Exposure Poses Systematic Barrier for Many to Save More</vt:lpstr>
      <vt:lpstr>Low Wealth in Kinship Networks Raises Chance of Unexpected Financial Demands</vt:lpstr>
      <vt:lpstr>Conclusion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Wealth Inequality Among Asian American Household</dc:title>
  <dc:creator>Sohyon Pak</dc:creator>
  <cp:lastModifiedBy>Margaret Rogers</cp:lastModifiedBy>
  <cp:revision>93</cp:revision>
  <cp:lastPrinted>2024-09-12T17:52:14Z</cp:lastPrinted>
  <dcterms:created xsi:type="dcterms:W3CDTF">2024-06-04T01:08:48Z</dcterms:created>
  <dcterms:modified xsi:type="dcterms:W3CDTF">2024-10-03T16:29:11Z</dcterms:modified>
</cp:coreProperties>
</file>