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sldIdLst>
    <p:sldId id="256" r:id="rId2"/>
    <p:sldId id="257" r:id="rId3"/>
    <p:sldId id="259" r:id="rId4"/>
    <p:sldId id="299" r:id="rId5"/>
    <p:sldId id="306" r:id="rId6"/>
    <p:sldId id="278" r:id="rId7"/>
    <p:sldId id="282" r:id="rId8"/>
    <p:sldId id="279" r:id="rId9"/>
    <p:sldId id="293" r:id="rId10"/>
    <p:sldId id="281" r:id="rId11"/>
    <p:sldId id="264" r:id="rId12"/>
    <p:sldId id="267" r:id="rId13"/>
    <p:sldId id="296" r:id="rId14"/>
    <p:sldId id="303" r:id="rId15"/>
    <p:sldId id="302" r:id="rId16"/>
    <p:sldId id="305" r:id="rId17"/>
    <p:sldId id="275" r:id="rId18"/>
    <p:sldId id="304" r:id="rId19"/>
    <p:sldId id="274" r:id="rId20"/>
    <p:sldId id="283" r:id="rId21"/>
    <p:sldId id="284" r:id="rId22"/>
    <p:sldId id="285" r:id="rId23"/>
    <p:sldId id="301" r:id="rId24"/>
    <p:sldId id="287" r:id="rId25"/>
    <p:sldId id="292" r:id="rId26"/>
    <p:sldId id="265" r:id="rId27"/>
    <p:sldId id="266"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2395" autoAdjust="0"/>
  </p:normalViewPr>
  <p:slideViewPr>
    <p:cSldViewPr snapToGrid="0">
      <p:cViewPr varScale="1">
        <p:scale>
          <a:sx n="128" d="100"/>
          <a:sy n="128" d="100"/>
        </p:scale>
        <p:origin x="12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844" cy="351216"/>
          </a:xfrm>
          <a:prstGeom prst="rect">
            <a:avLst/>
          </a:prstGeom>
        </p:spPr>
        <p:txBody>
          <a:bodyPr vert="horz" lIns="88138" tIns="44069" rIns="88138" bIns="44069" rtlCol="0"/>
          <a:lstStyle>
            <a:lvl1pPr algn="l">
              <a:defRPr sz="1200"/>
            </a:lvl1pPr>
          </a:lstStyle>
          <a:p>
            <a:endParaRPr lang="en-US"/>
          </a:p>
        </p:txBody>
      </p:sp>
      <p:sp>
        <p:nvSpPr>
          <p:cNvPr id="3" name="Date Placeholder 2"/>
          <p:cNvSpPr>
            <a:spLocks noGrp="1"/>
          </p:cNvSpPr>
          <p:nvPr>
            <p:ph type="dt" idx="1"/>
          </p:nvPr>
        </p:nvSpPr>
        <p:spPr>
          <a:xfrm>
            <a:off x="5265540" y="1"/>
            <a:ext cx="4028844" cy="351216"/>
          </a:xfrm>
          <a:prstGeom prst="rect">
            <a:avLst/>
          </a:prstGeom>
        </p:spPr>
        <p:txBody>
          <a:bodyPr vert="horz" lIns="88138" tIns="44069" rIns="88138" bIns="44069" rtlCol="0"/>
          <a:lstStyle>
            <a:lvl1pPr algn="r">
              <a:defRPr sz="1200"/>
            </a:lvl1pPr>
          </a:lstStyle>
          <a:p>
            <a:fld id="{5710EF51-3915-4DCC-8585-26780D074849}" type="datetimeFigureOut">
              <a:rPr lang="en-US" smtClean="0"/>
              <a:t>12/10/2024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88138" tIns="44069" rIns="88138" bIns="44069" rtlCol="0" anchor="ctr"/>
          <a:lstStyle/>
          <a:p>
            <a:endParaRPr lang="en-US"/>
          </a:p>
        </p:txBody>
      </p:sp>
      <p:sp>
        <p:nvSpPr>
          <p:cNvPr id="5" name="Notes Placeholder 4"/>
          <p:cNvSpPr>
            <a:spLocks noGrp="1"/>
          </p:cNvSpPr>
          <p:nvPr>
            <p:ph type="body" sz="quarter" idx="3"/>
          </p:nvPr>
        </p:nvSpPr>
        <p:spPr>
          <a:xfrm>
            <a:off x="930045" y="3374219"/>
            <a:ext cx="7436312" cy="2759882"/>
          </a:xfrm>
          <a:prstGeom prst="rect">
            <a:avLst/>
          </a:prstGeom>
        </p:spPr>
        <p:txBody>
          <a:bodyPr vert="horz" lIns="88138" tIns="44069" rIns="88138" bIns="440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185"/>
            <a:ext cx="4028844" cy="351215"/>
          </a:xfrm>
          <a:prstGeom prst="rect">
            <a:avLst/>
          </a:prstGeom>
        </p:spPr>
        <p:txBody>
          <a:bodyPr vert="horz" lIns="88138" tIns="44069" rIns="88138" bIns="44069" rtlCol="0" anchor="b"/>
          <a:lstStyle>
            <a:lvl1pPr algn="l">
              <a:defRPr sz="1200"/>
            </a:lvl1pPr>
          </a:lstStyle>
          <a:p>
            <a:endParaRPr lang="en-US"/>
          </a:p>
        </p:txBody>
      </p:sp>
      <p:sp>
        <p:nvSpPr>
          <p:cNvPr id="7" name="Slide Number Placeholder 6"/>
          <p:cNvSpPr>
            <a:spLocks noGrp="1"/>
          </p:cNvSpPr>
          <p:nvPr>
            <p:ph type="sldNum" sz="quarter" idx="5"/>
          </p:nvPr>
        </p:nvSpPr>
        <p:spPr>
          <a:xfrm>
            <a:off x="5265540" y="6659185"/>
            <a:ext cx="4028844" cy="351215"/>
          </a:xfrm>
          <a:prstGeom prst="rect">
            <a:avLst/>
          </a:prstGeom>
        </p:spPr>
        <p:txBody>
          <a:bodyPr vert="horz" lIns="88138" tIns="44069" rIns="88138" bIns="44069" rtlCol="0" anchor="b"/>
          <a:lstStyle>
            <a:lvl1pPr algn="r">
              <a:defRPr sz="1200"/>
            </a:lvl1pPr>
          </a:lstStyle>
          <a:p>
            <a:fld id="{A4B24DF6-91BB-4968-ACD5-F5B8C4B7C439}" type="slidenum">
              <a:rPr lang="en-US" smtClean="0"/>
              <a:t>‹#›</a:t>
            </a:fld>
            <a:endParaRPr lang="en-US"/>
          </a:p>
        </p:txBody>
      </p:sp>
    </p:spTree>
    <p:extLst>
      <p:ext uri="{BB962C8B-B14F-4D97-AF65-F5344CB8AC3E}">
        <p14:creationId xmlns:p14="http://schemas.microsoft.com/office/powerpoint/2010/main" val="371170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1</a:t>
            </a:fld>
            <a:endParaRPr lang="en-US"/>
          </a:p>
        </p:txBody>
      </p:sp>
    </p:spTree>
    <p:extLst>
      <p:ext uri="{BB962C8B-B14F-4D97-AF65-F5344CB8AC3E}">
        <p14:creationId xmlns:p14="http://schemas.microsoft.com/office/powerpoint/2010/main" val="44364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10</a:t>
            </a:fld>
            <a:endParaRPr lang="en-US"/>
          </a:p>
        </p:txBody>
      </p:sp>
    </p:spTree>
    <p:extLst>
      <p:ext uri="{BB962C8B-B14F-4D97-AF65-F5344CB8AC3E}">
        <p14:creationId xmlns:p14="http://schemas.microsoft.com/office/powerpoint/2010/main" val="342582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11</a:t>
            </a:fld>
            <a:endParaRPr lang="en-US"/>
          </a:p>
        </p:txBody>
      </p:sp>
    </p:spTree>
    <p:extLst>
      <p:ext uri="{BB962C8B-B14F-4D97-AF65-F5344CB8AC3E}">
        <p14:creationId xmlns:p14="http://schemas.microsoft.com/office/powerpoint/2010/main" val="133340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12</a:t>
            </a:fld>
            <a:endParaRPr lang="en-US"/>
          </a:p>
        </p:txBody>
      </p:sp>
    </p:spTree>
    <p:extLst>
      <p:ext uri="{BB962C8B-B14F-4D97-AF65-F5344CB8AC3E}">
        <p14:creationId xmlns:p14="http://schemas.microsoft.com/office/powerpoint/2010/main" val="40885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7645-CDFA-C886-0182-C2AE8F7B6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65299-41E5-9766-B52E-6A5A390D4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4FB05-9EF1-1D33-4A41-141CECF24D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68E313-D513-1A19-B720-D8C42776CACF}"/>
              </a:ext>
            </a:extLst>
          </p:cNvPr>
          <p:cNvSpPr>
            <a:spLocks noGrp="1"/>
          </p:cNvSpPr>
          <p:nvPr>
            <p:ph type="sldNum" sz="quarter" idx="5"/>
          </p:nvPr>
        </p:nvSpPr>
        <p:spPr/>
        <p:txBody>
          <a:bodyPr/>
          <a:lstStyle/>
          <a:p>
            <a:fld id="{A4B24DF6-91BB-4968-ACD5-F5B8C4B7C439}" type="slidenum">
              <a:rPr lang="en-US" smtClean="0"/>
              <a:t>13</a:t>
            </a:fld>
            <a:endParaRPr lang="en-US"/>
          </a:p>
        </p:txBody>
      </p:sp>
    </p:spTree>
    <p:extLst>
      <p:ext uri="{BB962C8B-B14F-4D97-AF65-F5344CB8AC3E}">
        <p14:creationId xmlns:p14="http://schemas.microsoft.com/office/powerpoint/2010/main" val="13125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DDEA-7D48-D7FC-D372-144C664D0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6A839-3A4B-C268-6561-502D8840D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D072F-8765-1203-B17D-81285D40E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9E7FB-7770-4F10-1281-62966068C6D1}"/>
              </a:ext>
            </a:extLst>
          </p:cNvPr>
          <p:cNvSpPr>
            <a:spLocks noGrp="1"/>
          </p:cNvSpPr>
          <p:nvPr>
            <p:ph type="sldNum" sz="quarter" idx="5"/>
          </p:nvPr>
        </p:nvSpPr>
        <p:spPr/>
        <p:txBody>
          <a:bodyPr/>
          <a:lstStyle/>
          <a:p>
            <a:fld id="{A4B24DF6-91BB-4968-ACD5-F5B8C4B7C439}" type="slidenum">
              <a:rPr lang="en-US" smtClean="0"/>
              <a:t>14</a:t>
            </a:fld>
            <a:endParaRPr lang="en-US"/>
          </a:p>
        </p:txBody>
      </p:sp>
    </p:spTree>
    <p:extLst>
      <p:ext uri="{BB962C8B-B14F-4D97-AF65-F5344CB8AC3E}">
        <p14:creationId xmlns:p14="http://schemas.microsoft.com/office/powerpoint/2010/main" val="82122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6AE6-EFE8-D4D2-F3FE-364B28896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1EAB4-D3CE-4814-47D8-CE458F280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2BB70-9DA0-5F20-A3D1-BFCC0682F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DCA13D-D7F4-6936-78BA-EA9A543CEC2A}"/>
              </a:ext>
            </a:extLst>
          </p:cNvPr>
          <p:cNvSpPr>
            <a:spLocks noGrp="1"/>
          </p:cNvSpPr>
          <p:nvPr>
            <p:ph type="sldNum" sz="quarter" idx="5"/>
          </p:nvPr>
        </p:nvSpPr>
        <p:spPr/>
        <p:txBody>
          <a:bodyPr/>
          <a:lstStyle/>
          <a:p>
            <a:fld id="{A4B24DF6-91BB-4968-ACD5-F5B8C4B7C439}" type="slidenum">
              <a:rPr lang="en-US" smtClean="0"/>
              <a:t>15</a:t>
            </a:fld>
            <a:endParaRPr lang="en-US"/>
          </a:p>
        </p:txBody>
      </p:sp>
    </p:spTree>
    <p:extLst>
      <p:ext uri="{BB962C8B-B14F-4D97-AF65-F5344CB8AC3E}">
        <p14:creationId xmlns:p14="http://schemas.microsoft.com/office/powerpoint/2010/main" val="79231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AFC6F-1D49-563C-8D24-F52B74115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ACD20-B302-5D4E-9F19-A984674B8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37C45-05D6-2025-F216-0DC713201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667B22-51FC-D86D-A31A-C00A9D75F171}"/>
              </a:ext>
            </a:extLst>
          </p:cNvPr>
          <p:cNvSpPr>
            <a:spLocks noGrp="1"/>
          </p:cNvSpPr>
          <p:nvPr>
            <p:ph type="sldNum" sz="quarter" idx="5"/>
          </p:nvPr>
        </p:nvSpPr>
        <p:spPr/>
        <p:txBody>
          <a:bodyPr/>
          <a:lstStyle/>
          <a:p>
            <a:fld id="{A4B24DF6-91BB-4968-ACD5-F5B8C4B7C439}" type="slidenum">
              <a:rPr lang="en-US" smtClean="0"/>
              <a:t>16</a:t>
            </a:fld>
            <a:endParaRPr lang="en-US"/>
          </a:p>
        </p:txBody>
      </p:sp>
    </p:spTree>
    <p:extLst>
      <p:ext uri="{BB962C8B-B14F-4D97-AF65-F5344CB8AC3E}">
        <p14:creationId xmlns:p14="http://schemas.microsoft.com/office/powerpoint/2010/main" val="11643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86AB-C16A-CAD9-E5AE-A874A8982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C725C-0727-81BB-4657-1F7F40541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130AE-7B7F-81E2-F078-7FBCCA093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BF93D-34AC-7BBA-8468-353AB2C40C6D}"/>
              </a:ext>
            </a:extLst>
          </p:cNvPr>
          <p:cNvSpPr>
            <a:spLocks noGrp="1"/>
          </p:cNvSpPr>
          <p:nvPr>
            <p:ph type="sldNum" sz="quarter" idx="5"/>
          </p:nvPr>
        </p:nvSpPr>
        <p:spPr/>
        <p:txBody>
          <a:bodyPr/>
          <a:lstStyle/>
          <a:p>
            <a:fld id="{A4B24DF6-91BB-4968-ACD5-F5B8C4B7C439}" type="slidenum">
              <a:rPr lang="en-US" smtClean="0"/>
              <a:t>17</a:t>
            </a:fld>
            <a:endParaRPr lang="en-US"/>
          </a:p>
        </p:txBody>
      </p:sp>
    </p:spTree>
    <p:extLst>
      <p:ext uri="{BB962C8B-B14F-4D97-AF65-F5344CB8AC3E}">
        <p14:creationId xmlns:p14="http://schemas.microsoft.com/office/powerpoint/2010/main" val="390558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2559-9FAE-085C-5392-F4D86F32D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F8A3D-D613-FF17-C5AE-E35C4D1E7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BBA23-26CD-9F5D-1053-9C27A6865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02526-1631-0EA2-6C1A-0A54EFE92E16}"/>
              </a:ext>
            </a:extLst>
          </p:cNvPr>
          <p:cNvSpPr>
            <a:spLocks noGrp="1"/>
          </p:cNvSpPr>
          <p:nvPr>
            <p:ph type="sldNum" sz="quarter" idx="5"/>
          </p:nvPr>
        </p:nvSpPr>
        <p:spPr/>
        <p:txBody>
          <a:bodyPr/>
          <a:lstStyle/>
          <a:p>
            <a:fld id="{A4B24DF6-91BB-4968-ACD5-F5B8C4B7C439}" type="slidenum">
              <a:rPr lang="en-US" smtClean="0"/>
              <a:t>18</a:t>
            </a:fld>
            <a:endParaRPr lang="en-US"/>
          </a:p>
        </p:txBody>
      </p:sp>
    </p:spTree>
    <p:extLst>
      <p:ext uri="{BB962C8B-B14F-4D97-AF65-F5344CB8AC3E}">
        <p14:creationId xmlns:p14="http://schemas.microsoft.com/office/powerpoint/2010/main" val="299689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19</a:t>
            </a:fld>
            <a:endParaRPr lang="en-US"/>
          </a:p>
        </p:txBody>
      </p:sp>
    </p:spTree>
    <p:extLst>
      <p:ext uri="{BB962C8B-B14F-4D97-AF65-F5344CB8AC3E}">
        <p14:creationId xmlns:p14="http://schemas.microsoft.com/office/powerpoint/2010/main" val="3951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2</a:t>
            </a:fld>
            <a:endParaRPr lang="en-US"/>
          </a:p>
        </p:txBody>
      </p:sp>
    </p:spTree>
    <p:extLst>
      <p:ext uri="{BB962C8B-B14F-4D97-AF65-F5344CB8AC3E}">
        <p14:creationId xmlns:p14="http://schemas.microsoft.com/office/powerpoint/2010/main" val="123905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20</a:t>
            </a:fld>
            <a:endParaRPr lang="en-US"/>
          </a:p>
        </p:txBody>
      </p:sp>
    </p:spTree>
    <p:extLst>
      <p:ext uri="{BB962C8B-B14F-4D97-AF65-F5344CB8AC3E}">
        <p14:creationId xmlns:p14="http://schemas.microsoft.com/office/powerpoint/2010/main" val="201014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lnSpc>
                <a:spcPct val="110000"/>
              </a:lnSpc>
            </a:pPr>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21</a:t>
            </a:fld>
            <a:endParaRPr lang="en-US"/>
          </a:p>
        </p:txBody>
      </p:sp>
    </p:spTree>
    <p:extLst>
      <p:ext uri="{BB962C8B-B14F-4D97-AF65-F5344CB8AC3E}">
        <p14:creationId xmlns:p14="http://schemas.microsoft.com/office/powerpoint/2010/main" val="424545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22</a:t>
            </a:fld>
            <a:endParaRPr lang="en-US"/>
          </a:p>
        </p:txBody>
      </p:sp>
    </p:spTree>
    <p:extLst>
      <p:ext uri="{BB962C8B-B14F-4D97-AF65-F5344CB8AC3E}">
        <p14:creationId xmlns:p14="http://schemas.microsoft.com/office/powerpoint/2010/main" val="2271234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256D-0C4C-FC8D-1480-33B719EDA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89232-DD9A-83F3-8EE0-58AA8E6F7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9F128-ACD4-C252-4187-0B7804CFF4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D3B30-1FD4-8232-408B-F07FD87C5922}"/>
              </a:ext>
            </a:extLst>
          </p:cNvPr>
          <p:cNvSpPr>
            <a:spLocks noGrp="1"/>
          </p:cNvSpPr>
          <p:nvPr>
            <p:ph type="sldNum" sz="quarter" idx="5"/>
          </p:nvPr>
        </p:nvSpPr>
        <p:spPr/>
        <p:txBody>
          <a:bodyPr/>
          <a:lstStyle/>
          <a:p>
            <a:fld id="{F184D22C-CC1A-4D32-AB43-CF57DD47927B}" type="slidenum">
              <a:rPr lang="en-US" smtClean="0"/>
              <a:t>23</a:t>
            </a:fld>
            <a:endParaRPr lang="en-US"/>
          </a:p>
        </p:txBody>
      </p:sp>
    </p:spTree>
    <p:extLst>
      <p:ext uri="{BB962C8B-B14F-4D97-AF65-F5344CB8AC3E}">
        <p14:creationId xmlns:p14="http://schemas.microsoft.com/office/powerpoint/2010/main" val="248035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24</a:t>
            </a:fld>
            <a:endParaRPr lang="en-US"/>
          </a:p>
        </p:txBody>
      </p:sp>
    </p:spTree>
    <p:extLst>
      <p:ext uri="{BB962C8B-B14F-4D97-AF65-F5344CB8AC3E}">
        <p14:creationId xmlns:p14="http://schemas.microsoft.com/office/powerpoint/2010/main" val="72707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25</a:t>
            </a:fld>
            <a:endParaRPr lang="en-US"/>
          </a:p>
        </p:txBody>
      </p:sp>
    </p:spTree>
    <p:extLst>
      <p:ext uri="{BB962C8B-B14F-4D97-AF65-F5344CB8AC3E}">
        <p14:creationId xmlns:p14="http://schemas.microsoft.com/office/powerpoint/2010/main" val="237735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26</a:t>
            </a:fld>
            <a:endParaRPr lang="en-US"/>
          </a:p>
        </p:txBody>
      </p:sp>
    </p:spTree>
    <p:extLst>
      <p:ext uri="{BB962C8B-B14F-4D97-AF65-F5344CB8AC3E}">
        <p14:creationId xmlns:p14="http://schemas.microsoft.com/office/powerpoint/2010/main" val="4748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27</a:t>
            </a:fld>
            <a:endParaRPr lang="en-US"/>
          </a:p>
        </p:txBody>
      </p:sp>
    </p:spTree>
    <p:extLst>
      <p:ext uri="{BB962C8B-B14F-4D97-AF65-F5344CB8AC3E}">
        <p14:creationId xmlns:p14="http://schemas.microsoft.com/office/powerpoint/2010/main" val="391879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3</a:t>
            </a:fld>
            <a:endParaRPr lang="en-US"/>
          </a:p>
        </p:txBody>
      </p:sp>
    </p:spTree>
    <p:extLst>
      <p:ext uri="{BB962C8B-B14F-4D97-AF65-F5344CB8AC3E}">
        <p14:creationId xmlns:p14="http://schemas.microsoft.com/office/powerpoint/2010/main" val="62263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4</a:t>
            </a:fld>
            <a:endParaRPr lang="en-US"/>
          </a:p>
        </p:txBody>
      </p:sp>
    </p:spTree>
    <p:extLst>
      <p:ext uri="{BB962C8B-B14F-4D97-AF65-F5344CB8AC3E}">
        <p14:creationId xmlns:p14="http://schemas.microsoft.com/office/powerpoint/2010/main" val="67255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B24DF6-91BB-4968-ACD5-F5B8C4B7C439}" type="slidenum">
              <a:rPr lang="en-US" smtClean="0"/>
              <a:t>5</a:t>
            </a:fld>
            <a:endParaRPr lang="en-US"/>
          </a:p>
        </p:txBody>
      </p:sp>
    </p:spTree>
    <p:extLst>
      <p:ext uri="{BB962C8B-B14F-4D97-AF65-F5344CB8AC3E}">
        <p14:creationId xmlns:p14="http://schemas.microsoft.com/office/powerpoint/2010/main" val="80015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6</a:t>
            </a:fld>
            <a:endParaRPr lang="en-US"/>
          </a:p>
        </p:txBody>
      </p:sp>
    </p:spTree>
    <p:extLst>
      <p:ext uri="{BB962C8B-B14F-4D97-AF65-F5344CB8AC3E}">
        <p14:creationId xmlns:p14="http://schemas.microsoft.com/office/powerpoint/2010/main" val="41624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7</a:t>
            </a:fld>
            <a:endParaRPr lang="en-US"/>
          </a:p>
        </p:txBody>
      </p:sp>
    </p:spTree>
    <p:extLst>
      <p:ext uri="{BB962C8B-B14F-4D97-AF65-F5344CB8AC3E}">
        <p14:creationId xmlns:p14="http://schemas.microsoft.com/office/powerpoint/2010/main" val="289744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8</a:t>
            </a:fld>
            <a:endParaRPr lang="en-US"/>
          </a:p>
        </p:txBody>
      </p:sp>
    </p:spTree>
    <p:extLst>
      <p:ext uri="{BB962C8B-B14F-4D97-AF65-F5344CB8AC3E}">
        <p14:creationId xmlns:p14="http://schemas.microsoft.com/office/powerpoint/2010/main" val="268505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4D22C-CC1A-4D32-AB43-CF57DD47927B}" type="slidenum">
              <a:rPr lang="en-US" smtClean="0"/>
              <a:t>9</a:t>
            </a:fld>
            <a:endParaRPr lang="en-US"/>
          </a:p>
        </p:txBody>
      </p:sp>
    </p:spTree>
    <p:extLst>
      <p:ext uri="{BB962C8B-B14F-4D97-AF65-F5344CB8AC3E}">
        <p14:creationId xmlns:p14="http://schemas.microsoft.com/office/powerpoint/2010/main" val="232190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896A-E58A-8C51-7325-FFE2321DBAA7}"/>
              </a:ext>
            </a:extLst>
          </p:cNvPr>
          <p:cNvSpPr>
            <a:spLocks noGrp="1"/>
          </p:cNvSpPr>
          <p:nvPr>
            <p:ph type="ctrTitle"/>
          </p:nvPr>
        </p:nvSpPr>
        <p:spPr>
          <a:xfrm>
            <a:off x="1524000" y="1122363"/>
            <a:ext cx="9144000" cy="2387600"/>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865A3-EE32-32FF-23F1-4CEC4DCC04A4}"/>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3556FEC-B642-03EC-A401-DDB97BF494FF}"/>
              </a:ext>
            </a:extLst>
          </p:cNvPr>
          <p:cNvSpPr>
            <a:spLocks noGrp="1"/>
          </p:cNvSpPr>
          <p:nvPr>
            <p:ph type="sldNum" sz="quarter" idx="12"/>
          </p:nvPr>
        </p:nvSpPr>
        <p:spPr/>
        <p:txBody>
          <a:bodyPr/>
          <a:lstStyle/>
          <a:p>
            <a:fld id="{9E9ACE10-604F-8547-AD7A-E1DB607BAA19}" type="slidenum">
              <a:rPr lang="en-US" smtClean="0"/>
              <a:t>‹#›</a:t>
            </a:fld>
            <a:endParaRPr lang="en-US"/>
          </a:p>
        </p:txBody>
      </p:sp>
    </p:spTree>
    <p:extLst>
      <p:ext uri="{BB962C8B-B14F-4D97-AF65-F5344CB8AC3E}">
        <p14:creationId xmlns:p14="http://schemas.microsoft.com/office/powerpoint/2010/main" val="36050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D95D-F49A-E6F8-8708-35231AF93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BFB3C-BADD-F430-30AF-80D14370D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3A3BABD-B949-9CE3-5ECF-C18E4725AB4B}"/>
              </a:ext>
            </a:extLst>
          </p:cNvPr>
          <p:cNvSpPr>
            <a:spLocks noGrp="1"/>
          </p:cNvSpPr>
          <p:nvPr>
            <p:ph type="sldNum" sz="quarter" idx="12"/>
          </p:nvPr>
        </p:nvSpPr>
        <p:spPr/>
        <p:txBody>
          <a:bodyPr/>
          <a:lstStyle/>
          <a:p>
            <a:fld id="{9E9ACE10-604F-8547-AD7A-E1DB607BAA19}" type="slidenum">
              <a:rPr lang="en-US" smtClean="0"/>
              <a:t>‹#›</a:t>
            </a:fld>
            <a:endParaRPr lang="en-US"/>
          </a:p>
        </p:txBody>
      </p:sp>
    </p:spTree>
    <p:extLst>
      <p:ext uri="{BB962C8B-B14F-4D97-AF65-F5344CB8AC3E}">
        <p14:creationId xmlns:p14="http://schemas.microsoft.com/office/powerpoint/2010/main" val="2249874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CE70E-DBD5-AA47-6526-41AC47AA31BE}"/>
              </a:ext>
            </a:extLst>
          </p:cNvPr>
          <p:cNvSpPr/>
          <p:nvPr userDrawn="1"/>
        </p:nvSpPr>
        <p:spPr>
          <a:xfrm>
            <a:off x="-1" y="6311900"/>
            <a:ext cx="12185835" cy="546100"/>
          </a:xfrm>
          <a:prstGeom prst="rect">
            <a:avLst/>
          </a:prstGeom>
          <a:solidFill>
            <a:srgbClr val="487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a:extLst>
              <a:ext uri="{FF2B5EF4-FFF2-40B4-BE49-F238E27FC236}">
                <a16:creationId xmlns:a16="http://schemas.microsoft.com/office/drawing/2014/main" id="{A55E31E2-FF35-DF60-8045-EA643FFD2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048A90-2F24-2BB1-AE7C-C5DE77A09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C9657284-0D27-1387-419C-FAEADA4706AB}"/>
              </a:ext>
            </a:extLst>
          </p:cNvPr>
          <p:cNvSpPr>
            <a:spLocks noGrp="1"/>
          </p:cNvSpPr>
          <p:nvPr>
            <p:ph type="sldNum" sz="quarter" idx="4"/>
          </p:nvPr>
        </p:nvSpPr>
        <p:spPr>
          <a:xfrm>
            <a:off x="4721316" y="6356350"/>
            <a:ext cx="2743200" cy="365125"/>
          </a:xfrm>
          <a:prstGeom prst="rect">
            <a:avLst/>
          </a:prstGeom>
        </p:spPr>
        <p:txBody>
          <a:bodyPr vert="horz" lIns="91440" tIns="45720" rIns="91440" bIns="45720" rtlCol="0" anchor="ctr"/>
          <a:lstStyle>
            <a:lvl1pPr algn="ctr">
              <a:defRPr sz="1200">
                <a:solidFill>
                  <a:schemeClr val="bg1"/>
                </a:solidFill>
              </a:defRPr>
            </a:lvl1pPr>
          </a:lstStyle>
          <a:p>
            <a:fld id="{9E9ACE10-604F-8547-AD7A-E1DB607BAA19}" type="slidenum">
              <a:rPr lang="en-US" smtClean="0"/>
              <a:pPr/>
              <a:t>‹#›</a:t>
            </a:fld>
            <a:endParaRPr lang="en-US" dirty="0"/>
          </a:p>
        </p:txBody>
      </p:sp>
      <p:sp>
        <p:nvSpPr>
          <p:cNvPr id="9" name="Rectangle 8">
            <a:extLst>
              <a:ext uri="{FF2B5EF4-FFF2-40B4-BE49-F238E27FC236}">
                <a16:creationId xmlns:a16="http://schemas.microsoft.com/office/drawing/2014/main" id="{6DA4FF5E-E52D-DCF5-B761-948F8EE8FB9B}"/>
              </a:ext>
            </a:extLst>
          </p:cNvPr>
          <p:cNvSpPr/>
          <p:nvPr userDrawn="1"/>
        </p:nvSpPr>
        <p:spPr>
          <a:xfrm>
            <a:off x="9170497" y="6479125"/>
            <a:ext cx="2692203" cy="369332"/>
          </a:xfrm>
          <a:prstGeom prst="rect">
            <a:avLst/>
          </a:prstGeom>
        </p:spPr>
        <p:txBody>
          <a:bodyPr wrap="none">
            <a:noAutofit/>
          </a:bodyPr>
          <a:lstStyle/>
          <a:p>
            <a:pPr algn="ctr" rtl="0"/>
            <a:r>
              <a:rPr lang="en-US" sz="800" b="0" i="0" u="none" strike="noStrike" kern="1200" spc="13" baseline="30000" dirty="0">
                <a:solidFill>
                  <a:schemeClr val="bg1"/>
                </a:solidFill>
                <a:latin typeface="Myriad Pro" panose="020B0503030403020204" pitchFamily="34" charset="0"/>
                <a:ea typeface="+mn-ea"/>
                <a:cs typeface="+mn-cs"/>
              </a:rPr>
              <a:t>© 2024 American Academy of Actuaries. All rights reserved.</a:t>
            </a:r>
          </a:p>
          <a:p>
            <a:pPr algn="ctr" rtl="0"/>
            <a:r>
              <a:rPr lang="en-US" sz="800" b="0" i="0" u="none" strike="noStrike" kern="1200" spc="13" baseline="30000" dirty="0">
                <a:solidFill>
                  <a:schemeClr val="bg1"/>
                </a:solidFill>
                <a:latin typeface="Myriad Pro" panose="020B0503030403020204" pitchFamily="34" charset="0"/>
                <a:ea typeface="+mn-ea"/>
                <a:cs typeface="+mn-cs"/>
              </a:rPr>
              <a:t>May not be reproduced without express permission.</a:t>
            </a:r>
          </a:p>
        </p:txBody>
      </p:sp>
      <p:pic>
        <p:nvPicPr>
          <p:cNvPr id="11" name="Picture 10">
            <a:extLst>
              <a:ext uri="{FF2B5EF4-FFF2-40B4-BE49-F238E27FC236}">
                <a16:creationId xmlns:a16="http://schemas.microsoft.com/office/drawing/2014/main" id="{164601AD-4CD4-11DC-398D-047C2D3E6CAB}"/>
              </a:ext>
            </a:extLst>
          </p:cNvPr>
          <p:cNvPicPr>
            <a:picLocks noChangeAspect="1"/>
          </p:cNvPicPr>
          <p:nvPr userDrawn="1"/>
        </p:nvPicPr>
        <p:blipFill>
          <a:blip r:embed="rId4"/>
          <a:stretch>
            <a:fillRect/>
          </a:stretch>
        </p:blipFill>
        <p:spPr>
          <a:xfrm>
            <a:off x="744813" y="6379210"/>
            <a:ext cx="2060121" cy="369765"/>
          </a:xfrm>
          <a:prstGeom prst="rect">
            <a:avLst/>
          </a:prstGeom>
        </p:spPr>
      </p:pic>
    </p:spTree>
    <p:extLst>
      <p:ext uri="{BB962C8B-B14F-4D97-AF65-F5344CB8AC3E}">
        <p14:creationId xmlns:p14="http://schemas.microsoft.com/office/powerpoint/2010/main" val="125384489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3600" b="0" i="0" kern="1200">
          <a:solidFill>
            <a:srgbClr val="4879B4"/>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ctuary.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ri.georgetown.edu/stat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pplegate@actuary.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actuary.org/sites/default/files/2024-06/retirement-paper-demographic-consideratio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ctuary.org/sites/default/files/2024-06/retirement-execsummary-demographic-consideration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pository.upenn.edu/entities/publication/1bce8f22-3299-4ec4-a6a7-07bfdb5e9d7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ao.gov/assets/gao-23-105342.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data/tables/time-series/demo/income-poverty/historical-poverty-peopl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24DE-D629-C790-5074-F1A572F7FAA2}"/>
              </a:ext>
            </a:extLst>
          </p:cNvPr>
          <p:cNvSpPr>
            <a:spLocks noGrp="1"/>
          </p:cNvSpPr>
          <p:nvPr>
            <p:ph type="ctrTitle"/>
          </p:nvPr>
        </p:nvSpPr>
        <p:spPr>
          <a:xfrm>
            <a:off x="1523999" y="1122363"/>
            <a:ext cx="9786425" cy="2387600"/>
          </a:xfrm>
        </p:spPr>
        <p:txBody>
          <a:bodyPr/>
          <a:lstStyle/>
          <a:p>
            <a:r>
              <a:rPr lang="en-US" sz="4800" b="1" dirty="0"/>
              <a:t>Improving Retirement Outcomes: </a:t>
            </a:r>
            <a:br>
              <a:rPr lang="en-US" sz="4800" b="1" dirty="0"/>
            </a:br>
            <a:r>
              <a:rPr lang="en-US" sz="4800" b="1" dirty="0"/>
              <a:t>Demographic Considerations</a:t>
            </a:r>
            <a:endParaRPr lang="en-US" b="1" dirty="0"/>
          </a:p>
        </p:txBody>
      </p:sp>
      <p:sp>
        <p:nvSpPr>
          <p:cNvPr id="3" name="Subtitle 2">
            <a:extLst>
              <a:ext uri="{FF2B5EF4-FFF2-40B4-BE49-F238E27FC236}">
                <a16:creationId xmlns:a16="http://schemas.microsoft.com/office/drawing/2014/main" id="{718037AC-9545-7CD4-0A8D-D91AF0BF85AF}"/>
              </a:ext>
            </a:extLst>
          </p:cNvPr>
          <p:cNvSpPr>
            <a:spLocks noGrp="1"/>
          </p:cNvSpPr>
          <p:nvPr>
            <p:ph type="subTitle" idx="1"/>
          </p:nvPr>
        </p:nvSpPr>
        <p:spPr/>
        <p:txBody>
          <a:bodyPr>
            <a:normAutofit lnSpcReduction="10000"/>
          </a:bodyPr>
          <a:lstStyle/>
          <a:p>
            <a:r>
              <a:rPr lang="en-US" dirty="0"/>
              <a:t>American Academy of Actuaries</a:t>
            </a:r>
          </a:p>
          <a:p>
            <a:r>
              <a:rPr lang="en-US" dirty="0"/>
              <a:t>Retirement Practice Council</a:t>
            </a:r>
          </a:p>
          <a:p>
            <a:endParaRPr lang="en-US" dirty="0"/>
          </a:p>
          <a:p>
            <a:r>
              <a:rPr lang="en-US" dirty="0"/>
              <a:t>December 11, 2024</a:t>
            </a:r>
          </a:p>
          <a:p>
            <a:endParaRPr lang="en-US" dirty="0"/>
          </a:p>
        </p:txBody>
      </p:sp>
      <p:sp>
        <p:nvSpPr>
          <p:cNvPr id="4" name="Slide Number Placeholder 3">
            <a:extLst>
              <a:ext uri="{FF2B5EF4-FFF2-40B4-BE49-F238E27FC236}">
                <a16:creationId xmlns:a16="http://schemas.microsoft.com/office/drawing/2014/main" id="{3B069E08-2E97-A838-0721-80AFBE007BE6}"/>
              </a:ext>
            </a:extLst>
          </p:cNvPr>
          <p:cNvSpPr>
            <a:spLocks noGrp="1"/>
          </p:cNvSpPr>
          <p:nvPr>
            <p:ph type="sldNum" sz="quarter" idx="12"/>
          </p:nvPr>
        </p:nvSpPr>
        <p:spPr/>
        <p:txBody>
          <a:bodyPr/>
          <a:lstStyle/>
          <a:p>
            <a:fld id="{9E9ACE10-604F-8547-AD7A-E1DB607BAA19}" type="slidenum">
              <a:rPr lang="en-US" smtClean="0"/>
              <a:t>1</a:t>
            </a:fld>
            <a:endParaRPr lang="en-US"/>
          </a:p>
        </p:txBody>
      </p:sp>
    </p:spTree>
    <p:extLst>
      <p:ext uri="{BB962C8B-B14F-4D97-AF65-F5344CB8AC3E}">
        <p14:creationId xmlns:p14="http://schemas.microsoft.com/office/powerpoint/2010/main" val="353677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Observed Data—Leakage</a:t>
            </a:r>
          </a:p>
        </p:txBody>
      </p:sp>
      <p:sp>
        <p:nvSpPr>
          <p:cNvPr id="3" name="Slide Number Placeholder 2">
            <a:extLst>
              <a:ext uri="{FF2B5EF4-FFF2-40B4-BE49-F238E27FC236}">
                <a16:creationId xmlns:a16="http://schemas.microsoft.com/office/drawing/2014/main" id="{FB0390AD-50CE-0AE2-B929-C485E6C77911}"/>
              </a:ext>
            </a:extLst>
          </p:cNvPr>
          <p:cNvSpPr>
            <a:spLocks noGrp="1"/>
          </p:cNvSpPr>
          <p:nvPr>
            <p:ph type="sldNum" sz="quarter" idx="12"/>
          </p:nvPr>
        </p:nvSpPr>
        <p:spPr/>
        <p:txBody>
          <a:bodyPr/>
          <a:lstStyle/>
          <a:p>
            <a:fld id="{9E9ACE10-604F-8547-AD7A-E1DB607BAA19}" type="slidenum">
              <a:rPr lang="en-US" smtClean="0"/>
              <a:t>10</a:t>
            </a:fld>
            <a:endParaRPr lang="en-US"/>
          </a:p>
        </p:txBody>
      </p:sp>
      <p:pic>
        <p:nvPicPr>
          <p:cNvPr id="7" name="Picture 6">
            <a:extLst>
              <a:ext uri="{FF2B5EF4-FFF2-40B4-BE49-F238E27FC236}">
                <a16:creationId xmlns:a16="http://schemas.microsoft.com/office/drawing/2014/main" id="{2F642CCF-A674-2E54-D40A-7723BCD57F57}"/>
              </a:ext>
            </a:extLst>
          </p:cNvPr>
          <p:cNvPicPr>
            <a:picLocks noChangeAspect="1"/>
          </p:cNvPicPr>
          <p:nvPr/>
        </p:nvPicPr>
        <p:blipFill>
          <a:blip r:embed="rId3"/>
          <a:stretch>
            <a:fillRect/>
          </a:stretch>
        </p:blipFill>
        <p:spPr>
          <a:xfrm>
            <a:off x="1857533" y="1346063"/>
            <a:ext cx="5670303" cy="4847195"/>
          </a:xfrm>
          <a:prstGeom prst="rect">
            <a:avLst/>
          </a:prstGeom>
        </p:spPr>
      </p:pic>
    </p:spTree>
    <p:extLst>
      <p:ext uri="{BB962C8B-B14F-4D97-AF65-F5344CB8AC3E}">
        <p14:creationId xmlns:p14="http://schemas.microsoft.com/office/powerpoint/2010/main" val="98589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0CEA-00E0-F811-BEF6-D6FC82AAB945}"/>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4B418C8F-92DD-C864-6316-5FA98DF93179}"/>
              </a:ext>
            </a:extLst>
          </p:cNvPr>
          <p:cNvSpPr>
            <a:spLocks noGrp="1"/>
          </p:cNvSpPr>
          <p:nvPr>
            <p:ph idx="1"/>
          </p:nvPr>
        </p:nvSpPr>
        <p:spPr/>
        <p:txBody>
          <a:bodyPr/>
          <a:lstStyle/>
          <a:p>
            <a:pPr marL="457200" indent="-457200">
              <a:lnSpc>
                <a:spcPct val="110000"/>
              </a:lnSpc>
              <a:buFont typeface="+mj-lt"/>
              <a:buAutoNum type="arabicPeriod"/>
            </a:pPr>
            <a:r>
              <a:rPr lang="en-US" sz="2400" dirty="0"/>
              <a:t>Plan Access and Eligibility to Participate (401(k) and 403(b) plans)</a:t>
            </a:r>
          </a:p>
          <a:p>
            <a:pPr lvl="1">
              <a:lnSpc>
                <a:spcPct val="110000"/>
              </a:lnSpc>
            </a:pPr>
            <a:r>
              <a:rPr lang="en-US" dirty="0"/>
              <a:t>Employees who work part-time or temporary jobs may not be eligible to participate</a:t>
            </a:r>
          </a:p>
          <a:p>
            <a:pPr lvl="1">
              <a:lnSpc>
                <a:spcPct val="110000"/>
              </a:lnSpc>
            </a:pPr>
            <a:r>
              <a:rPr lang="en-US" dirty="0"/>
              <a:t>SECURE Act and SECURE 2.0 improved access for some part-time employees</a:t>
            </a:r>
          </a:p>
          <a:p>
            <a:pPr lvl="1">
              <a:lnSpc>
                <a:spcPct val="110000"/>
              </a:lnSpc>
            </a:pPr>
            <a:endParaRPr lang="en-US" sz="2000" dirty="0"/>
          </a:p>
          <a:p>
            <a:endParaRPr lang="en-US" sz="2000" dirty="0"/>
          </a:p>
          <a:p>
            <a:endParaRPr lang="en-US" dirty="0"/>
          </a:p>
        </p:txBody>
      </p:sp>
      <p:sp>
        <p:nvSpPr>
          <p:cNvPr id="4" name="TextBox 3">
            <a:extLst>
              <a:ext uri="{FF2B5EF4-FFF2-40B4-BE49-F238E27FC236}">
                <a16:creationId xmlns:a16="http://schemas.microsoft.com/office/drawing/2014/main" id="{24929122-CA21-34C4-F749-1CB115F9D4A5}"/>
              </a:ext>
            </a:extLst>
          </p:cNvPr>
          <p:cNvSpPr txBox="1"/>
          <p:nvPr/>
        </p:nvSpPr>
        <p:spPr>
          <a:xfrm>
            <a:off x="1225269" y="4219843"/>
            <a:ext cx="10128531" cy="1489960"/>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Expand access to more employees</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Employer contributions are optional</a:t>
            </a:r>
          </a:p>
        </p:txBody>
      </p:sp>
      <p:sp>
        <p:nvSpPr>
          <p:cNvPr id="5" name="Slide Number Placeholder 4">
            <a:extLst>
              <a:ext uri="{FF2B5EF4-FFF2-40B4-BE49-F238E27FC236}">
                <a16:creationId xmlns:a16="http://schemas.microsoft.com/office/drawing/2014/main" id="{60E0E5AD-CB09-7749-D3DE-6690792DF3D9}"/>
              </a:ext>
            </a:extLst>
          </p:cNvPr>
          <p:cNvSpPr>
            <a:spLocks noGrp="1"/>
          </p:cNvSpPr>
          <p:nvPr>
            <p:ph type="sldNum" sz="quarter" idx="12"/>
          </p:nvPr>
        </p:nvSpPr>
        <p:spPr/>
        <p:txBody>
          <a:bodyPr/>
          <a:lstStyle/>
          <a:p>
            <a:fld id="{9E9ACE10-604F-8547-AD7A-E1DB607BAA19}" type="slidenum">
              <a:rPr lang="en-US" smtClean="0"/>
              <a:t>11</a:t>
            </a:fld>
            <a:endParaRPr lang="en-US"/>
          </a:p>
        </p:txBody>
      </p:sp>
    </p:spTree>
    <p:extLst>
      <p:ext uri="{BB962C8B-B14F-4D97-AF65-F5344CB8AC3E}">
        <p14:creationId xmlns:p14="http://schemas.microsoft.com/office/powerpoint/2010/main" val="286703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89CC-44FA-F433-9E35-80979C6B3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8F2F6-C29F-3CAA-B523-42A27FD29889}"/>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69E7FC94-F44F-DE80-98F0-E9F4C3EA4A7D}"/>
              </a:ext>
            </a:extLst>
          </p:cNvPr>
          <p:cNvSpPr>
            <a:spLocks noGrp="1"/>
          </p:cNvSpPr>
          <p:nvPr>
            <p:ph idx="1"/>
          </p:nvPr>
        </p:nvSpPr>
        <p:spPr>
          <a:xfrm>
            <a:off x="838200" y="2122188"/>
            <a:ext cx="10925710" cy="3487780"/>
          </a:xfrm>
        </p:spPr>
        <p:txBody>
          <a:bodyPr/>
          <a:lstStyle/>
          <a:p>
            <a:pPr marL="457200" indent="-457200">
              <a:lnSpc>
                <a:spcPct val="110000"/>
              </a:lnSpc>
              <a:buFont typeface="+mj-lt"/>
              <a:buAutoNum type="arabicPeriod" startAt="2"/>
            </a:pPr>
            <a:r>
              <a:rPr lang="en-US" sz="2400" dirty="0"/>
              <a:t>Behavior-based Provisions </a:t>
            </a:r>
            <a:r>
              <a:rPr lang="en-US" sz="2400" dirty="0">
                <a:latin typeface="Myriad Pro" panose="020B0503030403020204"/>
              </a:rPr>
              <a:t>(before SECURE 2.0) </a:t>
            </a:r>
            <a:endParaRPr lang="en-US" sz="2400" dirty="0"/>
          </a:p>
          <a:p>
            <a:pPr marL="914400" lvl="1" indent="-457200">
              <a:lnSpc>
                <a:spcPct val="110000"/>
              </a:lnSpc>
              <a:buFont typeface="+mj-lt"/>
              <a:buAutoNum type="alphaLcParenR"/>
            </a:pPr>
            <a:r>
              <a:rPr lang="en-US" u="sng" dirty="0"/>
              <a:t>Employer matching contributions</a:t>
            </a:r>
            <a:r>
              <a:rPr lang="en-US" dirty="0"/>
              <a:t>: designed to encourage employees to save</a:t>
            </a:r>
          </a:p>
          <a:p>
            <a:pPr marL="914400" lvl="1" indent="-457200">
              <a:lnSpc>
                <a:spcPct val="110000"/>
              </a:lnSpc>
              <a:buFont typeface="+mj-lt"/>
              <a:buAutoNum type="alphaLcParenR"/>
            </a:pPr>
            <a:r>
              <a:rPr lang="en-US" u="sng" dirty="0"/>
              <a:t>Employer non-matching contributions</a:t>
            </a:r>
            <a:r>
              <a:rPr lang="en-US" dirty="0"/>
              <a:t>: might benefit lower-paid employees more than match</a:t>
            </a:r>
          </a:p>
          <a:p>
            <a:pPr marL="914400" lvl="1" indent="-457200">
              <a:lnSpc>
                <a:spcPct val="110000"/>
              </a:lnSpc>
              <a:buFont typeface="+mj-lt"/>
              <a:buAutoNum type="alphaLcParenR"/>
            </a:pPr>
            <a:r>
              <a:rPr lang="en-US" u="sng" dirty="0"/>
              <a:t>Automatic enrollment &amp; escalation</a:t>
            </a:r>
            <a:r>
              <a:rPr lang="en-US" dirty="0"/>
              <a:t>: encourages savings but some employees opt out</a:t>
            </a:r>
          </a:p>
          <a:p>
            <a:pPr lvl="1">
              <a:lnSpc>
                <a:spcPct val="110000"/>
              </a:lnSpc>
            </a:pPr>
            <a:endParaRPr lang="en-US" sz="2000" dirty="0"/>
          </a:p>
          <a:p>
            <a:endParaRPr lang="en-US" sz="2000" dirty="0"/>
          </a:p>
          <a:p>
            <a:endParaRPr lang="en-US" dirty="0"/>
          </a:p>
        </p:txBody>
      </p:sp>
      <p:sp>
        <p:nvSpPr>
          <p:cNvPr id="4" name="Slide Number Placeholder 3">
            <a:extLst>
              <a:ext uri="{FF2B5EF4-FFF2-40B4-BE49-F238E27FC236}">
                <a16:creationId xmlns:a16="http://schemas.microsoft.com/office/drawing/2014/main" id="{D62FDDED-ACCA-646C-0225-AD78125C15B0}"/>
              </a:ext>
            </a:extLst>
          </p:cNvPr>
          <p:cNvSpPr>
            <a:spLocks noGrp="1"/>
          </p:cNvSpPr>
          <p:nvPr>
            <p:ph type="sldNum" sz="quarter" idx="12"/>
          </p:nvPr>
        </p:nvSpPr>
        <p:spPr/>
        <p:txBody>
          <a:bodyPr/>
          <a:lstStyle/>
          <a:p>
            <a:fld id="{9E9ACE10-604F-8547-AD7A-E1DB607BAA19}" type="slidenum">
              <a:rPr lang="en-US" smtClean="0"/>
              <a:t>12</a:t>
            </a:fld>
            <a:endParaRPr lang="en-US"/>
          </a:p>
        </p:txBody>
      </p:sp>
    </p:spTree>
    <p:extLst>
      <p:ext uri="{BB962C8B-B14F-4D97-AF65-F5344CB8AC3E}">
        <p14:creationId xmlns:p14="http://schemas.microsoft.com/office/powerpoint/2010/main" val="404800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EFA4-1317-F663-D61C-F577642F3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3D5B4-EFDD-F4F2-1644-6D1C96D10091}"/>
              </a:ext>
            </a:extLst>
          </p:cNvPr>
          <p:cNvSpPr>
            <a:spLocks noGrp="1"/>
          </p:cNvSpPr>
          <p:nvPr>
            <p:ph type="title"/>
          </p:nvPr>
        </p:nvSpPr>
        <p:spPr/>
        <p:txBody>
          <a:bodyPr>
            <a:normAutofit/>
          </a:bodyPr>
          <a:lstStyle/>
          <a:p>
            <a:r>
              <a:rPr lang="en-US" b="1" dirty="0"/>
              <a:t>Plan Sponsor Considerations</a:t>
            </a:r>
            <a:br>
              <a:rPr lang="en-US" dirty="0"/>
            </a:br>
            <a:endParaRPr lang="en-US" dirty="0"/>
          </a:p>
        </p:txBody>
      </p:sp>
      <p:sp>
        <p:nvSpPr>
          <p:cNvPr id="3" name="Content Placeholder 2">
            <a:extLst>
              <a:ext uri="{FF2B5EF4-FFF2-40B4-BE49-F238E27FC236}">
                <a16:creationId xmlns:a16="http://schemas.microsoft.com/office/drawing/2014/main" id="{E6C24C02-FCFD-6CA5-6491-6604841282DC}"/>
              </a:ext>
            </a:extLst>
          </p:cNvPr>
          <p:cNvSpPr>
            <a:spLocks noGrp="1"/>
          </p:cNvSpPr>
          <p:nvPr>
            <p:ph idx="1"/>
          </p:nvPr>
        </p:nvSpPr>
        <p:spPr>
          <a:xfrm>
            <a:off x="684090" y="2357771"/>
            <a:ext cx="10925710" cy="1325563"/>
          </a:xfrm>
        </p:spPr>
        <p:txBody>
          <a:bodyPr/>
          <a:lstStyle/>
          <a:p>
            <a:endParaRPr lang="en-US" sz="2000" dirty="0"/>
          </a:p>
          <a:p>
            <a:endParaRPr lang="en-US" dirty="0"/>
          </a:p>
        </p:txBody>
      </p:sp>
      <p:sp>
        <p:nvSpPr>
          <p:cNvPr id="6" name="TextBox 5">
            <a:extLst>
              <a:ext uri="{FF2B5EF4-FFF2-40B4-BE49-F238E27FC236}">
                <a16:creationId xmlns:a16="http://schemas.microsoft.com/office/drawing/2014/main" id="{D8EED5EF-9FA5-490C-04D6-14FE14703D97}"/>
              </a:ext>
            </a:extLst>
          </p:cNvPr>
          <p:cNvSpPr txBox="1"/>
          <p:nvPr/>
        </p:nvSpPr>
        <p:spPr>
          <a:xfrm>
            <a:off x="1119834" y="4504479"/>
            <a:ext cx="10434536" cy="964175"/>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Consideration—automatic enrollment &amp; escalation</a:t>
            </a:r>
            <a:r>
              <a:rPr lang="en-US" sz="2400" dirty="0">
                <a:latin typeface="Myriad Pro" panose="020B0503030403020204"/>
              </a:rPr>
              <a:t>:</a:t>
            </a:r>
          </a:p>
          <a:p>
            <a:pPr marL="342900" indent="-342900">
              <a:lnSpc>
                <a:spcPts val="2900"/>
              </a:lnSpc>
              <a:spcBef>
                <a:spcPts val="1200"/>
              </a:spcBef>
              <a:spcAft>
                <a:spcPts val="600"/>
              </a:spcAft>
              <a:buFont typeface="Arial" panose="020B0604020202020204" pitchFamily="34" charset="0"/>
              <a:buChar char="•"/>
            </a:pPr>
            <a:r>
              <a:rPr lang="en-US" sz="2400" dirty="0">
                <a:latin typeface="Myriad Pro" panose="020B0503030403020204"/>
              </a:rPr>
              <a:t>Allow employees to opt for different levels of automatic escalation</a:t>
            </a:r>
          </a:p>
        </p:txBody>
      </p:sp>
      <p:sp>
        <p:nvSpPr>
          <p:cNvPr id="4" name="TextBox 3">
            <a:extLst>
              <a:ext uri="{FF2B5EF4-FFF2-40B4-BE49-F238E27FC236}">
                <a16:creationId xmlns:a16="http://schemas.microsoft.com/office/drawing/2014/main" id="{AA94B712-3EA0-E99D-3182-E155B76F7E17}"/>
              </a:ext>
            </a:extLst>
          </p:cNvPr>
          <p:cNvSpPr txBox="1"/>
          <p:nvPr/>
        </p:nvSpPr>
        <p:spPr>
          <a:xfrm>
            <a:off x="1119834" y="2171098"/>
            <a:ext cx="10386156" cy="1861856"/>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Considerations—matching vs. non-matching contributions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Matching: only benefit participants who contribute to plan</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Non-matching: allocation formulas can be biased and beneficial to certain employee groups, e.g., lower compensated employees</a:t>
            </a:r>
          </a:p>
        </p:txBody>
      </p:sp>
      <p:sp>
        <p:nvSpPr>
          <p:cNvPr id="8" name="TextBox 7">
            <a:extLst>
              <a:ext uri="{FF2B5EF4-FFF2-40B4-BE49-F238E27FC236}">
                <a16:creationId xmlns:a16="http://schemas.microsoft.com/office/drawing/2014/main" id="{33C67432-1164-4D8B-71E4-C1C82DAB2F6B}"/>
              </a:ext>
            </a:extLst>
          </p:cNvPr>
          <p:cNvSpPr txBox="1"/>
          <p:nvPr/>
        </p:nvSpPr>
        <p:spPr>
          <a:xfrm>
            <a:off x="684090" y="1389346"/>
            <a:ext cx="10669710" cy="466731"/>
          </a:xfrm>
          <a:prstGeom prst="rect">
            <a:avLst/>
          </a:prstGeom>
          <a:noFill/>
        </p:spPr>
        <p:txBody>
          <a:bodyPr wrap="square">
            <a:spAutoFit/>
          </a:bodyPr>
          <a:lstStyle/>
          <a:p>
            <a:pPr marL="457200" indent="-457200">
              <a:lnSpc>
                <a:spcPct val="110000"/>
              </a:lnSpc>
              <a:buFont typeface="+mj-lt"/>
              <a:buAutoNum type="arabicPeriod" startAt="2"/>
            </a:pPr>
            <a:r>
              <a:rPr lang="en-US" sz="2400" dirty="0">
                <a:latin typeface="Myriad Pro" panose="020B0503030403020204"/>
              </a:rPr>
              <a:t>Behavior-based Provisions (before SECURE 2.0) </a:t>
            </a:r>
          </a:p>
        </p:txBody>
      </p:sp>
      <p:sp>
        <p:nvSpPr>
          <p:cNvPr id="5" name="Slide Number Placeholder 4">
            <a:extLst>
              <a:ext uri="{FF2B5EF4-FFF2-40B4-BE49-F238E27FC236}">
                <a16:creationId xmlns:a16="http://schemas.microsoft.com/office/drawing/2014/main" id="{ECDC8009-D46D-8742-F632-743A7A9C6466}"/>
              </a:ext>
            </a:extLst>
          </p:cNvPr>
          <p:cNvSpPr>
            <a:spLocks noGrp="1"/>
          </p:cNvSpPr>
          <p:nvPr>
            <p:ph type="sldNum" sz="quarter" idx="12"/>
          </p:nvPr>
        </p:nvSpPr>
        <p:spPr/>
        <p:txBody>
          <a:bodyPr/>
          <a:lstStyle/>
          <a:p>
            <a:fld id="{9E9ACE10-604F-8547-AD7A-E1DB607BAA19}" type="slidenum">
              <a:rPr lang="en-US" smtClean="0"/>
              <a:t>13</a:t>
            </a:fld>
            <a:endParaRPr lang="en-US"/>
          </a:p>
        </p:txBody>
      </p:sp>
    </p:spTree>
    <p:extLst>
      <p:ext uri="{BB962C8B-B14F-4D97-AF65-F5344CB8AC3E}">
        <p14:creationId xmlns:p14="http://schemas.microsoft.com/office/powerpoint/2010/main" val="337960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45BFD-C775-ACF3-29B9-7C7F83576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EBBDC-145C-77E7-B17A-1F0625C38217}"/>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8A17940C-C310-5BEB-CF4F-6415A1D76007}"/>
              </a:ext>
            </a:extLst>
          </p:cNvPr>
          <p:cNvSpPr>
            <a:spLocks noGrp="1"/>
          </p:cNvSpPr>
          <p:nvPr>
            <p:ph idx="1"/>
          </p:nvPr>
        </p:nvSpPr>
        <p:spPr/>
        <p:txBody>
          <a:bodyPr/>
          <a:lstStyle/>
          <a:p>
            <a:pPr marL="457200" indent="-457200">
              <a:lnSpc>
                <a:spcPct val="110000"/>
              </a:lnSpc>
              <a:buFont typeface="+mj-lt"/>
              <a:buAutoNum type="arabicPeriod" startAt="3"/>
            </a:pPr>
            <a:r>
              <a:rPr lang="en-US" sz="2400" dirty="0"/>
              <a:t>New contribution options available in plans after SECURE 2.0</a:t>
            </a:r>
          </a:p>
          <a:p>
            <a:pPr lvl="1">
              <a:lnSpc>
                <a:spcPct val="110000"/>
              </a:lnSpc>
            </a:pPr>
            <a:r>
              <a:rPr lang="en-US" dirty="0">
                <a:latin typeface="Myriad Pro" panose="020B0503030403020204"/>
              </a:rPr>
              <a:t>Some employees opt out of plans because they may need money for more immediate needs</a:t>
            </a:r>
          </a:p>
          <a:p>
            <a:pPr marL="457200" indent="-457200">
              <a:lnSpc>
                <a:spcPct val="110000"/>
              </a:lnSpc>
              <a:buFont typeface="+mj-lt"/>
              <a:buAutoNum type="arabicPeriod" startAt="3"/>
            </a:pPr>
            <a:endParaRPr lang="en-US" dirty="0"/>
          </a:p>
        </p:txBody>
      </p:sp>
      <p:sp>
        <p:nvSpPr>
          <p:cNvPr id="5" name="TextBox 4">
            <a:extLst>
              <a:ext uri="{FF2B5EF4-FFF2-40B4-BE49-F238E27FC236}">
                <a16:creationId xmlns:a16="http://schemas.microsoft.com/office/drawing/2014/main" id="{40AAE527-6693-FD4F-87BC-B90F8ADBA6AC}"/>
              </a:ext>
            </a:extLst>
          </p:cNvPr>
          <p:cNvSpPr txBox="1"/>
          <p:nvPr/>
        </p:nvSpPr>
        <p:spPr>
          <a:xfrm>
            <a:off x="1302274" y="3415109"/>
            <a:ext cx="10413387" cy="2257028"/>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Considerations—ability to save for non-retirement needs</a:t>
            </a:r>
            <a:r>
              <a:rPr lang="en-US" sz="2400" dirty="0">
                <a:latin typeface="Myriad Pro" panose="020B0503030403020204"/>
              </a:rPr>
              <a:t>:</a:t>
            </a:r>
          </a:p>
          <a:p>
            <a:pPr marL="342900" indent="-342900">
              <a:lnSpc>
                <a:spcPts val="2640"/>
              </a:lnSpc>
              <a:spcBef>
                <a:spcPts val="1200"/>
              </a:spcBef>
              <a:buFont typeface="Arial" panose="020B0604020202020204" pitchFamily="34" charset="0"/>
              <a:buChar char="•"/>
            </a:pPr>
            <a:r>
              <a:rPr lang="en-US" sz="2400" dirty="0">
                <a:latin typeface="Myriad Pro" panose="020B0503030403020204"/>
              </a:rPr>
              <a:t>Introduce emergency savings account (ESA) within DC plan or as separate arrangement</a:t>
            </a:r>
          </a:p>
          <a:p>
            <a:pPr marL="342900" indent="-342900">
              <a:lnSpc>
                <a:spcPts val="2640"/>
              </a:lnSpc>
              <a:spcBef>
                <a:spcPts val="1200"/>
              </a:spcBef>
              <a:buFont typeface="Arial" panose="020B0604020202020204" pitchFamily="34" charset="0"/>
              <a:buChar char="•"/>
            </a:pPr>
            <a:r>
              <a:rPr lang="en-US" sz="2400" dirty="0">
                <a:latin typeface="Myriad Pro" panose="020B0503030403020204"/>
              </a:rPr>
              <a:t>Provide matching contributions based on ESA contributions*</a:t>
            </a:r>
          </a:p>
          <a:p>
            <a:pPr marL="342900" indent="-342900">
              <a:lnSpc>
                <a:spcPts val="2640"/>
              </a:lnSpc>
              <a:spcBef>
                <a:spcPts val="1200"/>
              </a:spcBef>
              <a:buFont typeface="Arial" panose="020B0604020202020204" pitchFamily="34" charset="0"/>
              <a:buChar char="•"/>
            </a:pPr>
            <a:r>
              <a:rPr lang="en-US" sz="2400" dirty="0">
                <a:latin typeface="Myriad Pro" panose="020B0503030403020204"/>
              </a:rPr>
              <a:t>Provide matching contributions based on student loan payments</a:t>
            </a:r>
          </a:p>
        </p:txBody>
      </p:sp>
      <p:sp>
        <p:nvSpPr>
          <p:cNvPr id="6" name="Slide Number Placeholder 5">
            <a:extLst>
              <a:ext uri="{FF2B5EF4-FFF2-40B4-BE49-F238E27FC236}">
                <a16:creationId xmlns:a16="http://schemas.microsoft.com/office/drawing/2014/main" id="{FB0A1E39-A649-C05A-CA25-B6E4367BA19E}"/>
              </a:ext>
            </a:extLst>
          </p:cNvPr>
          <p:cNvSpPr>
            <a:spLocks noGrp="1"/>
          </p:cNvSpPr>
          <p:nvPr>
            <p:ph type="sldNum" sz="quarter" idx="12"/>
          </p:nvPr>
        </p:nvSpPr>
        <p:spPr/>
        <p:txBody>
          <a:bodyPr/>
          <a:lstStyle/>
          <a:p>
            <a:fld id="{9E9ACE10-604F-8547-AD7A-E1DB607BAA19}" type="slidenum">
              <a:rPr lang="en-US" smtClean="0"/>
              <a:t>14</a:t>
            </a:fld>
            <a:endParaRPr lang="en-US"/>
          </a:p>
        </p:txBody>
      </p:sp>
      <p:sp>
        <p:nvSpPr>
          <p:cNvPr id="8" name="TextBox 7">
            <a:extLst>
              <a:ext uri="{FF2B5EF4-FFF2-40B4-BE49-F238E27FC236}">
                <a16:creationId xmlns:a16="http://schemas.microsoft.com/office/drawing/2014/main" id="{84872195-F438-C925-A870-2D4E32CF8E56}"/>
              </a:ext>
            </a:extLst>
          </p:cNvPr>
          <p:cNvSpPr txBox="1"/>
          <p:nvPr/>
        </p:nvSpPr>
        <p:spPr>
          <a:xfrm>
            <a:off x="1520575" y="5691883"/>
            <a:ext cx="4366517" cy="369332"/>
          </a:xfrm>
          <a:prstGeom prst="rect">
            <a:avLst/>
          </a:prstGeom>
          <a:noFill/>
        </p:spPr>
        <p:txBody>
          <a:bodyPr wrap="square" rtlCol="0">
            <a:spAutoFit/>
          </a:bodyPr>
          <a:lstStyle/>
          <a:p>
            <a:r>
              <a:rPr lang="en-US" dirty="0"/>
              <a:t>* When ESA is within DC plan</a:t>
            </a:r>
          </a:p>
        </p:txBody>
      </p:sp>
    </p:spTree>
    <p:extLst>
      <p:ext uri="{BB962C8B-B14F-4D97-AF65-F5344CB8AC3E}">
        <p14:creationId xmlns:p14="http://schemas.microsoft.com/office/powerpoint/2010/main" val="396738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91D9-BD6A-91AC-F8CE-EC16D0D41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6DCAF-5770-2E1B-305E-D403B7647743}"/>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C5D36D30-F50E-46E8-5D0B-A074F5EC9CB9}"/>
              </a:ext>
            </a:extLst>
          </p:cNvPr>
          <p:cNvSpPr>
            <a:spLocks noGrp="1"/>
          </p:cNvSpPr>
          <p:nvPr>
            <p:ph idx="1"/>
          </p:nvPr>
        </p:nvSpPr>
        <p:spPr>
          <a:xfrm>
            <a:off x="838200" y="1825625"/>
            <a:ext cx="10515600" cy="3561921"/>
          </a:xfrm>
        </p:spPr>
        <p:txBody>
          <a:bodyPr/>
          <a:lstStyle/>
          <a:p>
            <a:pPr marL="457200" indent="-457200">
              <a:lnSpc>
                <a:spcPct val="110000"/>
              </a:lnSpc>
              <a:buFont typeface="+mj-lt"/>
              <a:buAutoNum type="arabicPeriod" startAt="4"/>
            </a:pPr>
            <a:r>
              <a:rPr lang="en-US" sz="2400" dirty="0"/>
              <a:t>Options available in plans</a:t>
            </a:r>
          </a:p>
          <a:p>
            <a:pPr lvl="1">
              <a:lnSpc>
                <a:spcPct val="110000"/>
              </a:lnSpc>
            </a:pPr>
            <a:r>
              <a:rPr lang="en-US" u="sng" dirty="0"/>
              <a:t>Investment options</a:t>
            </a:r>
            <a:r>
              <a:rPr lang="en-US" dirty="0"/>
              <a:t>: range of options and associated fees</a:t>
            </a:r>
          </a:p>
          <a:p>
            <a:pPr lvl="1">
              <a:lnSpc>
                <a:spcPct val="110000"/>
              </a:lnSpc>
            </a:pPr>
            <a:r>
              <a:rPr lang="en-US" u="sng" dirty="0"/>
              <a:t>Form of payment options</a:t>
            </a:r>
            <a:r>
              <a:rPr lang="en-US" dirty="0"/>
              <a:t>: default and optional forms</a:t>
            </a:r>
          </a:p>
          <a:p>
            <a:pPr lvl="1">
              <a:lnSpc>
                <a:spcPct val="110000"/>
              </a:lnSpc>
            </a:pPr>
            <a:r>
              <a:rPr lang="en-US" u="sng" dirty="0"/>
              <a:t>In-service distribution options</a:t>
            </a:r>
            <a:r>
              <a:rPr lang="en-US" dirty="0"/>
              <a:t>: some employees opt out of plans because of limited pre-retirement access</a:t>
            </a:r>
          </a:p>
          <a:p>
            <a:pPr marL="0" indent="0">
              <a:buNone/>
            </a:pPr>
            <a:endParaRPr lang="en-US" dirty="0"/>
          </a:p>
        </p:txBody>
      </p:sp>
      <p:sp>
        <p:nvSpPr>
          <p:cNvPr id="4" name="Slide Number Placeholder 3">
            <a:extLst>
              <a:ext uri="{FF2B5EF4-FFF2-40B4-BE49-F238E27FC236}">
                <a16:creationId xmlns:a16="http://schemas.microsoft.com/office/drawing/2014/main" id="{28D57D73-D5B7-65BA-F76C-173EE232FDC7}"/>
              </a:ext>
            </a:extLst>
          </p:cNvPr>
          <p:cNvSpPr>
            <a:spLocks noGrp="1"/>
          </p:cNvSpPr>
          <p:nvPr>
            <p:ph type="sldNum" sz="quarter" idx="12"/>
          </p:nvPr>
        </p:nvSpPr>
        <p:spPr/>
        <p:txBody>
          <a:bodyPr/>
          <a:lstStyle/>
          <a:p>
            <a:fld id="{9E9ACE10-604F-8547-AD7A-E1DB607BAA19}" type="slidenum">
              <a:rPr lang="en-US" smtClean="0"/>
              <a:t>15</a:t>
            </a:fld>
            <a:endParaRPr lang="en-US"/>
          </a:p>
        </p:txBody>
      </p:sp>
    </p:spTree>
    <p:extLst>
      <p:ext uri="{BB962C8B-B14F-4D97-AF65-F5344CB8AC3E}">
        <p14:creationId xmlns:p14="http://schemas.microsoft.com/office/powerpoint/2010/main" val="380513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0C4D-20F1-AB2F-6A2E-1AF4CD20C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F3697-245A-CC7C-3319-F4C76AFAEACD}"/>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6CCA4F5B-78CC-0337-C067-1DAA9EEC4B83}"/>
              </a:ext>
            </a:extLst>
          </p:cNvPr>
          <p:cNvSpPr>
            <a:spLocks noGrp="1"/>
          </p:cNvSpPr>
          <p:nvPr>
            <p:ph idx="1"/>
          </p:nvPr>
        </p:nvSpPr>
        <p:spPr/>
        <p:txBody>
          <a:bodyPr/>
          <a:lstStyle/>
          <a:p>
            <a:pPr marL="457200" indent="-457200">
              <a:lnSpc>
                <a:spcPct val="110000"/>
              </a:lnSpc>
              <a:buFont typeface="+mj-lt"/>
              <a:buAutoNum type="arabicPeriod" startAt="4"/>
            </a:pPr>
            <a:r>
              <a:rPr lang="en-US" sz="2400" dirty="0"/>
              <a:t>Options available in plans</a:t>
            </a:r>
          </a:p>
          <a:p>
            <a:endParaRPr lang="en-US" dirty="0"/>
          </a:p>
        </p:txBody>
      </p:sp>
      <p:sp>
        <p:nvSpPr>
          <p:cNvPr id="4" name="TextBox 3">
            <a:extLst>
              <a:ext uri="{FF2B5EF4-FFF2-40B4-BE49-F238E27FC236}">
                <a16:creationId xmlns:a16="http://schemas.microsoft.com/office/drawing/2014/main" id="{DA9A4472-21A5-E10C-F219-F5024EC1A1A9}"/>
              </a:ext>
            </a:extLst>
          </p:cNvPr>
          <p:cNvSpPr txBox="1"/>
          <p:nvPr/>
        </p:nvSpPr>
        <p:spPr>
          <a:xfrm>
            <a:off x="1341612" y="2535268"/>
            <a:ext cx="9752374" cy="3285323"/>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Considerations—investment options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400" u="sng" dirty="0">
                <a:latin typeface="Myriad Pro" panose="020B0503030403020204"/>
              </a:rPr>
              <a:t>Target-date fund</a:t>
            </a:r>
            <a:r>
              <a:rPr lang="en-US" sz="2400" dirty="0">
                <a:latin typeface="Myriad Pro" panose="020B0503030403020204"/>
              </a:rPr>
              <a:t>: add if not already default option</a:t>
            </a:r>
          </a:p>
          <a:p>
            <a:pPr marL="342900" indent="-342900">
              <a:lnSpc>
                <a:spcPts val="2880"/>
              </a:lnSpc>
              <a:spcBef>
                <a:spcPts val="1200"/>
              </a:spcBef>
              <a:buFont typeface="Arial" panose="020B0604020202020204" pitchFamily="34" charset="0"/>
              <a:buChar char="•"/>
            </a:pPr>
            <a:r>
              <a:rPr lang="en-US" sz="2400" u="sng" dirty="0">
                <a:latin typeface="Myriad Pro" panose="020B0503030403020204"/>
              </a:rPr>
              <a:t>Fees</a:t>
            </a:r>
            <a:r>
              <a:rPr lang="en-US" sz="2400" dirty="0">
                <a:latin typeface="Myriad Pro" panose="020B0503030403020204"/>
              </a:rPr>
              <a:t>: Monitor and select cost-efficient options</a:t>
            </a:r>
          </a:p>
          <a:p>
            <a:pPr marL="342900" indent="-342900">
              <a:lnSpc>
                <a:spcPts val="2880"/>
              </a:lnSpc>
              <a:spcBef>
                <a:spcPts val="1200"/>
              </a:spcBef>
              <a:buFont typeface="Arial" panose="020B0604020202020204" pitchFamily="34" charset="0"/>
              <a:buChar char="•"/>
            </a:pPr>
            <a:r>
              <a:rPr lang="en-US" sz="2400" u="sng" dirty="0">
                <a:latin typeface="Myriad Pro" panose="020B0503030403020204"/>
              </a:rPr>
              <a:t>Pooled Employer Plan (“PEP”)</a:t>
            </a:r>
            <a:r>
              <a:rPr lang="en-US" sz="2400" dirty="0">
                <a:latin typeface="Myriad Pro" panose="020B0503030403020204"/>
              </a:rPr>
              <a:t>: Small plans might join to achieve lower investment and administrative fees</a:t>
            </a:r>
          </a:p>
          <a:p>
            <a:pPr marL="342900" indent="-342900">
              <a:lnSpc>
                <a:spcPts val="2880"/>
              </a:lnSpc>
              <a:spcBef>
                <a:spcPts val="1200"/>
              </a:spcBef>
              <a:buFont typeface="Arial" panose="020B0604020202020204" pitchFamily="34" charset="0"/>
              <a:buChar char="•"/>
            </a:pPr>
            <a:r>
              <a:rPr lang="en-US" sz="2400" u="sng" dirty="0">
                <a:latin typeface="Myriad Pro" panose="020B0503030403020204"/>
              </a:rPr>
              <a:t>Investment lineup</a:t>
            </a:r>
            <a:r>
              <a:rPr lang="en-US" sz="2400" dirty="0">
                <a:latin typeface="Myriad Pro" panose="020B0503030403020204"/>
              </a:rPr>
              <a:t>: some employees do not join because options do not conform to religious or ethical beliefs</a:t>
            </a:r>
          </a:p>
        </p:txBody>
      </p:sp>
      <p:sp>
        <p:nvSpPr>
          <p:cNvPr id="5" name="Slide Number Placeholder 4">
            <a:extLst>
              <a:ext uri="{FF2B5EF4-FFF2-40B4-BE49-F238E27FC236}">
                <a16:creationId xmlns:a16="http://schemas.microsoft.com/office/drawing/2014/main" id="{310CD288-C404-B6F0-DCF7-84C80E65186A}"/>
              </a:ext>
            </a:extLst>
          </p:cNvPr>
          <p:cNvSpPr>
            <a:spLocks noGrp="1"/>
          </p:cNvSpPr>
          <p:nvPr>
            <p:ph type="sldNum" sz="quarter" idx="12"/>
          </p:nvPr>
        </p:nvSpPr>
        <p:spPr/>
        <p:txBody>
          <a:bodyPr/>
          <a:lstStyle/>
          <a:p>
            <a:fld id="{9E9ACE10-604F-8547-AD7A-E1DB607BAA19}" type="slidenum">
              <a:rPr lang="en-US" smtClean="0"/>
              <a:t>16</a:t>
            </a:fld>
            <a:endParaRPr lang="en-US"/>
          </a:p>
        </p:txBody>
      </p:sp>
    </p:spTree>
    <p:extLst>
      <p:ext uri="{BB962C8B-B14F-4D97-AF65-F5344CB8AC3E}">
        <p14:creationId xmlns:p14="http://schemas.microsoft.com/office/powerpoint/2010/main" val="368377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89900-F059-0726-13A3-E65083124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1E91F-A192-CE8A-B7D8-AC1A46A94051}"/>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B4A31C8D-895D-6E53-5315-B9A2E704A8A4}"/>
              </a:ext>
            </a:extLst>
          </p:cNvPr>
          <p:cNvSpPr>
            <a:spLocks noGrp="1"/>
          </p:cNvSpPr>
          <p:nvPr>
            <p:ph idx="1"/>
          </p:nvPr>
        </p:nvSpPr>
        <p:spPr/>
        <p:txBody>
          <a:bodyPr/>
          <a:lstStyle/>
          <a:p>
            <a:pPr marL="457200" indent="-457200">
              <a:lnSpc>
                <a:spcPct val="110000"/>
              </a:lnSpc>
              <a:buFont typeface="+mj-lt"/>
              <a:buAutoNum type="arabicPeriod" startAt="4"/>
            </a:pPr>
            <a:r>
              <a:rPr lang="en-US" sz="2400" dirty="0"/>
              <a:t>Options available in plans</a:t>
            </a:r>
          </a:p>
          <a:p>
            <a:endParaRPr lang="en-US" dirty="0"/>
          </a:p>
        </p:txBody>
      </p:sp>
      <p:sp>
        <p:nvSpPr>
          <p:cNvPr id="4" name="TextBox 3">
            <a:extLst>
              <a:ext uri="{FF2B5EF4-FFF2-40B4-BE49-F238E27FC236}">
                <a16:creationId xmlns:a16="http://schemas.microsoft.com/office/drawing/2014/main" id="{5A1DC920-92B3-A686-9D10-C5DB709A8EF8}"/>
              </a:ext>
            </a:extLst>
          </p:cNvPr>
          <p:cNvSpPr txBox="1"/>
          <p:nvPr/>
        </p:nvSpPr>
        <p:spPr>
          <a:xfrm>
            <a:off x="1452823" y="2579641"/>
            <a:ext cx="9458193" cy="2054858"/>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Considerations—form of payment options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Provide lifetime income options in DC plans</a:t>
            </a:r>
          </a:p>
          <a:p>
            <a:pPr marL="800100" lvl="1" indent="-342900">
              <a:lnSpc>
                <a:spcPts val="2880"/>
              </a:lnSpc>
              <a:spcBef>
                <a:spcPts val="1200"/>
              </a:spcBef>
              <a:buFont typeface="Wingdings" panose="05000000000000000000" pitchFamily="2" charset="2"/>
              <a:buChar char="Ø"/>
            </a:pPr>
            <a:r>
              <a:rPr lang="en-US" sz="2400" dirty="0">
                <a:latin typeface="Myriad Pro" panose="020B0503030403020204"/>
              </a:rPr>
              <a:t>Guaranteed lifetime income (fixed or variable)</a:t>
            </a:r>
          </a:p>
          <a:p>
            <a:pPr marL="800100" lvl="1" indent="-342900">
              <a:lnSpc>
                <a:spcPts val="2880"/>
              </a:lnSpc>
              <a:spcBef>
                <a:spcPts val="1200"/>
              </a:spcBef>
              <a:buFont typeface="Wingdings" panose="05000000000000000000" pitchFamily="2" charset="2"/>
              <a:buChar char="Ø"/>
            </a:pPr>
            <a:r>
              <a:rPr lang="en-US" sz="2400" dirty="0">
                <a:latin typeface="Myriad Pro" panose="020B0503030403020204"/>
              </a:rPr>
              <a:t>Investment-based payout option</a:t>
            </a:r>
          </a:p>
        </p:txBody>
      </p:sp>
      <p:sp>
        <p:nvSpPr>
          <p:cNvPr id="5" name="Slide Number Placeholder 4">
            <a:extLst>
              <a:ext uri="{FF2B5EF4-FFF2-40B4-BE49-F238E27FC236}">
                <a16:creationId xmlns:a16="http://schemas.microsoft.com/office/drawing/2014/main" id="{6CDADE86-68E5-B8DB-2CCD-38CFB9A194D0}"/>
              </a:ext>
            </a:extLst>
          </p:cNvPr>
          <p:cNvSpPr>
            <a:spLocks noGrp="1"/>
          </p:cNvSpPr>
          <p:nvPr>
            <p:ph type="sldNum" sz="quarter" idx="12"/>
          </p:nvPr>
        </p:nvSpPr>
        <p:spPr/>
        <p:txBody>
          <a:bodyPr/>
          <a:lstStyle/>
          <a:p>
            <a:fld id="{9E9ACE10-604F-8547-AD7A-E1DB607BAA19}" type="slidenum">
              <a:rPr lang="en-US" smtClean="0"/>
              <a:t>17</a:t>
            </a:fld>
            <a:endParaRPr lang="en-US"/>
          </a:p>
        </p:txBody>
      </p:sp>
    </p:spTree>
    <p:extLst>
      <p:ext uri="{BB962C8B-B14F-4D97-AF65-F5344CB8AC3E}">
        <p14:creationId xmlns:p14="http://schemas.microsoft.com/office/powerpoint/2010/main" val="329995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91A6-4DB8-2F48-01FA-6D5B75566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5C4C7-105B-04C7-B263-1BEA3C013E5E}"/>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7C57E955-ECD3-7964-760F-59C59CDEA54F}"/>
              </a:ext>
            </a:extLst>
          </p:cNvPr>
          <p:cNvSpPr>
            <a:spLocks noGrp="1"/>
          </p:cNvSpPr>
          <p:nvPr>
            <p:ph idx="1"/>
          </p:nvPr>
        </p:nvSpPr>
        <p:spPr/>
        <p:txBody>
          <a:bodyPr/>
          <a:lstStyle/>
          <a:p>
            <a:pPr marL="457200" indent="-457200">
              <a:lnSpc>
                <a:spcPct val="110000"/>
              </a:lnSpc>
              <a:buFont typeface="+mj-lt"/>
              <a:buAutoNum type="arabicPeriod" startAt="4"/>
            </a:pPr>
            <a:r>
              <a:rPr lang="en-US" sz="2400" dirty="0"/>
              <a:t>Options available in plans</a:t>
            </a:r>
            <a:endParaRPr lang="en-US" dirty="0"/>
          </a:p>
        </p:txBody>
      </p:sp>
      <p:sp>
        <p:nvSpPr>
          <p:cNvPr id="4" name="TextBox 3">
            <a:extLst>
              <a:ext uri="{FF2B5EF4-FFF2-40B4-BE49-F238E27FC236}">
                <a16:creationId xmlns:a16="http://schemas.microsoft.com/office/drawing/2014/main" id="{EABA36E8-C8A3-7172-66BC-9D9221BBBCE2}"/>
              </a:ext>
            </a:extLst>
          </p:cNvPr>
          <p:cNvSpPr txBox="1"/>
          <p:nvPr/>
        </p:nvSpPr>
        <p:spPr>
          <a:xfrm>
            <a:off x="1033136" y="2607062"/>
            <a:ext cx="10413386" cy="958339"/>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Consideration—in-service distributions (pre-retirement access)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200">
                <a:latin typeface="Myriad Pro" panose="020B0503030403020204"/>
              </a:rPr>
              <a:t>SECURE </a:t>
            </a:r>
            <a:r>
              <a:rPr lang="en-US" sz="2200" dirty="0">
                <a:latin typeface="Myriad Pro" panose="020B0503030403020204"/>
              </a:rPr>
              <a:t>2.0 expanded penalty-free in-service distributions regardless of age</a:t>
            </a:r>
          </a:p>
        </p:txBody>
      </p:sp>
      <p:sp>
        <p:nvSpPr>
          <p:cNvPr id="6" name="Slide Number Placeholder 5">
            <a:extLst>
              <a:ext uri="{FF2B5EF4-FFF2-40B4-BE49-F238E27FC236}">
                <a16:creationId xmlns:a16="http://schemas.microsoft.com/office/drawing/2014/main" id="{EC0003FB-A21C-777C-7302-33CAB2AFDDD5}"/>
              </a:ext>
            </a:extLst>
          </p:cNvPr>
          <p:cNvSpPr>
            <a:spLocks noGrp="1"/>
          </p:cNvSpPr>
          <p:nvPr>
            <p:ph type="sldNum" sz="quarter" idx="12"/>
          </p:nvPr>
        </p:nvSpPr>
        <p:spPr/>
        <p:txBody>
          <a:bodyPr/>
          <a:lstStyle/>
          <a:p>
            <a:fld id="{9E9ACE10-604F-8547-AD7A-E1DB607BAA19}" type="slidenum">
              <a:rPr lang="en-US" smtClean="0"/>
              <a:t>18</a:t>
            </a:fld>
            <a:endParaRPr lang="en-US"/>
          </a:p>
        </p:txBody>
      </p:sp>
    </p:spTree>
    <p:extLst>
      <p:ext uri="{BB962C8B-B14F-4D97-AF65-F5344CB8AC3E}">
        <p14:creationId xmlns:p14="http://schemas.microsoft.com/office/powerpoint/2010/main" val="319287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AB25-0F42-7083-6825-95ACA7A9A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79FCF-9D72-E84B-5C41-A872B7B00C6F}"/>
              </a:ext>
            </a:extLst>
          </p:cNvPr>
          <p:cNvSpPr>
            <a:spLocks noGrp="1"/>
          </p:cNvSpPr>
          <p:nvPr>
            <p:ph type="title"/>
          </p:nvPr>
        </p:nvSpPr>
        <p:spPr/>
        <p:txBody>
          <a:bodyPr/>
          <a:lstStyle/>
          <a:p>
            <a:r>
              <a:rPr lang="en-US" b="1" dirty="0"/>
              <a:t>Plan Sponsor Considerations</a:t>
            </a:r>
          </a:p>
        </p:txBody>
      </p:sp>
      <p:sp>
        <p:nvSpPr>
          <p:cNvPr id="3" name="Content Placeholder 2">
            <a:extLst>
              <a:ext uri="{FF2B5EF4-FFF2-40B4-BE49-F238E27FC236}">
                <a16:creationId xmlns:a16="http://schemas.microsoft.com/office/drawing/2014/main" id="{87F2F895-24EA-207A-EA7C-B046AD1E6B5E}"/>
              </a:ext>
            </a:extLst>
          </p:cNvPr>
          <p:cNvSpPr>
            <a:spLocks noGrp="1"/>
          </p:cNvSpPr>
          <p:nvPr>
            <p:ph idx="1"/>
          </p:nvPr>
        </p:nvSpPr>
        <p:spPr/>
        <p:txBody>
          <a:bodyPr/>
          <a:lstStyle/>
          <a:p>
            <a:pPr marL="457200" indent="-457200">
              <a:lnSpc>
                <a:spcPct val="110000"/>
              </a:lnSpc>
              <a:buFont typeface="+mj-lt"/>
              <a:buAutoNum type="arabicPeriod" startAt="5"/>
            </a:pPr>
            <a:r>
              <a:rPr lang="en-US" sz="2400" dirty="0"/>
              <a:t>Financial wellness materials and guidance/advisors</a:t>
            </a:r>
          </a:p>
          <a:p>
            <a:pPr lvl="1">
              <a:lnSpc>
                <a:spcPct val="110000"/>
              </a:lnSpc>
            </a:pPr>
            <a:r>
              <a:rPr lang="en-US" dirty="0"/>
              <a:t>Many workers may not have access to financial guidance tailored to their needs</a:t>
            </a:r>
          </a:p>
          <a:p>
            <a:pPr lvl="1">
              <a:lnSpc>
                <a:spcPct val="110000"/>
              </a:lnSpc>
            </a:pPr>
            <a:r>
              <a:rPr lang="en-US" dirty="0"/>
              <a:t>Financial stress can affect work performance: providing guidance is in employers’ </a:t>
            </a:r>
            <a:r>
              <a:rPr lang="en-US" u="sng" dirty="0"/>
              <a:t>and</a:t>
            </a:r>
            <a:r>
              <a:rPr lang="en-US" dirty="0"/>
              <a:t> employees’ best interest</a:t>
            </a:r>
          </a:p>
          <a:p>
            <a:pPr lvl="1">
              <a:lnSpc>
                <a:spcPct val="110000"/>
              </a:lnSpc>
            </a:pPr>
            <a:endParaRPr lang="en-US" sz="2000" dirty="0"/>
          </a:p>
          <a:p>
            <a:endParaRPr lang="en-US" sz="2000" dirty="0"/>
          </a:p>
          <a:p>
            <a:endParaRPr lang="en-US" dirty="0"/>
          </a:p>
        </p:txBody>
      </p:sp>
      <p:sp>
        <p:nvSpPr>
          <p:cNvPr id="4" name="TextBox 3">
            <a:extLst>
              <a:ext uri="{FF2B5EF4-FFF2-40B4-BE49-F238E27FC236}">
                <a16:creationId xmlns:a16="http://schemas.microsoft.com/office/drawing/2014/main" id="{D0790562-BA8A-AF51-63B2-43426D8F7838}"/>
              </a:ext>
            </a:extLst>
          </p:cNvPr>
          <p:cNvSpPr txBox="1"/>
          <p:nvPr/>
        </p:nvSpPr>
        <p:spPr>
          <a:xfrm>
            <a:off x="1068805" y="4212332"/>
            <a:ext cx="10054390" cy="1861856"/>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t>
            </a:r>
            <a:r>
              <a:rPr lang="en-US" sz="2400" dirty="0">
                <a:latin typeface="Myriad Pro" panose="020B0503030403020204"/>
              </a:rPr>
              <a:t>:</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Offer financial wellness programs for short-term and long-term goals</a:t>
            </a:r>
          </a:p>
          <a:p>
            <a:pPr marL="342900" indent="-342900">
              <a:lnSpc>
                <a:spcPts val="2880"/>
              </a:lnSpc>
              <a:spcBef>
                <a:spcPts val="1200"/>
              </a:spcBef>
              <a:buFont typeface="Arial" panose="020B0604020202020204" pitchFamily="34" charset="0"/>
              <a:buChar char="•"/>
            </a:pPr>
            <a:r>
              <a:rPr lang="en-US" sz="2400" dirty="0">
                <a:latin typeface="Myriad Pro" panose="020B0503030403020204"/>
              </a:rPr>
              <a:t>Customize materials to particular audiences for language, cultural differences and historical concerns</a:t>
            </a:r>
          </a:p>
        </p:txBody>
      </p:sp>
      <p:sp>
        <p:nvSpPr>
          <p:cNvPr id="5" name="Slide Number Placeholder 4">
            <a:extLst>
              <a:ext uri="{FF2B5EF4-FFF2-40B4-BE49-F238E27FC236}">
                <a16:creationId xmlns:a16="http://schemas.microsoft.com/office/drawing/2014/main" id="{1F409026-AB03-FB23-1F74-780B7B7321F3}"/>
              </a:ext>
            </a:extLst>
          </p:cNvPr>
          <p:cNvSpPr>
            <a:spLocks noGrp="1"/>
          </p:cNvSpPr>
          <p:nvPr>
            <p:ph type="sldNum" sz="quarter" idx="12"/>
          </p:nvPr>
        </p:nvSpPr>
        <p:spPr/>
        <p:txBody>
          <a:bodyPr/>
          <a:lstStyle/>
          <a:p>
            <a:fld id="{9E9ACE10-604F-8547-AD7A-E1DB607BAA19}" type="slidenum">
              <a:rPr lang="en-US" smtClean="0"/>
              <a:t>19</a:t>
            </a:fld>
            <a:endParaRPr lang="en-US"/>
          </a:p>
        </p:txBody>
      </p:sp>
    </p:spTree>
    <p:extLst>
      <p:ext uri="{BB962C8B-B14F-4D97-AF65-F5344CB8AC3E}">
        <p14:creationId xmlns:p14="http://schemas.microsoft.com/office/powerpoint/2010/main" val="129655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About the Academy</a:t>
            </a:r>
          </a:p>
        </p:txBody>
      </p:sp>
      <p:pic>
        <p:nvPicPr>
          <p:cNvPr id="5" name="Picture 4" descr="Text&#10;&#10;Description automatically generated">
            <a:extLst>
              <a:ext uri="{FF2B5EF4-FFF2-40B4-BE49-F238E27FC236}">
                <a16:creationId xmlns:a16="http://schemas.microsoft.com/office/drawing/2014/main" id="{A16AC4C7-477C-3965-4F1F-99690185E637}"/>
              </a:ext>
            </a:extLst>
          </p:cNvPr>
          <p:cNvPicPr>
            <a:picLocks noChangeAspect="1"/>
          </p:cNvPicPr>
          <p:nvPr/>
        </p:nvPicPr>
        <p:blipFill>
          <a:blip r:embed="rId3"/>
          <a:stretch>
            <a:fillRect/>
          </a:stretch>
        </p:blipFill>
        <p:spPr>
          <a:xfrm>
            <a:off x="3089877" y="1800226"/>
            <a:ext cx="5615973" cy="1071670"/>
          </a:xfrm>
          <a:prstGeom prst="rect">
            <a:avLst/>
          </a:prstGeom>
        </p:spPr>
      </p:pic>
      <p:sp>
        <p:nvSpPr>
          <p:cNvPr id="4" name="TextBox 3">
            <a:extLst>
              <a:ext uri="{FF2B5EF4-FFF2-40B4-BE49-F238E27FC236}">
                <a16:creationId xmlns:a16="http://schemas.microsoft.com/office/drawing/2014/main" id="{BF7A7D9A-54B8-1A03-3A89-1BB26EAD5521}"/>
              </a:ext>
            </a:extLst>
          </p:cNvPr>
          <p:cNvSpPr txBox="1"/>
          <p:nvPr/>
        </p:nvSpPr>
        <p:spPr>
          <a:xfrm>
            <a:off x="1267984" y="3076995"/>
            <a:ext cx="10085815" cy="3170099"/>
          </a:xfrm>
          <a:prstGeom prst="rect">
            <a:avLst/>
          </a:prstGeom>
          <a:noFill/>
        </p:spPr>
        <p:txBody>
          <a:bodyPr wrap="square">
            <a:spAutoFit/>
          </a:bodyPr>
          <a:lstStyle/>
          <a:p>
            <a:r>
              <a:rPr lang="en-US" sz="2000" dirty="0">
                <a:latin typeface="Myriad Pro" panose="020B0503030403020204"/>
              </a:rPr>
              <a:t>The American Academy of Actuaries is a 20,000-member professional association whose mission is to serve the public and the U.S. actuarial profession. For more than 50 years, the Academy has assisted public policymakers on all levels by providing leadership, objective expertise, and actuarial advice on risk and financial security issues. </a:t>
            </a:r>
          </a:p>
          <a:p>
            <a:endParaRPr lang="en-US" sz="2000" dirty="0">
              <a:latin typeface="Myriad Pro" panose="020B0503030403020204"/>
            </a:endParaRPr>
          </a:p>
          <a:p>
            <a:r>
              <a:rPr lang="en-US" sz="2000" dirty="0">
                <a:latin typeface="Myriad Pro" panose="020B0503030403020204"/>
              </a:rPr>
              <a:t>The Academy also sets qualification, practice, and professionalism standards for actuaries in the United States.</a:t>
            </a:r>
          </a:p>
          <a:p>
            <a:pPr marL="0" indent="0">
              <a:buNone/>
            </a:pPr>
            <a:endParaRPr lang="en-US" sz="2000" dirty="0">
              <a:latin typeface="Myriad Pro" panose="020B0503030403020204"/>
            </a:endParaRPr>
          </a:p>
          <a:p>
            <a:pPr marL="0" indent="0" algn="ctr">
              <a:buNone/>
            </a:pPr>
            <a:r>
              <a:rPr lang="en-US" sz="2000" dirty="0">
                <a:latin typeface="Myriad Pro" panose="020B0503030403020204"/>
              </a:rPr>
              <a:t>For more information, please visit:</a:t>
            </a:r>
          </a:p>
          <a:p>
            <a:pPr marL="0" indent="0" algn="ctr">
              <a:buNone/>
            </a:pPr>
            <a:r>
              <a:rPr lang="en-US" sz="2000" dirty="0">
                <a:latin typeface="Myriad Pro" panose="020B0503030403020204"/>
              </a:rPr>
              <a:t> </a:t>
            </a:r>
            <a:r>
              <a:rPr lang="en-US" sz="2000" b="1" dirty="0">
                <a:latin typeface="Myriad Pro" panose="020B0503030403020204"/>
                <a:hlinkClick r:id="rId4"/>
              </a:rPr>
              <a:t>www.actuary.org</a:t>
            </a:r>
            <a:endParaRPr lang="en-US" altLang="en-US" sz="2000" b="1" dirty="0">
              <a:solidFill>
                <a:srgbClr val="C00000"/>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82496D03-E748-C257-CA5F-50367B1D0EE7}"/>
              </a:ext>
            </a:extLst>
          </p:cNvPr>
          <p:cNvSpPr>
            <a:spLocks noGrp="1"/>
          </p:cNvSpPr>
          <p:nvPr>
            <p:ph type="sldNum" sz="quarter" idx="12"/>
          </p:nvPr>
        </p:nvSpPr>
        <p:spPr/>
        <p:txBody>
          <a:bodyPr/>
          <a:lstStyle/>
          <a:p>
            <a:fld id="{9E9ACE10-604F-8547-AD7A-E1DB607BAA19}" type="slidenum">
              <a:rPr lang="en-US" smtClean="0"/>
              <a:t>2</a:t>
            </a:fld>
            <a:endParaRPr lang="en-US"/>
          </a:p>
        </p:txBody>
      </p:sp>
    </p:spTree>
    <p:extLst>
      <p:ext uri="{BB962C8B-B14F-4D97-AF65-F5344CB8AC3E}">
        <p14:creationId xmlns:p14="http://schemas.microsoft.com/office/powerpoint/2010/main" val="99783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Policy Change Considerations</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p:txBody>
          <a:bodyPr>
            <a:normAutofit/>
          </a:bodyPr>
          <a:lstStyle/>
          <a:p>
            <a:pPr marL="457200" indent="-457200">
              <a:lnSpc>
                <a:spcPct val="110000"/>
              </a:lnSpc>
              <a:buFont typeface="+mj-lt"/>
              <a:buAutoNum type="arabicPeriod"/>
            </a:pPr>
            <a:r>
              <a:rPr lang="en-US" sz="2400" dirty="0"/>
              <a:t>Retirement Saver’s Credit/Match</a:t>
            </a:r>
          </a:p>
          <a:p>
            <a:pPr lvl="1">
              <a:lnSpc>
                <a:spcPct val="110000"/>
              </a:lnSpc>
            </a:pPr>
            <a:r>
              <a:rPr lang="en-US" dirty="0"/>
              <a:t>Tax Credit (pre-2027) or Match (2027+) for contributions to Plan/IRA</a:t>
            </a:r>
          </a:p>
          <a:p>
            <a:pPr lvl="1">
              <a:lnSpc>
                <a:spcPct val="110000"/>
              </a:lnSpc>
            </a:pPr>
            <a:r>
              <a:rPr lang="en-US" dirty="0"/>
              <a:t>Eligibility: Based upon Adjusted Gross Income (“AGI”), indexed</a:t>
            </a:r>
          </a:p>
          <a:p>
            <a:pPr lvl="1">
              <a:lnSpc>
                <a:spcPct val="110000"/>
              </a:lnSpc>
            </a:pPr>
            <a:r>
              <a:rPr lang="en-US" dirty="0"/>
              <a:t>Amount: Up to $1,000 ($2,000 married), NOT indexed</a:t>
            </a:r>
          </a:p>
          <a:p>
            <a:endParaRPr lang="en-US" sz="2000" dirty="0"/>
          </a:p>
        </p:txBody>
      </p:sp>
      <p:sp>
        <p:nvSpPr>
          <p:cNvPr id="4" name="TextBox 3">
            <a:extLst>
              <a:ext uri="{FF2B5EF4-FFF2-40B4-BE49-F238E27FC236}">
                <a16:creationId xmlns:a16="http://schemas.microsoft.com/office/drawing/2014/main" id="{4945FAF8-E99E-B268-5D40-C4577FFA40C9}"/>
              </a:ext>
            </a:extLst>
          </p:cNvPr>
          <p:cNvSpPr txBox="1"/>
          <p:nvPr/>
        </p:nvSpPr>
        <p:spPr>
          <a:xfrm>
            <a:off x="1287053" y="4314115"/>
            <a:ext cx="8623066" cy="1500860"/>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t>
            </a:r>
            <a:r>
              <a:rPr lang="en-US" sz="2400" dirty="0">
                <a:latin typeface="Myriad Pro" panose="020B0503030403020204"/>
              </a:rPr>
              <a:t>:</a:t>
            </a:r>
          </a:p>
          <a:p>
            <a:pPr marL="342900" indent="-342900">
              <a:lnSpc>
                <a:spcPct val="150000"/>
              </a:lnSpc>
              <a:buFont typeface="Arial" panose="020B0604020202020204" pitchFamily="34" charset="0"/>
              <a:buChar char="•"/>
            </a:pPr>
            <a:r>
              <a:rPr lang="en-US" sz="2400" dirty="0">
                <a:latin typeface="Myriad Pro" panose="020B0503030403020204"/>
              </a:rPr>
              <a:t>Index Match Amounts</a:t>
            </a:r>
          </a:p>
          <a:p>
            <a:pPr marL="342900" indent="-342900">
              <a:lnSpc>
                <a:spcPct val="150000"/>
              </a:lnSpc>
              <a:buFont typeface="Arial" panose="020B0604020202020204" pitchFamily="34" charset="0"/>
              <a:buChar char="•"/>
            </a:pPr>
            <a:r>
              <a:rPr lang="en-US" sz="2400" dirty="0">
                <a:latin typeface="Myriad Pro" panose="020B0503030403020204"/>
              </a:rPr>
              <a:t>Strongly encourage employer communication</a:t>
            </a:r>
          </a:p>
        </p:txBody>
      </p:sp>
      <p:sp>
        <p:nvSpPr>
          <p:cNvPr id="5" name="Slide Number Placeholder 4">
            <a:extLst>
              <a:ext uri="{FF2B5EF4-FFF2-40B4-BE49-F238E27FC236}">
                <a16:creationId xmlns:a16="http://schemas.microsoft.com/office/drawing/2014/main" id="{50D6FA66-8823-0ACE-A7E0-3BFC2C411F53}"/>
              </a:ext>
            </a:extLst>
          </p:cNvPr>
          <p:cNvSpPr>
            <a:spLocks noGrp="1"/>
          </p:cNvSpPr>
          <p:nvPr>
            <p:ph type="sldNum" sz="quarter" idx="12"/>
          </p:nvPr>
        </p:nvSpPr>
        <p:spPr/>
        <p:txBody>
          <a:bodyPr/>
          <a:lstStyle/>
          <a:p>
            <a:fld id="{9E9ACE10-604F-8547-AD7A-E1DB607BAA19}" type="slidenum">
              <a:rPr lang="en-US" smtClean="0"/>
              <a:t>20</a:t>
            </a:fld>
            <a:endParaRPr lang="en-US"/>
          </a:p>
        </p:txBody>
      </p:sp>
    </p:spTree>
    <p:extLst>
      <p:ext uri="{BB962C8B-B14F-4D97-AF65-F5344CB8AC3E}">
        <p14:creationId xmlns:p14="http://schemas.microsoft.com/office/powerpoint/2010/main" val="302708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Policy Change Considerations</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a:xfrm>
            <a:off x="838200" y="1537172"/>
            <a:ext cx="10515600" cy="4351338"/>
          </a:xfrm>
        </p:spPr>
        <p:txBody>
          <a:bodyPr>
            <a:normAutofit/>
          </a:bodyPr>
          <a:lstStyle/>
          <a:p>
            <a:pPr marL="0" indent="0">
              <a:lnSpc>
                <a:spcPct val="110000"/>
              </a:lnSpc>
              <a:buNone/>
            </a:pPr>
            <a:r>
              <a:rPr lang="en-US" sz="2400" dirty="0"/>
              <a:t>2. State Retirement Plans</a:t>
            </a:r>
          </a:p>
          <a:p>
            <a:pPr lvl="1">
              <a:lnSpc>
                <a:spcPct val="110000"/>
              </a:lnSpc>
            </a:pPr>
            <a:r>
              <a:rPr lang="en-US" dirty="0"/>
              <a:t>As of June 30, 2024*: </a:t>
            </a:r>
          </a:p>
          <a:p>
            <a:pPr lvl="2">
              <a:lnSpc>
                <a:spcPct val="110000"/>
              </a:lnSpc>
            </a:pPr>
            <a:r>
              <a:rPr lang="en-US" sz="2400" dirty="0"/>
              <a:t>20 states have enacted savings plans</a:t>
            </a:r>
          </a:p>
          <a:p>
            <a:pPr lvl="2">
              <a:lnSpc>
                <a:spcPct val="110000"/>
              </a:lnSpc>
            </a:pPr>
            <a:r>
              <a:rPr lang="en-US" sz="2400" dirty="0"/>
              <a:t>17 state plans are auto-IRA designs</a:t>
            </a:r>
          </a:p>
          <a:p>
            <a:pPr lvl="1">
              <a:lnSpc>
                <a:spcPct val="110000"/>
              </a:lnSpc>
            </a:pPr>
            <a:r>
              <a:rPr lang="en-US" dirty="0"/>
              <a:t>Details: vary by location </a:t>
            </a:r>
          </a:p>
          <a:p>
            <a:endParaRPr lang="en-US" sz="2000" dirty="0"/>
          </a:p>
        </p:txBody>
      </p:sp>
      <p:sp>
        <p:nvSpPr>
          <p:cNvPr id="4" name="TextBox 3">
            <a:extLst>
              <a:ext uri="{FF2B5EF4-FFF2-40B4-BE49-F238E27FC236}">
                <a16:creationId xmlns:a16="http://schemas.microsoft.com/office/drawing/2014/main" id="{4945FAF8-E99E-B268-5D40-C4577FFA40C9}"/>
              </a:ext>
            </a:extLst>
          </p:cNvPr>
          <p:cNvSpPr txBox="1"/>
          <p:nvPr/>
        </p:nvSpPr>
        <p:spPr>
          <a:xfrm>
            <a:off x="838200" y="4173706"/>
            <a:ext cx="10332308" cy="1500860"/>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t>
            </a:r>
            <a:r>
              <a:rPr lang="en-US" sz="2400" dirty="0">
                <a:latin typeface="Myriad Pro" panose="020B0503030403020204"/>
              </a:rPr>
              <a:t>:</a:t>
            </a:r>
          </a:p>
          <a:p>
            <a:pPr marL="342900" indent="-342900">
              <a:lnSpc>
                <a:spcPct val="150000"/>
              </a:lnSpc>
              <a:buFont typeface="Arial" panose="020B0604020202020204" pitchFamily="34" charset="0"/>
              <a:buChar char="•"/>
            </a:pPr>
            <a:r>
              <a:rPr lang="en-US" sz="2400" dirty="0">
                <a:latin typeface="Myriad Pro" panose="020B0503030403020204"/>
              </a:rPr>
              <a:t>National mandate** </a:t>
            </a:r>
            <a:r>
              <a:rPr lang="en-US" sz="2400" u="sng" dirty="0">
                <a:latin typeface="Myriad Pro" panose="020B0503030403020204"/>
              </a:rPr>
              <a:t>OR</a:t>
            </a:r>
          </a:p>
          <a:p>
            <a:pPr marL="342900" indent="-342900">
              <a:lnSpc>
                <a:spcPct val="150000"/>
              </a:lnSpc>
              <a:buFont typeface="Arial" panose="020B0604020202020204" pitchFamily="34" charset="0"/>
              <a:buChar char="•"/>
            </a:pPr>
            <a:r>
              <a:rPr lang="en-US" sz="2400" dirty="0">
                <a:latin typeface="Myriad Pro" panose="020B0503030403020204"/>
              </a:rPr>
              <a:t>Encourage cross-state cooperation (e.g., Colorado + 3 states)</a:t>
            </a:r>
          </a:p>
        </p:txBody>
      </p:sp>
      <p:sp>
        <p:nvSpPr>
          <p:cNvPr id="5" name="Rectangle 1">
            <a:extLst>
              <a:ext uri="{FF2B5EF4-FFF2-40B4-BE49-F238E27FC236}">
                <a16:creationId xmlns:a16="http://schemas.microsoft.com/office/drawing/2014/main" id="{9464B30B-5881-A2BC-508D-5CC3EBEC5F29}"/>
              </a:ext>
            </a:extLst>
          </p:cNvPr>
          <p:cNvSpPr>
            <a:spLocks noChangeArrowheads="1"/>
          </p:cNvSpPr>
          <p:nvPr/>
        </p:nvSpPr>
        <p:spPr bwMode="auto">
          <a:xfrm>
            <a:off x="0"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0F6DC58-0F7F-62A5-A64E-115345364B02}"/>
              </a:ext>
            </a:extLst>
          </p:cNvPr>
          <p:cNvSpPr txBox="1"/>
          <p:nvPr/>
        </p:nvSpPr>
        <p:spPr>
          <a:xfrm>
            <a:off x="838200" y="5891755"/>
            <a:ext cx="9701463" cy="646331"/>
          </a:xfrm>
          <a:prstGeom prst="rect">
            <a:avLst/>
          </a:prstGeom>
          <a:noFill/>
        </p:spPr>
        <p:txBody>
          <a:bodyPr wrap="square" rtlCol="0">
            <a:spAutoFit/>
          </a:bodyPr>
          <a:lstStyle/>
          <a:p>
            <a:r>
              <a:rPr lang="en-US" sz="1200" dirty="0">
                <a:latin typeface="Myriad Pro" panose="020B0503030403020204"/>
              </a:rPr>
              <a:t>*Source: </a:t>
            </a:r>
            <a:r>
              <a:rPr lang="en-US" sz="1200" kern="100" dirty="0">
                <a:effectLst/>
                <a:latin typeface="Myriad Pro" panose="020B0503030403020204"/>
                <a:ea typeface="Aptos" panose="020B0004020202020204" pitchFamily="34" charset="0"/>
                <a:cs typeface="Times New Roman" panose="02020603050405020304" pitchFamily="18" charset="0"/>
              </a:rPr>
              <a:t>Georgetown University Center for Retirement Initiatives, “</a:t>
            </a:r>
            <a:r>
              <a:rPr lang="en-US" sz="1200" u="sng" kern="100" dirty="0">
                <a:solidFill>
                  <a:srgbClr val="467886"/>
                </a:solidFill>
                <a:effectLst/>
                <a:latin typeface="Myriad Pro" panose="020B0503030403020204"/>
                <a:ea typeface="Aptos" panose="020B0004020202020204" pitchFamily="34" charset="0"/>
                <a:cs typeface="Times New Roman" panose="02020603050405020304" pitchFamily="18" charset="0"/>
                <a:hlinkClick r:id="rId3"/>
              </a:rPr>
              <a:t>State Programs 2024</a:t>
            </a:r>
            <a:r>
              <a:rPr lang="en-US" sz="1200" kern="100" dirty="0">
                <a:effectLst/>
                <a:latin typeface="Myriad Pro" panose="020B0503030403020204"/>
                <a:ea typeface="Aptos" panose="020B0004020202020204" pitchFamily="34" charset="0"/>
                <a:cs typeface="Times New Roman" panose="02020603050405020304" pitchFamily="18" charset="0"/>
              </a:rPr>
              <a:t>.”</a:t>
            </a:r>
          </a:p>
          <a:p>
            <a:r>
              <a:rPr lang="en-US" sz="1200" i="1" kern="100" dirty="0">
                <a:latin typeface="Myriad Pro" panose="020B0503030403020204"/>
                <a:ea typeface="Aptos" panose="020B0004020202020204" pitchFamily="34" charset="0"/>
                <a:cs typeface="Times New Roman" panose="02020603050405020304" pitchFamily="18" charset="0"/>
              </a:rPr>
              <a:t>** </a:t>
            </a:r>
            <a:r>
              <a:rPr lang="en-US" sz="1200" i="1" dirty="0"/>
              <a:t>The Automatic IRA Act of 2024</a:t>
            </a:r>
            <a:r>
              <a:rPr lang="en-US" sz="1200" dirty="0"/>
              <a:t>, proposed by Representative Richard Neal </a:t>
            </a:r>
            <a:endParaRPr lang="en-US" sz="1200" kern="100" dirty="0">
              <a:effectLst/>
              <a:latin typeface="Myriad Pro" panose="020B0503030403020204"/>
              <a:ea typeface="Aptos" panose="020B0004020202020204" pitchFamily="34" charset="0"/>
              <a:cs typeface="Times New Roman" panose="02020603050405020304" pitchFamily="18" charset="0"/>
            </a:endParaRPr>
          </a:p>
          <a:p>
            <a:endParaRPr lang="en-US" sz="1200" dirty="0"/>
          </a:p>
        </p:txBody>
      </p:sp>
      <p:sp>
        <p:nvSpPr>
          <p:cNvPr id="7" name="Slide Number Placeholder 6">
            <a:extLst>
              <a:ext uri="{FF2B5EF4-FFF2-40B4-BE49-F238E27FC236}">
                <a16:creationId xmlns:a16="http://schemas.microsoft.com/office/drawing/2014/main" id="{A7D836B4-9359-CC56-F739-1F3B87B829CD}"/>
              </a:ext>
            </a:extLst>
          </p:cNvPr>
          <p:cNvSpPr>
            <a:spLocks noGrp="1"/>
          </p:cNvSpPr>
          <p:nvPr>
            <p:ph type="sldNum" sz="quarter" idx="12"/>
          </p:nvPr>
        </p:nvSpPr>
        <p:spPr/>
        <p:txBody>
          <a:bodyPr/>
          <a:lstStyle/>
          <a:p>
            <a:fld id="{9E9ACE10-604F-8547-AD7A-E1DB607BAA19}" type="slidenum">
              <a:rPr lang="en-US" smtClean="0"/>
              <a:t>21</a:t>
            </a:fld>
            <a:endParaRPr lang="en-US"/>
          </a:p>
        </p:txBody>
      </p:sp>
    </p:spTree>
    <p:extLst>
      <p:ext uri="{BB962C8B-B14F-4D97-AF65-F5344CB8AC3E}">
        <p14:creationId xmlns:p14="http://schemas.microsoft.com/office/powerpoint/2010/main" val="82557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Policy Change Considerations</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p:txBody>
          <a:bodyPr>
            <a:normAutofit/>
          </a:bodyPr>
          <a:lstStyle/>
          <a:p>
            <a:pPr marL="457200" indent="-457200">
              <a:lnSpc>
                <a:spcPct val="110000"/>
              </a:lnSpc>
              <a:buAutoNum type="arabicPeriod" startAt="3"/>
            </a:pPr>
            <a:r>
              <a:rPr lang="en-US" sz="2400" dirty="0"/>
              <a:t>Extension of Matching Contributions </a:t>
            </a:r>
          </a:p>
          <a:p>
            <a:pPr lvl="1">
              <a:lnSpc>
                <a:spcPct val="110000"/>
              </a:lnSpc>
            </a:pPr>
            <a:r>
              <a:rPr lang="en-US" dirty="0"/>
              <a:t>SECURE 2.0: Allows match on Emergency Savings and Student Loan Payments   </a:t>
            </a:r>
          </a:p>
        </p:txBody>
      </p:sp>
      <p:sp>
        <p:nvSpPr>
          <p:cNvPr id="4" name="TextBox 3">
            <a:extLst>
              <a:ext uri="{FF2B5EF4-FFF2-40B4-BE49-F238E27FC236}">
                <a16:creationId xmlns:a16="http://schemas.microsoft.com/office/drawing/2014/main" id="{4945FAF8-E99E-B268-5D40-C4577FFA40C9}"/>
              </a:ext>
            </a:extLst>
          </p:cNvPr>
          <p:cNvSpPr txBox="1"/>
          <p:nvPr/>
        </p:nvSpPr>
        <p:spPr>
          <a:xfrm>
            <a:off x="1350394" y="3355001"/>
            <a:ext cx="9063791" cy="461665"/>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a:t>
            </a:r>
            <a:r>
              <a:rPr lang="en-US" sz="2400" dirty="0">
                <a:latin typeface="Myriad Pro" panose="020B0503030403020204"/>
              </a:rPr>
              <a:t>: Permit match contributions for other savings </a:t>
            </a:r>
          </a:p>
        </p:txBody>
      </p:sp>
      <p:sp>
        <p:nvSpPr>
          <p:cNvPr id="6" name="Slide Number Placeholder 5">
            <a:extLst>
              <a:ext uri="{FF2B5EF4-FFF2-40B4-BE49-F238E27FC236}">
                <a16:creationId xmlns:a16="http://schemas.microsoft.com/office/drawing/2014/main" id="{086B8FAF-BE3C-951D-690F-98EF85EB3CF7}"/>
              </a:ext>
            </a:extLst>
          </p:cNvPr>
          <p:cNvSpPr>
            <a:spLocks noGrp="1"/>
          </p:cNvSpPr>
          <p:nvPr>
            <p:ph type="sldNum" sz="quarter" idx="12"/>
          </p:nvPr>
        </p:nvSpPr>
        <p:spPr/>
        <p:txBody>
          <a:bodyPr/>
          <a:lstStyle/>
          <a:p>
            <a:fld id="{9E9ACE10-604F-8547-AD7A-E1DB607BAA19}" type="slidenum">
              <a:rPr lang="en-US" smtClean="0"/>
              <a:t>22</a:t>
            </a:fld>
            <a:endParaRPr lang="en-US"/>
          </a:p>
        </p:txBody>
      </p:sp>
    </p:spTree>
    <p:extLst>
      <p:ext uri="{BB962C8B-B14F-4D97-AF65-F5344CB8AC3E}">
        <p14:creationId xmlns:p14="http://schemas.microsoft.com/office/powerpoint/2010/main" val="357991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1B30-E260-4105-3EC9-A924C9B0F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E51B-192A-9080-0EB6-B9A5F79AFB94}"/>
              </a:ext>
            </a:extLst>
          </p:cNvPr>
          <p:cNvSpPr>
            <a:spLocks noGrp="1"/>
          </p:cNvSpPr>
          <p:nvPr>
            <p:ph type="title"/>
          </p:nvPr>
        </p:nvSpPr>
        <p:spPr/>
        <p:txBody>
          <a:bodyPr/>
          <a:lstStyle/>
          <a:p>
            <a:r>
              <a:rPr lang="en-US" b="1" dirty="0"/>
              <a:t>Policy Change Considerations</a:t>
            </a:r>
          </a:p>
        </p:txBody>
      </p:sp>
      <p:sp>
        <p:nvSpPr>
          <p:cNvPr id="8" name="TextBox 7">
            <a:extLst>
              <a:ext uri="{FF2B5EF4-FFF2-40B4-BE49-F238E27FC236}">
                <a16:creationId xmlns:a16="http://schemas.microsoft.com/office/drawing/2014/main" id="{20DF91F2-6FF9-F135-9377-55D1487C3280}"/>
              </a:ext>
            </a:extLst>
          </p:cNvPr>
          <p:cNvSpPr txBox="1"/>
          <p:nvPr/>
        </p:nvSpPr>
        <p:spPr>
          <a:xfrm>
            <a:off x="838200" y="1554328"/>
            <a:ext cx="10319426" cy="478272"/>
          </a:xfrm>
          <a:prstGeom prst="rect">
            <a:avLst/>
          </a:prstGeom>
          <a:noFill/>
        </p:spPr>
        <p:txBody>
          <a:bodyPr wrap="square">
            <a:spAutoFit/>
          </a:bodyPr>
          <a:lstStyle/>
          <a:p>
            <a:pPr>
              <a:lnSpc>
                <a:spcPct val="110000"/>
              </a:lnSpc>
            </a:pPr>
            <a:r>
              <a:rPr lang="en-US" sz="2400" dirty="0"/>
              <a:t>4. </a:t>
            </a:r>
            <a:r>
              <a:rPr lang="en-US" sz="2400" dirty="0">
                <a:latin typeface="Myriad Pro" panose="020B0503030403020204"/>
              </a:rPr>
              <a:t>Enhancement of Auto-enrollment Options </a:t>
            </a:r>
          </a:p>
        </p:txBody>
      </p:sp>
      <p:sp>
        <p:nvSpPr>
          <p:cNvPr id="9" name="TextBox 8">
            <a:extLst>
              <a:ext uri="{FF2B5EF4-FFF2-40B4-BE49-F238E27FC236}">
                <a16:creationId xmlns:a16="http://schemas.microsoft.com/office/drawing/2014/main" id="{1255E059-0CC0-95A8-479F-959F0D152B6A}"/>
              </a:ext>
            </a:extLst>
          </p:cNvPr>
          <p:cNvSpPr txBox="1"/>
          <p:nvPr/>
        </p:nvSpPr>
        <p:spPr>
          <a:xfrm>
            <a:off x="1449247" y="2244450"/>
            <a:ext cx="9063791" cy="830997"/>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a:t>
            </a:r>
            <a:r>
              <a:rPr lang="en-US" sz="2400" dirty="0">
                <a:latin typeface="Myriad Pro" panose="020B0503030403020204"/>
              </a:rPr>
              <a:t>: Other auto-enrollment options (e.g., safe harbor re-enrollment every 3 years*)</a:t>
            </a:r>
          </a:p>
        </p:txBody>
      </p:sp>
      <p:sp>
        <p:nvSpPr>
          <p:cNvPr id="5" name="TextBox 4">
            <a:extLst>
              <a:ext uri="{FF2B5EF4-FFF2-40B4-BE49-F238E27FC236}">
                <a16:creationId xmlns:a16="http://schemas.microsoft.com/office/drawing/2014/main" id="{44045B96-0FB6-C81D-41F2-114304FC32FF}"/>
              </a:ext>
            </a:extLst>
          </p:cNvPr>
          <p:cNvSpPr txBox="1"/>
          <p:nvPr/>
        </p:nvSpPr>
        <p:spPr>
          <a:xfrm>
            <a:off x="838200" y="5982323"/>
            <a:ext cx="8240617" cy="276999"/>
          </a:xfrm>
          <a:prstGeom prst="rect">
            <a:avLst/>
          </a:prstGeom>
          <a:noFill/>
        </p:spPr>
        <p:txBody>
          <a:bodyPr wrap="square" rtlCol="0">
            <a:spAutoFit/>
          </a:bodyPr>
          <a:lstStyle/>
          <a:p>
            <a:r>
              <a:rPr lang="en-US" sz="1200" i="1" dirty="0">
                <a:latin typeface="Calibri" panose="020F0502020204030204" pitchFamily="34" charset="0"/>
                <a:ea typeface="Calibri" panose="020F0502020204030204" pitchFamily="34" charset="0"/>
              </a:rPr>
              <a:t>*Auto Reenroll Act of 2023</a:t>
            </a:r>
            <a:r>
              <a:rPr lang="en-US" sz="1200" dirty="0">
                <a:latin typeface="Calibri" panose="020F0502020204030204" pitchFamily="34" charset="0"/>
                <a:ea typeface="Calibri" panose="020F0502020204030204" pitchFamily="34" charset="0"/>
              </a:rPr>
              <a:t> proposed by Senators Kaine and Cassidy</a:t>
            </a:r>
            <a:endParaRPr lang="en-US" sz="1200" dirty="0"/>
          </a:p>
        </p:txBody>
      </p:sp>
      <p:sp>
        <p:nvSpPr>
          <p:cNvPr id="6" name="Slide Number Placeholder 5">
            <a:extLst>
              <a:ext uri="{FF2B5EF4-FFF2-40B4-BE49-F238E27FC236}">
                <a16:creationId xmlns:a16="http://schemas.microsoft.com/office/drawing/2014/main" id="{6333A88E-C5A9-CA5B-015A-396BC1A38A2C}"/>
              </a:ext>
            </a:extLst>
          </p:cNvPr>
          <p:cNvSpPr>
            <a:spLocks noGrp="1"/>
          </p:cNvSpPr>
          <p:nvPr>
            <p:ph type="sldNum" sz="quarter" idx="12"/>
          </p:nvPr>
        </p:nvSpPr>
        <p:spPr/>
        <p:txBody>
          <a:bodyPr/>
          <a:lstStyle/>
          <a:p>
            <a:fld id="{9E9ACE10-604F-8547-AD7A-E1DB607BAA19}" type="slidenum">
              <a:rPr lang="en-US" smtClean="0"/>
              <a:t>23</a:t>
            </a:fld>
            <a:endParaRPr lang="en-US"/>
          </a:p>
        </p:txBody>
      </p:sp>
    </p:spTree>
    <p:extLst>
      <p:ext uri="{BB962C8B-B14F-4D97-AF65-F5344CB8AC3E}">
        <p14:creationId xmlns:p14="http://schemas.microsoft.com/office/powerpoint/2010/main" val="3452097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Policy Change Considerations</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a:xfrm>
            <a:off x="838200" y="1530429"/>
            <a:ext cx="10515600" cy="4351338"/>
          </a:xfrm>
        </p:spPr>
        <p:txBody>
          <a:bodyPr>
            <a:normAutofit/>
          </a:bodyPr>
          <a:lstStyle/>
          <a:p>
            <a:pPr marL="0" indent="0">
              <a:lnSpc>
                <a:spcPct val="110000"/>
              </a:lnSpc>
              <a:buNone/>
            </a:pPr>
            <a:r>
              <a:rPr lang="en-US" sz="2400" dirty="0"/>
              <a:t>5.   Spousal Protections </a:t>
            </a:r>
          </a:p>
          <a:p>
            <a:pPr lvl="1">
              <a:lnSpc>
                <a:spcPct val="110000"/>
              </a:lnSpc>
            </a:pPr>
            <a:r>
              <a:rPr lang="en-US" dirty="0"/>
              <a:t>Example: Spousal Consent requirements</a:t>
            </a:r>
          </a:p>
        </p:txBody>
      </p:sp>
      <p:sp>
        <p:nvSpPr>
          <p:cNvPr id="4" name="TextBox 3">
            <a:extLst>
              <a:ext uri="{FF2B5EF4-FFF2-40B4-BE49-F238E27FC236}">
                <a16:creationId xmlns:a16="http://schemas.microsoft.com/office/drawing/2014/main" id="{4945FAF8-E99E-B268-5D40-C4577FFA40C9}"/>
              </a:ext>
            </a:extLst>
          </p:cNvPr>
          <p:cNvSpPr txBox="1"/>
          <p:nvPr/>
        </p:nvSpPr>
        <p:spPr>
          <a:xfrm>
            <a:off x="1351972" y="4358399"/>
            <a:ext cx="9063791" cy="946862"/>
          </a:xfrm>
          <a:prstGeom prst="rect">
            <a:avLst/>
          </a:prstGeom>
          <a:noFill/>
          <a:ln w="25400">
            <a:solidFill>
              <a:schemeClr val="accent1"/>
            </a:solidFill>
          </a:ln>
        </p:spPr>
        <p:txBody>
          <a:bodyPr wrap="square" rtlCol="0">
            <a:spAutoFit/>
          </a:bodyPr>
          <a:lstStyle/>
          <a:p>
            <a:r>
              <a:rPr lang="en-US" sz="2400" u="sng" dirty="0">
                <a:solidFill>
                  <a:srgbClr val="4879B4"/>
                </a:solidFill>
                <a:latin typeface="Myriad Pro" panose="020B0503030403020204"/>
              </a:rPr>
              <a:t>Considerations</a:t>
            </a:r>
            <a:r>
              <a:rPr lang="en-US" sz="2400" dirty="0">
                <a:latin typeface="Myriad Pro" panose="020B0503030403020204"/>
              </a:rPr>
              <a:t>:</a:t>
            </a:r>
          </a:p>
          <a:p>
            <a:pPr marL="342900" indent="-342900">
              <a:lnSpc>
                <a:spcPct val="150000"/>
              </a:lnSpc>
              <a:buFont typeface="Arial" panose="020B0604020202020204" pitchFamily="34" charset="0"/>
              <a:buChar char="•"/>
            </a:pPr>
            <a:r>
              <a:rPr lang="en-US" sz="2400" dirty="0">
                <a:latin typeface="Myriad Pro" panose="020B0503030403020204"/>
              </a:rPr>
              <a:t>Require spousal consent for all DC Plans and IRAs</a:t>
            </a:r>
          </a:p>
        </p:txBody>
      </p:sp>
      <p:graphicFrame>
        <p:nvGraphicFramePr>
          <p:cNvPr id="5" name="Table 4">
            <a:extLst>
              <a:ext uri="{FF2B5EF4-FFF2-40B4-BE49-F238E27FC236}">
                <a16:creationId xmlns:a16="http://schemas.microsoft.com/office/drawing/2014/main" id="{7AC5B1DF-F972-4739-68C2-C2CD52E4B4DA}"/>
              </a:ext>
            </a:extLst>
          </p:cNvPr>
          <p:cNvGraphicFramePr>
            <a:graphicFrameLocks noGrp="1"/>
          </p:cNvGraphicFramePr>
          <p:nvPr>
            <p:extLst>
              <p:ext uri="{D42A27DB-BD31-4B8C-83A1-F6EECF244321}">
                <p14:modId xmlns:p14="http://schemas.microsoft.com/office/powerpoint/2010/main" val="381440182"/>
              </p:ext>
            </p:extLst>
          </p:nvPr>
        </p:nvGraphicFramePr>
        <p:xfrm>
          <a:off x="1351972" y="2421610"/>
          <a:ext cx="9063790" cy="1524000"/>
        </p:xfrm>
        <a:graphic>
          <a:graphicData uri="http://schemas.openxmlformats.org/drawingml/2006/table">
            <a:tbl>
              <a:tblPr firstRow="1" firstCol="1" bandRow="1">
                <a:tableStyleId>{5C22544A-7EE6-4342-B048-85BDC9FD1C3A}</a:tableStyleId>
              </a:tblPr>
              <a:tblGrid>
                <a:gridCol w="2265463">
                  <a:extLst>
                    <a:ext uri="{9D8B030D-6E8A-4147-A177-3AD203B41FA5}">
                      <a16:colId xmlns:a16="http://schemas.microsoft.com/office/drawing/2014/main" val="3136125740"/>
                    </a:ext>
                  </a:extLst>
                </a:gridCol>
                <a:gridCol w="2841117">
                  <a:extLst>
                    <a:ext uri="{9D8B030D-6E8A-4147-A177-3AD203B41FA5}">
                      <a16:colId xmlns:a16="http://schemas.microsoft.com/office/drawing/2014/main" val="970374042"/>
                    </a:ext>
                  </a:extLst>
                </a:gridCol>
                <a:gridCol w="1963553">
                  <a:extLst>
                    <a:ext uri="{9D8B030D-6E8A-4147-A177-3AD203B41FA5}">
                      <a16:colId xmlns:a16="http://schemas.microsoft.com/office/drawing/2014/main" val="3022238878"/>
                    </a:ext>
                  </a:extLst>
                </a:gridCol>
                <a:gridCol w="1993657">
                  <a:extLst>
                    <a:ext uri="{9D8B030D-6E8A-4147-A177-3AD203B41FA5}">
                      <a16:colId xmlns:a16="http://schemas.microsoft.com/office/drawing/2014/main" val="1484514098"/>
                    </a:ext>
                  </a:extLst>
                </a:gridCol>
              </a:tblGrid>
              <a:tr h="0">
                <a:tc>
                  <a:txBody>
                    <a:bodyPr/>
                    <a:lstStyle/>
                    <a:p>
                      <a:pPr marL="0" marR="0"/>
                      <a:r>
                        <a:rPr lang="en-US" sz="2000" kern="100" dirty="0">
                          <a:effectLst/>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kern="100" dirty="0">
                          <a:effectLst/>
                        </a:rPr>
                        <a:t>DB Plan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kern="100" dirty="0">
                          <a:effectLst/>
                        </a:rPr>
                        <a:t>DC Plan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kern="100" dirty="0">
                          <a:effectLst/>
                        </a:rPr>
                        <a:t>IRA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345171"/>
                  </a:ext>
                </a:extLst>
              </a:tr>
              <a:tr h="0">
                <a:tc>
                  <a:txBody>
                    <a:bodyPr/>
                    <a:lstStyle/>
                    <a:p>
                      <a:pPr marL="0" marR="0"/>
                      <a:r>
                        <a:rPr lang="en-US" sz="2000" kern="100" dirty="0">
                          <a:effectLst/>
                        </a:rPr>
                        <a:t>Distribution/Loan/ Rollover to IRA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r>
                        <a:rPr lang="en-US" sz="2000" kern="100" dirty="0">
                          <a:effectLst/>
                        </a:rPr>
                        <a:t>Spousal consent required for any payout other than Qualified Joint and Survivor Annuity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r>
                        <a:rPr lang="en-US" sz="2000" kern="100" dirty="0">
                          <a:effectLst/>
                        </a:rPr>
                        <a:t>No required spousal consent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r>
                        <a:rPr lang="en-US" sz="2000" kern="100" dirty="0">
                          <a:effectLst/>
                        </a:rPr>
                        <a:t>No required spousal consent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470534"/>
                  </a:ext>
                </a:extLst>
              </a:tr>
            </a:tbl>
          </a:graphicData>
        </a:graphic>
      </p:graphicFrame>
      <p:sp>
        <p:nvSpPr>
          <p:cNvPr id="6" name="Slide Number Placeholder 5">
            <a:extLst>
              <a:ext uri="{FF2B5EF4-FFF2-40B4-BE49-F238E27FC236}">
                <a16:creationId xmlns:a16="http://schemas.microsoft.com/office/drawing/2014/main" id="{D9815A3B-97FD-231E-F0B3-9D7F4952C805}"/>
              </a:ext>
            </a:extLst>
          </p:cNvPr>
          <p:cNvSpPr>
            <a:spLocks noGrp="1"/>
          </p:cNvSpPr>
          <p:nvPr>
            <p:ph type="sldNum" sz="quarter" idx="12"/>
          </p:nvPr>
        </p:nvSpPr>
        <p:spPr/>
        <p:txBody>
          <a:bodyPr/>
          <a:lstStyle/>
          <a:p>
            <a:fld id="{9E9ACE10-604F-8547-AD7A-E1DB607BAA19}" type="slidenum">
              <a:rPr lang="en-US" smtClean="0"/>
              <a:t>24</a:t>
            </a:fld>
            <a:endParaRPr lang="en-US"/>
          </a:p>
        </p:txBody>
      </p:sp>
    </p:spTree>
    <p:extLst>
      <p:ext uri="{BB962C8B-B14F-4D97-AF65-F5344CB8AC3E}">
        <p14:creationId xmlns:p14="http://schemas.microsoft.com/office/powerpoint/2010/main" val="390620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Possible Further Analysis/Research</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p:txBody>
          <a:bodyPr>
            <a:normAutofit/>
          </a:bodyPr>
          <a:lstStyle/>
          <a:p>
            <a:pPr marL="457200" indent="-457200">
              <a:lnSpc>
                <a:spcPct val="200000"/>
              </a:lnSpc>
              <a:buAutoNum type="arabicPeriod"/>
            </a:pPr>
            <a:r>
              <a:rPr lang="en-US" sz="2400" dirty="0"/>
              <a:t>Retirement income planning tools—what is effective?</a:t>
            </a:r>
          </a:p>
          <a:p>
            <a:pPr marL="457200" indent="-457200">
              <a:lnSpc>
                <a:spcPct val="200000"/>
              </a:lnSpc>
              <a:buAutoNum type="arabicPeriod"/>
            </a:pPr>
            <a:r>
              <a:rPr lang="en-US" sz="2400" dirty="0"/>
              <a:t>Reasons behind gender and racial differences seen in Observed Data  </a:t>
            </a:r>
            <a:endParaRPr lang="en-US" sz="2000" dirty="0"/>
          </a:p>
        </p:txBody>
      </p:sp>
      <p:sp>
        <p:nvSpPr>
          <p:cNvPr id="4" name="Slide Number Placeholder 3">
            <a:extLst>
              <a:ext uri="{FF2B5EF4-FFF2-40B4-BE49-F238E27FC236}">
                <a16:creationId xmlns:a16="http://schemas.microsoft.com/office/drawing/2014/main" id="{21B9AEB5-0CC0-7D3B-689A-F9D95D3D0B00}"/>
              </a:ext>
            </a:extLst>
          </p:cNvPr>
          <p:cNvSpPr>
            <a:spLocks noGrp="1"/>
          </p:cNvSpPr>
          <p:nvPr>
            <p:ph type="sldNum" sz="quarter" idx="12"/>
          </p:nvPr>
        </p:nvSpPr>
        <p:spPr/>
        <p:txBody>
          <a:bodyPr/>
          <a:lstStyle/>
          <a:p>
            <a:fld id="{9E9ACE10-604F-8547-AD7A-E1DB607BAA19}" type="slidenum">
              <a:rPr lang="en-US" smtClean="0"/>
              <a:t>25</a:t>
            </a:fld>
            <a:endParaRPr lang="en-US"/>
          </a:p>
        </p:txBody>
      </p:sp>
    </p:spTree>
    <p:extLst>
      <p:ext uri="{BB962C8B-B14F-4D97-AF65-F5344CB8AC3E}">
        <p14:creationId xmlns:p14="http://schemas.microsoft.com/office/powerpoint/2010/main" val="150487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AD80-43EA-C882-5E3A-7498A58BBEC8}"/>
              </a:ext>
            </a:extLst>
          </p:cNvPr>
          <p:cNvSpPr>
            <a:spLocks noGrp="1"/>
          </p:cNvSpPr>
          <p:nvPr>
            <p:ph type="title"/>
          </p:nvPr>
        </p:nvSpPr>
        <p:spPr>
          <a:xfrm>
            <a:off x="4458732" y="2589341"/>
            <a:ext cx="3029464" cy="1325563"/>
          </a:xfrm>
        </p:spPr>
        <p:txBody>
          <a:bodyPr/>
          <a:lstStyle/>
          <a:p>
            <a:r>
              <a:rPr lang="en-US" b="1" dirty="0"/>
              <a:t>Questions?</a:t>
            </a:r>
          </a:p>
        </p:txBody>
      </p:sp>
      <p:sp>
        <p:nvSpPr>
          <p:cNvPr id="3" name="Slide Number Placeholder 2">
            <a:extLst>
              <a:ext uri="{FF2B5EF4-FFF2-40B4-BE49-F238E27FC236}">
                <a16:creationId xmlns:a16="http://schemas.microsoft.com/office/drawing/2014/main" id="{AEAD10C8-0EEF-10E8-ECA1-7E731E94C4F0}"/>
              </a:ext>
            </a:extLst>
          </p:cNvPr>
          <p:cNvSpPr>
            <a:spLocks noGrp="1"/>
          </p:cNvSpPr>
          <p:nvPr>
            <p:ph type="sldNum" sz="quarter" idx="12"/>
          </p:nvPr>
        </p:nvSpPr>
        <p:spPr/>
        <p:txBody>
          <a:bodyPr/>
          <a:lstStyle/>
          <a:p>
            <a:fld id="{9E9ACE10-604F-8547-AD7A-E1DB607BAA19}" type="slidenum">
              <a:rPr lang="en-US" smtClean="0"/>
              <a:t>26</a:t>
            </a:fld>
            <a:endParaRPr lang="en-US"/>
          </a:p>
        </p:txBody>
      </p:sp>
    </p:spTree>
    <p:extLst>
      <p:ext uri="{BB962C8B-B14F-4D97-AF65-F5344CB8AC3E}">
        <p14:creationId xmlns:p14="http://schemas.microsoft.com/office/powerpoint/2010/main" val="62681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FABC-32BF-4F51-369E-9684AE78A19C}"/>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5A399068-4C89-D1C9-F6E2-46A856DA760A}"/>
              </a:ext>
            </a:extLst>
          </p:cNvPr>
          <p:cNvSpPr>
            <a:spLocks noGrp="1"/>
          </p:cNvSpPr>
          <p:nvPr>
            <p:ph idx="1"/>
          </p:nvPr>
        </p:nvSpPr>
        <p:spPr>
          <a:xfrm>
            <a:off x="838200" y="2755728"/>
            <a:ext cx="10515600" cy="1680347"/>
          </a:xfrm>
        </p:spPr>
        <p:txBody>
          <a:bodyPr>
            <a:normAutofit/>
          </a:bodyPr>
          <a:lstStyle/>
          <a:p>
            <a:pPr marL="0" indent="0" algn="ctr">
              <a:buNone/>
            </a:pPr>
            <a:br>
              <a:rPr lang="en-US" sz="2000" dirty="0"/>
            </a:br>
            <a:r>
              <a:rPr lang="en-US" sz="2000" dirty="0"/>
              <a:t>For more information, please contact</a:t>
            </a:r>
          </a:p>
          <a:p>
            <a:pPr marL="0" indent="0" algn="ctr">
              <a:buNone/>
            </a:pPr>
            <a:r>
              <a:rPr lang="en-US" sz="2000" b="1" dirty="0"/>
              <a:t>William Applegate, Retirement Policy </a:t>
            </a:r>
            <a:r>
              <a:rPr lang="en-US" sz="2000" b="1"/>
              <a:t>Project Manager</a:t>
            </a:r>
            <a:endParaRPr lang="en-US" sz="2000" b="1" dirty="0"/>
          </a:p>
          <a:p>
            <a:pPr marL="0" indent="0" algn="ctr">
              <a:buNone/>
            </a:pPr>
            <a:r>
              <a:rPr lang="en-US" sz="2000" dirty="0">
                <a:hlinkClick r:id="rId3"/>
              </a:rPr>
              <a:t>Applegate@actuary.org</a:t>
            </a:r>
            <a:r>
              <a:rPr lang="en-US" sz="2000" dirty="0"/>
              <a:t> </a:t>
            </a:r>
          </a:p>
          <a:p>
            <a:pPr marL="0" indent="0" algn="ctr">
              <a:buNone/>
            </a:pPr>
            <a:endParaRPr lang="en-US" sz="2000" dirty="0"/>
          </a:p>
        </p:txBody>
      </p:sp>
      <p:sp>
        <p:nvSpPr>
          <p:cNvPr id="4" name="Slide Number Placeholder 3">
            <a:extLst>
              <a:ext uri="{FF2B5EF4-FFF2-40B4-BE49-F238E27FC236}">
                <a16:creationId xmlns:a16="http://schemas.microsoft.com/office/drawing/2014/main" id="{DB1DABBB-402E-3726-E876-6899BB16194B}"/>
              </a:ext>
            </a:extLst>
          </p:cNvPr>
          <p:cNvSpPr>
            <a:spLocks noGrp="1"/>
          </p:cNvSpPr>
          <p:nvPr>
            <p:ph type="sldNum" sz="quarter" idx="12"/>
          </p:nvPr>
        </p:nvSpPr>
        <p:spPr/>
        <p:txBody>
          <a:bodyPr/>
          <a:lstStyle/>
          <a:p>
            <a:fld id="{9E9ACE10-604F-8547-AD7A-E1DB607BAA19}" type="slidenum">
              <a:rPr lang="en-US" smtClean="0"/>
              <a:t>27</a:t>
            </a:fld>
            <a:endParaRPr lang="en-US"/>
          </a:p>
        </p:txBody>
      </p:sp>
    </p:spTree>
    <p:extLst>
      <p:ext uri="{BB962C8B-B14F-4D97-AF65-F5344CB8AC3E}">
        <p14:creationId xmlns:p14="http://schemas.microsoft.com/office/powerpoint/2010/main" val="13122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7DCE-49D8-8AFB-BFD5-090860F126ED}"/>
              </a:ext>
            </a:extLst>
          </p:cNvPr>
          <p:cNvSpPr>
            <a:spLocks noGrp="1"/>
          </p:cNvSpPr>
          <p:nvPr>
            <p:ph type="title"/>
          </p:nvPr>
        </p:nvSpPr>
        <p:spPr/>
        <p:txBody>
          <a:bodyPr/>
          <a:lstStyle/>
          <a:p>
            <a:r>
              <a:rPr lang="en-US" b="1" dirty="0"/>
              <a:t>Presenters</a:t>
            </a:r>
          </a:p>
        </p:txBody>
      </p:sp>
      <p:sp>
        <p:nvSpPr>
          <p:cNvPr id="3" name="Content Placeholder 2">
            <a:extLst>
              <a:ext uri="{FF2B5EF4-FFF2-40B4-BE49-F238E27FC236}">
                <a16:creationId xmlns:a16="http://schemas.microsoft.com/office/drawing/2014/main" id="{F94DECB0-8F79-1E16-AFD1-FC56E6B5DA1F}"/>
              </a:ext>
            </a:extLst>
          </p:cNvPr>
          <p:cNvSpPr>
            <a:spLocks noGrp="1"/>
          </p:cNvSpPr>
          <p:nvPr>
            <p:ph idx="1"/>
          </p:nvPr>
        </p:nvSpPr>
        <p:spPr>
          <a:xfrm>
            <a:off x="838200" y="2519191"/>
            <a:ext cx="10515600" cy="2176377"/>
          </a:xfrm>
        </p:spPr>
        <p:txBody>
          <a:bodyPr>
            <a:normAutofit fontScale="85000" lnSpcReduction="20000"/>
          </a:bodyPr>
          <a:lstStyle/>
          <a:p>
            <a:pPr marL="0" indent="0">
              <a:buNone/>
            </a:pPr>
            <a:r>
              <a:rPr lang="en-US" sz="2400" dirty="0"/>
              <a:t>Claire Wolkoff, MAAA, FSA</a:t>
            </a:r>
          </a:p>
          <a:p>
            <a:pPr marL="0" indent="0">
              <a:lnSpc>
                <a:spcPct val="120000"/>
              </a:lnSpc>
              <a:buNone/>
            </a:pPr>
            <a:r>
              <a:rPr lang="en-US" sz="2400" dirty="0"/>
              <a:t>Chairperson, Retirement Policy and Design Evaluation Committee (RPADE), Retirement Practice Council</a:t>
            </a:r>
          </a:p>
          <a:p>
            <a:pPr marL="0" indent="0">
              <a:buNone/>
            </a:pPr>
            <a:endParaRPr lang="en-US" sz="2400" dirty="0"/>
          </a:p>
          <a:p>
            <a:pPr marL="0" indent="0">
              <a:buNone/>
            </a:pPr>
            <a:r>
              <a:rPr lang="en-US" sz="2400" dirty="0"/>
              <a:t>Connie Rydberg, MAAA, FSA, EA</a:t>
            </a:r>
          </a:p>
          <a:p>
            <a:pPr marL="0" indent="0">
              <a:buNone/>
            </a:pPr>
            <a:r>
              <a:rPr lang="en-US" sz="2400" dirty="0"/>
              <a:t>Member, RPADE Committee, Retirement Practice Council</a:t>
            </a:r>
          </a:p>
          <a:p>
            <a:pPr marL="0" indent="0">
              <a:buNone/>
            </a:pPr>
            <a:endParaRPr lang="en-US" dirty="0"/>
          </a:p>
        </p:txBody>
      </p:sp>
      <p:sp>
        <p:nvSpPr>
          <p:cNvPr id="4" name="Slide Number Placeholder 3">
            <a:extLst>
              <a:ext uri="{FF2B5EF4-FFF2-40B4-BE49-F238E27FC236}">
                <a16:creationId xmlns:a16="http://schemas.microsoft.com/office/drawing/2014/main" id="{42A973EB-7B8F-742B-DC70-FA3B4445BBE3}"/>
              </a:ext>
            </a:extLst>
          </p:cNvPr>
          <p:cNvSpPr>
            <a:spLocks noGrp="1"/>
          </p:cNvSpPr>
          <p:nvPr>
            <p:ph type="sldNum" sz="quarter" idx="12"/>
          </p:nvPr>
        </p:nvSpPr>
        <p:spPr/>
        <p:txBody>
          <a:bodyPr/>
          <a:lstStyle/>
          <a:p>
            <a:fld id="{9E9ACE10-604F-8547-AD7A-E1DB607BAA19}" type="slidenum">
              <a:rPr lang="en-US" smtClean="0"/>
              <a:t>3</a:t>
            </a:fld>
            <a:endParaRPr lang="en-US"/>
          </a:p>
        </p:txBody>
      </p:sp>
      <p:sp>
        <p:nvSpPr>
          <p:cNvPr id="5" name="Rectangle 1">
            <a:extLst>
              <a:ext uri="{FF2B5EF4-FFF2-40B4-BE49-F238E27FC236}">
                <a16:creationId xmlns:a16="http://schemas.microsoft.com/office/drawing/2014/main" id="{918A8785-144C-7B12-F901-0FA22F2344EE}"/>
              </a:ext>
            </a:extLst>
          </p:cNvPr>
          <p:cNvSpPr>
            <a:spLocks noChangeArrowheads="1"/>
          </p:cNvSpPr>
          <p:nvPr/>
        </p:nvSpPr>
        <p:spPr bwMode="auto">
          <a:xfrm>
            <a:off x="402956" y="5567066"/>
            <a:ext cx="110812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presenters’ statements and opinions are their own and do not necessarily represent the official statements or opinions of the American Academy of Actuaries, or any other actuarial organization, nor do they necessarily express the opinions of their employers.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33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40F-6527-1BFE-8760-6ED82CCB407D}"/>
              </a:ext>
            </a:extLst>
          </p:cNvPr>
          <p:cNvPicPr>
            <a:picLocks noChangeAspect="1"/>
          </p:cNvPicPr>
          <p:nvPr/>
        </p:nvPicPr>
        <p:blipFill>
          <a:blip r:embed="rId3"/>
          <a:srcRect l="38514" t="25045" r="40000" b="25946"/>
          <a:stretch/>
        </p:blipFill>
        <p:spPr>
          <a:xfrm>
            <a:off x="1043783" y="407773"/>
            <a:ext cx="4319049" cy="5541424"/>
          </a:xfrm>
          <a:prstGeom prst="rect">
            <a:avLst/>
          </a:prstGeom>
        </p:spPr>
      </p:pic>
      <p:pic>
        <p:nvPicPr>
          <p:cNvPr id="7" name="Picture 6">
            <a:extLst>
              <a:ext uri="{FF2B5EF4-FFF2-40B4-BE49-F238E27FC236}">
                <a16:creationId xmlns:a16="http://schemas.microsoft.com/office/drawing/2014/main" id="{B14A5E22-4FD5-C353-E9AF-21018C7A9016}"/>
              </a:ext>
            </a:extLst>
          </p:cNvPr>
          <p:cNvPicPr>
            <a:picLocks noChangeAspect="1"/>
          </p:cNvPicPr>
          <p:nvPr/>
        </p:nvPicPr>
        <p:blipFill>
          <a:blip r:embed="rId4"/>
          <a:srcRect l="38716" t="28468" r="40102" b="41441"/>
          <a:stretch/>
        </p:blipFill>
        <p:spPr>
          <a:xfrm>
            <a:off x="6187631" y="1250831"/>
            <a:ext cx="4960586" cy="3963720"/>
          </a:xfrm>
          <a:prstGeom prst="rect">
            <a:avLst/>
          </a:prstGeom>
        </p:spPr>
      </p:pic>
      <p:sp>
        <p:nvSpPr>
          <p:cNvPr id="2" name="Slide Number Placeholder 1">
            <a:extLst>
              <a:ext uri="{FF2B5EF4-FFF2-40B4-BE49-F238E27FC236}">
                <a16:creationId xmlns:a16="http://schemas.microsoft.com/office/drawing/2014/main" id="{9A25FA8F-4332-33FB-BD8D-BD47D68FC0E9}"/>
              </a:ext>
            </a:extLst>
          </p:cNvPr>
          <p:cNvSpPr>
            <a:spLocks noGrp="1"/>
          </p:cNvSpPr>
          <p:nvPr>
            <p:ph type="sldNum" sz="quarter" idx="12"/>
          </p:nvPr>
        </p:nvSpPr>
        <p:spPr/>
        <p:txBody>
          <a:bodyPr/>
          <a:lstStyle/>
          <a:p>
            <a:fld id="{9E9ACE10-604F-8547-AD7A-E1DB607BAA19}" type="slidenum">
              <a:rPr lang="en-US" smtClean="0"/>
              <a:t>4</a:t>
            </a:fld>
            <a:endParaRPr lang="en-US"/>
          </a:p>
        </p:txBody>
      </p:sp>
    </p:spTree>
    <p:extLst>
      <p:ext uri="{BB962C8B-B14F-4D97-AF65-F5344CB8AC3E}">
        <p14:creationId xmlns:p14="http://schemas.microsoft.com/office/powerpoint/2010/main" val="309436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810D-97E8-538D-9F3D-47F6C178E4B8}"/>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02AFC656-B11F-3A59-C30C-574FD20478FF}"/>
              </a:ext>
            </a:extLst>
          </p:cNvPr>
          <p:cNvSpPr>
            <a:spLocks noGrp="1"/>
          </p:cNvSpPr>
          <p:nvPr>
            <p:ph idx="1"/>
          </p:nvPr>
        </p:nvSpPr>
        <p:spPr>
          <a:xfrm>
            <a:off x="838199" y="1728190"/>
            <a:ext cx="11135497" cy="4628160"/>
          </a:xfrm>
        </p:spPr>
        <p:txBody>
          <a:bodyPr>
            <a:normAutofit/>
          </a:bodyPr>
          <a:lstStyle/>
          <a:p>
            <a:r>
              <a:rPr lang="en-US" sz="2400" dirty="0"/>
              <a:t>Presentation of policy paper “</a:t>
            </a:r>
            <a:r>
              <a:rPr lang="en-US" sz="2400" dirty="0">
                <a:hlinkClick r:id="rId3"/>
              </a:rPr>
              <a:t>Improving Retirement Outcomes: Demographic Considerations</a:t>
            </a:r>
            <a:r>
              <a:rPr lang="en-US" sz="2400" dirty="0"/>
              <a:t>”*</a:t>
            </a:r>
          </a:p>
          <a:p>
            <a:pPr lvl="2"/>
            <a:r>
              <a:rPr lang="en-US" sz="2400" dirty="0"/>
              <a:t>Observed Data</a:t>
            </a:r>
          </a:p>
          <a:p>
            <a:pPr lvl="2"/>
            <a:r>
              <a:rPr lang="en-US" sz="2400" dirty="0"/>
              <a:t>Plan Sponsor Considerations</a:t>
            </a:r>
          </a:p>
          <a:p>
            <a:pPr lvl="4"/>
            <a:r>
              <a:rPr lang="en-US" sz="2400" dirty="0"/>
              <a:t>Plan Design</a:t>
            </a:r>
          </a:p>
          <a:p>
            <a:pPr lvl="4"/>
            <a:r>
              <a:rPr lang="en-US" sz="2400" dirty="0"/>
              <a:t>Plan Options</a:t>
            </a:r>
          </a:p>
          <a:p>
            <a:pPr lvl="2"/>
            <a:r>
              <a:rPr lang="en-US" sz="2400" dirty="0"/>
              <a:t>Policy Change Considerations</a:t>
            </a:r>
          </a:p>
          <a:p>
            <a:pPr lvl="2"/>
            <a:r>
              <a:rPr lang="en-US" sz="2400" dirty="0"/>
              <a:t>Possible Future Analysis/Research </a:t>
            </a:r>
          </a:p>
          <a:p>
            <a:r>
              <a:rPr lang="en-US" sz="2400" dirty="0"/>
              <a:t>Discussion with NIRS</a:t>
            </a:r>
          </a:p>
          <a:p>
            <a:r>
              <a:rPr lang="en-US" sz="2400" dirty="0"/>
              <a:t>Q&amp;A</a:t>
            </a:r>
          </a:p>
          <a:p>
            <a:pPr marL="457200" lvl="1" indent="0">
              <a:buNone/>
            </a:pPr>
            <a:endParaRPr lang="en-US" sz="1600" dirty="0"/>
          </a:p>
          <a:p>
            <a:pPr marL="0" indent="0">
              <a:buNone/>
            </a:pPr>
            <a:r>
              <a:rPr lang="en-US" sz="1400" dirty="0"/>
              <a:t>* </a:t>
            </a:r>
            <a:r>
              <a:rPr lang="en-US" sz="1400" dirty="0">
                <a:hlinkClick r:id="rId4"/>
              </a:rPr>
              <a:t>Executive Summary: Improving Retirement Outcomes: Demographic Considerations</a:t>
            </a:r>
            <a:endParaRPr lang="en-US" sz="1400" dirty="0"/>
          </a:p>
        </p:txBody>
      </p:sp>
      <p:sp>
        <p:nvSpPr>
          <p:cNvPr id="4" name="Slide Number Placeholder 3">
            <a:extLst>
              <a:ext uri="{FF2B5EF4-FFF2-40B4-BE49-F238E27FC236}">
                <a16:creationId xmlns:a16="http://schemas.microsoft.com/office/drawing/2014/main" id="{09F2D51D-FD0B-139A-C5FE-354AEF74342B}"/>
              </a:ext>
            </a:extLst>
          </p:cNvPr>
          <p:cNvSpPr>
            <a:spLocks noGrp="1"/>
          </p:cNvSpPr>
          <p:nvPr>
            <p:ph type="sldNum" sz="quarter" idx="12"/>
          </p:nvPr>
        </p:nvSpPr>
        <p:spPr/>
        <p:txBody>
          <a:bodyPr/>
          <a:lstStyle/>
          <a:p>
            <a:fld id="{9E9ACE10-604F-8547-AD7A-E1DB607BAA19}" type="slidenum">
              <a:rPr lang="en-US" smtClean="0"/>
              <a:t>5</a:t>
            </a:fld>
            <a:endParaRPr lang="en-US"/>
          </a:p>
        </p:txBody>
      </p:sp>
    </p:spTree>
    <p:extLst>
      <p:ext uri="{BB962C8B-B14F-4D97-AF65-F5344CB8AC3E}">
        <p14:creationId xmlns:p14="http://schemas.microsoft.com/office/powerpoint/2010/main" val="24221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Observed Data</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a:xfrm>
            <a:off x="838200" y="1825625"/>
            <a:ext cx="11090564" cy="4351338"/>
          </a:xfrm>
        </p:spPr>
        <p:txBody>
          <a:bodyPr>
            <a:normAutofit/>
          </a:bodyPr>
          <a:lstStyle/>
          <a:p>
            <a:pPr>
              <a:lnSpc>
                <a:spcPct val="150000"/>
              </a:lnSpc>
            </a:pPr>
            <a:r>
              <a:rPr lang="en-US" sz="2400" dirty="0"/>
              <a:t>Representative Examples</a:t>
            </a:r>
          </a:p>
          <a:p>
            <a:pPr lvl="1">
              <a:lnSpc>
                <a:spcPct val="100000"/>
              </a:lnSpc>
            </a:pPr>
            <a:endParaRPr lang="en-US"/>
          </a:p>
          <a:p>
            <a:pPr lvl="1">
              <a:lnSpc>
                <a:spcPct val="100000"/>
              </a:lnSpc>
            </a:pPr>
            <a:r>
              <a:rPr lang="en-US"/>
              <a:t>Regression </a:t>
            </a:r>
            <a:r>
              <a:rPr lang="en-US" dirty="0"/>
              <a:t>Analysis: other demographic factors that may explain differences</a:t>
            </a:r>
          </a:p>
          <a:p>
            <a:pPr lvl="2">
              <a:lnSpc>
                <a:spcPct val="100000"/>
              </a:lnSpc>
            </a:pPr>
            <a:r>
              <a:rPr lang="en-US" sz="2400" dirty="0"/>
              <a:t>Andrea </a:t>
            </a:r>
            <a:r>
              <a:rPr lang="en-US" sz="2400" dirty="0" err="1"/>
              <a:t>Sticha</a:t>
            </a:r>
            <a:r>
              <a:rPr lang="en-US" sz="2400" dirty="0"/>
              <a:t> et al</a:t>
            </a:r>
            <a:r>
              <a:rPr lang="en-US" sz="2400" baseline="30000" dirty="0"/>
              <a:t>1</a:t>
            </a:r>
            <a:r>
              <a:rPr lang="en-US" sz="2400" dirty="0"/>
              <a:t> </a:t>
            </a:r>
          </a:p>
          <a:p>
            <a:pPr lvl="2">
              <a:lnSpc>
                <a:spcPct val="100000"/>
              </a:lnSpc>
            </a:pPr>
            <a:r>
              <a:rPr lang="en-US" sz="2400" dirty="0"/>
              <a:t>GAO Report</a:t>
            </a:r>
            <a:r>
              <a:rPr lang="en-US" sz="2400" baseline="30000" dirty="0"/>
              <a:t>2</a:t>
            </a:r>
            <a:endParaRPr lang="en-US" sz="2400" dirty="0"/>
          </a:p>
          <a:p>
            <a:pPr lvl="1">
              <a:lnSpc>
                <a:spcPct val="100000"/>
              </a:lnSpc>
            </a:pPr>
            <a:r>
              <a:rPr lang="en-US" dirty="0"/>
              <a:t>Availability of survey in different languages</a:t>
            </a:r>
          </a:p>
        </p:txBody>
      </p:sp>
      <p:sp>
        <p:nvSpPr>
          <p:cNvPr id="5" name="TextBox 4">
            <a:extLst>
              <a:ext uri="{FF2B5EF4-FFF2-40B4-BE49-F238E27FC236}">
                <a16:creationId xmlns:a16="http://schemas.microsoft.com/office/drawing/2014/main" id="{D6F1D2DA-954F-581F-DBF6-874001465DD2}"/>
              </a:ext>
            </a:extLst>
          </p:cNvPr>
          <p:cNvSpPr txBox="1"/>
          <p:nvPr/>
        </p:nvSpPr>
        <p:spPr>
          <a:xfrm>
            <a:off x="502023" y="5896401"/>
            <a:ext cx="11187953" cy="646331"/>
          </a:xfrm>
          <a:prstGeom prst="rect">
            <a:avLst/>
          </a:prstGeom>
          <a:noFill/>
        </p:spPr>
        <p:txBody>
          <a:bodyPr wrap="square" rtlCol="0">
            <a:spAutoFit/>
          </a:bodyPr>
          <a:lstStyle/>
          <a:p>
            <a:r>
              <a:rPr lang="en-US" sz="1200" dirty="0">
                <a:solidFill>
                  <a:srgbClr val="0563C1"/>
                </a:solidFill>
                <a:latin typeface="Myriad Pro" panose="020B0503030403020204"/>
                <a:hlinkClick r:id="rId3">
                  <a:extLst>
                    <a:ext uri="{A12FA001-AC4F-418D-AE19-62706E023703}">
                      <ahyp:hlinkClr xmlns:ahyp="http://schemas.microsoft.com/office/drawing/2018/hyperlinkcolor" val="tx"/>
                    </a:ext>
                  </a:extLst>
                </a:hlinkClick>
              </a:rPr>
              <a:t>1. Understanding Financial Vulnerability Among Asians, Blacks, and Hispanics in the United States (upenn.edu)</a:t>
            </a:r>
            <a:endParaRPr lang="en-US" sz="1200" dirty="0">
              <a:latin typeface="Myriad Pro" panose="020B0503030403020204"/>
            </a:endParaRPr>
          </a:p>
          <a:p>
            <a:r>
              <a:rPr lang="en-US" sz="1200" dirty="0">
                <a:latin typeface="Myriad Pro" panose="020B0503030403020204"/>
              </a:rPr>
              <a:t>2. </a:t>
            </a:r>
            <a:r>
              <a:rPr lang="en-US" sz="1200" kern="100" dirty="0">
                <a:effectLst/>
                <a:latin typeface="Myriad Pro" panose="020B0503030403020204"/>
                <a:ea typeface="Aptos" panose="020B0004020202020204" pitchFamily="34" charset="0"/>
                <a:cs typeface="Times New Roman" panose="02020603050405020304" pitchFamily="18" charset="0"/>
              </a:rPr>
              <a:t>“</a:t>
            </a:r>
            <a:r>
              <a:rPr lang="en-US" sz="1200" u="sng" kern="100" dirty="0">
                <a:solidFill>
                  <a:srgbClr val="467886"/>
                </a:solidFill>
                <a:effectLst/>
                <a:latin typeface="Myriad Pro" panose="020B0503030403020204"/>
                <a:ea typeface="Aptos" panose="020B0004020202020204" pitchFamily="34" charset="0"/>
                <a:cs typeface="Times New Roman" panose="02020603050405020304" pitchFamily="18" charset="0"/>
                <a:hlinkClick r:id="rId4"/>
              </a:rPr>
              <a:t>Older Workers: Retirement Account Disparities Have Increased by Income and Persisted by Race Over Time</a:t>
            </a:r>
            <a:r>
              <a:rPr lang="en-US" sz="1200" kern="100" dirty="0">
                <a:effectLst/>
                <a:latin typeface="Myriad Pro" panose="020B0503030403020204"/>
                <a:ea typeface="Aptos" panose="020B0004020202020204" pitchFamily="34" charset="0"/>
                <a:cs typeface="Times New Roman" panose="02020603050405020304" pitchFamily="18" charset="0"/>
              </a:rPr>
              <a:t>,” Government Accountability Office, 2023. </a:t>
            </a:r>
          </a:p>
          <a:p>
            <a:endParaRPr lang="en-US" sz="1200" dirty="0">
              <a:latin typeface="Myriad Pro" panose="020B0503030403020204"/>
            </a:endParaRPr>
          </a:p>
        </p:txBody>
      </p:sp>
      <p:sp>
        <p:nvSpPr>
          <p:cNvPr id="4" name="Slide Number Placeholder 3">
            <a:extLst>
              <a:ext uri="{FF2B5EF4-FFF2-40B4-BE49-F238E27FC236}">
                <a16:creationId xmlns:a16="http://schemas.microsoft.com/office/drawing/2014/main" id="{58C9608C-4376-3618-B187-8AF0DDDCB21F}"/>
              </a:ext>
            </a:extLst>
          </p:cNvPr>
          <p:cNvSpPr>
            <a:spLocks noGrp="1"/>
          </p:cNvSpPr>
          <p:nvPr>
            <p:ph type="sldNum" sz="quarter" idx="12"/>
          </p:nvPr>
        </p:nvSpPr>
        <p:spPr/>
        <p:txBody>
          <a:bodyPr/>
          <a:lstStyle/>
          <a:p>
            <a:fld id="{9E9ACE10-604F-8547-AD7A-E1DB607BAA19}" type="slidenum">
              <a:rPr lang="en-US" smtClean="0"/>
              <a:t>6</a:t>
            </a:fld>
            <a:endParaRPr lang="en-US"/>
          </a:p>
        </p:txBody>
      </p:sp>
    </p:spTree>
    <p:extLst>
      <p:ext uri="{BB962C8B-B14F-4D97-AF65-F5344CB8AC3E}">
        <p14:creationId xmlns:p14="http://schemas.microsoft.com/office/powerpoint/2010/main" val="424321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Observed Data—Poverty</a:t>
            </a:r>
          </a:p>
        </p:txBody>
      </p:sp>
      <p:sp>
        <p:nvSpPr>
          <p:cNvPr id="3" name="Content Placeholder 2">
            <a:extLst>
              <a:ext uri="{FF2B5EF4-FFF2-40B4-BE49-F238E27FC236}">
                <a16:creationId xmlns:a16="http://schemas.microsoft.com/office/drawing/2014/main" id="{DF92BCCA-DA3A-35F6-44BD-921AD70E3BAF}"/>
              </a:ext>
            </a:extLst>
          </p:cNvPr>
          <p:cNvSpPr>
            <a:spLocks noGrp="1"/>
          </p:cNvSpPr>
          <p:nvPr>
            <p:ph idx="1"/>
          </p:nvPr>
        </p:nvSpPr>
        <p:spPr/>
        <p:txBody>
          <a:bodyPr>
            <a:normAutofit/>
          </a:bodyPr>
          <a:lstStyle/>
          <a:p>
            <a:r>
              <a:rPr lang="en-US" sz="2000" dirty="0"/>
              <a:t>U.S. Census Bureau (2023):</a:t>
            </a:r>
          </a:p>
          <a:p>
            <a:endParaRPr lang="en-US" sz="2000" dirty="0"/>
          </a:p>
        </p:txBody>
      </p:sp>
      <p:graphicFrame>
        <p:nvGraphicFramePr>
          <p:cNvPr id="4" name="Table 3">
            <a:extLst>
              <a:ext uri="{FF2B5EF4-FFF2-40B4-BE49-F238E27FC236}">
                <a16:creationId xmlns:a16="http://schemas.microsoft.com/office/drawing/2014/main" id="{7FDA5B3F-D90C-DB54-819B-7BAE3E591B07}"/>
              </a:ext>
            </a:extLst>
          </p:cNvPr>
          <p:cNvGraphicFramePr>
            <a:graphicFrameLocks noGrp="1"/>
          </p:cNvGraphicFramePr>
          <p:nvPr>
            <p:extLst>
              <p:ext uri="{D42A27DB-BD31-4B8C-83A1-F6EECF244321}">
                <p14:modId xmlns:p14="http://schemas.microsoft.com/office/powerpoint/2010/main" val="1750023557"/>
              </p:ext>
            </p:extLst>
          </p:nvPr>
        </p:nvGraphicFramePr>
        <p:xfrm>
          <a:off x="1272241" y="2393825"/>
          <a:ext cx="4693431" cy="1188720"/>
        </p:xfrm>
        <a:graphic>
          <a:graphicData uri="http://schemas.openxmlformats.org/drawingml/2006/table">
            <a:tbl>
              <a:tblPr firstRow="1" bandRow="1">
                <a:tableStyleId>{5C22544A-7EE6-4342-B048-85BDC9FD1C3A}</a:tableStyleId>
              </a:tblPr>
              <a:tblGrid>
                <a:gridCol w="1207072">
                  <a:extLst>
                    <a:ext uri="{9D8B030D-6E8A-4147-A177-3AD203B41FA5}">
                      <a16:colId xmlns:a16="http://schemas.microsoft.com/office/drawing/2014/main" val="1320086691"/>
                    </a:ext>
                  </a:extLst>
                </a:gridCol>
                <a:gridCol w="3486359">
                  <a:extLst>
                    <a:ext uri="{9D8B030D-6E8A-4147-A177-3AD203B41FA5}">
                      <a16:colId xmlns:a16="http://schemas.microsoft.com/office/drawing/2014/main" val="2125513107"/>
                    </a:ext>
                  </a:extLst>
                </a:gridCol>
              </a:tblGrid>
              <a:tr h="370840">
                <a:tc>
                  <a:txBody>
                    <a:bodyPr/>
                    <a:lstStyle/>
                    <a:p>
                      <a:endParaRPr lang="en-US" sz="2000" dirty="0">
                        <a:latin typeface="Myriad Pro" panose="020B0503030403020204"/>
                      </a:endParaRPr>
                    </a:p>
                  </a:txBody>
                  <a:tcPr/>
                </a:tc>
                <a:tc>
                  <a:txBody>
                    <a:bodyPr/>
                    <a:lstStyle/>
                    <a:p>
                      <a:r>
                        <a:rPr lang="en-US" sz="2000" dirty="0">
                          <a:latin typeface="Myriad Pro" panose="020B0503030403020204"/>
                        </a:rPr>
                        <a:t>Age 65+ Living in Poverty </a:t>
                      </a:r>
                    </a:p>
                  </a:txBody>
                  <a:tcPr/>
                </a:tc>
                <a:extLst>
                  <a:ext uri="{0D108BD9-81ED-4DB2-BD59-A6C34878D82A}">
                    <a16:rowId xmlns:a16="http://schemas.microsoft.com/office/drawing/2014/main" val="1973865043"/>
                  </a:ext>
                </a:extLst>
              </a:tr>
              <a:tr h="370840">
                <a:tc>
                  <a:txBody>
                    <a:bodyPr/>
                    <a:lstStyle/>
                    <a:p>
                      <a:r>
                        <a:rPr lang="en-US" sz="2000" dirty="0">
                          <a:latin typeface="Myriad Pro" panose="020B0503030403020204"/>
                        </a:rPr>
                        <a:t>Male</a:t>
                      </a:r>
                    </a:p>
                  </a:txBody>
                  <a:tcPr/>
                </a:tc>
                <a:tc>
                  <a:txBody>
                    <a:bodyPr/>
                    <a:lstStyle/>
                    <a:p>
                      <a:pPr algn="ctr"/>
                      <a:r>
                        <a:rPr lang="en-US" sz="2000" dirty="0">
                          <a:latin typeface="Myriad Pro" panose="020B0503030403020204"/>
                        </a:rPr>
                        <a:t>8.9%</a:t>
                      </a:r>
                    </a:p>
                  </a:txBody>
                  <a:tcPr/>
                </a:tc>
                <a:extLst>
                  <a:ext uri="{0D108BD9-81ED-4DB2-BD59-A6C34878D82A}">
                    <a16:rowId xmlns:a16="http://schemas.microsoft.com/office/drawing/2014/main" val="631243170"/>
                  </a:ext>
                </a:extLst>
              </a:tr>
              <a:tr h="370840">
                <a:tc>
                  <a:txBody>
                    <a:bodyPr/>
                    <a:lstStyle/>
                    <a:p>
                      <a:r>
                        <a:rPr lang="en-US" sz="2000" dirty="0">
                          <a:latin typeface="Myriad Pro" panose="020B0503030403020204"/>
                        </a:rPr>
                        <a:t>Female</a:t>
                      </a:r>
                    </a:p>
                  </a:txBody>
                  <a:tcPr/>
                </a:tc>
                <a:tc>
                  <a:txBody>
                    <a:bodyPr/>
                    <a:lstStyle/>
                    <a:p>
                      <a:pPr algn="ctr"/>
                      <a:r>
                        <a:rPr lang="en-US" sz="2000" dirty="0">
                          <a:latin typeface="Myriad Pro" panose="020B0503030403020204"/>
                        </a:rPr>
                        <a:t>10.5%</a:t>
                      </a:r>
                    </a:p>
                  </a:txBody>
                  <a:tcPr/>
                </a:tc>
                <a:extLst>
                  <a:ext uri="{0D108BD9-81ED-4DB2-BD59-A6C34878D82A}">
                    <a16:rowId xmlns:a16="http://schemas.microsoft.com/office/drawing/2014/main" val="3485391658"/>
                  </a:ext>
                </a:extLst>
              </a:tr>
            </a:tbl>
          </a:graphicData>
        </a:graphic>
      </p:graphicFrame>
      <p:sp>
        <p:nvSpPr>
          <p:cNvPr id="6" name="TextBox 5">
            <a:extLst>
              <a:ext uri="{FF2B5EF4-FFF2-40B4-BE49-F238E27FC236}">
                <a16:creationId xmlns:a16="http://schemas.microsoft.com/office/drawing/2014/main" id="{34437203-A52F-3865-E04A-E03FE7717B4C}"/>
              </a:ext>
            </a:extLst>
          </p:cNvPr>
          <p:cNvSpPr txBox="1"/>
          <p:nvPr/>
        </p:nvSpPr>
        <p:spPr>
          <a:xfrm>
            <a:off x="569904" y="6035125"/>
            <a:ext cx="11058741" cy="230832"/>
          </a:xfrm>
          <a:prstGeom prst="rect">
            <a:avLst/>
          </a:prstGeom>
          <a:noFill/>
        </p:spPr>
        <p:txBody>
          <a:bodyPr wrap="square">
            <a:spAutoFit/>
          </a:bodyPr>
          <a:lstStyle/>
          <a:p>
            <a:r>
              <a:rPr lang="en-US" sz="900" dirty="0">
                <a:latin typeface="Myriad Pro" panose="020B0503030403020204"/>
              </a:rPr>
              <a:t>Source: </a:t>
            </a:r>
            <a:r>
              <a:rPr lang="en-US" sz="900" kern="100" dirty="0">
                <a:effectLst/>
                <a:latin typeface="Myriad Pro" panose="020B0503030403020204"/>
                <a:ea typeface="Aptos" panose="020B0004020202020204" pitchFamily="34" charset="0"/>
                <a:cs typeface="Times New Roman" panose="02020603050405020304" pitchFamily="18" charset="0"/>
              </a:rPr>
              <a:t>“</a:t>
            </a:r>
            <a:r>
              <a:rPr lang="en-US" sz="900" u="sng" kern="100" dirty="0">
                <a:solidFill>
                  <a:srgbClr val="467886"/>
                </a:solidFill>
                <a:effectLst/>
                <a:latin typeface="Myriad Pro" panose="020B0503030403020204"/>
                <a:ea typeface="Aptos" panose="020B0004020202020204" pitchFamily="34" charset="0"/>
                <a:cs typeface="Times New Roman" panose="02020603050405020304" pitchFamily="18" charset="0"/>
                <a:hlinkClick r:id="rId3"/>
              </a:rPr>
              <a:t>Historical Poverty Tables: People and Families—1959 to 2023</a:t>
            </a:r>
            <a:r>
              <a:rPr lang="en-US" sz="900" kern="100" dirty="0">
                <a:effectLst/>
                <a:latin typeface="Myriad Pro" panose="020B0503030403020204"/>
                <a:ea typeface="Aptos" panose="020B0004020202020204" pitchFamily="34" charset="0"/>
                <a:cs typeface="Times New Roman" panose="02020603050405020304" pitchFamily="18" charset="0"/>
              </a:rPr>
              <a:t>,” U.S. Census Bureau, </a:t>
            </a:r>
            <a:r>
              <a:rPr lang="en-US" sz="900" dirty="0">
                <a:latin typeface="Myriad Pro" panose="020B0503030403020204"/>
              </a:rPr>
              <a:t>Table 7 (gender) / Table 3 (race). Table 3: “White alone, Not Hispanic”; Asian alone“; Hispanic (any race)”; “Black alone”. </a:t>
            </a:r>
          </a:p>
        </p:txBody>
      </p:sp>
      <p:graphicFrame>
        <p:nvGraphicFramePr>
          <p:cNvPr id="5" name="Table 4">
            <a:extLst>
              <a:ext uri="{FF2B5EF4-FFF2-40B4-BE49-F238E27FC236}">
                <a16:creationId xmlns:a16="http://schemas.microsoft.com/office/drawing/2014/main" id="{4246175E-66CD-F2C1-983D-BA648C019CAA}"/>
              </a:ext>
            </a:extLst>
          </p:cNvPr>
          <p:cNvGraphicFramePr>
            <a:graphicFrameLocks noGrp="1"/>
          </p:cNvGraphicFramePr>
          <p:nvPr>
            <p:extLst>
              <p:ext uri="{D42A27DB-BD31-4B8C-83A1-F6EECF244321}">
                <p14:modId xmlns:p14="http://schemas.microsoft.com/office/powerpoint/2010/main" val="3344202476"/>
              </p:ext>
            </p:extLst>
          </p:nvPr>
        </p:nvGraphicFramePr>
        <p:xfrm>
          <a:off x="7542947" y="2161841"/>
          <a:ext cx="3190513" cy="1854200"/>
        </p:xfrm>
        <a:graphic>
          <a:graphicData uri="http://schemas.openxmlformats.org/drawingml/2006/table">
            <a:tbl>
              <a:tblPr firstRow="1" bandRow="1">
                <a:tableStyleId>{073A0DAA-6AF3-43AB-8588-CEC1D06C72B9}</a:tableStyleId>
              </a:tblPr>
              <a:tblGrid>
                <a:gridCol w="3190513">
                  <a:extLst>
                    <a:ext uri="{9D8B030D-6E8A-4147-A177-3AD203B41FA5}">
                      <a16:colId xmlns:a16="http://schemas.microsoft.com/office/drawing/2014/main" val="2585902805"/>
                    </a:ext>
                  </a:extLst>
                </a:gridCol>
              </a:tblGrid>
              <a:tr h="370840">
                <a:tc>
                  <a:txBody>
                    <a:bodyPr/>
                    <a:lstStyle/>
                    <a:p>
                      <a:pPr algn="ctr"/>
                      <a:r>
                        <a:rPr lang="en-US" dirty="0"/>
                        <a:t>Possible Reasons</a:t>
                      </a:r>
                    </a:p>
                  </a:txBody>
                  <a:tcPr/>
                </a:tc>
                <a:extLst>
                  <a:ext uri="{0D108BD9-81ED-4DB2-BD59-A6C34878D82A}">
                    <a16:rowId xmlns:a16="http://schemas.microsoft.com/office/drawing/2014/main" val="995391395"/>
                  </a:ext>
                </a:extLst>
              </a:tr>
              <a:tr h="370840">
                <a:tc>
                  <a:txBody>
                    <a:bodyPr/>
                    <a:lstStyle/>
                    <a:p>
                      <a:pPr algn="ctr"/>
                      <a:r>
                        <a:rPr lang="en-US" dirty="0"/>
                        <a:t>Lower Pay</a:t>
                      </a:r>
                    </a:p>
                  </a:txBody>
                  <a:tcPr/>
                </a:tc>
                <a:extLst>
                  <a:ext uri="{0D108BD9-81ED-4DB2-BD59-A6C34878D82A}">
                    <a16:rowId xmlns:a16="http://schemas.microsoft.com/office/drawing/2014/main" val="2709800404"/>
                  </a:ext>
                </a:extLst>
              </a:tr>
              <a:tr h="370840">
                <a:tc>
                  <a:txBody>
                    <a:bodyPr/>
                    <a:lstStyle/>
                    <a:p>
                      <a:pPr algn="ctr"/>
                      <a:r>
                        <a:rPr lang="en-US" dirty="0"/>
                        <a:t>Employment Gaps/Part-Time</a:t>
                      </a:r>
                    </a:p>
                  </a:txBody>
                  <a:tcPr/>
                </a:tc>
                <a:extLst>
                  <a:ext uri="{0D108BD9-81ED-4DB2-BD59-A6C34878D82A}">
                    <a16:rowId xmlns:a16="http://schemas.microsoft.com/office/drawing/2014/main" val="2466855728"/>
                  </a:ext>
                </a:extLst>
              </a:tr>
              <a:tr h="370840">
                <a:tc>
                  <a:txBody>
                    <a:bodyPr/>
                    <a:lstStyle/>
                    <a:p>
                      <a:pPr algn="ctr"/>
                      <a:r>
                        <a:rPr lang="en-US" dirty="0"/>
                        <a:t>Caregiving</a:t>
                      </a:r>
                    </a:p>
                  </a:txBody>
                  <a:tcPr/>
                </a:tc>
                <a:extLst>
                  <a:ext uri="{0D108BD9-81ED-4DB2-BD59-A6C34878D82A}">
                    <a16:rowId xmlns:a16="http://schemas.microsoft.com/office/drawing/2014/main" val="2963723352"/>
                  </a:ext>
                </a:extLst>
              </a:tr>
              <a:tr h="370840">
                <a:tc>
                  <a:txBody>
                    <a:bodyPr/>
                    <a:lstStyle/>
                    <a:p>
                      <a:pPr algn="ctr"/>
                      <a:r>
                        <a:rPr lang="en-US" dirty="0"/>
                        <a:t>Live Longer</a:t>
                      </a:r>
                    </a:p>
                  </a:txBody>
                  <a:tcPr/>
                </a:tc>
                <a:extLst>
                  <a:ext uri="{0D108BD9-81ED-4DB2-BD59-A6C34878D82A}">
                    <a16:rowId xmlns:a16="http://schemas.microsoft.com/office/drawing/2014/main" val="1692896136"/>
                  </a:ext>
                </a:extLst>
              </a:tr>
            </a:tbl>
          </a:graphicData>
        </a:graphic>
      </p:graphicFrame>
      <p:graphicFrame>
        <p:nvGraphicFramePr>
          <p:cNvPr id="7" name="Table 6">
            <a:extLst>
              <a:ext uri="{FF2B5EF4-FFF2-40B4-BE49-F238E27FC236}">
                <a16:creationId xmlns:a16="http://schemas.microsoft.com/office/drawing/2014/main" id="{274C2B19-D444-64A1-25E0-C340755A8772}"/>
              </a:ext>
            </a:extLst>
          </p:cNvPr>
          <p:cNvGraphicFramePr>
            <a:graphicFrameLocks noGrp="1"/>
          </p:cNvGraphicFramePr>
          <p:nvPr>
            <p:extLst>
              <p:ext uri="{D42A27DB-BD31-4B8C-83A1-F6EECF244321}">
                <p14:modId xmlns:p14="http://schemas.microsoft.com/office/powerpoint/2010/main" val="2663389249"/>
              </p:ext>
            </p:extLst>
          </p:nvPr>
        </p:nvGraphicFramePr>
        <p:xfrm>
          <a:off x="1272241" y="3774225"/>
          <a:ext cx="4693431" cy="1981200"/>
        </p:xfrm>
        <a:graphic>
          <a:graphicData uri="http://schemas.openxmlformats.org/drawingml/2006/table">
            <a:tbl>
              <a:tblPr firstRow="1" bandRow="1">
                <a:tableStyleId>{5C22544A-7EE6-4342-B048-85BDC9FD1C3A}</a:tableStyleId>
              </a:tblPr>
              <a:tblGrid>
                <a:gridCol w="1188661">
                  <a:extLst>
                    <a:ext uri="{9D8B030D-6E8A-4147-A177-3AD203B41FA5}">
                      <a16:colId xmlns:a16="http://schemas.microsoft.com/office/drawing/2014/main" val="1320086691"/>
                    </a:ext>
                  </a:extLst>
                </a:gridCol>
                <a:gridCol w="3504770">
                  <a:extLst>
                    <a:ext uri="{9D8B030D-6E8A-4147-A177-3AD203B41FA5}">
                      <a16:colId xmlns:a16="http://schemas.microsoft.com/office/drawing/2014/main" val="2125513107"/>
                    </a:ext>
                  </a:extLst>
                </a:gridCol>
              </a:tblGrid>
              <a:tr h="370840">
                <a:tc>
                  <a:txBody>
                    <a:bodyPr/>
                    <a:lstStyle/>
                    <a:p>
                      <a:endParaRPr lang="en-US" sz="2000" dirty="0">
                        <a:latin typeface="Myriad Pro" panose="020B0503030403020204"/>
                      </a:endParaRPr>
                    </a:p>
                  </a:txBody>
                  <a:tcPr/>
                </a:tc>
                <a:tc>
                  <a:txBody>
                    <a:bodyPr/>
                    <a:lstStyle/>
                    <a:p>
                      <a:r>
                        <a:rPr lang="en-US" sz="2000" dirty="0">
                          <a:latin typeface="Myriad Pro" panose="020B0503030403020204"/>
                        </a:rPr>
                        <a:t>Age 65+ Living in Poverty </a:t>
                      </a:r>
                    </a:p>
                  </a:txBody>
                  <a:tcPr/>
                </a:tc>
                <a:extLst>
                  <a:ext uri="{0D108BD9-81ED-4DB2-BD59-A6C34878D82A}">
                    <a16:rowId xmlns:a16="http://schemas.microsoft.com/office/drawing/2014/main" val="1973865043"/>
                  </a:ext>
                </a:extLst>
              </a:tr>
              <a:tr h="370840">
                <a:tc>
                  <a:txBody>
                    <a:bodyPr/>
                    <a:lstStyle/>
                    <a:p>
                      <a:r>
                        <a:rPr lang="en-US" sz="2000" dirty="0">
                          <a:latin typeface="Myriad Pro" panose="020B0503030403020204"/>
                        </a:rPr>
                        <a:t>White</a:t>
                      </a:r>
                    </a:p>
                  </a:txBody>
                  <a:tcPr/>
                </a:tc>
                <a:tc>
                  <a:txBody>
                    <a:bodyPr/>
                    <a:lstStyle/>
                    <a:p>
                      <a:pPr algn="ctr"/>
                      <a:r>
                        <a:rPr lang="en-US" sz="2000" dirty="0">
                          <a:latin typeface="Myriad Pro" panose="020B0503030403020204"/>
                        </a:rPr>
                        <a:t>7.2%</a:t>
                      </a:r>
                    </a:p>
                  </a:txBody>
                  <a:tcPr/>
                </a:tc>
                <a:extLst>
                  <a:ext uri="{0D108BD9-81ED-4DB2-BD59-A6C34878D82A}">
                    <a16:rowId xmlns:a16="http://schemas.microsoft.com/office/drawing/2014/main" val="631243170"/>
                  </a:ext>
                </a:extLst>
              </a:tr>
              <a:tr h="370840">
                <a:tc>
                  <a:txBody>
                    <a:bodyPr/>
                    <a:lstStyle/>
                    <a:p>
                      <a:r>
                        <a:rPr lang="en-US" sz="2000" dirty="0">
                          <a:latin typeface="Myriad Pro" panose="020B0503030403020204"/>
                        </a:rPr>
                        <a:t>Asian</a:t>
                      </a:r>
                    </a:p>
                  </a:txBody>
                  <a:tcPr/>
                </a:tc>
                <a:tc>
                  <a:txBody>
                    <a:bodyPr/>
                    <a:lstStyle/>
                    <a:p>
                      <a:pPr algn="ctr"/>
                      <a:r>
                        <a:rPr lang="en-US" sz="2000" dirty="0">
                          <a:latin typeface="Myriad Pro" panose="020B0503030403020204"/>
                        </a:rPr>
                        <a:t>11.0%</a:t>
                      </a:r>
                    </a:p>
                  </a:txBody>
                  <a:tcPr/>
                </a:tc>
                <a:extLst>
                  <a:ext uri="{0D108BD9-81ED-4DB2-BD59-A6C34878D82A}">
                    <a16:rowId xmlns:a16="http://schemas.microsoft.com/office/drawing/2014/main" val="49467937"/>
                  </a:ext>
                </a:extLst>
              </a:tr>
              <a:tr h="370840">
                <a:tc>
                  <a:txBody>
                    <a:bodyPr/>
                    <a:lstStyle/>
                    <a:p>
                      <a:r>
                        <a:rPr lang="en-US" sz="2000" dirty="0">
                          <a:latin typeface="Myriad Pro" panose="020B0503030403020204"/>
                        </a:rPr>
                        <a:t>Hispanic</a:t>
                      </a:r>
                    </a:p>
                  </a:txBody>
                  <a:tcPr/>
                </a:tc>
                <a:tc>
                  <a:txBody>
                    <a:bodyPr/>
                    <a:lstStyle/>
                    <a:p>
                      <a:pPr algn="ctr"/>
                      <a:r>
                        <a:rPr lang="en-US" sz="2000" dirty="0">
                          <a:latin typeface="Myriad Pro" panose="020B0503030403020204"/>
                        </a:rPr>
                        <a:t>17.3%</a:t>
                      </a:r>
                    </a:p>
                  </a:txBody>
                  <a:tcPr/>
                </a:tc>
                <a:extLst>
                  <a:ext uri="{0D108BD9-81ED-4DB2-BD59-A6C34878D82A}">
                    <a16:rowId xmlns:a16="http://schemas.microsoft.com/office/drawing/2014/main" val="2235495469"/>
                  </a:ext>
                </a:extLst>
              </a:tr>
              <a:tr h="370840">
                <a:tc>
                  <a:txBody>
                    <a:bodyPr/>
                    <a:lstStyle/>
                    <a:p>
                      <a:r>
                        <a:rPr lang="en-US" sz="2000" dirty="0">
                          <a:latin typeface="Myriad Pro" panose="020B0503030403020204"/>
                        </a:rPr>
                        <a:t>Black</a:t>
                      </a:r>
                    </a:p>
                  </a:txBody>
                  <a:tcPr/>
                </a:tc>
                <a:tc>
                  <a:txBody>
                    <a:bodyPr/>
                    <a:lstStyle/>
                    <a:p>
                      <a:pPr algn="ctr"/>
                      <a:r>
                        <a:rPr lang="en-US" sz="2000" dirty="0">
                          <a:latin typeface="Myriad Pro" panose="020B0503030403020204"/>
                        </a:rPr>
                        <a:t>19.9%</a:t>
                      </a:r>
                    </a:p>
                  </a:txBody>
                  <a:tcPr/>
                </a:tc>
                <a:extLst>
                  <a:ext uri="{0D108BD9-81ED-4DB2-BD59-A6C34878D82A}">
                    <a16:rowId xmlns:a16="http://schemas.microsoft.com/office/drawing/2014/main" val="2260515131"/>
                  </a:ext>
                </a:extLst>
              </a:tr>
            </a:tbl>
          </a:graphicData>
        </a:graphic>
      </p:graphicFrame>
      <p:sp>
        <p:nvSpPr>
          <p:cNvPr id="10" name="Arrow: Right 9">
            <a:extLst>
              <a:ext uri="{FF2B5EF4-FFF2-40B4-BE49-F238E27FC236}">
                <a16:creationId xmlns:a16="http://schemas.microsoft.com/office/drawing/2014/main" id="{01C5146E-8B96-3BEC-4A3E-C79339728758}"/>
              </a:ext>
            </a:extLst>
          </p:cNvPr>
          <p:cNvSpPr/>
          <p:nvPr/>
        </p:nvSpPr>
        <p:spPr>
          <a:xfrm>
            <a:off x="6233968" y="2935807"/>
            <a:ext cx="1001021" cy="4931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60B5F3BD-43CD-9E63-E8D9-2FD5A089167C}"/>
              </a:ext>
            </a:extLst>
          </p:cNvPr>
          <p:cNvSpPr>
            <a:spLocks noGrp="1"/>
          </p:cNvSpPr>
          <p:nvPr>
            <p:ph type="sldNum" sz="quarter" idx="12"/>
          </p:nvPr>
        </p:nvSpPr>
        <p:spPr/>
        <p:txBody>
          <a:bodyPr/>
          <a:lstStyle/>
          <a:p>
            <a:fld id="{9E9ACE10-604F-8547-AD7A-E1DB607BAA19}" type="slidenum">
              <a:rPr lang="en-US" smtClean="0"/>
              <a:t>7</a:t>
            </a:fld>
            <a:endParaRPr lang="en-US"/>
          </a:p>
        </p:txBody>
      </p:sp>
    </p:spTree>
    <p:extLst>
      <p:ext uri="{BB962C8B-B14F-4D97-AF65-F5344CB8AC3E}">
        <p14:creationId xmlns:p14="http://schemas.microsoft.com/office/powerpoint/2010/main" val="353284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Observed Data—Plan Access/Participation</a:t>
            </a:r>
          </a:p>
        </p:txBody>
      </p:sp>
      <p:pic>
        <p:nvPicPr>
          <p:cNvPr id="8" name="Content Placeholder 7">
            <a:extLst>
              <a:ext uri="{FF2B5EF4-FFF2-40B4-BE49-F238E27FC236}">
                <a16:creationId xmlns:a16="http://schemas.microsoft.com/office/drawing/2014/main" id="{D66C35A5-B12B-C01C-B081-F81893BBA349}"/>
              </a:ext>
            </a:extLst>
          </p:cNvPr>
          <p:cNvPicPr>
            <a:picLocks noGrp="1" noChangeAspect="1"/>
          </p:cNvPicPr>
          <p:nvPr>
            <p:ph idx="1"/>
          </p:nvPr>
        </p:nvPicPr>
        <p:blipFill>
          <a:blip r:embed="rId3"/>
          <a:stretch>
            <a:fillRect/>
          </a:stretch>
        </p:blipFill>
        <p:spPr>
          <a:xfrm>
            <a:off x="1859973" y="1245968"/>
            <a:ext cx="7710054" cy="5015008"/>
          </a:xfrm>
        </p:spPr>
      </p:pic>
      <p:sp>
        <p:nvSpPr>
          <p:cNvPr id="3" name="Slide Number Placeholder 2">
            <a:extLst>
              <a:ext uri="{FF2B5EF4-FFF2-40B4-BE49-F238E27FC236}">
                <a16:creationId xmlns:a16="http://schemas.microsoft.com/office/drawing/2014/main" id="{A637CDF6-F5B9-BCAF-112C-8B32422D4D36}"/>
              </a:ext>
            </a:extLst>
          </p:cNvPr>
          <p:cNvSpPr>
            <a:spLocks noGrp="1"/>
          </p:cNvSpPr>
          <p:nvPr>
            <p:ph type="sldNum" sz="quarter" idx="12"/>
          </p:nvPr>
        </p:nvSpPr>
        <p:spPr/>
        <p:txBody>
          <a:bodyPr/>
          <a:lstStyle/>
          <a:p>
            <a:fld id="{9E9ACE10-604F-8547-AD7A-E1DB607BAA19}" type="slidenum">
              <a:rPr lang="en-US" smtClean="0"/>
              <a:t>8</a:t>
            </a:fld>
            <a:endParaRPr lang="en-US"/>
          </a:p>
        </p:txBody>
      </p:sp>
    </p:spTree>
    <p:extLst>
      <p:ext uri="{BB962C8B-B14F-4D97-AF65-F5344CB8AC3E}">
        <p14:creationId xmlns:p14="http://schemas.microsoft.com/office/powerpoint/2010/main" val="44319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D409-5AD4-8BD7-FC77-8F80360A9CB1}"/>
              </a:ext>
            </a:extLst>
          </p:cNvPr>
          <p:cNvSpPr>
            <a:spLocks noGrp="1"/>
          </p:cNvSpPr>
          <p:nvPr>
            <p:ph type="title"/>
          </p:nvPr>
        </p:nvSpPr>
        <p:spPr/>
        <p:txBody>
          <a:bodyPr/>
          <a:lstStyle/>
          <a:p>
            <a:r>
              <a:rPr lang="en-US" b="1" dirty="0"/>
              <a:t>Observed Data—Financial Priorities</a:t>
            </a:r>
          </a:p>
        </p:txBody>
      </p:sp>
      <p:pic>
        <p:nvPicPr>
          <p:cNvPr id="5" name="Content Placeholder 4">
            <a:extLst>
              <a:ext uri="{FF2B5EF4-FFF2-40B4-BE49-F238E27FC236}">
                <a16:creationId xmlns:a16="http://schemas.microsoft.com/office/drawing/2014/main" id="{FCFF70F0-3602-D91B-1A0F-8821FC8D71E2}"/>
              </a:ext>
            </a:extLst>
          </p:cNvPr>
          <p:cNvPicPr>
            <a:picLocks noGrp="1" noChangeAspect="1"/>
          </p:cNvPicPr>
          <p:nvPr>
            <p:ph idx="1"/>
          </p:nvPr>
        </p:nvPicPr>
        <p:blipFill>
          <a:blip r:embed="rId3"/>
          <a:stretch>
            <a:fillRect/>
          </a:stretch>
        </p:blipFill>
        <p:spPr>
          <a:xfrm>
            <a:off x="1858747" y="1243584"/>
            <a:ext cx="6154813" cy="4719811"/>
          </a:xfrm>
        </p:spPr>
      </p:pic>
      <p:sp>
        <p:nvSpPr>
          <p:cNvPr id="3" name="Slide Number Placeholder 2">
            <a:extLst>
              <a:ext uri="{FF2B5EF4-FFF2-40B4-BE49-F238E27FC236}">
                <a16:creationId xmlns:a16="http://schemas.microsoft.com/office/drawing/2014/main" id="{2467C48B-708E-A4BD-D2D7-00A6C7381193}"/>
              </a:ext>
            </a:extLst>
          </p:cNvPr>
          <p:cNvSpPr>
            <a:spLocks noGrp="1"/>
          </p:cNvSpPr>
          <p:nvPr>
            <p:ph type="sldNum" sz="quarter" idx="12"/>
          </p:nvPr>
        </p:nvSpPr>
        <p:spPr/>
        <p:txBody>
          <a:bodyPr/>
          <a:lstStyle/>
          <a:p>
            <a:fld id="{9E9ACE10-604F-8547-AD7A-E1DB607BAA19}" type="slidenum">
              <a:rPr lang="en-US" smtClean="0"/>
              <a:t>9</a:t>
            </a:fld>
            <a:endParaRPr lang="en-US"/>
          </a:p>
        </p:txBody>
      </p:sp>
    </p:spTree>
    <p:extLst>
      <p:ext uri="{BB962C8B-B14F-4D97-AF65-F5344CB8AC3E}">
        <p14:creationId xmlns:p14="http://schemas.microsoft.com/office/powerpoint/2010/main" val="145215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9430569-43E9-2741-BC87-88743E159C76}" vid="{95E4A012-CC36-7F40-ADD2-AF96FCB04D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AcademyWebinarPP - Copy</Template>
  <TotalTime>0</TotalTime>
  <Words>1254</Words>
  <Application>Microsoft Office PowerPoint</Application>
  <PresentationFormat>Widescreen</PresentationFormat>
  <Paragraphs>226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Myriad Pro</vt:lpstr>
      <vt:lpstr>Wingdings</vt:lpstr>
      <vt:lpstr>Office Theme</vt:lpstr>
      <vt:lpstr>Improving Retirement Outcomes:  Demographic Considerations</vt:lpstr>
      <vt:lpstr>About the Academy</vt:lpstr>
      <vt:lpstr>Presenters</vt:lpstr>
      <vt:lpstr>PowerPoint Presentation</vt:lpstr>
      <vt:lpstr>Agenda</vt:lpstr>
      <vt:lpstr>Observed Data</vt:lpstr>
      <vt:lpstr>Observed Data—Poverty</vt:lpstr>
      <vt:lpstr>Observed Data—Plan Access/Participation</vt:lpstr>
      <vt:lpstr>Observed Data—Financial Priorities</vt:lpstr>
      <vt:lpstr>Observed Data—Leakage</vt:lpstr>
      <vt:lpstr>Plan Sponsor Considerations</vt:lpstr>
      <vt:lpstr>Plan Sponsor Considerations</vt:lpstr>
      <vt:lpstr>Plan Sponsor Considerations </vt:lpstr>
      <vt:lpstr>Plan Sponsor Considerations</vt:lpstr>
      <vt:lpstr>Plan Sponsor Considerations</vt:lpstr>
      <vt:lpstr>Plan Sponsor Considerations</vt:lpstr>
      <vt:lpstr>Plan Sponsor Considerations</vt:lpstr>
      <vt:lpstr>Plan Sponsor Considerations</vt:lpstr>
      <vt:lpstr>Plan Sponsor Considerations</vt:lpstr>
      <vt:lpstr>Policy Change Considerations</vt:lpstr>
      <vt:lpstr>Policy Change Considerations</vt:lpstr>
      <vt:lpstr>Policy Change Considerations</vt:lpstr>
      <vt:lpstr>Policy Change Considerations</vt:lpstr>
      <vt:lpstr>Policy Change Considerations</vt:lpstr>
      <vt:lpstr>Possible Further Analysis/Research</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2023-08-30T19:44:48Z</dcterms:created>
  <dcterms:modified xsi:type="dcterms:W3CDTF">2024-12-10T20:58:21Z</dcterms:modified>
</cp:coreProperties>
</file>