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9"/>
  </p:notesMasterIdLst>
  <p:handoutMasterIdLst>
    <p:handoutMasterId r:id="rId20"/>
  </p:handoutMasterIdLst>
  <p:sldIdLst>
    <p:sldId id="257" r:id="rId6"/>
    <p:sldId id="259" r:id="rId7"/>
    <p:sldId id="3414" r:id="rId8"/>
    <p:sldId id="2126987656" r:id="rId9"/>
    <p:sldId id="2126987655" r:id="rId10"/>
    <p:sldId id="2126987624" r:id="rId11"/>
    <p:sldId id="3411" r:id="rId12"/>
    <p:sldId id="2126987653" r:id="rId13"/>
    <p:sldId id="2126987654" r:id="rId14"/>
    <p:sldId id="2126987623" r:id="rId15"/>
    <p:sldId id="2126987657" r:id="rId16"/>
    <p:sldId id="212698765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7B4933-FA18-4D72-62A6-5FA91E1D6EDA}" name="Jordan Simard" initials="JS" userId="S::JSimard@caatpension.ca::a6031f86-2332-4daa-8211-d955b1f09e0a" providerId="AD"/>
  <p188:author id="{676DDC55-42CE-31EE-B6B9-0D83BA5C74E5}" name="Vicki Lam" initials="VL" userId="Vicki Lam" providerId="None"/>
  <p188:author id="{7935C669-0E2D-E320-9742-08BDC4D6E009}" name="Derek W. Dobson" initials="DWD" userId="S::DDobson@caatpension.ca::c2b76843-c22f-4073-84df-f979e859ab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2C6"/>
    <a:srgbClr val="00A6FF"/>
    <a:srgbClr val="67DFAE"/>
    <a:srgbClr val="A8E1FF"/>
    <a:srgbClr val="4FAFE3"/>
    <a:srgbClr val="6CF0D8"/>
    <a:srgbClr val="55A51C"/>
    <a:srgbClr val="4DBC8F"/>
    <a:srgbClr val="8AC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65970" autoAdjust="0"/>
  </p:normalViewPr>
  <p:slideViewPr>
    <p:cSldViewPr snapToGrid="0">
      <p:cViewPr varScale="1">
        <p:scale>
          <a:sx n="49" d="100"/>
          <a:sy n="49" d="100"/>
        </p:scale>
        <p:origin x="2196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8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34E318-DACB-493E-9546-0EBCAE10D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57987-B13B-4165-956A-B6FF8C9070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3DF5-AA59-4CF3-AE3D-7B13DE38964E}" type="datetimeFigureOut">
              <a:rPr lang="en-CA" smtClean="0">
                <a:latin typeface="Arial" panose="020B0604020202020204" pitchFamily="34" charset="0"/>
              </a:rPr>
              <a:t>2024-06-04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2BF91-1A5C-4682-9448-444F2FB0C7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FD5C8-C87E-4DAD-831A-2263EE9BE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5E3F-A8B9-4D7A-89D8-DABD55450EC6}" type="slidenum">
              <a:rPr lang="en-CA" smtClean="0">
                <a:latin typeface="Arial" panose="020B0604020202020204" pitchFamily="34" charset="0"/>
              </a:rPr>
              <a:t>‹#›</a:t>
            </a:fld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1CDD1C-8D7D-400D-A721-EBDAFAB43532}" type="datetimeFigureOut">
              <a:rPr lang="en-CA" smtClean="0"/>
              <a:pPr/>
              <a:t>2024-06-04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B0E046A-A06C-4FDD-9947-F3EF771A383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08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800" b="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047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57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E046A-A06C-4FDD-9947-F3EF771A383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7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E046A-A06C-4FDD-9947-F3EF771A383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5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14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23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35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40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69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28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84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E046A-A06C-4FDD-9947-F3EF771A383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4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E046A-A06C-4FDD-9947-F3EF771A383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0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49C5FDC-D673-4446-801E-7D2B9F842A47}"/>
              </a:ext>
            </a:extLst>
          </p:cNvPr>
          <p:cNvSpPr/>
          <p:nvPr userDrawn="1"/>
        </p:nvSpPr>
        <p:spPr>
          <a:xfrm>
            <a:off x="-6767961" y="-45577168"/>
            <a:ext cx="57492000" cy="57492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AF41D-C08C-4A47-830F-6E3988DD7366}"/>
              </a:ext>
            </a:extLst>
          </p:cNvPr>
          <p:cNvSpPr/>
          <p:nvPr userDrawn="1"/>
        </p:nvSpPr>
        <p:spPr>
          <a:xfrm>
            <a:off x="-10050840" y="-3239800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5A8160-CF3A-4624-B3BD-C15BA7C67DAB}"/>
              </a:ext>
            </a:extLst>
          </p:cNvPr>
          <p:cNvSpPr/>
          <p:nvPr userDrawn="1"/>
        </p:nvSpPr>
        <p:spPr>
          <a:xfrm>
            <a:off x="-9756445" y="3429000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B2AB8-61F9-40E8-8855-C37A6894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627" y="2017847"/>
            <a:ext cx="5512479" cy="1760473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4EF18-80D1-426F-803E-CB391609E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627" y="3959916"/>
            <a:ext cx="5512479" cy="12208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BF7A0B-5109-4063-B068-4D8848B29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627" y="362585"/>
            <a:ext cx="1681268" cy="81307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0F4300-3250-4C39-B842-BE34B7D5E8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9521" y="0"/>
            <a:ext cx="5512479" cy="6204857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49CB3D-5D65-4F84-A2CC-73D9BCC851E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1075" y="5994400"/>
            <a:ext cx="3008313" cy="33642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012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CDA5D52-BCC8-44B2-85CD-50571E4E44F5}"/>
              </a:ext>
            </a:extLst>
          </p:cNvPr>
          <p:cNvSpPr/>
          <p:nvPr userDrawn="1"/>
        </p:nvSpPr>
        <p:spPr>
          <a:xfrm>
            <a:off x="-9262044" y="-9066767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7488B3-5510-4C4B-BD72-2F1571E3F108}"/>
              </a:ext>
            </a:extLst>
          </p:cNvPr>
          <p:cNvSpPr/>
          <p:nvPr userDrawn="1"/>
        </p:nvSpPr>
        <p:spPr>
          <a:xfrm>
            <a:off x="6642465" y="2755761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29BEC-ED6B-4F3F-AAFD-C8B7104D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9CC87-1013-4196-B2F9-E22EDBF78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8446B-4486-4926-8BD7-D73871C5F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83BF9-53DD-4998-9F52-56C375506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6995F-3DB4-492E-BEAA-0FE0A0FB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AB88E-C2E1-4AC6-9C60-C6E9F14D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96A0D1-84D9-4C58-BBEE-9F190FCB4F5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351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9E7DC47-3277-4788-844A-83997277B2CB}"/>
              </a:ext>
            </a:extLst>
          </p:cNvPr>
          <p:cNvSpPr/>
          <p:nvPr userDrawn="1"/>
        </p:nvSpPr>
        <p:spPr>
          <a:xfrm>
            <a:off x="-3624000" y="-2149078"/>
            <a:ext cx="19440000" cy="1944000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A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4596FC-AC5D-4834-BF70-98B781B01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904352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en-US" dirty="0"/>
              <a:t>Master title style</a:t>
            </a:r>
            <a:endParaRPr lang="en-C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E2E298-C097-426C-8920-15D92329F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6665" y="1836216"/>
            <a:ext cx="1538670" cy="1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25FF4F-F84C-422A-BB09-5C5DFC035928}"/>
              </a:ext>
            </a:extLst>
          </p:cNvPr>
          <p:cNvSpPr/>
          <p:nvPr userDrawn="1"/>
        </p:nvSpPr>
        <p:spPr>
          <a:xfrm>
            <a:off x="6642465" y="2755761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45BE4C-BFA2-4C87-9F2D-F5310AC4DC0C}"/>
              </a:ext>
            </a:extLst>
          </p:cNvPr>
          <p:cNvSpPr/>
          <p:nvPr userDrawn="1"/>
        </p:nvSpPr>
        <p:spPr>
          <a:xfrm>
            <a:off x="-10603332" y="-4609168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9AB0C-020F-4E85-9484-A80B317C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49796"/>
            <a:ext cx="3932237" cy="1600200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E5085-1A87-45B7-BFFB-54A7B798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00105"/>
            <a:ext cx="6172200" cy="3649891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E42E5-BBB3-4F99-B3B0-DA1ADAB9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795CEF-1E1F-4F61-A278-0E3C8703CE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5321" y="1108004"/>
            <a:ext cx="3321172" cy="28610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41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9E7DC47-3277-4788-844A-83997277B2CB}"/>
              </a:ext>
            </a:extLst>
          </p:cNvPr>
          <p:cNvSpPr/>
          <p:nvPr userDrawn="1"/>
        </p:nvSpPr>
        <p:spPr>
          <a:xfrm>
            <a:off x="-3624000" y="-2149078"/>
            <a:ext cx="19440000" cy="1944000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A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947A01-8FE2-427E-AB73-B8C40592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6" y="1943433"/>
            <a:ext cx="8055428" cy="3201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601BB3-DF4B-4355-AEF7-234F2AD72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1827" y="856051"/>
            <a:ext cx="968346" cy="75578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EF9729-A0A0-4881-BF68-E0138A9200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8213" y="5265739"/>
            <a:ext cx="5375275" cy="438606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44AF95-06E1-4238-9B8C-1C1FEFEE9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8213" y="5797550"/>
            <a:ext cx="5375275" cy="439738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63471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9E7DC47-3277-4788-844A-83997277B2CB}"/>
              </a:ext>
            </a:extLst>
          </p:cNvPr>
          <p:cNvSpPr/>
          <p:nvPr userDrawn="1"/>
        </p:nvSpPr>
        <p:spPr>
          <a:xfrm>
            <a:off x="-3624000" y="-2149078"/>
            <a:ext cx="19440000" cy="1944000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A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947A01-8FE2-427E-AB73-B8C40592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6" y="2184593"/>
            <a:ext cx="8055428" cy="3201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EF9729-A0A0-4881-BF68-E0138A9200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8213" y="5506899"/>
            <a:ext cx="5375275" cy="438606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44AF95-06E1-4238-9B8C-1C1FEFEE9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8213" y="6038710"/>
            <a:ext cx="5375275" cy="439738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7B903-8346-445C-B287-F922CCB6E8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04914" y="607925"/>
            <a:ext cx="1382172" cy="13821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375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C9AD839-7CA7-4364-BFDC-DBCEC31B7159}"/>
              </a:ext>
            </a:extLst>
          </p:cNvPr>
          <p:cNvSpPr/>
          <p:nvPr userDrawn="1"/>
        </p:nvSpPr>
        <p:spPr>
          <a:xfrm>
            <a:off x="3839342" y="-11069674"/>
            <a:ext cx="18000000" cy="18000000"/>
          </a:xfrm>
          <a:prstGeom prst="ellipse">
            <a:avLst/>
          </a:prstGeom>
          <a:gradFill flip="none" rotWithShape="1">
            <a:gsLst>
              <a:gs pos="60000">
                <a:srgbClr val="6CF0D8">
                  <a:alpha val="0"/>
                </a:srgbClr>
              </a:gs>
              <a:gs pos="0">
                <a:srgbClr val="4FAFE3">
                  <a:alpha val="6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0F6B6F-CCE4-44C7-BB05-15ECCD876683}"/>
              </a:ext>
            </a:extLst>
          </p:cNvPr>
          <p:cNvSpPr/>
          <p:nvPr userDrawn="1"/>
        </p:nvSpPr>
        <p:spPr>
          <a:xfrm>
            <a:off x="-11062278" y="582253"/>
            <a:ext cx="18000000" cy="18000000"/>
          </a:xfrm>
          <a:prstGeom prst="ellipse">
            <a:avLst/>
          </a:prstGeom>
          <a:gradFill flip="none" rotWithShape="1">
            <a:gsLst>
              <a:gs pos="100000">
                <a:srgbClr val="6CF0D8">
                  <a:alpha val="0"/>
                </a:srgbClr>
              </a:gs>
              <a:gs pos="70000">
                <a:srgbClr val="67DFAE">
                  <a:alpha val="0"/>
                </a:srgbClr>
              </a:gs>
              <a:gs pos="0">
                <a:srgbClr val="55A51C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6CF47F-51A8-4BC3-94B6-F2BF82AF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ABFB4-DA62-4EB8-A203-CB25C067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858D8FE-45FE-43B2-8BBA-AFA2D56C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45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7C482D-AF1B-4BFA-B34A-DF558C867FD6}"/>
              </a:ext>
            </a:extLst>
          </p:cNvPr>
          <p:cNvSpPr/>
          <p:nvPr userDrawn="1"/>
        </p:nvSpPr>
        <p:spPr>
          <a:xfrm>
            <a:off x="4272000" y="-9015371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CE4CA-9DD3-41B2-A72F-2BAAF75E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78699"/>
            <a:ext cx="5181600" cy="566349"/>
          </a:xfrm>
        </p:spPr>
        <p:txBody>
          <a:bodyPr>
            <a:normAutofit/>
          </a:bodyPr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F97-C5BB-4CF0-B594-F8E60F4CC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79985"/>
            <a:ext cx="5181600" cy="230317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59165-8A5C-41BD-8907-2091E51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8F4819-BE83-4C3A-A5A9-699F66B497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9803" y="738554"/>
            <a:ext cx="5652197" cy="5471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447BB4-004D-4A1F-B18C-908B35F12A92}"/>
              </a:ext>
            </a:extLst>
          </p:cNvPr>
          <p:cNvSpPr/>
          <p:nvPr userDrawn="1"/>
        </p:nvSpPr>
        <p:spPr>
          <a:xfrm>
            <a:off x="-10007802" y="2755761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0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C80E858-EBE7-45A0-8D4C-B2E84C795E16}"/>
              </a:ext>
            </a:extLst>
          </p:cNvPr>
          <p:cNvSpPr/>
          <p:nvPr userDrawn="1"/>
        </p:nvSpPr>
        <p:spPr>
          <a:xfrm>
            <a:off x="-6716642" y="-45577168"/>
            <a:ext cx="57492000" cy="57492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918131-1304-4377-9229-258BD650A4B7}"/>
              </a:ext>
            </a:extLst>
          </p:cNvPr>
          <p:cNvSpPr/>
          <p:nvPr userDrawn="1"/>
        </p:nvSpPr>
        <p:spPr>
          <a:xfrm>
            <a:off x="-10050840" y="-3253796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F6826D-F8CB-4A91-8A6B-B89D4138A0DA}"/>
              </a:ext>
            </a:extLst>
          </p:cNvPr>
          <p:cNvSpPr/>
          <p:nvPr userDrawn="1"/>
        </p:nvSpPr>
        <p:spPr>
          <a:xfrm>
            <a:off x="-9756445" y="3429000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A6B2A9-7764-44D5-B9DA-DC74E250C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861" y="2202025"/>
            <a:ext cx="5074278" cy="24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C80E858-EBE7-45A0-8D4C-B2E84C795E16}"/>
              </a:ext>
            </a:extLst>
          </p:cNvPr>
          <p:cNvSpPr/>
          <p:nvPr userDrawn="1"/>
        </p:nvSpPr>
        <p:spPr>
          <a:xfrm>
            <a:off x="-6716642" y="-45577168"/>
            <a:ext cx="57492000" cy="57492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918131-1304-4377-9229-258BD650A4B7}"/>
              </a:ext>
            </a:extLst>
          </p:cNvPr>
          <p:cNvSpPr/>
          <p:nvPr userDrawn="1"/>
        </p:nvSpPr>
        <p:spPr>
          <a:xfrm>
            <a:off x="-10050840" y="-3253796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F6826D-F8CB-4A91-8A6B-B89D4138A0DA}"/>
              </a:ext>
            </a:extLst>
          </p:cNvPr>
          <p:cNvSpPr/>
          <p:nvPr userDrawn="1"/>
        </p:nvSpPr>
        <p:spPr>
          <a:xfrm>
            <a:off x="-9756445" y="3429000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3D41D5-C4AF-4967-9D30-A60EACF1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4312" y="1794693"/>
            <a:ext cx="5538486" cy="32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458DDEB9-FE8A-4C47-AF10-46024EFA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037"/>
            <a:ext cx="5676900" cy="2424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Put Presentation Title Goes Here (Calibri, </a:t>
            </a:r>
            <a:r>
              <a:rPr lang="en-US" dirty="0" err="1"/>
              <a:t>Centered,Bold</a:t>
            </a:r>
            <a:r>
              <a:rPr lang="en-US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B2EEB5-8478-EF4C-8C96-CDD98FD14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2488" y="4967288"/>
            <a:ext cx="4103687" cy="674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C3A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83766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49C5FDC-D673-4446-801E-7D2B9F842A47}"/>
              </a:ext>
            </a:extLst>
          </p:cNvPr>
          <p:cNvSpPr/>
          <p:nvPr userDrawn="1"/>
        </p:nvSpPr>
        <p:spPr>
          <a:xfrm>
            <a:off x="-6767961" y="-45577168"/>
            <a:ext cx="57492000" cy="57492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AF41D-C08C-4A47-830F-6E3988DD7366}"/>
              </a:ext>
            </a:extLst>
          </p:cNvPr>
          <p:cNvSpPr/>
          <p:nvPr userDrawn="1"/>
        </p:nvSpPr>
        <p:spPr>
          <a:xfrm>
            <a:off x="-10050840" y="-3239800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5A8160-CF3A-4624-B3BD-C15BA7C67DAB}"/>
              </a:ext>
            </a:extLst>
          </p:cNvPr>
          <p:cNvSpPr/>
          <p:nvPr userDrawn="1"/>
        </p:nvSpPr>
        <p:spPr>
          <a:xfrm>
            <a:off x="-9756445" y="3429000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B2AB8-61F9-40E8-8855-C37A6894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627" y="2017847"/>
            <a:ext cx="5512479" cy="1760473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4EF18-80D1-426F-803E-CB391609E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627" y="3959916"/>
            <a:ext cx="5512479" cy="12208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0F4300-3250-4C39-B842-BE34B7D5E8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9521" y="0"/>
            <a:ext cx="5512479" cy="6204857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49CB3D-5D65-4F84-A2CC-73D9BCC851E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1075" y="5994400"/>
            <a:ext cx="3008313" cy="33642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289E2C-ECAA-4C0A-8E42-60C79F880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075" y="229241"/>
            <a:ext cx="1829592" cy="10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94A42D-DF28-104C-9887-3D2E4F67E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646" y="6288616"/>
            <a:ext cx="8331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74D"/>
                </a:solidFill>
              </a:defRPr>
            </a:lvl1pPr>
          </a:lstStyle>
          <a:p>
            <a:pPr algn="r"/>
            <a:r>
              <a:rPr lang="en-US" dirty="0"/>
              <a:t>Page title goes here as 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5FD6CB-3AF1-EF45-9591-EFD5D2BD15F1}"/>
              </a:ext>
            </a:extLst>
          </p:cNvPr>
          <p:cNvSpPr txBox="1">
            <a:spLocks/>
          </p:cNvSpPr>
          <p:nvPr userDrawn="1"/>
        </p:nvSpPr>
        <p:spPr>
          <a:xfrm>
            <a:off x="11286064" y="6280148"/>
            <a:ext cx="643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EF4F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872680-E8A4-8441-8F4F-17F5AF40399B}" type="slidenum">
              <a:rPr lang="en-US" sz="1800" b="1" smtClean="0">
                <a:solidFill>
                  <a:srgbClr val="00274D"/>
                </a:solidFill>
              </a:rPr>
              <a:pPr algn="ctr"/>
              <a:t>‹#›</a:t>
            </a:fld>
            <a:endParaRPr lang="en-US" sz="1800" b="1" dirty="0">
              <a:solidFill>
                <a:srgbClr val="00274D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CCD91D-9446-8D49-8F3E-5BDD23875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144" y="2130135"/>
            <a:ext cx="10598729" cy="32211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56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34706"/>
            <a:ext cx="12192000" cy="7438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7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7C482D-AF1B-4BFA-B34A-DF558C867FD6}"/>
              </a:ext>
            </a:extLst>
          </p:cNvPr>
          <p:cNvSpPr/>
          <p:nvPr userDrawn="1"/>
        </p:nvSpPr>
        <p:spPr>
          <a:xfrm>
            <a:off x="-8664000" y="-9015371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4B2D10-5234-4332-8BDB-7600E69CAEFF}"/>
              </a:ext>
            </a:extLst>
          </p:cNvPr>
          <p:cNvSpPr/>
          <p:nvPr userDrawn="1"/>
        </p:nvSpPr>
        <p:spPr>
          <a:xfrm>
            <a:off x="6642465" y="2755761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CE4CA-9DD3-41B2-A72F-2BAAF75E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1545653"/>
            <a:ext cx="5181600" cy="566349"/>
          </a:xfrm>
        </p:spPr>
        <p:txBody>
          <a:bodyPr>
            <a:normAutofit/>
          </a:bodyPr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F97-C5BB-4CF0-B594-F8E60F4CC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246939"/>
            <a:ext cx="5181600" cy="3329896"/>
          </a:xfrm>
        </p:spPr>
        <p:txBody>
          <a:bodyPr>
            <a:no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8F4819-BE83-4C3A-A5A9-699F66B497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8554"/>
            <a:ext cx="5652197" cy="5471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844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7C482D-AF1B-4BFA-B34A-DF558C867FD6}"/>
              </a:ext>
            </a:extLst>
          </p:cNvPr>
          <p:cNvSpPr/>
          <p:nvPr userDrawn="1"/>
        </p:nvSpPr>
        <p:spPr>
          <a:xfrm>
            <a:off x="-8664000" y="-9015371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CE4CA-9DD3-41B2-A72F-2BAAF75E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2168651"/>
            <a:ext cx="5181600" cy="566349"/>
          </a:xfrm>
        </p:spPr>
        <p:txBody>
          <a:bodyPr>
            <a:normAutofit/>
          </a:bodyPr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F97-C5BB-4CF0-B594-F8E60F4CC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869937"/>
            <a:ext cx="5181600" cy="2264771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59165-8A5C-41BD-8907-2091E51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8F4819-BE83-4C3A-A5A9-699F66B497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8554"/>
            <a:ext cx="5652197" cy="5471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02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7C482D-AF1B-4BFA-B34A-DF558C867FD6}"/>
              </a:ext>
            </a:extLst>
          </p:cNvPr>
          <p:cNvSpPr/>
          <p:nvPr userDrawn="1"/>
        </p:nvSpPr>
        <p:spPr>
          <a:xfrm>
            <a:off x="4272000" y="-9015371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CE4CA-9DD3-41B2-A72F-2BAAF75E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78699"/>
            <a:ext cx="5181600" cy="566349"/>
          </a:xfrm>
        </p:spPr>
        <p:txBody>
          <a:bodyPr>
            <a:normAutofit/>
          </a:bodyPr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F97-C5BB-4CF0-B594-F8E60F4CC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79985"/>
            <a:ext cx="5181600" cy="230317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59165-8A5C-41BD-8907-2091E51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8F4819-BE83-4C3A-A5A9-699F66B497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9803" y="738554"/>
            <a:ext cx="5652197" cy="5471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974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4A1433-90BF-4AB4-B09A-3BCEDF055EA0}"/>
              </a:ext>
            </a:extLst>
          </p:cNvPr>
          <p:cNvSpPr/>
          <p:nvPr userDrawn="1"/>
        </p:nvSpPr>
        <p:spPr>
          <a:xfrm>
            <a:off x="-2904000" y="1887841"/>
            <a:ext cx="18000000" cy="18000000"/>
          </a:xfrm>
          <a:prstGeom prst="ellipse">
            <a:avLst/>
          </a:prstGeom>
          <a:gradFill flip="none" rotWithShape="1">
            <a:gsLst>
              <a:gs pos="100000">
                <a:srgbClr val="6CF0D8">
                  <a:alpha val="0"/>
                </a:srgbClr>
              </a:gs>
              <a:gs pos="70000">
                <a:srgbClr val="67DFAE">
                  <a:alpha val="0"/>
                </a:srgbClr>
              </a:gs>
              <a:gs pos="0">
                <a:srgbClr val="55A51C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E80F12-1D33-44F8-995C-DB2AF32F49EE}"/>
              </a:ext>
            </a:extLst>
          </p:cNvPr>
          <p:cNvSpPr/>
          <p:nvPr userDrawn="1"/>
        </p:nvSpPr>
        <p:spPr>
          <a:xfrm>
            <a:off x="-8664000" y="-9015371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B42F3-75C2-497E-AE54-6DDBB07D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2817"/>
            <a:ext cx="10515600" cy="3557116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550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4A1433-90BF-4AB4-B09A-3BCEDF055EA0}"/>
              </a:ext>
            </a:extLst>
          </p:cNvPr>
          <p:cNvSpPr/>
          <p:nvPr userDrawn="1"/>
        </p:nvSpPr>
        <p:spPr>
          <a:xfrm>
            <a:off x="-2904000" y="1887841"/>
            <a:ext cx="18000000" cy="18000000"/>
          </a:xfrm>
          <a:prstGeom prst="ellipse">
            <a:avLst/>
          </a:prstGeom>
          <a:gradFill flip="none" rotWithShape="1">
            <a:gsLst>
              <a:gs pos="100000">
                <a:srgbClr val="6CF0D8">
                  <a:alpha val="0"/>
                </a:srgbClr>
              </a:gs>
              <a:gs pos="70000">
                <a:srgbClr val="67DFAE">
                  <a:alpha val="0"/>
                </a:srgbClr>
              </a:gs>
              <a:gs pos="0">
                <a:srgbClr val="55A51C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E80F12-1D33-44F8-995C-DB2AF32F49EE}"/>
              </a:ext>
            </a:extLst>
          </p:cNvPr>
          <p:cNvSpPr/>
          <p:nvPr userDrawn="1"/>
        </p:nvSpPr>
        <p:spPr>
          <a:xfrm>
            <a:off x="-8664000" y="-9015371"/>
            <a:ext cx="15840000" cy="15840000"/>
          </a:xfrm>
          <a:prstGeom prst="ellipse">
            <a:avLst/>
          </a:prstGeom>
          <a:gradFill flip="none" rotWithShape="1">
            <a:gsLst>
              <a:gs pos="70000">
                <a:srgbClr val="A8E1FF">
                  <a:alpha val="0"/>
                </a:srgbClr>
              </a:gs>
              <a:gs pos="0">
                <a:srgbClr val="4FAFE3">
                  <a:alpha val="7372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B42F3-75C2-497E-AE54-6DDBB07DF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74891"/>
            <a:ext cx="10515600" cy="1051302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Master title style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E32383-6F06-4219-B743-3B98FDD52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38526"/>
            <a:ext cx="10515600" cy="1255713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FA6B7E-3E15-4441-83D8-B163DA4A56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3606572"/>
            <a:ext cx="10515600" cy="1255712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BAAFC0-D3D2-483A-8423-D18CCE07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4862513"/>
            <a:ext cx="10515600" cy="1192212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05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5A1EEA5-2DA4-449D-8902-B0A06770D1C4}"/>
              </a:ext>
            </a:extLst>
          </p:cNvPr>
          <p:cNvSpPr/>
          <p:nvPr userDrawn="1"/>
        </p:nvSpPr>
        <p:spPr>
          <a:xfrm>
            <a:off x="-9262044" y="-9066767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BFE71-5168-4324-B5EB-78F3481CF89E}"/>
              </a:ext>
            </a:extLst>
          </p:cNvPr>
          <p:cNvSpPr/>
          <p:nvPr userDrawn="1"/>
        </p:nvSpPr>
        <p:spPr>
          <a:xfrm>
            <a:off x="6642465" y="2755761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60766-8903-4000-893B-56BF9335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9334-A22A-47F2-97DE-41D0F37C5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6F00-1B1A-4356-B8DC-0CF225B1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70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487EFFF-166B-4FF2-BA86-0A5E2F8093DD}"/>
              </a:ext>
            </a:extLst>
          </p:cNvPr>
          <p:cNvSpPr/>
          <p:nvPr userDrawn="1"/>
        </p:nvSpPr>
        <p:spPr>
          <a:xfrm>
            <a:off x="-9262044" y="-9066767"/>
            <a:ext cx="14760000" cy="14760000"/>
          </a:xfrm>
          <a:prstGeom prst="ellipse">
            <a:avLst/>
          </a:prstGeom>
          <a:gradFill flip="none" rotWithShape="1">
            <a:gsLst>
              <a:gs pos="74000">
                <a:schemeClr val="bg1">
                  <a:alpha val="0"/>
                </a:schemeClr>
              </a:gs>
              <a:gs pos="0">
                <a:srgbClr val="1182C6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3068E2-F0C4-4425-A667-F914184BEB2E}"/>
              </a:ext>
            </a:extLst>
          </p:cNvPr>
          <p:cNvSpPr/>
          <p:nvPr userDrawn="1"/>
        </p:nvSpPr>
        <p:spPr>
          <a:xfrm>
            <a:off x="6642465" y="2755761"/>
            <a:ext cx="15660000" cy="15660000"/>
          </a:xfrm>
          <a:prstGeom prst="ellipse">
            <a:avLst/>
          </a:prstGeom>
          <a:gradFill flip="none" rotWithShape="1">
            <a:gsLst>
              <a:gs pos="60000">
                <a:srgbClr val="8AC541">
                  <a:alpha val="0"/>
                </a:srgbClr>
              </a:gs>
              <a:gs pos="0">
                <a:srgbClr val="4DBC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CE4CA-9DD3-41B2-A72F-2BAAF75E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9F97-C5BB-4CF0-B594-F8E60F4CC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DB87F-81ED-4898-AC40-CEBDD5505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59165-8A5C-41BD-8907-2091E51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99CD7-DA62-4667-9B27-53E77F4832FA}"/>
              </a:ext>
            </a:extLst>
          </p:cNvPr>
          <p:cNvCxnSpPr/>
          <p:nvPr userDrawn="1"/>
        </p:nvCxnSpPr>
        <p:spPr>
          <a:xfrm>
            <a:off x="6096000" y="1825625"/>
            <a:ext cx="0" cy="4351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9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77513-0B62-4CA0-B83B-E194685F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7E90-05D4-4F08-AE92-B67EDCF0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C121-532B-4D16-99E9-4133F6846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2863-8B71-4D70-8961-246B0B2F8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3C127-7441-4ABE-A256-9BBA9745B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7016582-76BD-4105-BD36-32B8CD61AE9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5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2" r:id="rId3"/>
    <p:sldLayoutId id="2147483667" r:id="rId4"/>
    <p:sldLayoutId id="2147483663" r:id="rId5"/>
    <p:sldLayoutId id="2147483664" r:id="rId6"/>
    <p:sldLayoutId id="2147483665" r:id="rId7"/>
    <p:sldLayoutId id="2147483650" r:id="rId8"/>
    <p:sldLayoutId id="2147483661" r:id="rId9"/>
    <p:sldLayoutId id="2147483653" r:id="rId10"/>
    <p:sldLayoutId id="2147483670" r:id="rId11"/>
    <p:sldLayoutId id="2147483656" r:id="rId12"/>
    <p:sldLayoutId id="2147483651" r:id="rId13"/>
    <p:sldLayoutId id="2147483669" r:id="rId14"/>
    <p:sldLayoutId id="2147483660" r:id="rId15"/>
    <p:sldLayoutId id="2147483668" r:id="rId16"/>
    <p:sldLayoutId id="2147483655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7FF744-1193-2546-A93B-DB0F6E20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037"/>
            <a:ext cx="5676900" cy="2424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Put Presentation Title Goes Here (Calibri, </a:t>
            </a:r>
            <a:r>
              <a:rPr lang="en-US" dirty="0" err="1"/>
              <a:t>Centered,Bold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521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B4A-8168-4A7D-A537-AE52161A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2009450"/>
            <a:ext cx="5356663" cy="1760473"/>
          </a:xfrm>
        </p:spPr>
        <p:txBody>
          <a:bodyPr>
            <a:noAutofit/>
          </a:bodyPr>
          <a:lstStyle/>
          <a:p>
            <a:r>
              <a:rPr lang="en-US" sz="4400" b="1" dirty="0"/>
              <a:t>A Case Study in Pension Innovation</a:t>
            </a:r>
            <a:endParaRPr lang="en-CA" sz="4000" i="1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F46EC33-F0CD-4E0A-9B0A-2960238A0F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1075" y="5379771"/>
            <a:ext cx="5356663" cy="951049"/>
          </a:xfrm>
        </p:spPr>
        <p:txBody>
          <a:bodyPr>
            <a:noAutofit/>
          </a:bodyPr>
          <a:lstStyle/>
          <a:p>
            <a:r>
              <a:rPr lang="en-US" sz="2000" dirty="0"/>
              <a:t>Lilach Frenkel</a:t>
            </a:r>
          </a:p>
          <a:p>
            <a:r>
              <a:rPr lang="en-US" sz="2000" dirty="0"/>
              <a:t>Director, Product Innovation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Placeholder 13" descr="A person holding a child on the shoulders&#10;&#10;Description automatically generated with low confidence">
            <a:extLst>
              <a:ext uri="{FF2B5EF4-FFF2-40B4-BE49-F238E27FC236}">
                <a16:creationId xmlns:a16="http://schemas.microsoft.com/office/drawing/2014/main" id="{E13616D2-FC0A-DF16-0AE1-E5446A259F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68" r="-1"/>
          <a:stretch/>
        </p:blipFill>
        <p:spPr>
          <a:xfrm>
            <a:off x="6041571" y="0"/>
            <a:ext cx="6150429" cy="5879144"/>
          </a:xfrm>
        </p:spPr>
      </p:pic>
    </p:spTree>
    <p:extLst>
      <p:ext uri="{BB962C8B-B14F-4D97-AF65-F5344CB8AC3E}">
        <p14:creationId xmlns:p14="http://schemas.microsoft.com/office/powerpoint/2010/main" val="109979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45D01D-6B11-753A-42CD-EC9D7665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dirty="0"/>
              <a:t>Accessible to workplaces across Canada</a:t>
            </a:r>
          </a:p>
        </p:txBody>
      </p:sp>
      <p:pic>
        <p:nvPicPr>
          <p:cNvPr id="5" name="Picture Placeholder 4" descr="A map of canada with blue dots&#10;&#10;Description automatically generated with low confidence">
            <a:extLst>
              <a:ext uri="{FF2B5EF4-FFF2-40B4-BE49-F238E27FC236}">
                <a16:creationId xmlns:a16="http://schemas.microsoft.com/office/drawing/2014/main" id="{D827E41E-9ED4-130B-AC35-538F038A6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r="17649" b="1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517A84-A0AA-AA35-2282-0BC28DE63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/>
              <a:t>99,000+ members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440+ employers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Employers from all sectors: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Not-for-profit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ED3258-71D2-46F4-B4FA-CF218D93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7016582-76BD-4105-BD36-32B8CD61AE98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1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2C7E-38C0-4CA5-BCD9-35F688DA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kumimoji="0" lang="en-U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CAAT Continues to Innovate</a:t>
            </a:r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A52CDA-33A5-A664-F3DC-28DA53FF8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19058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D373-9A84-4E53-8692-98C809425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187574"/>
            <a:ext cx="5181600" cy="435133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None/>
              <a:tabLst/>
              <a:defRPr/>
            </a:pPr>
            <a:r>
              <a:rPr lang="en-US" altLang="en-US" dirty="0"/>
              <a:t>GROWTHplus Investment Account launching by the end of 2024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3C2650F-E98B-4179-578C-3FCFB283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7016582-76BD-4105-BD36-32B8CD61AE98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DBDDAD4-AF54-45E5-B86B-27AFCB573A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016582-76BD-4105-BD36-32B8CD61AE9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9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2C7E-38C0-4CA5-BCD9-35F688DA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3" y="788007"/>
            <a:ext cx="9927773" cy="566349"/>
          </a:xfrm>
        </p:spPr>
        <p:txBody>
          <a:bodyPr anchor="ctr">
            <a:noAutofit/>
          </a:bodyPr>
          <a:lstStyle/>
          <a:p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Bringing DB Back to the Private Sector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D373-9A84-4E53-8692-98C809425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243" y="2037934"/>
            <a:ext cx="10985864" cy="3329896"/>
          </a:xfrm>
        </p:spPr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/>
              <a:t>Respond to needs of employers and members with a modern design</a:t>
            </a: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/>
              <a:t>Affordable lifetime retirement income is possible leveraging design efficiencies and managing risk</a:t>
            </a: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/>
              <a:t>Continue to innovate and evolve as Canadians’ need evolve</a:t>
            </a:r>
            <a:br>
              <a:rPr lang="en-US" altLang="en-US" sz="2800" dirty="0"/>
            </a:br>
            <a:endParaRPr lang="en-US" altLang="en-US" sz="2800" dirty="0"/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en-US" sz="28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DBDDAD4-AF54-45E5-B86B-27AFCB573A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016582-76BD-4105-BD36-32B8CD61AE9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6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2CEC20-24E1-459A-BEA8-9E928F4F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603" y="1545653"/>
            <a:ext cx="5181600" cy="566349"/>
          </a:xfrm>
        </p:spPr>
        <p:txBody>
          <a:bodyPr>
            <a:noAutofit/>
          </a:bodyPr>
          <a:lstStyle/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34F605-B377-461D-A59F-69FE1ACC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1606" y="2246938"/>
            <a:ext cx="4430536" cy="3407627"/>
          </a:xfrm>
        </p:spPr>
        <p:txBody>
          <a:bodyPr>
            <a:normAutofit/>
          </a:bodyPr>
          <a:lstStyle/>
          <a:p>
            <a:r>
              <a:rPr lang="en-CA" dirty="0"/>
              <a:t>The Success of the Canadian ‘Maple’ Model Design</a:t>
            </a:r>
          </a:p>
          <a:p>
            <a:r>
              <a:rPr lang="en-US" dirty="0"/>
              <a:t>Evolving the Maple Model Design as a Modern DB Pension</a:t>
            </a:r>
          </a:p>
          <a:p>
            <a:r>
              <a:rPr lang="en-US" sz="2000" dirty="0"/>
              <a:t>Q&amp;A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9D7E168-14BE-4F0D-ADD8-B344766BC6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" r="-34091" b="918"/>
          <a:stretch/>
        </p:blipFill>
        <p:spPr>
          <a:xfrm>
            <a:off x="26504" y="738554"/>
            <a:ext cx="5652197" cy="5471327"/>
          </a:xfrm>
        </p:spPr>
      </p:pic>
    </p:spTree>
    <p:extLst>
      <p:ext uri="{BB962C8B-B14F-4D97-AF65-F5344CB8AC3E}">
        <p14:creationId xmlns:p14="http://schemas.microsoft.com/office/powerpoint/2010/main" val="3384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232E5-3567-4EBA-AC92-33FDE787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3</a:t>
            </a:fld>
            <a:endParaRPr lang="en-CA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B76AEA1-F3AB-8C06-846E-94E133D3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9" y="2655306"/>
            <a:ext cx="3134841" cy="313484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F851B-D483-D9A2-C286-19E2076DCB62}"/>
              </a:ext>
            </a:extLst>
          </p:cNvPr>
          <p:cNvSpPr txBox="1">
            <a:spLocks/>
          </p:cNvSpPr>
          <p:nvPr/>
        </p:nvSpPr>
        <p:spPr>
          <a:xfrm>
            <a:off x="6819332" y="2015405"/>
            <a:ext cx="3134841" cy="76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i="1" dirty="0">
                <a:solidFill>
                  <a:schemeClr val="tx2"/>
                </a:solidFill>
              </a:rPr>
              <a:t>Long-time</a:t>
            </a:r>
            <a:r>
              <a:rPr lang="en-US" sz="2400" b="1" i="1" dirty="0">
                <a:solidFill>
                  <a:schemeClr val="tx2"/>
                </a:solidFill>
              </a:rPr>
              <a:t> Investment Horizon</a:t>
            </a: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br>
              <a:rPr lang="en-US" sz="2400" i="1" dirty="0">
                <a:solidFill>
                  <a:schemeClr val="tx2"/>
                </a:solidFill>
              </a:rPr>
            </a:b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D195F-F23D-6E7B-9A73-923CF041F227}"/>
              </a:ext>
            </a:extLst>
          </p:cNvPr>
          <p:cNvSpPr txBox="1">
            <a:spLocks/>
          </p:cNvSpPr>
          <p:nvPr/>
        </p:nvSpPr>
        <p:spPr>
          <a:xfrm>
            <a:off x="2217179" y="3311952"/>
            <a:ext cx="1869605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Economies of </a:t>
            </a:r>
            <a:r>
              <a:rPr lang="en-US" sz="2400" b="1" i="1" dirty="0">
                <a:solidFill>
                  <a:schemeClr val="tx2"/>
                </a:solidFill>
              </a:rPr>
              <a:t>Scale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D6F887-1914-3312-A75F-B510F98B5F9B}"/>
              </a:ext>
            </a:extLst>
          </p:cNvPr>
          <p:cNvSpPr txBox="1">
            <a:spLocks/>
          </p:cNvSpPr>
          <p:nvPr/>
        </p:nvSpPr>
        <p:spPr>
          <a:xfrm>
            <a:off x="8066085" y="3311952"/>
            <a:ext cx="2259104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In-House</a:t>
            </a:r>
            <a:r>
              <a:rPr lang="en-US" sz="2400" dirty="0">
                <a:solidFill>
                  <a:schemeClr val="tx2"/>
                </a:solidFill>
              </a:rPr>
              <a:t> Management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83946-29AF-8B4A-5A97-5085F37C2A0D}"/>
              </a:ext>
            </a:extLst>
          </p:cNvPr>
          <p:cNvSpPr txBox="1">
            <a:spLocks/>
          </p:cNvSpPr>
          <p:nvPr/>
        </p:nvSpPr>
        <p:spPr>
          <a:xfrm>
            <a:off x="3102763" y="2015405"/>
            <a:ext cx="2410295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Asset </a:t>
            </a:r>
            <a:r>
              <a:rPr lang="en-US" sz="2400" b="1" i="1" dirty="0">
                <a:solidFill>
                  <a:schemeClr val="tx2"/>
                </a:solidFill>
              </a:rPr>
              <a:t>Diversification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B515A2-977E-DEB2-3CE0-B3EDDA433FDB}"/>
              </a:ext>
            </a:extLst>
          </p:cNvPr>
          <p:cNvSpPr txBox="1">
            <a:spLocks/>
          </p:cNvSpPr>
          <p:nvPr/>
        </p:nvSpPr>
        <p:spPr>
          <a:xfrm>
            <a:off x="8164505" y="4645737"/>
            <a:ext cx="1574800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Expert</a:t>
            </a:r>
            <a:r>
              <a:rPr lang="en-US" sz="2400" dirty="0">
                <a:solidFill>
                  <a:schemeClr val="tx2"/>
                </a:solidFill>
              </a:rPr>
              <a:t> Talent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FC09C5-3334-384F-A794-E38CFB0708AD}"/>
              </a:ext>
            </a:extLst>
          </p:cNvPr>
          <p:cNvSpPr txBox="1">
            <a:spLocks/>
          </p:cNvSpPr>
          <p:nvPr/>
        </p:nvSpPr>
        <p:spPr>
          <a:xfrm>
            <a:off x="2217179" y="4596832"/>
            <a:ext cx="303800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DM Sans" pitchFamily="2" charset="77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 Black"/>
              <a:buAutoNum type="alphaLcPeriod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sz="2400" b="1" i="1">
                <a:solidFill>
                  <a:schemeClr val="tx2"/>
                </a:solidFill>
              </a:rPr>
              <a:t>Independent</a:t>
            </a:r>
            <a:r>
              <a:rPr lang="en-US" sz="2400">
                <a:solidFill>
                  <a:schemeClr val="tx2"/>
                </a:solidFill>
              </a:rPr>
              <a:t> Governance</a:t>
            </a:r>
            <a:br>
              <a:rPr lang="en-US" sz="2400" i="1">
                <a:solidFill>
                  <a:schemeClr val="tx2"/>
                </a:solidFill>
              </a:rPr>
            </a:b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43AE5D-CA26-D561-829D-433A7F8D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sz="4400"/>
              <a:t>Canadian Maple Model Features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97993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232E5-3567-4EBA-AC92-33FDE787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4</a:t>
            </a:fld>
            <a:endParaRPr lang="en-C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F851B-D483-D9A2-C286-19E2076DCB62}"/>
              </a:ext>
            </a:extLst>
          </p:cNvPr>
          <p:cNvSpPr txBox="1">
            <a:spLocks/>
          </p:cNvSpPr>
          <p:nvPr/>
        </p:nvSpPr>
        <p:spPr>
          <a:xfrm>
            <a:off x="6819332" y="2015405"/>
            <a:ext cx="3134841" cy="76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i="1" dirty="0">
                <a:solidFill>
                  <a:schemeClr val="tx2"/>
                </a:solidFill>
              </a:rPr>
              <a:t>Long-time</a:t>
            </a:r>
            <a:r>
              <a:rPr lang="en-US" sz="2400" b="1" i="1" dirty="0">
                <a:solidFill>
                  <a:schemeClr val="tx2"/>
                </a:solidFill>
              </a:rPr>
              <a:t> Investment Horizon</a:t>
            </a: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br>
              <a:rPr lang="en-US" sz="2400" i="1" dirty="0">
                <a:solidFill>
                  <a:schemeClr val="tx2"/>
                </a:solidFill>
              </a:rPr>
            </a:b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D195F-F23D-6E7B-9A73-923CF041F227}"/>
              </a:ext>
            </a:extLst>
          </p:cNvPr>
          <p:cNvSpPr txBox="1">
            <a:spLocks/>
          </p:cNvSpPr>
          <p:nvPr/>
        </p:nvSpPr>
        <p:spPr>
          <a:xfrm>
            <a:off x="2217179" y="3311952"/>
            <a:ext cx="1869605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Economies of </a:t>
            </a:r>
            <a:r>
              <a:rPr lang="en-US" sz="2400" b="1" i="1" dirty="0">
                <a:solidFill>
                  <a:schemeClr val="tx2"/>
                </a:solidFill>
              </a:rPr>
              <a:t>Scale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D6F887-1914-3312-A75F-B510F98B5F9B}"/>
              </a:ext>
            </a:extLst>
          </p:cNvPr>
          <p:cNvSpPr txBox="1">
            <a:spLocks/>
          </p:cNvSpPr>
          <p:nvPr/>
        </p:nvSpPr>
        <p:spPr>
          <a:xfrm>
            <a:off x="8066085" y="3311952"/>
            <a:ext cx="2259104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In-House</a:t>
            </a:r>
            <a:r>
              <a:rPr lang="en-US" sz="2400" dirty="0">
                <a:solidFill>
                  <a:schemeClr val="tx2"/>
                </a:solidFill>
              </a:rPr>
              <a:t> Management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83946-29AF-8B4A-5A97-5085F37C2A0D}"/>
              </a:ext>
            </a:extLst>
          </p:cNvPr>
          <p:cNvSpPr txBox="1">
            <a:spLocks/>
          </p:cNvSpPr>
          <p:nvPr/>
        </p:nvSpPr>
        <p:spPr>
          <a:xfrm>
            <a:off x="3102763" y="2015405"/>
            <a:ext cx="2410295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Asset </a:t>
            </a:r>
            <a:r>
              <a:rPr lang="en-US" sz="2400" b="1" i="1" dirty="0">
                <a:solidFill>
                  <a:schemeClr val="tx2"/>
                </a:solidFill>
              </a:rPr>
              <a:t>Diversification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B515A2-977E-DEB2-3CE0-B3EDDA433FDB}"/>
              </a:ext>
            </a:extLst>
          </p:cNvPr>
          <p:cNvSpPr txBox="1">
            <a:spLocks/>
          </p:cNvSpPr>
          <p:nvPr/>
        </p:nvSpPr>
        <p:spPr>
          <a:xfrm>
            <a:off x="8164505" y="4645737"/>
            <a:ext cx="1574800" cy="50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Expert</a:t>
            </a:r>
            <a:r>
              <a:rPr lang="en-US" sz="2400" dirty="0">
                <a:solidFill>
                  <a:schemeClr val="tx2"/>
                </a:solidFill>
              </a:rPr>
              <a:t> Talent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FC09C5-3334-384F-A794-E38CFB0708AD}"/>
              </a:ext>
            </a:extLst>
          </p:cNvPr>
          <p:cNvSpPr txBox="1">
            <a:spLocks/>
          </p:cNvSpPr>
          <p:nvPr/>
        </p:nvSpPr>
        <p:spPr>
          <a:xfrm>
            <a:off x="2217179" y="4596832"/>
            <a:ext cx="303800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DM Sans" pitchFamily="2" charset="77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 Black"/>
              <a:buAutoNum type="alphaLcPeriod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sz="2400" b="1" i="1">
                <a:solidFill>
                  <a:schemeClr val="tx2"/>
                </a:solidFill>
              </a:rPr>
              <a:t>Independent</a:t>
            </a:r>
            <a:r>
              <a:rPr lang="en-US" sz="2400">
                <a:solidFill>
                  <a:schemeClr val="tx2"/>
                </a:solidFill>
              </a:rPr>
              <a:t> Governance</a:t>
            </a:r>
            <a:br>
              <a:rPr lang="en-US" sz="2400" i="1">
                <a:solidFill>
                  <a:schemeClr val="tx2"/>
                </a:solidFill>
              </a:rPr>
            </a:b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43AE5D-CA26-D561-829D-433A7F8D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sz="4400"/>
              <a:t>Canadian Maple Model Features</a:t>
            </a:r>
            <a:endParaRPr lang="en-CA" sz="4400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5C9DDD9-1612-C19C-0F7D-EEBEA182F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6548" t="-81614" r="-16548" b="-81614"/>
          <a:stretch/>
        </p:blipFill>
        <p:spPr>
          <a:xfrm>
            <a:off x="3982493" y="2158819"/>
            <a:ext cx="3851656" cy="37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8CAA-0B72-41B1-98B6-D988B22C1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732377"/>
            <a:ext cx="5181600" cy="348367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Established in 1967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Jointly sponsored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Profit-for-members trust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Top-tier pension plan </a:t>
            </a:r>
            <a:br>
              <a:rPr lang="en-US" sz="2800" dirty="0"/>
            </a:br>
            <a:r>
              <a:rPr lang="en-US" sz="2800" dirty="0"/>
              <a:t>health at 124% funded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Opened to all sectors and </a:t>
            </a:r>
            <a:br>
              <a:rPr lang="en-US" sz="2800" dirty="0"/>
            </a:br>
            <a:r>
              <a:rPr lang="en-US" sz="2800" dirty="0"/>
              <a:t>provinces in 2020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232E5-3567-4EBA-AC92-33FDE787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smtClean="0"/>
              <a:t>5</a:t>
            </a:fld>
            <a:endParaRPr lang="en-CA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BDB543C-2A02-45F7-AC8A-DFF5C48815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4284" t="-77100" r="-14284" b="-77100"/>
          <a:stretch/>
        </p:blipFill>
        <p:spPr>
          <a:xfrm>
            <a:off x="0" y="738554"/>
            <a:ext cx="5652197" cy="5471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7B689-5784-C959-1F53-2D9678FD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sz="4400" dirty="0"/>
              <a:t>Introducing CAAT</a:t>
            </a:r>
          </a:p>
        </p:txBody>
      </p:sp>
    </p:spTree>
    <p:extLst>
      <p:ext uri="{BB962C8B-B14F-4D97-AF65-F5344CB8AC3E}">
        <p14:creationId xmlns:p14="http://schemas.microsoft.com/office/powerpoint/2010/main" val="327294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45D01D-6B11-753A-42CD-EC9D7665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dirty="0"/>
              <a:t>Why Grow the CAAT Plan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517A84-A0AA-AA35-2282-0BC28DE63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64" y="2120107"/>
            <a:ext cx="5604826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CA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CA" dirty="0"/>
          </a:p>
          <a:p>
            <a:pPr marL="0" indent="0">
              <a:buNone/>
            </a:pPr>
            <a:r>
              <a:rPr lang="en-CA" dirty="0"/>
              <a:t>Expand Pension Coverage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Improve the retirement income security for Canadians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Better pensions will create a better Canada</a:t>
            </a:r>
          </a:p>
          <a:p>
            <a:pPr marL="914400" lvl="1" indent="-457200"/>
            <a:r>
              <a:rPr lang="en-US" dirty="0"/>
              <a:t>$1.67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ED3258-71D2-46F4-B4FA-CF218D93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7016582-76BD-4105-BD36-32B8CD61AE98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C07C-A4DF-31D3-6B68-D4C3008B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736" y="2187574"/>
            <a:ext cx="5181600" cy="43513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Strategic Risk Management</a:t>
            </a:r>
          </a:p>
          <a:p>
            <a:r>
              <a:rPr lang="fr-FR" dirty="0" err="1"/>
              <a:t>Improve</a:t>
            </a:r>
            <a:r>
              <a:rPr lang="fr-FR" dirty="0"/>
              <a:t> plan </a:t>
            </a:r>
            <a:r>
              <a:rPr lang="fr-FR" dirty="0" err="1"/>
              <a:t>demographics</a:t>
            </a:r>
            <a:endParaRPr lang="fr-FR" dirty="0"/>
          </a:p>
          <a:p>
            <a:r>
              <a:rPr lang="fr-FR" dirty="0"/>
              <a:t>Diverse population</a:t>
            </a:r>
          </a:p>
          <a:p>
            <a:r>
              <a:rPr lang="fr-FR" dirty="0"/>
              <a:t>Economies of </a:t>
            </a:r>
            <a:r>
              <a:rPr lang="fr-FR" dirty="0" err="1"/>
              <a:t>scale</a:t>
            </a:r>
            <a:endParaRPr lang="fr-FR" dirty="0"/>
          </a:p>
          <a:p>
            <a:r>
              <a:rPr lang="fr-FR" dirty="0"/>
              <a:t>Asset diversification</a:t>
            </a:r>
          </a:p>
          <a:p>
            <a:endParaRPr lang="en-US" dirty="0"/>
          </a:p>
        </p:txBody>
      </p:sp>
      <p:sp>
        <p:nvSpPr>
          <p:cNvPr id="6" name="Google Shape;1980;p49">
            <a:extLst>
              <a:ext uri="{FF2B5EF4-FFF2-40B4-BE49-F238E27FC236}">
                <a16:creationId xmlns:a16="http://schemas.microsoft.com/office/drawing/2014/main" id="{02ECAEF5-A179-AA06-E705-9477EE4AD4FA}"/>
              </a:ext>
            </a:extLst>
          </p:cNvPr>
          <p:cNvSpPr/>
          <p:nvPr/>
        </p:nvSpPr>
        <p:spPr>
          <a:xfrm>
            <a:off x="6566755" y="1646238"/>
            <a:ext cx="1368425" cy="1368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u="none" strike="noStrike" cap="none" dirty="0">
              <a:solidFill>
                <a:schemeClr val="dk2"/>
              </a:solidFill>
              <a:latin typeface="DM Sans" pitchFamily="2" charset="77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73BC5-9CC4-CFAE-243B-0E31404FD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42" y="1875750"/>
            <a:ext cx="900412" cy="900412"/>
          </a:xfrm>
          <a:prstGeom prst="rect">
            <a:avLst/>
          </a:prstGeom>
        </p:spPr>
      </p:pic>
      <p:sp>
        <p:nvSpPr>
          <p:cNvPr id="8" name="Google Shape;1981;p49">
            <a:extLst>
              <a:ext uri="{FF2B5EF4-FFF2-40B4-BE49-F238E27FC236}">
                <a16:creationId xmlns:a16="http://schemas.microsoft.com/office/drawing/2014/main" id="{75963A59-BF20-25AA-6502-CED795C5D8EE}"/>
              </a:ext>
            </a:extLst>
          </p:cNvPr>
          <p:cNvSpPr/>
          <p:nvPr/>
        </p:nvSpPr>
        <p:spPr>
          <a:xfrm>
            <a:off x="286510" y="1646238"/>
            <a:ext cx="1368425" cy="1368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u="none" strike="noStrike" cap="none" dirty="0">
              <a:solidFill>
                <a:schemeClr val="dk2"/>
              </a:solidFill>
              <a:latin typeface="DM Sans" pitchFamily="2" charset="77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B43CC-5ABE-BB36-2DCF-347A96557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4" y="1883569"/>
            <a:ext cx="893762" cy="8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D1E89A-D8AB-E771-D997-C03EED34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016" y="-158026"/>
            <a:ext cx="2035629" cy="2632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CA0B-244A-4376-A946-171A359E9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130" y="3523340"/>
            <a:ext cx="4362504" cy="5669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Secure lifetime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9634-3054-4DFA-ADF5-665D80B3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6582-76BD-4105-BD36-32B8CD61AE98}" type="slidenum">
              <a:rPr lang="en-CA" dirty="0" smtClean="0"/>
              <a:t>7</a:t>
            </a:fld>
            <a:endParaRPr lang="en-CA"/>
          </a:p>
        </p:txBody>
      </p:sp>
      <p:pic>
        <p:nvPicPr>
          <p:cNvPr id="2" name="Picture 1" descr="A picture containing graphics, circle, symbol, clipart&#10;&#10;Description automatically generated">
            <a:extLst>
              <a:ext uri="{FF2B5EF4-FFF2-40B4-BE49-F238E27FC236}">
                <a16:creationId xmlns:a16="http://schemas.microsoft.com/office/drawing/2014/main" id="{1DB7540E-B7B1-3CEE-BD25-3737B1283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35" y="4144404"/>
            <a:ext cx="1659177" cy="1659176"/>
          </a:xfrm>
          <a:prstGeom prst="rect">
            <a:avLst/>
          </a:prstGeom>
        </p:spPr>
      </p:pic>
      <p:pic>
        <p:nvPicPr>
          <p:cNvPr id="5" name="Picture 4" descr="A group of blue people with their hands up&#10;&#10;Description automatically generated with low confidence">
            <a:extLst>
              <a:ext uri="{FF2B5EF4-FFF2-40B4-BE49-F238E27FC236}">
                <a16:creationId xmlns:a16="http://schemas.microsoft.com/office/drawing/2014/main" id="{0DC757BA-EA40-8A15-AC2A-E00BB500C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36" y="1697973"/>
            <a:ext cx="1659176" cy="1659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8A480EB-6548-CE7E-0D7C-0416DF6C333C}"/>
              </a:ext>
            </a:extLst>
          </p:cNvPr>
          <p:cNvGrpSpPr/>
          <p:nvPr/>
        </p:nvGrpSpPr>
        <p:grpSpPr>
          <a:xfrm>
            <a:off x="7341094" y="1660483"/>
            <a:ext cx="1659176" cy="1659176"/>
            <a:chOff x="3487976" y="585281"/>
            <a:chExt cx="1572638" cy="1572638"/>
          </a:xfrm>
        </p:grpSpPr>
        <p:pic>
          <p:nvPicPr>
            <p:cNvPr id="13" name="Picture 12" descr="A group of blue people with their hands up&#10;&#10;Description automatically generated with low confidence">
              <a:extLst>
                <a:ext uri="{FF2B5EF4-FFF2-40B4-BE49-F238E27FC236}">
                  <a16:creationId xmlns:a16="http://schemas.microsoft.com/office/drawing/2014/main" id="{192A5A1E-5B37-0E91-5FDA-97336B7E4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976" y="585281"/>
              <a:ext cx="1572638" cy="1572638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CE1E85-8089-6BB0-DF6A-146ABE0FA1F4}"/>
                </a:ext>
              </a:extLst>
            </p:cNvPr>
            <p:cNvSpPr/>
            <p:nvPr/>
          </p:nvSpPr>
          <p:spPr>
            <a:xfrm>
              <a:off x="3588495" y="6858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group of people with ties&#10;&#10;Description automatically generated with low confidence">
              <a:extLst>
                <a:ext uri="{FF2B5EF4-FFF2-40B4-BE49-F238E27FC236}">
                  <a16:creationId xmlns:a16="http://schemas.microsoft.com/office/drawing/2014/main" id="{729CAA43-5952-4389-3D58-11DD2A182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558" y="777240"/>
              <a:ext cx="1184021" cy="1188720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497186-D999-4343-1C97-5A0D679D7434}"/>
              </a:ext>
            </a:extLst>
          </p:cNvPr>
          <p:cNvSpPr txBox="1">
            <a:spLocks/>
          </p:cNvSpPr>
          <p:nvPr/>
        </p:nvSpPr>
        <p:spPr>
          <a:xfrm>
            <a:off x="6094184" y="3481349"/>
            <a:ext cx="5587545" cy="56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Fixed cost and contribution rates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2F8B6D-71E6-2E4A-33D3-A2F7ECA3556A}"/>
              </a:ext>
            </a:extLst>
          </p:cNvPr>
          <p:cNvSpPr txBox="1">
            <a:spLocks/>
          </p:cNvSpPr>
          <p:nvPr/>
        </p:nvSpPr>
        <p:spPr>
          <a:xfrm>
            <a:off x="1310149" y="5789381"/>
            <a:ext cx="9568069" cy="56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Open to all sectors: private, non-profit and broader public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FE1444-0C39-CF8E-7E8D-B1999BC2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30" y="426557"/>
            <a:ext cx="10515600" cy="1325563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rgbClr val="256D95"/>
                </a:solidFill>
              </a:rPr>
              <a:t>Building DB and DC in One Plan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64689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2C7E-38C0-4CA5-BCD9-35F688DA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46" y="712893"/>
            <a:ext cx="6803813" cy="1176100"/>
          </a:xfrm>
        </p:spPr>
        <p:txBody>
          <a:bodyPr>
            <a:noAutofit/>
          </a:bodyPr>
          <a:lstStyle/>
          <a:p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 Considerations</a:t>
            </a:r>
            <a:b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D373-9A84-4E53-8692-98C809425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747" y="1733710"/>
            <a:ext cx="6803813" cy="441139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/>
              <a:t>Fixed costs and contribution rates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/>
              <a:t>Administration and investments, including all regulatory compliance, are managed by CAAT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/>
              <a:t>Employer and employee support through trainings, service centre and  portals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5C8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DAD4-AF54-45E5-B86B-27AFCB57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16582-76BD-4105-BD36-32B8CD61AE9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Placeholder 8" descr="A picture containing person&#10;&#10;Description automatically generated">
            <a:extLst>
              <a:ext uri="{FF2B5EF4-FFF2-40B4-BE49-F238E27FC236}">
                <a16:creationId xmlns:a16="http://schemas.microsoft.com/office/drawing/2014/main" id="{9EE0DCE9-2238-C5CD-2529-537C9733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b="6306"/>
          <a:stretch>
            <a:fillRect/>
          </a:stretch>
        </p:blipFill>
        <p:spPr>
          <a:xfrm flipH="1">
            <a:off x="0" y="1109438"/>
            <a:ext cx="4932357" cy="47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29941BB-418C-5964-38FE-A67BCCDD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DB Innovation That Works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CA" dirty="0"/>
          </a:p>
        </p:txBody>
      </p:sp>
      <p:pic>
        <p:nvPicPr>
          <p:cNvPr id="11" name="Picture 10" descr="Graphical user interface, application">
            <a:extLst>
              <a:ext uri="{FF2B5EF4-FFF2-40B4-BE49-F238E27FC236}">
                <a16:creationId xmlns:a16="http://schemas.microsoft.com/office/drawing/2014/main" id="{6307F70F-53FE-535F-FF6A-A04E1211E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806" r="5514" b="4839"/>
          <a:stretch/>
        </p:blipFill>
        <p:spPr>
          <a:xfrm>
            <a:off x="340614" y="1987826"/>
            <a:ext cx="5679186" cy="3702535"/>
          </a:xfrm>
          <a:prstGeom prst="rect">
            <a:avLst/>
          </a:prstGeom>
          <a:noFill/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7CD4824-288C-0ED8-468E-BA3D49AF8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05012"/>
            <a:ext cx="5375364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Increase pension factor from 8.5% to 9.5% for pensions earned on a go-forward basis </a:t>
            </a:r>
            <a:br>
              <a:rPr lang="en-US" dirty="0"/>
            </a:br>
            <a:r>
              <a:rPr lang="en-US" dirty="0"/>
              <a:t>(effective January 1, 2025)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/>
              <a:t>Higher</a:t>
            </a:r>
            <a:r>
              <a:rPr lang="en-US" dirty="0"/>
              <a:t> benefits in the future at the </a:t>
            </a:r>
            <a:r>
              <a:rPr lang="en-US" b="1" dirty="0"/>
              <a:t>same cost</a:t>
            </a:r>
            <a:r>
              <a:rPr lang="en-US" dirty="0"/>
              <a:t> 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C0DBC-7EE4-44F8-B380-EC358F91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7016582-76BD-4105-BD36-32B8CD61AE98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03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AT Colours">
      <a:dk1>
        <a:sysClr val="windowText" lastClr="000000"/>
      </a:dk1>
      <a:lt1>
        <a:sysClr val="window" lastClr="FFFFFF"/>
      </a:lt1>
      <a:dk2>
        <a:srgbClr val="005C84"/>
      </a:dk2>
      <a:lt2>
        <a:srgbClr val="55A51C"/>
      </a:lt2>
      <a:accent1>
        <a:srgbClr val="0082C8"/>
      </a:accent1>
      <a:accent2>
        <a:srgbClr val="397F3D"/>
      </a:accent2>
      <a:accent3>
        <a:srgbClr val="31556C"/>
      </a:accent3>
      <a:accent4>
        <a:srgbClr val="4FAFE3"/>
      </a:accent4>
      <a:accent5>
        <a:srgbClr val="4ABC8D"/>
      </a:accent5>
      <a:accent6>
        <a:srgbClr val="62172F"/>
      </a:accent6>
      <a:hlink>
        <a:srgbClr val="0082C8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199ACC-7AD9-407D-8067-E43C9E6A6367}" vid="{E95E5F5A-1ABD-437F-9E29-7F4E362ABB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419F8E166354A87525E953B5A7044" ma:contentTypeVersion="0" ma:contentTypeDescription="Create a new document." ma:contentTypeScope="" ma:versionID="b6634fff23fdf0a68872b0a02b395d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07B820-5923-4973-B495-1A83A4BB4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4E2C9-40E7-4B9B-A561-42F129080E0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BDD658-613D-4D4A-83BF-D10F7BA95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CAAT 2022 Presentation - Blank Template</Template>
  <TotalTime>43143</TotalTime>
  <Words>335</Words>
  <Application>Microsoft Office PowerPoint</Application>
  <PresentationFormat>Widescreen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DM Sans</vt:lpstr>
      <vt:lpstr>Wingdings</vt:lpstr>
      <vt:lpstr>Office Theme</vt:lpstr>
      <vt:lpstr>Custom Design</vt:lpstr>
      <vt:lpstr>A Case Study in Pension Innovation</vt:lpstr>
      <vt:lpstr>Overview</vt:lpstr>
      <vt:lpstr>Canadian Maple Model Features</vt:lpstr>
      <vt:lpstr>Canadian Maple Model Features</vt:lpstr>
      <vt:lpstr>Introducing CAAT</vt:lpstr>
      <vt:lpstr>Why Grow the CAAT Plan</vt:lpstr>
      <vt:lpstr>Building DB and DC in One Plan</vt:lpstr>
      <vt:lpstr>Employer Considerations </vt:lpstr>
      <vt:lpstr>DB Innovation That Works </vt:lpstr>
      <vt:lpstr>Accessible to workplaces across Canada</vt:lpstr>
      <vt:lpstr>CAAT Continues to Innovate</vt:lpstr>
      <vt:lpstr>Bringing DB Back to the Private Sector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Race for Talent is on: Can You Win? Definitely.</dc:title>
  <dc:creator>Jordan Simard</dc:creator>
  <cp:lastModifiedBy>Lilach Frenkel</cp:lastModifiedBy>
  <cp:revision>109</cp:revision>
  <dcterms:created xsi:type="dcterms:W3CDTF">2022-07-07T12:53:57Z</dcterms:created>
  <dcterms:modified xsi:type="dcterms:W3CDTF">2024-06-05T13:54:07Z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0x010100957419F8E166354A87525E953B5A7044</vt:lpwstr>
  </property>
</Properties>
</file>